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3C942B-170F-4E61-820E-4643DE7B0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8F4C6CF-5442-4FCB-9452-FD9EF039F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0982E8-1486-4517-B57A-A4D314FD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6B3D1E-E6DA-4E74-AE8E-F54A34B8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458E5D-74DF-404C-A86B-127A51F5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04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03C300-C911-4626-928C-FFBF072F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4FB040E-CEE9-4170-8F43-F830EEFAE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D93CDE-23D5-4D3A-A394-04C62E3B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0ED0BD-A8A1-4EE4-8B59-E892210D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2F7131-C7A6-4889-95BC-6C17C87B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80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29B6F49-381A-4180-BED8-279C75482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56A2811-FA27-46A0-8877-55F235DA0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699554-1B6B-4E18-8F72-B0D98002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02EDFA-781C-4FA1-ABE5-64E1F00E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7634E6-D5B8-4E0B-B5D6-F53D8EF6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76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246227-E80C-4EED-B7DF-9810128A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C99549-3E4F-4AC7-8954-167D6DF2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C5E310-061E-49DD-A23C-FDCA6508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7FD3B8-C521-4D98-8582-1DB00ABB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8017C8-840B-4034-ADE8-A8C1AF6E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63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02E746-C582-4E65-9F2A-0F178283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09FCF-93FE-4712-91F1-4830D6666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600B7E-39FA-485B-ACC4-B4EA57D7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6537B6-AA8A-481F-B02A-579ED208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BAA896-B527-4077-BAE2-4976C452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024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264543-56A1-40EF-917C-D8689DE9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8E0025-6E45-44C8-BE90-2C53D62C8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5622A21-859E-48E8-831E-02BD71C68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4173C2-A9E0-4F59-8A01-CB6D4D8E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4A2EAA-D060-431C-A93C-23399387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3E24D8-AD73-4632-890D-CE93F43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63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F40BDA-E802-4AA5-B9A1-C51EFEDA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7AF12F-DBCF-4DBF-99AB-58D8D7B3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E9AA15F-4505-4F08-BE8D-332535B43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82F62B6-B71D-4469-B11B-1B7708463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0A61207-0A8A-4320-8C87-D625D5921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06F7E5B-F09B-4AD8-89B3-7579F59F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9F0260C-FA85-4D1D-8747-1E2BFC07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A364C7A-8423-4C15-994E-60DBB061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15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CE3C3-3106-4E05-AF8C-8F241B06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47C13CF-DD06-4330-A2FD-51F5482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0B0EC5F-B560-497B-BB99-C31215CE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3DE61FB-AF4B-4CF0-9D60-F2E5AAF8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22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555B6F5-B06E-4820-A7D5-7CBF1404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BF1A7D0-4D9D-4140-9385-0D07157D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A458E94-6226-45FD-88BB-2704DAF8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0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B1DD3A-8AED-4E4F-B4B0-F0A9E4DB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DBA552-FA8D-4C75-A094-52C16C25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E77F50-92C5-42DB-AFD4-3B4A1FC1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3AE09D-8FC7-432E-A7B2-F8C6C992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D55945-9AD6-474E-969F-BFAD9AE5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5F5DE3-632D-419B-880F-702CF8A4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8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BD0399-C5B5-459C-921C-731CCE9E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A206B39-3DF2-43B8-BF0C-2C1607881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DE72401-84BF-4712-AC7C-21ACFB50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191D27-BA59-423D-A9B8-793B6FB1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8BBD7A-AB83-41E2-A3C2-17F39022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E68554-7EBE-4BED-8303-F1D8ED52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78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DD42743-2A25-4862-B771-B095D31B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730B22-85BD-434F-9E5A-7987260B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BAA6CB-19CA-4D87-B048-84BC84C72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A9CE-F050-471E-B5C5-FF14A732945E}" type="datetimeFigureOut">
              <a:rPr lang="hu-HU" smtClean="0"/>
              <a:t>2022. 10. 18.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F420EB-29B3-4634-8E25-2CB84B3E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0881D5-0C54-46CE-BCCF-1CD79FAE0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D233-B04A-438B-A26C-D867E137C5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39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B738621-5E5A-46B1-B8E6-B1188207528B}"/>
              </a:ext>
            </a:extLst>
          </p:cNvPr>
          <p:cNvSpPr txBox="1"/>
          <p:nvPr/>
        </p:nvSpPr>
        <p:spPr>
          <a:xfrm>
            <a:off x="4387443" y="713064"/>
            <a:ext cx="21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Alhálózatokra bontás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A0765B3-E47B-4384-BF88-7DB26C13ED91}"/>
              </a:ext>
            </a:extLst>
          </p:cNvPr>
          <p:cNvSpPr txBox="1"/>
          <p:nvPr/>
        </p:nvSpPr>
        <p:spPr>
          <a:xfrm>
            <a:off x="1409351" y="1929468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Egyforma méretű hálózatokra bontás (CIDR)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86515AC-C9EF-4974-B828-2399D095514B}"/>
              </a:ext>
            </a:extLst>
          </p:cNvPr>
          <p:cNvSpPr txBox="1"/>
          <p:nvPr/>
        </p:nvSpPr>
        <p:spPr>
          <a:xfrm>
            <a:off x="7071919" y="1929468"/>
            <a:ext cx="463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Különböző méretű alhálózatokra bontás (VLSM)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4CBF3BE9-3FCE-413B-8E57-189B676F9EE6}"/>
              </a:ext>
            </a:extLst>
          </p:cNvPr>
          <p:cNvCxnSpPr>
            <a:cxnSpLocks/>
          </p:cNvCxnSpPr>
          <p:nvPr/>
        </p:nvCxnSpPr>
        <p:spPr>
          <a:xfrm flipH="1">
            <a:off x="3775045" y="1082396"/>
            <a:ext cx="1334550" cy="84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C40F9985-2CE4-4273-A439-7CD34CAE5797}"/>
              </a:ext>
            </a:extLst>
          </p:cNvPr>
          <p:cNvCxnSpPr>
            <a:cxnSpLocks/>
          </p:cNvCxnSpPr>
          <p:nvPr/>
        </p:nvCxnSpPr>
        <p:spPr>
          <a:xfrm>
            <a:off x="6096000" y="1082396"/>
            <a:ext cx="1426128" cy="84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FA26204-F32D-4985-8966-8C0574FA1A2B}"/>
              </a:ext>
            </a:extLst>
          </p:cNvPr>
          <p:cNvSpPr txBox="1"/>
          <p:nvPr/>
        </p:nvSpPr>
        <p:spPr>
          <a:xfrm>
            <a:off x="411061" y="3196206"/>
            <a:ext cx="27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Hány hálózatra van szükség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388748C-C428-45D9-AE48-232A61E4AD77}"/>
              </a:ext>
            </a:extLst>
          </p:cNvPr>
          <p:cNvSpPr txBox="1"/>
          <p:nvPr/>
        </p:nvSpPr>
        <p:spPr>
          <a:xfrm>
            <a:off x="3665642" y="3196206"/>
            <a:ext cx="40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Egy hálózatban hány IP címre van szükség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9B19392B-388A-4DBC-A041-D75DF25ED21A}"/>
              </a:ext>
            </a:extLst>
          </p:cNvPr>
          <p:cNvCxnSpPr>
            <a:cxnSpLocks/>
          </p:cNvCxnSpPr>
          <p:nvPr/>
        </p:nvCxnSpPr>
        <p:spPr>
          <a:xfrm flipH="1">
            <a:off x="1771315" y="2298800"/>
            <a:ext cx="1373038" cy="89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0025FF8A-BEEB-454E-8B1F-A5F1C3252955}"/>
              </a:ext>
            </a:extLst>
          </p:cNvPr>
          <p:cNvCxnSpPr>
            <a:cxnSpLocks/>
          </p:cNvCxnSpPr>
          <p:nvPr/>
        </p:nvCxnSpPr>
        <p:spPr>
          <a:xfrm>
            <a:off x="3959604" y="2298800"/>
            <a:ext cx="1392572" cy="84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1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A6D8BA0-AF17-40FF-8626-14BDCEDD3708}"/>
              </a:ext>
            </a:extLst>
          </p:cNvPr>
          <p:cNvSpPr txBox="1"/>
          <p:nvPr/>
        </p:nvSpPr>
        <p:spPr>
          <a:xfrm>
            <a:off x="511728" y="268448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10.10.10.0 /26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FCE9FEB-9870-4145-9C29-F099E6953FE8}"/>
              </a:ext>
            </a:extLst>
          </p:cNvPr>
          <p:cNvSpPr txBox="1"/>
          <p:nvPr/>
        </p:nvSpPr>
        <p:spPr>
          <a:xfrm>
            <a:off x="7264868" y="268448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 egyforma méretű hálózatra bontani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19BEB38-737D-4F26-A04E-C59876ED6483}"/>
              </a:ext>
            </a:extLst>
          </p:cNvPr>
          <p:cNvSpPr txBox="1"/>
          <p:nvPr/>
        </p:nvSpPr>
        <p:spPr>
          <a:xfrm>
            <a:off x="7264868" y="637780"/>
            <a:ext cx="2484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 &lt;= 4</a:t>
            </a:r>
          </a:p>
          <a:p>
            <a:r>
              <a:rPr lang="hu-HU" dirty="0"/>
              <a:t>4 = 2^</a:t>
            </a:r>
            <a:r>
              <a:rPr lang="hu-HU" dirty="0">
                <a:solidFill>
                  <a:srgbClr val="FFC000"/>
                </a:solidFill>
              </a:rPr>
              <a:t>2</a:t>
            </a:r>
          </a:p>
          <a:p>
            <a:r>
              <a:rPr lang="hu-HU" dirty="0">
                <a:solidFill>
                  <a:srgbClr val="FFC000"/>
                </a:solidFill>
              </a:rPr>
              <a:t>2 bitet kell </a:t>
            </a:r>
            <a:r>
              <a:rPr lang="hu-HU" dirty="0" err="1">
                <a:solidFill>
                  <a:srgbClr val="FFC000"/>
                </a:solidFill>
              </a:rPr>
              <a:t>kölcsönvenni</a:t>
            </a:r>
            <a:r>
              <a:rPr lang="hu-HU" dirty="0"/>
              <a:t> 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9F07ED8-B3AF-4C87-8802-B7CEA2F3D14C}"/>
              </a:ext>
            </a:extLst>
          </p:cNvPr>
          <p:cNvSpPr txBox="1"/>
          <p:nvPr/>
        </p:nvSpPr>
        <p:spPr>
          <a:xfrm>
            <a:off x="595618" y="1182848"/>
            <a:ext cx="6445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00001010 00001010 00001010 00</a:t>
            </a:r>
            <a:r>
              <a:rPr lang="hu-HU" dirty="0">
                <a:solidFill>
                  <a:srgbClr val="FF0000"/>
                </a:solidFill>
              </a:rPr>
              <a:t>000000 </a:t>
            </a:r>
            <a:r>
              <a:rPr lang="hu-HU" dirty="0"/>
              <a:t> eredeti hálózatcím</a:t>
            </a:r>
          </a:p>
          <a:p>
            <a:r>
              <a:rPr lang="hu-HU" dirty="0">
                <a:solidFill>
                  <a:srgbClr val="0070C0"/>
                </a:solidFill>
              </a:rPr>
              <a:t>11111111 11111111 11111111 11</a:t>
            </a:r>
            <a:r>
              <a:rPr lang="hu-HU" dirty="0">
                <a:solidFill>
                  <a:srgbClr val="FF0000"/>
                </a:solidFill>
              </a:rPr>
              <a:t>000000</a:t>
            </a:r>
            <a:r>
              <a:rPr lang="hu-HU" dirty="0"/>
              <a:t>  eredeti alhálózati maszk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853C548-08D2-4321-8A3D-E9F904AF05E1}"/>
              </a:ext>
            </a:extLst>
          </p:cNvPr>
          <p:cNvSpPr txBox="1"/>
          <p:nvPr/>
        </p:nvSpPr>
        <p:spPr>
          <a:xfrm>
            <a:off x="9748881" y="1967678"/>
            <a:ext cx="15247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11111111 255</a:t>
            </a:r>
          </a:p>
          <a:p>
            <a:r>
              <a:rPr lang="hu-HU" dirty="0"/>
              <a:t>11111110 254</a:t>
            </a:r>
          </a:p>
          <a:p>
            <a:r>
              <a:rPr lang="hu-HU" dirty="0"/>
              <a:t>11111100 252</a:t>
            </a:r>
          </a:p>
          <a:p>
            <a:r>
              <a:rPr lang="hu-HU" dirty="0"/>
              <a:t>11111000 248</a:t>
            </a:r>
          </a:p>
          <a:p>
            <a:r>
              <a:rPr lang="hu-HU" dirty="0"/>
              <a:t>11110000 240</a:t>
            </a:r>
          </a:p>
          <a:p>
            <a:r>
              <a:rPr lang="hu-HU" dirty="0"/>
              <a:t>11100000 224</a:t>
            </a:r>
          </a:p>
          <a:p>
            <a:r>
              <a:rPr lang="hu-HU" dirty="0"/>
              <a:t>11000000 192</a:t>
            </a:r>
          </a:p>
          <a:p>
            <a:r>
              <a:rPr lang="hu-HU" dirty="0"/>
              <a:t>10000000 128</a:t>
            </a:r>
          </a:p>
          <a:p>
            <a:r>
              <a:rPr lang="hu-HU" dirty="0"/>
              <a:t>00000000     0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31F094B-AF40-41E0-AFEB-D5699C9B3F28}"/>
              </a:ext>
            </a:extLst>
          </p:cNvPr>
          <p:cNvSpPr txBox="1"/>
          <p:nvPr/>
        </p:nvSpPr>
        <p:spPr>
          <a:xfrm>
            <a:off x="913023" y="1829179"/>
            <a:ext cx="23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Hálózatazonosító bitek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33B5296-2FF6-4515-A627-EF550031E331}"/>
              </a:ext>
            </a:extLst>
          </p:cNvPr>
          <p:cNvSpPr txBox="1"/>
          <p:nvPr/>
        </p:nvSpPr>
        <p:spPr>
          <a:xfrm>
            <a:off x="3217693" y="1829179"/>
            <a:ext cx="235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Állomásazonosító bitek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9AC6075-A3CE-4F94-9155-4E82D33B5445}"/>
              </a:ext>
            </a:extLst>
          </p:cNvPr>
          <p:cNvSpPr txBox="1"/>
          <p:nvPr/>
        </p:nvSpPr>
        <p:spPr>
          <a:xfrm>
            <a:off x="595618" y="2374247"/>
            <a:ext cx="60949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00001010 00001010 00001010 00</a:t>
            </a:r>
            <a:r>
              <a:rPr lang="hu-HU" dirty="0">
                <a:solidFill>
                  <a:srgbClr val="FFC000"/>
                </a:solidFill>
              </a:rPr>
              <a:t>00</a:t>
            </a:r>
            <a:r>
              <a:rPr lang="hu-HU" dirty="0">
                <a:solidFill>
                  <a:srgbClr val="FF0000"/>
                </a:solidFill>
              </a:rPr>
              <a:t>0000 régi hálózatcím</a:t>
            </a:r>
            <a:endParaRPr lang="hu-HU" dirty="0"/>
          </a:p>
          <a:p>
            <a:r>
              <a:rPr lang="hu-HU" dirty="0">
                <a:solidFill>
                  <a:srgbClr val="0070C0"/>
                </a:solidFill>
              </a:rPr>
              <a:t>11111111 11111111 11111111 11</a:t>
            </a:r>
            <a:r>
              <a:rPr lang="hu-HU" dirty="0">
                <a:solidFill>
                  <a:srgbClr val="FFC000"/>
                </a:solidFill>
              </a:rPr>
              <a:t>00</a:t>
            </a:r>
            <a:r>
              <a:rPr lang="hu-HU" dirty="0">
                <a:solidFill>
                  <a:srgbClr val="FF0000"/>
                </a:solidFill>
              </a:rPr>
              <a:t>0000</a:t>
            </a:r>
            <a:r>
              <a:rPr lang="hu-HU" dirty="0"/>
              <a:t> régi alhálózati maszk</a:t>
            </a:r>
          </a:p>
          <a:p>
            <a:r>
              <a:rPr lang="hu-HU" dirty="0"/>
              <a:t>új alhálózati maszk:</a:t>
            </a:r>
          </a:p>
          <a:p>
            <a:r>
              <a:rPr lang="hu-HU" dirty="0">
                <a:solidFill>
                  <a:srgbClr val="0070C0"/>
                </a:solidFill>
              </a:rPr>
              <a:t>11111111 11111111 11111111 11</a:t>
            </a:r>
            <a:r>
              <a:rPr lang="hu-HU" dirty="0">
                <a:solidFill>
                  <a:srgbClr val="FFC000"/>
                </a:solidFill>
              </a:rPr>
              <a:t>11</a:t>
            </a:r>
            <a:r>
              <a:rPr lang="hu-HU" dirty="0">
                <a:solidFill>
                  <a:srgbClr val="FF0000"/>
                </a:solidFill>
              </a:rPr>
              <a:t>0000</a:t>
            </a:r>
            <a:r>
              <a:rPr lang="hu-HU" dirty="0"/>
              <a:t> /28 255.255.255.240</a:t>
            </a:r>
          </a:p>
          <a:p>
            <a:r>
              <a:rPr lang="hu-HU" dirty="0"/>
              <a:t>Új hálózatcímek: </a:t>
            </a:r>
          </a:p>
          <a:p>
            <a:r>
              <a:rPr lang="hu-HU" dirty="0">
                <a:solidFill>
                  <a:srgbClr val="0070C0"/>
                </a:solidFill>
              </a:rPr>
              <a:t>00001010 00001010 00001010 00</a:t>
            </a:r>
            <a:r>
              <a:rPr lang="hu-HU" dirty="0">
                <a:solidFill>
                  <a:srgbClr val="FFC000"/>
                </a:solidFill>
              </a:rPr>
              <a:t>00</a:t>
            </a:r>
            <a:r>
              <a:rPr lang="hu-HU" dirty="0">
                <a:solidFill>
                  <a:srgbClr val="FF0000"/>
                </a:solidFill>
              </a:rPr>
              <a:t>0000 10.10.10.0   /28</a:t>
            </a:r>
          </a:p>
          <a:p>
            <a:r>
              <a:rPr lang="hu-HU" dirty="0">
                <a:solidFill>
                  <a:srgbClr val="0070C0"/>
                </a:solidFill>
              </a:rPr>
              <a:t>00001010 00001010 00001010 00</a:t>
            </a:r>
            <a:r>
              <a:rPr lang="hu-HU" dirty="0">
                <a:solidFill>
                  <a:srgbClr val="FFC000"/>
                </a:solidFill>
              </a:rPr>
              <a:t>01</a:t>
            </a:r>
            <a:r>
              <a:rPr lang="hu-HU" dirty="0">
                <a:solidFill>
                  <a:srgbClr val="FF0000"/>
                </a:solidFill>
              </a:rPr>
              <a:t>0000 10.10.10.16 /28</a:t>
            </a:r>
          </a:p>
          <a:p>
            <a:r>
              <a:rPr lang="hu-HU" dirty="0">
                <a:solidFill>
                  <a:srgbClr val="0070C0"/>
                </a:solidFill>
              </a:rPr>
              <a:t>00001010 00001010 00001010 00</a:t>
            </a:r>
            <a:r>
              <a:rPr lang="hu-HU" dirty="0">
                <a:solidFill>
                  <a:srgbClr val="FFC000"/>
                </a:solidFill>
              </a:rPr>
              <a:t>10</a:t>
            </a:r>
            <a:r>
              <a:rPr lang="hu-HU" dirty="0">
                <a:solidFill>
                  <a:srgbClr val="FF0000"/>
                </a:solidFill>
              </a:rPr>
              <a:t>0000 10.10.10.32 /28</a:t>
            </a:r>
          </a:p>
          <a:p>
            <a:r>
              <a:rPr lang="hu-HU" dirty="0">
                <a:solidFill>
                  <a:srgbClr val="0070C0"/>
                </a:solidFill>
              </a:rPr>
              <a:t>00001010 00001010 00001010 00</a:t>
            </a:r>
            <a:r>
              <a:rPr lang="hu-HU" dirty="0">
                <a:solidFill>
                  <a:srgbClr val="FFC000"/>
                </a:solidFill>
              </a:rPr>
              <a:t>11</a:t>
            </a:r>
            <a:r>
              <a:rPr lang="hu-HU" dirty="0">
                <a:solidFill>
                  <a:srgbClr val="FF0000"/>
                </a:solidFill>
              </a:rPr>
              <a:t>0000 10.10.10.48 /28</a:t>
            </a:r>
            <a:endParaRPr lang="hu-HU" dirty="0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7478FB07-E9A4-48B8-893D-FBF5454F9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13444"/>
              </p:ext>
            </p:extLst>
          </p:nvPr>
        </p:nvGraphicFramePr>
        <p:xfrm>
          <a:off x="233028" y="4882139"/>
          <a:ext cx="11725944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324">
                  <a:extLst>
                    <a:ext uri="{9D8B030D-6E8A-4147-A177-3AD203B41FA5}">
                      <a16:colId xmlns:a16="http://schemas.microsoft.com/office/drawing/2014/main" val="147515997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3454186929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3308586721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195341405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2242481064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121389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dirty="0"/>
                        <a:t>hálózatcím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1. Kiosztható cím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Utolsó kiosztható </a:t>
                      </a:r>
                      <a:r>
                        <a:rPr lang="hu-HU" sz="1400" dirty="0" err="1"/>
                        <a:t>IPcím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Üzenetszórási cím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Hány darab cím van a hálózatban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Hány darab kiosztható cím van a hálózatban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10.10.10.0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1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10.10.10.16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4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10.10.10.32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6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10.10.10.48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10.10.10.63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14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6C01F47-5FB0-43D2-846B-AF7E208A092A}"/>
              </a:ext>
            </a:extLst>
          </p:cNvPr>
          <p:cNvSpPr txBox="1"/>
          <p:nvPr/>
        </p:nvSpPr>
        <p:spPr>
          <a:xfrm>
            <a:off x="10017329" y="1531450"/>
            <a:ext cx="15247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11111111 255</a:t>
            </a:r>
          </a:p>
          <a:p>
            <a:r>
              <a:rPr lang="hu-HU" dirty="0"/>
              <a:t>11111110 254</a:t>
            </a:r>
          </a:p>
          <a:p>
            <a:r>
              <a:rPr lang="hu-HU" dirty="0"/>
              <a:t>11111100 252</a:t>
            </a:r>
          </a:p>
          <a:p>
            <a:r>
              <a:rPr lang="hu-HU" dirty="0"/>
              <a:t>11111000 248</a:t>
            </a:r>
          </a:p>
          <a:p>
            <a:r>
              <a:rPr lang="hu-HU" dirty="0"/>
              <a:t>11110000 240</a:t>
            </a:r>
          </a:p>
          <a:p>
            <a:r>
              <a:rPr lang="hu-HU" dirty="0"/>
              <a:t>11100000 224</a:t>
            </a:r>
          </a:p>
          <a:p>
            <a:r>
              <a:rPr lang="hu-HU" dirty="0"/>
              <a:t>11000000 192</a:t>
            </a:r>
          </a:p>
          <a:p>
            <a:r>
              <a:rPr lang="hu-HU" dirty="0"/>
              <a:t>10000000 128</a:t>
            </a:r>
          </a:p>
          <a:p>
            <a:r>
              <a:rPr lang="hu-HU" dirty="0"/>
              <a:t>00000000     0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4F36461-4D51-462E-9F4A-BB613E3CD0F1}"/>
              </a:ext>
            </a:extLst>
          </p:cNvPr>
          <p:cNvSpPr txBox="1"/>
          <p:nvPr/>
        </p:nvSpPr>
        <p:spPr>
          <a:xfrm flipH="1">
            <a:off x="473558" y="276837"/>
            <a:ext cx="416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172.16.0.0 /23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73D3D12-FF40-4C16-891F-5C85785BBA3B}"/>
              </a:ext>
            </a:extLst>
          </p:cNvPr>
          <p:cNvSpPr txBox="1"/>
          <p:nvPr/>
        </p:nvSpPr>
        <p:spPr>
          <a:xfrm>
            <a:off x="7466203" y="209725"/>
            <a:ext cx="37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 egyforma méretű hálózatra bontom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E0D88EB-33CF-4FD4-A3B8-D9F7DAC17167}"/>
              </a:ext>
            </a:extLst>
          </p:cNvPr>
          <p:cNvSpPr txBox="1"/>
          <p:nvPr/>
        </p:nvSpPr>
        <p:spPr>
          <a:xfrm>
            <a:off x="7592038" y="646169"/>
            <a:ext cx="2431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 &lt;= 8</a:t>
            </a:r>
          </a:p>
          <a:p>
            <a:r>
              <a:rPr lang="hu-HU" dirty="0"/>
              <a:t>8 = 2^</a:t>
            </a:r>
            <a:r>
              <a:rPr lang="hu-HU" dirty="0">
                <a:solidFill>
                  <a:srgbClr val="FFC000"/>
                </a:solidFill>
              </a:rPr>
              <a:t>3</a:t>
            </a:r>
          </a:p>
          <a:p>
            <a:r>
              <a:rPr lang="hu-HU" dirty="0">
                <a:solidFill>
                  <a:srgbClr val="FFC000"/>
                </a:solidFill>
              </a:rPr>
              <a:t>3 bitet kell </a:t>
            </a:r>
            <a:r>
              <a:rPr lang="hu-HU" dirty="0" err="1">
                <a:solidFill>
                  <a:srgbClr val="FFC000"/>
                </a:solidFill>
              </a:rPr>
              <a:t>kölcsönvenni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AF6320C-47EB-48CA-8091-18831B967C42}"/>
              </a:ext>
            </a:extLst>
          </p:cNvPr>
          <p:cNvSpPr txBox="1"/>
          <p:nvPr/>
        </p:nvSpPr>
        <p:spPr>
          <a:xfrm>
            <a:off x="578840" y="1015501"/>
            <a:ext cx="6392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10101100 00010000 0000000</a:t>
            </a:r>
            <a:r>
              <a:rPr lang="hu-HU" dirty="0">
                <a:solidFill>
                  <a:srgbClr val="FF0000"/>
                </a:solidFill>
              </a:rPr>
              <a:t>0 00000000</a:t>
            </a:r>
            <a:r>
              <a:rPr lang="hu-HU" dirty="0"/>
              <a:t> eredeti hálózatcím</a:t>
            </a:r>
          </a:p>
          <a:p>
            <a:r>
              <a:rPr lang="hu-HU" dirty="0">
                <a:solidFill>
                  <a:srgbClr val="0070C0"/>
                </a:solidFill>
              </a:rPr>
              <a:t>11111111 11111111 1111111</a:t>
            </a:r>
            <a:r>
              <a:rPr lang="hu-HU" dirty="0">
                <a:solidFill>
                  <a:srgbClr val="FF0000"/>
                </a:solidFill>
              </a:rPr>
              <a:t>0 00000000 eredeti alhálózati maszk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D90E5FA-B1E8-4230-8435-1AC1BCB511B4}"/>
              </a:ext>
            </a:extLst>
          </p:cNvPr>
          <p:cNvSpPr txBox="1"/>
          <p:nvPr/>
        </p:nvSpPr>
        <p:spPr>
          <a:xfrm>
            <a:off x="578840" y="1707998"/>
            <a:ext cx="607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10101100 00010000 0000000</a:t>
            </a:r>
            <a:r>
              <a:rPr lang="hu-HU" dirty="0">
                <a:solidFill>
                  <a:srgbClr val="FFC000"/>
                </a:solidFill>
              </a:rPr>
              <a:t>0 00</a:t>
            </a:r>
            <a:r>
              <a:rPr lang="hu-HU" dirty="0">
                <a:solidFill>
                  <a:srgbClr val="FF0000"/>
                </a:solidFill>
              </a:rPr>
              <a:t>000000</a:t>
            </a:r>
            <a:r>
              <a:rPr lang="hu-HU" dirty="0"/>
              <a:t> régi hálózatcím</a:t>
            </a:r>
          </a:p>
          <a:p>
            <a:r>
              <a:rPr lang="hu-HU" dirty="0">
                <a:solidFill>
                  <a:srgbClr val="0070C0"/>
                </a:solidFill>
              </a:rPr>
              <a:t>11111111 11111111 1111111</a:t>
            </a:r>
            <a:r>
              <a:rPr lang="hu-HU" dirty="0">
                <a:solidFill>
                  <a:srgbClr val="FFC000"/>
                </a:solidFill>
              </a:rPr>
              <a:t>0 00</a:t>
            </a:r>
            <a:r>
              <a:rPr lang="hu-HU" dirty="0">
                <a:solidFill>
                  <a:srgbClr val="FF0000"/>
                </a:solidFill>
              </a:rPr>
              <a:t>000000 régi alhálózati maszk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E7842A2-78E5-4FBF-AA12-4B1EA03B7CA5}"/>
              </a:ext>
            </a:extLst>
          </p:cNvPr>
          <p:cNvSpPr txBox="1"/>
          <p:nvPr/>
        </p:nvSpPr>
        <p:spPr>
          <a:xfrm>
            <a:off x="578839" y="2500945"/>
            <a:ext cx="91486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10101100 00010000 0000000</a:t>
            </a:r>
            <a:r>
              <a:rPr lang="hu-HU" dirty="0">
                <a:solidFill>
                  <a:srgbClr val="FFC000"/>
                </a:solidFill>
              </a:rPr>
              <a:t>0 00</a:t>
            </a:r>
            <a:r>
              <a:rPr lang="hu-HU" dirty="0">
                <a:solidFill>
                  <a:srgbClr val="FF0000"/>
                </a:solidFill>
              </a:rPr>
              <a:t>000000</a:t>
            </a:r>
            <a:endParaRPr lang="hu-HU" dirty="0"/>
          </a:p>
          <a:p>
            <a:r>
              <a:rPr lang="hu-HU" dirty="0">
                <a:solidFill>
                  <a:srgbClr val="0070C0"/>
                </a:solidFill>
              </a:rPr>
              <a:t>11111111 11111111 1111111</a:t>
            </a:r>
            <a:r>
              <a:rPr lang="hu-HU" dirty="0">
                <a:solidFill>
                  <a:srgbClr val="FFC000"/>
                </a:solidFill>
              </a:rPr>
              <a:t>1 11</a:t>
            </a:r>
            <a:r>
              <a:rPr lang="hu-HU" dirty="0">
                <a:solidFill>
                  <a:srgbClr val="FF0000"/>
                </a:solidFill>
              </a:rPr>
              <a:t>000000 új alhálózati maszk	/26	255.255.255.192</a:t>
            </a:r>
          </a:p>
          <a:p>
            <a:r>
              <a:rPr lang="hu-HU" dirty="0">
                <a:solidFill>
                  <a:srgbClr val="FF0000"/>
                </a:solidFill>
              </a:rPr>
              <a:t>Az új hálózatcímek:</a:t>
            </a:r>
          </a:p>
          <a:p>
            <a:r>
              <a:rPr lang="hu-HU" dirty="0">
                <a:solidFill>
                  <a:srgbClr val="0070C0"/>
                </a:solidFill>
              </a:rPr>
              <a:t>10101100 00010000 0000000</a:t>
            </a:r>
            <a:r>
              <a:rPr lang="hu-HU" dirty="0">
                <a:solidFill>
                  <a:srgbClr val="FFC000"/>
                </a:solidFill>
              </a:rPr>
              <a:t>0 00</a:t>
            </a:r>
            <a:r>
              <a:rPr lang="hu-HU" dirty="0">
                <a:solidFill>
                  <a:srgbClr val="FF0000"/>
                </a:solidFill>
              </a:rPr>
              <a:t>000000	172.16.0.0/26</a:t>
            </a:r>
          </a:p>
          <a:p>
            <a:r>
              <a:rPr lang="hu-HU" dirty="0">
                <a:solidFill>
                  <a:srgbClr val="0070C0"/>
                </a:solidFill>
              </a:rPr>
              <a:t>10101100 00010000 0000000</a:t>
            </a:r>
            <a:r>
              <a:rPr lang="hu-HU" dirty="0">
                <a:solidFill>
                  <a:srgbClr val="FFC000"/>
                </a:solidFill>
              </a:rPr>
              <a:t>0 01</a:t>
            </a:r>
            <a:r>
              <a:rPr lang="hu-HU" dirty="0">
                <a:solidFill>
                  <a:srgbClr val="FF0000"/>
                </a:solidFill>
              </a:rPr>
              <a:t>000000	172.16.0.64/26</a:t>
            </a:r>
          </a:p>
          <a:p>
            <a:r>
              <a:rPr lang="hu-HU" dirty="0">
                <a:solidFill>
                  <a:srgbClr val="0070C0"/>
                </a:solidFill>
              </a:rPr>
              <a:t>10101100 00010000 0000000</a:t>
            </a:r>
            <a:r>
              <a:rPr lang="hu-HU" dirty="0">
                <a:solidFill>
                  <a:srgbClr val="FFC000"/>
                </a:solidFill>
              </a:rPr>
              <a:t>0 10</a:t>
            </a:r>
            <a:r>
              <a:rPr lang="hu-HU" dirty="0">
                <a:solidFill>
                  <a:srgbClr val="FF0000"/>
                </a:solidFill>
              </a:rPr>
              <a:t>000000	172.16.0.128/26</a:t>
            </a:r>
          </a:p>
          <a:p>
            <a:r>
              <a:rPr lang="hu-HU" dirty="0">
                <a:solidFill>
                  <a:srgbClr val="0070C0"/>
                </a:solidFill>
              </a:rPr>
              <a:t>10101100 00010000 0000000</a:t>
            </a:r>
            <a:r>
              <a:rPr lang="hu-HU" dirty="0">
                <a:solidFill>
                  <a:srgbClr val="FFC000"/>
                </a:solidFill>
              </a:rPr>
              <a:t>0 11</a:t>
            </a:r>
            <a:r>
              <a:rPr lang="hu-HU" dirty="0">
                <a:solidFill>
                  <a:srgbClr val="FF0000"/>
                </a:solidFill>
              </a:rPr>
              <a:t>000000	172.16.0.192/26</a:t>
            </a:r>
          </a:p>
          <a:p>
            <a:r>
              <a:rPr lang="hu-HU" dirty="0">
                <a:solidFill>
                  <a:srgbClr val="0070C0"/>
                </a:solidFill>
              </a:rPr>
              <a:t>10101100 00010000 0000000</a:t>
            </a:r>
            <a:r>
              <a:rPr lang="hu-HU" dirty="0">
                <a:solidFill>
                  <a:srgbClr val="FFC000"/>
                </a:solidFill>
              </a:rPr>
              <a:t>1 00</a:t>
            </a:r>
            <a:r>
              <a:rPr lang="hu-HU" dirty="0">
                <a:solidFill>
                  <a:srgbClr val="FF0000"/>
                </a:solidFill>
              </a:rPr>
              <a:t>000000	172.16.1.0/26</a:t>
            </a:r>
          </a:p>
          <a:p>
            <a:r>
              <a:rPr lang="hu-HU" dirty="0">
                <a:solidFill>
                  <a:srgbClr val="0070C0"/>
                </a:solidFill>
              </a:rPr>
              <a:t>10101100 00010000 0000000</a:t>
            </a:r>
            <a:r>
              <a:rPr lang="hu-HU" dirty="0">
                <a:solidFill>
                  <a:srgbClr val="FFC000"/>
                </a:solidFill>
              </a:rPr>
              <a:t>1 01</a:t>
            </a:r>
            <a:r>
              <a:rPr lang="hu-HU" dirty="0">
                <a:solidFill>
                  <a:srgbClr val="FF0000"/>
                </a:solidFill>
              </a:rPr>
              <a:t>000000	172.16.1.64/26</a:t>
            </a:r>
          </a:p>
          <a:p>
            <a:r>
              <a:rPr lang="hu-HU" dirty="0">
                <a:solidFill>
                  <a:srgbClr val="0070C0"/>
                </a:solidFill>
              </a:rPr>
              <a:t>10101100 00010000 0000000</a:t>
            </a:r>
            <a:r>
              <a:rPr lang="hu-HU" dirty="0">
                <a:solidFill>
                  <a:srgbClr val="FFC000"/>
                </a:solidFill>
              </a:rPr>
              <a:t>1 10</a:t>
            </a:r>
            <a:r>
              <a:rPr lang="hu-HU" dirty="0">
                <a:solidFill>
                  <a:srgbClr val="FF0000"/>
                </a:solidFill>
              </a:rPr>
              <a:t>000000	172.16.1.128/26</a:t>
            </a:r>
          </a:p>
          <a:p>
            <a:r>
              <a:rPr lang="hu-HU" dirty="0">
                <a:solidFill>
                  <a:srgbClr val="0070C0"/>
                </a:solidFill>
              </a:rPr>
              <a:t>10101100 00010000 0000000</a:t>
            </a:r>
            <a:r>
              <a:rPr lang="hu-HU" dirty="0">
                <a:solidFill>
                  <a:srgbClr val="FFC000"/>
                </a:solidFill>
              </a:rPr>
              <a:t>1 11</a:t>
            </a:r>
            <a:r>
              <a:rPr lang="hu-HU" dirty="0">
                <a:solidFill>
                  <a:srgbClr val="FF0000"/>
                </a:solidFill>
              </a:rPr>
              <a:t>000000	172.16.1.192/26</a:t>
            </a:r>
          </a:p>
          <a:p>
            <a:endParaRPr lang="hu-HU" dirty="0">
              <a:solidFill>
                <a:srgbClr val="FF0000"/>
              </a:solidFill>
            </a:endParaRPr>
          </a:p>
          <a:p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1D981DB-4CE4-4A5B-B6FF-C9B23A195498}"/>
              </a:ext>
            </a:extLst>
          </p:cNvPr>
          <p:cNvSpPr txBox="1"/>
          <p:nvPr/>
        </p:nvSpPr>
        <p:spPr>
          <a:xfrm>
            <a:off x="6517580" y="145814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255.255.254.0</a:t>
            </a:r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F19EEFA2-8BFE-4A63-829F-1D0BF2664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03077"/>
              </p:ext>
            </p:extLst>
          </p:nvPr>
        </p:nvGraphicFramePr>
        <p:xfrm>
          <a:off x="788749" y="4495753"/>
          <a:ext cx="11725944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324">
                  <a:extLst>
                    <a:ext uri="{9D8B030D-6E8A-4147-A177-3AD203B41FA5}">
                      <a16:colId xmlns:a16="http://schemas.microsoft.com/office/drawing/2014/main" val="147515997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3454186929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3308586721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195341405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2242481064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121389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dirty="0"/>
                        <a:t>hálózatcím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1. Kiosztható cím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Utolsó kiosztható </a:t>
                      </a:r>
                      <a:r>
                        <a:rPr lang="hu-HU" sz="1400" dirty="0" err="1"/>
                        <a:t>IPcím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Üzenetszórási cím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Hány darab cím van a hálózatban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Hány darab kiosztható cím van a hálózatban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172.16.0.0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1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172.16.0.64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4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172.16.0.128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6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172.16.0.192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172.16.0.255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0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F436E16-20F9-4D7F-B341-9B1494DF1106}"/>
              </a:ext>
            </a:extLst>
          </p:cNvPr>
          <p:cNvSpPr txBox="1"/>
          <p:nvPr/>
        </p:nvSpPr>
        <p:spPr>
          <a:xfrm>
            <a:off x="402672" y="27683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192.168.25.0/25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DA11BCD-0CFC-4CEF-A570-1D2E2AAFCE31}"/>
              </a:ext>
            </a:extLst>
          </p:cNvPr>
          <p:cNvSpPr txBox="1"/>
          <p:nvPr/>
        </p:nvSpPr>
        <p:spPr>
          <a:xfrm>
            <a:off x="8397380" y="276837"/>
            <a:ext cx="2481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 hálózatra kell bontani</a:t>
            </a:r>
          </a:p>
          <a:p>
            <a:endParaRPr lang="hu-HU" dirty="0"/>
          </a:p>
          <a:p>
            <a:r>
              <a:rPr lang="hu-HU" dirty="0"/>
              <a:t>10&lt;=16</a:t>
            </a:r>
          </a:p>
          <a:p>
            <a:r>
              <a:rPr lang="hu-HU" dirty="0"/>
              <a:t>16 = </a:t>
            </a:r>
            <a:r>
              <a:rPr lang="hu-HU" dirty="0">
                <a:solidFill>
                  <a:srgbClr val="FFC000"/>
                </a:solidFill>
              </a:rPr>
              <a:t>2^4</a:t>
            </a:r>
          </a:p>
          <a:p>
            <a:r>
              <a:rPr lang="hu-HU" dirty="0">
                <a:solidFill>
                  <a:srgbClr val="FFC000"/>
                </a:solidFill>
              </a:rPr>
              <a:t>4 bitet kell kölcsön venni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835A7B1-B44A-426E-8659-248127CF5FE3}"/>
              </a:ext>
            </a:extLst>
          </p:cNvPr>
          <p:cNvSpPr/>
          <p:nvPr/>
        </p:nvSpPr>
        <p:spPr>
          <a:xfrm>
            <a:off x="9406855" y="261451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/>
              <a:t>11111111 255</a:t>
            </a:r>
          </a:p>
          <a:p>
            <a:r>
              <a:rPr lang="hu-HU" dirty="0"/>
              <a:t>11111110 254</a:t>
            </a:r>
          </a:p>
          <a:p>
            <a:r>
              <a:rPr lang="hu-HU" dirty="0"/>
              <a:t>11111100 252</a:t>
            </a:r>
          </a:p>
          <a:p>
            <a:r>
              <a:rPr lang="hu-HU" dirty="0"/>
              <a:t>11111000 248</a:t>
            </a:r>
          </a:p>
          <a:p>
            <a:r>
              <a:rPr lang="hu-HU" dirty="0"/>
              <a:t>11110000 240</a:t>
            </a:r>
          </a:p>
          <a:p>
            <a:r>
              <a:rPr lang="hu-HU" dirty="0"/>
              <a:t>11100000 224</a:t>
            </a:r>
          </a:p>
          <a:p>
            <a:r>
              <a:rPr lang="hu-HU" dirty="0"/>
              <a:t>11000000 192</a:t>
            </a:r>
          </a:p>
          <a:p>
            <a:r>
              <a:rPr lang="hu-HU" dirty="0"/>
              <a:t>10000000 128</a:t>
            </a:r>
          </a:p>
          <a:p>
            <a:r>
              <a:rPr lang="hu-HU" dirty="0"/>
              <a:t>00000000     0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9D1220A-8046-4A1F-B66B-9AF5525C6BC9}"/>
              </a:ext>
            </a:extLst>
          </p:cNvPr>
          <p:cNvSpPr txBox="1"/>
          <p:nvPr/>
        </p:nvSpPr>
        <p:spPr>
          <a:xfrm>
            <a:off x="2008021" y="306459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0000"/>
                </a:solidFill>
              </a:rPr>
              <a:t>0000000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EAA9652-6EB2-4BA5-8AC2-11950E30A7BB}"/>
              </a:ext>
            </a:extLst>
          </p:cNvPr>
          <p:cNvSpPr txBox="1"/>
          <p:nvPr/>
        </p:nvSpPr>
        <p:spPr>
          <a:xfrm>
            <a:off x="2067602" y="740462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11111111 11111111 11111111 1</a:t>
            </a:r>
            <a:r>
              <a:rPr lang="hu-HU" dirty="0">
                <a:solidFill>
                  <a:srgbClr val="FF0000"/>
                </a:solidFill>
              </a:rPr>
              <a:t>0000000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368693B-B837-4904-9E96-E6EFDD13D9BD}"/>
              </a:ext>
            </a:extLst>
          </p:cNvPr>
          <p:cNvSpPr txBox="1"/>
          <p:nvPr/>
        </p:nvSpPr>
        <p:spPr>
          <a:xfrm>
            <a:off x="2067601" y="1126944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C000"/>
                </a:solidFill>
              </a:rPr>
              <a:t>0000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3B83A88-5B13-4EE3-9B96-64CA5979B02F}"/>
              </a:ext>
            </a:extLst>
          </p:cNvPr>
          <p:cNvSpPr/>
          <p:nvPr/>
        </p:nvSpPr>
        <p:spPr>
          <a:xfrm>
            <a:off x="2008020" y="1567340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11111111 11111111 11111111 1</a:t>
            </a:r>
            <a:r>
              <a:rPr lang="hu-HU" dirty="0">
                <a:solidFill>
                  <a:srgbClr val="FFC000"/>
                </a:solidFill>
              </a:rPr>
              <a:t>0000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701DC969-77ED-4652-9A61-19D768B0B249}"/>
              </a:ext>
            </a:extLst>
          </p:cNvPr>
          <p:cNvSpPr/>
          <p:nvPr/>
        </p:nvSpPr>
        <p:spPr>
          <a:xfrm>
            <a:off x="1880073" y="2047670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11111111 11111111 11111111 1</a:t>
            </a:r>
            <a:r>
              <a:rPr lang="hu-HU" dirty="0">
                <a:solidFill>
                  <a:srgbClr val="FFC000"/>
                </a:solidFill>
              </a:rPr>
              <a:t>1111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405045CD-B94A-4691-BEAF-F9467DF453ED}"/>
              </a:ext>
            </a:extLst>
          </p:cNvPr>
          <p:cNvSpPr txBox="1"/>
          <p:nvPr/>
        </p:nvSpPr>
        <p:spPr>
          <a:xfrm>
            <a:off x="402670" y="2586118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192.168.25.0/29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251336F-E2D3-4FB6-87A0-A473CD6AE169}"/>
              </a:ext>
            </a:extLst>
          </p:cNvPr>
          <p:cNvSpPr txBox="1"/>
          <p:nvPr/>
        </p:nvSpPr>
        <p:spPr>
          <a:xfrm>
            <a:off x="397540" y="2961068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192.168.25.8/29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E9E16F1B-53AF-429D-918A-4A59E1DA7E84}"/>
              </a:ext>
            </a:extLst>
          </p:cNvPr>
          <p:cNvSpPr/>
          <p:nvPr/>
        </p:nvSpPr>
        <p:spPr>
          <a:xfrm>
            <a:off x="2008019" y="2568968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C000"/>
                </a:solidFill>
              </a:rPr>
              <a:t>0000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7EC808F7-09C3-42C9-873D-07C20C87E52C}"/>
              </a:ext>
            </a:extLst>
          </p:cNvPr>
          <p:cNvSpPr/>
          <p:nvPr/>
        </p:nvSpPr>
        <p:spPr>
          <a:xfrm>
            <a:off x="2067600" y="2909884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C000"/>
                </a:solidFill>
              </a:rPr>
              <a:t>0001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828CFBF5-675B-4272-A326-47F93561C494}"/>
              </a:ext>
            </a:extLst>
          </p:cNvPr>
          <p:cNvSpPr/>
          <p:nvPr/>
        </p:nvSpPr>
        <p:spPr>
          <a:xfrm>
            <a:off x="2008018" y="3288168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C000"/>
                </a:solidFill>
              </a:rPr>
              <a:t>0010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A1AB8FCA-44AF-468E-8FD4-4758EDBA1490}"/>
              </a:ext>
            </a:extLst>
          </p:cNvPr>
          <p:cNvSpPr txBox="1"/>
          <p:nvPr/>
        </p:nvSpPr>
        <p:spPr>
          <a:xfrm>
            <a:off x="280521" y="330597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192.168.25.16/29</a:t>
            </a: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C6F2F4D7-C37D-4570-AB05-B4B949321F2D}"/>
              </a:ext>
            </a:extLst>
          </p:cNvPr>
          <p:cNvSpPr/>
          <p:nvPr/>
        </p:nvSpPr>
        <p:spPr>
          <a:xfrm>
            <a:off x="2067598" y="3927055"/>
            <a:ext cx="40879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C000"/>
                </a:solidFill>
              </a:rPr>
              <a:t>0100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C000"/>
                </a:solidFill>
              </a:rPr>
              <a:t>0101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C000"/>
                </a:solidFill>
              </a:rPr>
              <a:t>0110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C000"/>
                </a:solidFill>
              </a:rPr>
              <a:t>0111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  <a:p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490DE77D-E1A6-4F92-A583-F0654A520546}"/>
              </a:ext>
            </a:extLst>
          </p:cNvPr>
          <p:cNvSpPr txBox="1"/>
          <p:nvPr/>
        </p:nvSpPr>
        <p:spPr>
          <a:xfrm>
            <a:off x="310311" y="364550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192.168.25.24/29</a:t>
            </a:r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F6D70F87-54D7-4C55-A056-6710BC10DA70}"/>
              </a:ext>
            </a:extLst>
          </p:cNvPr>
          <p:cNvSpPr/>
          <p:nvPr/>
        </p:nvSpPr>
        <p:spPr>
          <a:xfrm>
            <a:off x="2081013" y="5071436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C000"/>
                </a:solidFill>
              </a:rPr>
              <a:t>1000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1A2B4424-973E-49C9-A27D-6B4B3BC48BBB}"/>
              </a:ext>
            </a:extLst>
          </p:cNvPr>
          <p:cNvSpPr txBox="1"/>
          <p:nvPr/>
        </p:nvSpPr>
        <p:spPr>
          <a:xfrm>
            <a:off x="317018" y="396476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192.168.25.32/29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753ACACF-3BCA-460E-BFB0-7E4E7770F1F9}"/>
              </a:ext>
            </a:extLst>
          </p:cNvPr>
          <p:cNvSpPr/>
          <p:nvPr/>
        </p:nvSpPr>
        <p:spPr>
          <a:xfrm>
            <a:off x="2090644" y="5442952"/>
            <a:ext cx="420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C000"/>
                </a:solidFill>
              </a:rPr>
              <a:t>1001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48E2D08E-0AFE-4856-9DCB-4A808F1B209C}"/>
              </a:ext>
            </a:extLst>
          </p:cNvPr>
          <p:cNvSpPr txBox="1"/>
          <p:nvPr/>
        </p:nvSpPr>
        <p:spPr>
          <a:xfrm>
            <a:off x="397540" y="4232641"/>
            <a:ext cx="19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192.168.25.40/29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876283ED-117B-495D-9B69-40FCA290273B}"/>
              </a:ext>
            </a:extLst>
          </p:cNvPr>
          <p:cNvSpPr txBox="1"/>
          <p:nvPr/>
        </p:nvSpPr>
        <p:spPr>
          <a:xfrm>
            <a:off x="404248" y="4550634"/>
            <a:ext cx="19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192.168.25.48/29</a:t>
            </a: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11BF4F6-A8B5-44DF-9FBE-1BD92D6B887D}"/>
              </a:ext>
            </a:extLst>
          </p:cNvPr>
          <p:cNvSpPr/>
          <p:nvPr/>
        </p:nvSpPr>
        <p:spPr>
          <a:xfrm>
            <a:off x="2067599" y="3577548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11000000 10101000 00011001 0</a:t>
            </a:r>
            <a:r>
              <a:rPr lang="hu-HU" dirty="0">
                <a:solidFill>
                  <a:srgbClr val="FFC000"/>
                </a:solidFill>
              </a:rPr>
              <a:t>0011</a:t>
            </a:r>
            <a:r>
              <a:rPr lang="hu-HU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239DB9F3-608A-4C01-ACEA-3F06A5ACE45A}"/>
              </a:ext>
            </a:extLst>
          </p:cNvPr>
          <p:cNvSpPr txBox="1"/>
          <p:nvPr/>
        </p:nvSpPr>
        <p:spPr>
          <a:xfrm>
            <a:off x="352091" y="487061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192.168.25.56/29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2309A4D0-18F9-410D-8114-16BCFCA83BE2}"/>
              </a:ext>
            </a:extLst>
          </p:cNvPr>
          <p:cNvSpPr txBox="1"/>
          <p:nvPr/>
        </p:nvSpPr>
        <p:spPr>
          <a:xfrm>
            <a:off x="317018" y="518350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192.168.25.64/29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0CA1B503-3FDB-4E9F-A47C-F0E040070679}"/>
              </a:ext>
            </a:extLst>
          </p:cNvPr>
          <p:cNvSpPr txBox="1"/>
          <p:nvPr/>
        </p:nvSpPr>
        <p:spPr>
          <a:xfrm>
            <a:off x="351156" y="550858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192.168.25.72/29</a:t>
            </a:r>
          </a:p>
        </p:txBody>
      </p:sp>
    </p:spTree>
    <p:extLst>
      <p:ext uri="{BB962C8B-B14F-4D97-AF65-F5344CB8AC3E}">
        <p14:creationId xmlns:p14="http://schemas.microsoft.com/office/powerpoint/2010/main" val="49051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>
            <a:extLst>
              <a:ext uri="{FF2B5EF4-FFF2-40B4-BE49-F238E27FC236}">
                <a16:creationId xmlns:a16="http://schemas.microsoft.com/office/drawing/2014/main" id="{BACD1C04-B747-405D-A311-6A04EDFE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2908"/>
              </p:ext>
            </p:extLst>
          </p:nvPr>
        </p:nvGraphicFramePr>
        <p:xfrm>
          <a:off x="75501" y="0"/>
          <a:ext cx="11858304" cy="235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684">
                  <a:extLst>
                    <a:ext uri="{9D8B030D-6E8A-4147-A177-3AD203B41FA5}">
                      <a16:colId xmlns:a16="http://schemas.microsoft.com/office/drawing/2014/main" val="4124721888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3137637430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2620942065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1108132510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1835302110"/>
                    </a:ext>
                  </a:extLst>
                </a:gridCol>
                <a:gridCol w="1954324">
                  <a:extLst>
                    <a:ext uri="{9D8B030D-6E8A-4147-A177-3AD203B41FA5}">
                      <a16:colId xmlns:a16="http://schemas.microsoft.com/office/drawing/2014/main" val="504934386"/>
                    </a:ext>
                  </a:extLst>
                </a:gridCol>
              </a:tblGrid>
              <a:tr h="867928">
                <a:tc>
                  <a:txBody>
                    <a:bodyPr/>
                    <a:lstStyle/>
                    <a:p>
                      <a:r>
                        <a:rPr lang="hu-HU" sz="1400" dirty="0"/>
                        <a:t>hálózatcím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1. Kiosztható cím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Utolsó kiosztható IPcím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Üzenetszórási cím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Hány darab cím van a hálózatban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Hány darab kiosztható cím van a hálózatban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192.168.25.0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6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192.168.25.8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2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192.168.25.16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5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192.168.25.24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91092"/>
                  </a:ext>
                </a:extLst>
              </a:tr>
            </a:tbl>
          </a:graphicData>
        </a:graphic>
      </p:graphicFrame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542A8F6A-D44F-4832-B036-246ADB5A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12827"/>
              </p:ext>
            </p:extLst>
          </p:nvPr>
        </p:nvGraphicFramePr>
        <p:xfrm>
          <a:off x="0" y="2351288"/>
          <a:ext cx="11933808" cy="450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968">
                  <a:extLst>
                    <a:ext uri="{9D8B030D-6E8A-4147-A177-3AD203B41FA5}">
                      <a16:colId xmlns:a16="http://schemas.microsoft.com/office/drawing/2014/main" val="3370802178"/>
                    </a:ext>
                  </a:extLst>
                </a:gridCol>
                <a:gridCol w="1988968">
                  <a:extLst>
                    <a:ext uri="{9D8B030D-6E8A-4147-A177-3AD203B41FA5}">
                      <a16:colId xmlns:a16="http://schemas.microsoft.com/office/drawing/2014/main" val="1569722200"/>
                    </a:ext>
                  </a:extLst>
                </a:gridCol>
                <a:gridCol w="1988968">
                  <a:extLst>
                    <a:ext uri="{9D8B030D-6E8A-4147-A177-3AD203B41FA5}">
                      <a16:colId xmlns:a16="http://schemas.microsoft.com/office/drawing/2014/main" val="3249400974"/>
                    </a:ext>
                  </a:extLst>
                </a:gridCol>
                <a:gridCol w="1988968">
                  <a:extLst>
                    <a:ext uri="{9D8B030D-6E8A-4147-A177-3AD203B41FA5}">
                      <a16:colId xmlns:a16="http://schemas.microsoft.com/office/drawing/2014/main" val="1252867385"/>
                    </a:ext>
                  </a:extLst>
                </a:gridCol>
                <a:gridCol w="1988968">
                  <a:extLst>
                    <a:ext uri="{9D8B030D-6E8A-4147-A177-3AD203B41FA5}">
                      <a16:colId xmlns:a16="http://schemas.microsoft.com/office/drawing/2014/main" val="2076586993"/>
                    </a:ext>
                  </a:extLst>
                </a:gridCol>
                <a:gridCol w="1988968">
                  <a:extLst>
                    <a:ext uri="{9D8B030D-6E8A-4147-A177-3AD203B41FA5}">
                      <a16:colId xmlns:a16="http://schemas.microsoft.com/office/drawing/2014/main" val="2123974248"/>
                    </a:ext>
                  </a:extLst>
                </a:gridCol>
              </a:tblGrid>
              <a:tr h="563339">
                <a:tc>
                  <a:txBody>
                    <a:bodyPr/>
                    <a:lstStyle/>
                    <a:p>
                      <a:r>
                        <a:rPr lang="hu-HU" dirty="0"/>
                        <a:t>192.168.25.32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62630"/>
                  </a:ext>
                </a:extLst>
              </a:tr>
              <a:tr h="563339">
                <a:tc>
                  <a:txBody>
                    <a:bodyPr/>
                    <a:lstStyle/>
                    <a:p>
                      <a:r>
                        <a:rPr lang="hu-HU" dirty="0"/>
                        <a:t>192.168.25.40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05239"/>
                  </a:ext>
                </a:extLst>
              </a:tr>
              <a:tr h="563339">
                <a:tc>
                  <a:txBody>
                    <a:bodyPr/>
                    <a:lstStyle/>
                    <a:p>
                      <a:r>
                        <a:rPr lang="hu-HU"/>
                        <a:t>192.168.25.48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52423"/>
                  </a:ext>
                </a:extLst>
              </a:tr>
              <a:tr h="56333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8369"/>
                  </a:ext>
                </a:extLst>
              </a:tr>
              <a:tr h="56333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39655"/>
                  </a:ext>
                </a:extLst>
              </a:tr>
              <a:tr h="56333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69884"/>
                  </a:ext>
                </a:extLst>
              </a:tr>
              <a:tr h="56333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82286"/>
                  </a:ext>
                </a:extLst>
              </a:tr>
              <a:tr h="56333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56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Szélesvásznú</PresentationFormat>
  <Paragraphs>175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Erzsébet Márta Zilahi</dc:creator>
  <cp:lastModifiedBy>József Sólya</cp:lastModifiedBy>
  <cp:revision>20</cp:revision>
  <dcterms:created xsi:type="dcterms:W3CDTF">2022-10-18T06:16:32Z</dcterms:created>
  <dcterms:modified xsi:type="dcterms:W3CDTF">2022-10-18T11:28:12Z</dcterms:modified>
</cp:coreProperties>
</file>