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81" r:id="rId3"/>
    <p:sldId id="285" r:id="rId4"/>
    <p:sldId id="282" r:id="rId5"/>
    <p:sldId id="283" r:id="rId6"/>
    <p:sldId id="284" r:id="rId7"/>
    <p:sldId id="263" r:id="rId8"/>
  </p:sldIdLst>
  <p:sldSz cx="9144000" cy="5143500" type="screen16x9"/>
  <p:notesSz cx="6858000" cy="9144000"/>
  <p:embeddedFontLst>
    <p:embeddedFont>
      <p:font typeface="Barlow" panose="020B0604020202020204" pitchFamily="2" charset="0"/>
      <p:regular r:id="rId10"/>
      <p:bold r:id="rId11"/>
      <p:italic r:id="rId12"/>
      <p:boldItalic r:id="rId13"/>
    </p:embeddedFont>
    <p:embeddedFont>
      <p:font typeface="Barlow Medium" panose="00000600000000000000" pitchFamily="2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b87c9a92b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gfb87c9a92b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520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7540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4087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3724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b87c9a92b_0_8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fb87c9a92b_0_8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590675" y="-430404"/>
            <a:ext cx="6391200" cy="6391200"/>
          </a:xfrm>
          <a:prstGeom prst="chord">
            <a:avLst>
              <a:gd name="adj1" fmla="val 14385217"/>
              <a:gd name="adj2" fmla="val 720831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449540" y="784173"/>
            <a:ext cx="539646" cy="134911"/>
          </a:xfrm>
          <a:custGeom>
            <a:avLst/>
            <a:gdLst/>
            <a:ahLst/>
            <a:cxnLst/>
            <a:rect l="l" t="t" r="r" b="b"/>
            <a:pathLst>
              <a:path w="1079292" h="269823" extrusionOk="0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4350" y="1838325"/>
            <a:ext cx="3497400" cy="18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314625" y="4788300"/>
            <a:ext cx="548700" cy="1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buNone/>
              <a:defRPr/>
            </a:lvl1pPr>
            <a:lvl2pPr lvl="1" algn="l">
              <a:buNone/>
              <a:defRPr/>
            </a:lvl2pPr>
            <a:lvl3pPr lvl="2" algn="l">
              <a:buNone/>
              <a:defRPr/>
            </a:lvl3pPr>
            <a:lvl4pPr lvl="3" algn="l">
              <a:buNone/>
              <a:defRPr/>
            </a:lvl4pPr>
            <a:lvl5pPr lvl="4" algn="l">
              <a:buNone/>
              <a:defRPr/>
            </a:lvl5pPr>
            <a:lvl6pPr lvl="5" algn="l">
              <a:buNone/>
              <a:defRPr/>
            </a:lvl6pPr>
            <a:lvl7pPr lvl="6" algn="l">
              <a:buNone/>
              <a:defRPr/>
            </a:lvl7pPr>
            <a:lvl8pPr lvl="7" algn="l">
              <a:buNone/>
              <a:defRPr/>
            </a:lvl8pPr>
            <a:lvl9pPr lvl="8" algn="l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516600" y="1967475"/>
            <a:ext cx="6768900" cy="242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TITLE_ONLY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516600" y="1655400"/>
            <a:ext cx="3679200" cy="1411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9"/>
          <p:cNvSpPr/>
          <p:nvPr/>
        </p:nvSpPr>
        <p:spPr>
          <a:xfrm>
            <a:off x="244527" y="379439"/>
            <a:ext cx="539646" cy="134912"/>
          </a:xfrm>
          <a:custGeom>
            <a:avLst/>
            <a:gdLst/>
            <a:ahLst/>
            <a:cxnLst/>
            <a:rect l="l" t="t" r="r" b="b"/>
            <a:pathLst>
              <a:path w="1079292" h="269823" extrusionOk="0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516600" y="3066900"/>
            <a:ext cx="3679200" cy="26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516600" y="4406300"/>
            <a:ext cx="7772100" cy="30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6600" y="1967475"/>
            <a:ext cx="6768900" cy="24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•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302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ctrTitle"/>
          </p:nvPr>
        </p:nvSpPr>
        <p:spPr>
          <a:xfrm>
            <a:off x="512796" y="1734732"/>
            <a:ext cx="3497400" cy="18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People for everything</a:t>
            </a:r>
            <a:endParaRPr sz="4400" dirty="0"/>
          </a:p>
        </p:txBody>
      </p:sp>
      <p:sp>
        <p:nvSpPr>
          <p:cNvPr id="60" name="Google Shape;60;p12"/>
          <p:cNvSpPr txBox="1"/>
          <p:nvPr/>
        </p:nvSpPr>
        <p:spPr>
          <a:xfrm>
            <a:off x="162227" y="4629146"/>
            <a:ext cx="3497399" cy="423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100" b="1" dirty="0">
                <a:solidFill>
                  <a:schemeClr val="dk1"/>
                </a:solidFill>
                <a:sym typeface="Barlow"/>
              </a:rPr>
              <a:t>Изработил: </a:t>
            </a:r>
          </a:p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100" b="1" dirty="0">
                <a:solidFill>
                  <a:schemeClr val="dk1"/>
                </a:solidFill>
                <a:sym typeface="Barlow"/>
              </a:rPr>
              <a:t>Искра Божкова, 62410</a:t>
            </a:r>
            <a:endParaRPr sz="700" dirty="0">
              <a:solidFill>
                <a:schemeClr val="dk1"/>
              </a:solidFill>
            </a:endParaRPr>
          </a:p>
        </p:txBody>
      </p:sp>
      <p:sp>
        <p:nvSpPr>
          <p:cNvPr id="62" name="Google Shape;62;p12"/>
          <p:cNvSpPr/>
          <p:nvPr/>
        </p:nvSpPr>
        <p:spPr>
          <a:xfrm>
            <a:off x="5133805" y="3409950"/>
            <a:ext cx="1219200" cy="1219196"/>
          </a:xfrm>
          <a:custGeom>
            <a:avLst/>
            <a:gdLst/>
            <a:ahLst/>
            <a:cxnLst/>
            <a:rect l="l" t="t" r="r" b="b"/>
            <a:pathLst>
              <a:path w="2438400" h="2438393" extrusionOk="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2"/>
          <p:cNvSpPr/>
          <p:nvPr/>
        </p:nvSpPr>
        <p:spPr>
          <a:xfrm>
            <a:off x="7441602" y="1384379"/>
            <a:ext cx="1400232" cy="700707"/>
          </a:xfrm>
          <a:custGeom>
            <a:avLst/>
            <a:gdLst/>
            <a:ahLst/>
            <a:cxnLst/>
            <a:rect l="l" t="t" r="r" b="b"/>
            <a:pathLst>
              <a:path w="2800464" h="1401415" extrusionOk="0">
                <a:moveTo>
                  <a:pt x="2800465" y="0"/>
                </a:moveTo>
                <a:cubicBezTo>
                  <a:pt x="2800465" y="774093"/>
                  <a:pt x="2173142" y="1401416"/>
                  <a:pt x="1399049" y="1401416"/>
                </a:cubicBezTo>
                <a:cubicBezTo>
                  <a:pt x="624956" y="1401416"/>
                  <a:pt x="0" y="774093"/>
                  <a:pt x="0" y="0"/>
                </a:cubicBezTo>
                <a:lnTo>
                  <a:pt x="280046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678008-26EE-4223-BC15-7F7936CA26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6296" y1="27778" x2="16852" y2="82500"/>
                        <a14:foregroundMark x1="49444" y1="26667" x2="47593" y2="84722"/>
                        <a14:foregroundMark x1="65185" y1="27500" x2="61667" y2="82500"/>
                        <a14:foregroundMark x1="83519" y1="27778" x2="79630" y2="80556"/>
                        <a14:foregroundMark x1="92593" y1="43611" x2="81111" y2="53056"/>
                        <a14:foregroundMark x1="93889" y1="49167" x2="82407" y2="57500"/>
                        <a14:foregroundMark x1="96667" y1="40000" x2="90000" y2="40833"/>
                        <a14:foregroundMark x1="66852" y1="56389" x2="72593" y2="44444"/>
                        <a14:foregroundMark x1="72407" y1="45278" x2="73148" y2="36111"/>
                        <a14:foregroundMark x1="71852" y1="45833" x2="76852" y2="37222"/>
                        <a14:foregroundMark x1="49815" y1="55833" x2="50185" y2="38889"/>
                        <a14:foregroundMark x1="14444" y1="39444" x2="14815" y2="35278"/>
                        <a14:foregroundMark x1="20185" y1="37500" x2="18333" y2="35833"/>
                        <a14:foregroundMark x1="7407" y1="38056" x2="7407" y2="380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57253" y="1524000"/>
            <a:ext cx="3873951" cy="258263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7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Идея на проекта</a:t>
            </a:r>
            <a:endParaRPr dirty="0"/>
          </a:p>
        </p:txBody>
      </p:sp>
      <p:sp>
        <p:nvSpPr>
          <p:cNvPr id="732" name="Google Shape;732;p37"/>
          <p:cNvSpPr txBox="1">
            <a:spLocks noGrp="1"/>
          </p:cNvSpPr>
          <p:nvPr>
            <p:ph type="body" idx="1"/>
          </p:nvPr>
        </p:nvSpPr>
        <p:spPr>
          <a:xfrm>
            <a:off x="516600" y="1967475"/>
            <a:ext cx="6768900" cy="242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spcBef>
                <a:spcPts val="800"/>
              </a:spcBef>
              <a:buSzPts val="1100"/>
              <a:buFont typeface="Wingdings" panose="05000000000000000000" pitchFamily="2" charset="2"/>
              <a:buChar char="Ø"/>
            </a:pPr>
            <a:r>
              <a:rPr lang="bg-BG" sz="1800" dirty="0"/>
              <a:t>Намиране на човек, който да свърши нашата работа просто с един клик</a:t>
            </a:r>
          </a:p>
          <a:p>
            <a:pPr marL="285750" indent="-285750">
              <a:spcBef>
                <a:spcPts val="800"/>
              </a:spcBef>
              <a:buSzPts val="1100"/>
              <a:buFont typeface="Wingdings" panose="05000000000000000000" pitchFamily="2" charset="2"/>
              <a:buChar char="Ø"/>
            </a:pPr>
            <a:r>
              <a:rPr lang="bg-BG" sz="1800" dirty="0"/>
              <a:t>По-лесно намиране на работа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800" dirty="0"/>
          </a:p>
        </p:txBody>
      </p:sp>
      <p:sp>
        <p:nvSpPr>
          <p:cNvPr id="733" name="Google Shape;733;p37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34" name="Google Shape;734;p37"/>
          <p:cNvSpPr/>
          <p:nvPr/>
        </p:nvSpPr>
        <p:spPr>
          <a:xfrm>
            <a:off x="7154881" y="733894"/>
            <a:ext cx="1137488" cy="1137486"/>
          </a:xfrm>
          <a:custGeom>
            <a:avLst/>
            <a:gdLst/>
            <a:ahLst/>
            <a:cxnLst/>
            <a:rect l="l" t="t" r="r" b="b"/>
            <a:pathLst>
              <a:path w="2274977" h="2274971" extrusionOk="0">
                <a:moveTo>
                  <a:pt x="2274977" y="1013036"/>
                </a:moveTo>
                <a:lnTo>
                  <a:pt x="2274977" y="1013036"/>
                </a:lnTo>
                <a:lnTo>
                  <a:pt x="2274977" y="0"/>
                </a:lnTo>
                <a:lnTo>
                  <a:pt x="2274977" y="0"/>
                </a:lnTo>
                <a:cubicBezTo>
                  <a:pt x="1018536" y="0"/>
                  <a:pt x="0" y="1018530"/>
                  <a:pt x="0" y="2274971"/>
                </a:cubicBezTo>
                <a:lnTo>
                  <a:pt x="1013047" y="2274971"/>
                </a:lnTo>
                <a:cubicBezTo>
                  <a:pt x="1013047" y="1578027"/>
                  <a:pt x="1578038" y="1013036"/>
                  <a:pt x="2274977" y="10130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37"/>
          <p:cNvSpPr/>
          <p:nvPr/>
        </p:nvSpPr>
        <p:spPr>
          <a:xfrm>
            <a:off x="6477000" y="1123749"/>
            <a:ext cx="1106170" cy="276543"/>
          </a:xfrm>
          <a:custGeom>
            <a:avLst/>
            <a:gdLst/>
            <a:ahLst/>
            <a:cxnLst/>
            <a:rect l="l" t="t" r="r" b="b"/>
            <a:pathLst>
              <a:path w="2212339" h="553085" extrusionOk="0">
                <a:moveTo>
                  <a:pt x="276542" y="0"/>
                </a:moveTo>
                <a:cubicBezTo>
                  <a:pt x="123753" y="0"/>
                  <a:pt x="0" y="123753"/>
                  <a:pt x="0" y="276543"/>
                </a:cubicBezTo>
                <a:cubicBezTo>
                  <a:pt x="0" y="429332"/>
                  <a:pt x="123753" y="553085"/>
                  <a:pt x="276542" y="553085"/>
                </a:cubicBezTo>
                <a:cubicBezTo>
                  <a:pt x="429332" y="553085"/>
                  <a:pt x="553085" y="429332"/>
                  <a:pt x="553085" y="276543"/>
                </a:cubicBezTo>
                <a:cubicBezTo>
                  <a:pt x="553085" y="123753"/>
                  <a:pt x="429332" y="0"/>
                  <a:pt x="276542" y="0"/>
                </a:cubicBezTo>
                <a:close/>
                <a:moveTo>
                  <a:pt x="1935797" y="0"/>
                </a:moveTo>
                <a:cubicBezTo>
                  <a:pt x="1783007" y="0"/>
                  <a:pt x="1659254" y="123753"/>
                  <a:pt x="1659254" y="276543"/>
                </a:cubicBezTo>
                <a:cubicBezTo>
                  <a:pt x="1659254" y="429332"/>
                  <a:pt x="1783007" y="553085"/>
                  <a:pt x="1935797" y="553085"/>
                </a:cubicBezTo>
                <a:cubicBezTo>
                  <a:pt x="2088586" y="553085"/>
                  <a:pt x="2212339" y="429332"/>
                  <a:pt x="2212339" y="276543"/>
                </a:cubicBezTo>
                <a:cubicBezTo>
                  <a:pt x="2212339" y="123753"/>
                  <a:pt x="2088586" y="0"/>
                  <a:pt x="1935797" y="0"/>
                </a:cubicBezTo>
                <a:close/>
                <a:moveTo>
                  <a:pt x="1106170" y="0"/>
                </a:moveTo>
                <a:cubicBezTo>
                  <a:pt x="953380" y="0"/>
                  <a:pt x="829627" y="123753"/>
                  <a:pt x="829627" y="276543"/>
                </a:cubicBezTo>
                <a:cubicBezTo>
                  <a:pt x="829627" y="429332"/>
                  <a:pt x="953380" y="553085"/>
                  <a:pt x="1106170" y="553085"/>
                </a:cubicBezTo>
                <a:cubicBezTo>
                  <a:pt x="1258959" y="553085"/>
                  <a:pt x="1382712" y="429332"/>
                  <a:pt x="1382712" y="276543"/>
                </a:cubicBezTo>
                <a:cubicBezTo>
                  <a:pt x="1382712" y="123753"/>
                  <a:pt x="1258959" y="0"/>
                  <a:pt x="11061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7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800" dirty="0"/>
              <a:t>Използвани технологии</a:t>
            </a:r>
            <a:endParaRPr sz="2800" dirty="0"/>
          </a:p>
        </p:txBody>
      </p:sp>
      <p:sp>
        <p:nvSpPr>
          <p:cNvPr id="732" name="Google Shape;732;p37"/>
          <p:cNvSpPr txBox="1">
            <a:spLocks noGrp="1"/>
          </p:cNvSpPr>
          <p:nvPr>
            <p:ph type="body" idx="1"/>
          </p:nvPr>
        </p:nvSpPr>
        <p:spPr>
          <a:xfrm>
            <a:off x="1677742" y="1656601"/>
            <a:ext cx="4536021" cy="242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Front-end: React.js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Back-end: Express.js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Database: MongoDB (Mongoose)</a:t>
            </a:r>
            <a:endParaRPr sz="1800" dirty="0"/>
          </a:p>
        </p:txBody>
      </p:sp>
      <p:sp>
        <p:nvSpPr>
          <p:cNvPr id="733" name="Google Shape;733;p37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34" name="Google Shape;734;p37"/>
          <p:cNvSpPr/>
          <p:nvPr/>
        </p:nvSpPr>
        <p:spPr>
          <a:xfrm>
            <a:off x="7154881" y="733894"/>
            <a:ext cx="1137488" cy="1137486"/>
          </a:xfrm>
          <a:custGeom>
            <a:avLst/>
            <a:gdLst/>
            <a:ahLst/>
            <a:cxnLst/>
            <a:rect l="l" t="t" r="r" b="b"/>
            <a:pathLst>
              <a:path w="2274977" h="2274971" extrusionOk="0">
                <a:moveTo>
                  <a:pt x="2274977" y="1013036"/>
                </a:moveTo>
                <a:lnTo>
                  <a:pt x="2274977" y="1013036"/>
                </a:lnTo>
                <a:lnTo>
                  <a:pt x="2274977" y="0"/>
                </a:lnTo>
                <a:lnTo>
                  <a:pt x="2274977" y="0"/>
                </a:lnTo>
                <a:cubicBezTo>
                  <a:pt x="1018536" y="0"/>
                  <a:pt x="0" y="1018530"/>
                  <a:pt x="0" y="2274971"/>
                </a:cubicBezTo>
                <a:lnTo>
                  <a:pt x="1013047" y="2274971"/>
                </a:lnTo>
                <a:cubicBezTo>
                  <a:pt x="1013047" y="1578027"/>
                  <a:pt x="1578038" y="1013036"/>
                  <a:pt x="2274977" y="10130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37"/>
          <p:cNvSpPr/>
          <p:nvPr/>
        </p:nvSpPr>
        <p:spPr>
          <a:xfrm>
            <a:off x="6477000" y="1123749"/>
            <a:ext cx="1106170" cy="276543"/>
          </a:xfrm>
          <a:custGeom>
            <a:avLst/>
            <a:gdLst/>
            <a:ahLst/>
            <a:cxnLst/>
            <a:rect l="l" t="t" r="r" b="b"/>
            <a:pathLst>
              <a:path w="2212339" h="553085" extrusionOk="0">
                <a:moveTo>
                  <a:pt x="276542" y="0"/>
                </a:moveTo>
                <a:cubicBezTo>
                  <a:pt x="123753" y="0"/>
                  <a:pt x="0" y="123753"/>
                  <a:pt x="0" y="276543"/>
                </a:cubicBezTo>
                <a:cubicBezTo>
                  <a:pt x="0" y="429332"/>
                  <a:pt x="123753" y="553085"/>
                  <a:pt x="276542" y="553085"/>
                </a:cubicBezTo>
                <a:cubicBezTo>
                  <a:pt x="429332" y="553085"/>
                  <a:pt x="553085" y="429332"/>
                  <a:pt x="553085" y="276543"/>
                </a:cubicBezTo>
                <a:cubicBezTo>
                  <a:pt x="553085" y="123753"/>
                  <a:pt x="429332" y="0"/>
                  <a:pt x="276542" y="0"/>
                </a:cubicBezTo>
                <a:close/>
                <a:moveTo>
                  <a:pt x="1935797" y="0"/>
                </a:moveTo>
                <a:cubicBezTo>
                  <a:pt x="1783007" y="0"/>
                  <a:pt x="1659254" y="123753"/>
                  <a:pt x="1659254" y="276543"/>
                </a:cubicBezTo>
                <a:cubicBezTo>
                  <a:pt x="1659254" y="429332"/>
                  <a:pt x="1783007" y="553085"/>
                  <a:pt x="1935797" y="553085"/>
                </a:cubicBezTo>
                <a:cubicBezTo>
                  <a:pt x="2088586" y="553085"/>
                  <a:pt x="2212339" y="429332"/>
                  <a:pt x="2212339" y="276543"/>
                </a:cubicBezTo>
                <a:cubicBezTo>
                  <a:pt x="2212339" y="123753"/>
                  <a:pt x="2088586" y="0"/>
                  <a:pt x="1935797" y="0"/>
                </a:cubicBezTo>
                <a:close/>
                <a:moveTo>
                  <a:pt x="1106170" y="0"/>
                </a:moveTo>
                <a:cubicBezTo>
                  <a:pt x="953380" y="0"/>
                  <a:pt x="829627" y="123753"/>
                  <a:pt x="829627" y="276543"/>
                </a:cubicBezTo>
                <a:cubicBezTo>
                  <a:pt x="829627" y="429332"/>
                  <a:pt x="953380" y="553085"/>
                  <a:pt x="1106170" y="553085"/>
                </a:cubicBezTo>
                <a:cubicBezTo>
                  <a:pt x="1258959" y="553085"/>
                  <a:pt x="1382712" y="429332"/>
                  <a:pt x="1382712" y="276543"/>
                </a:cubicBezTo>
                <a:cubicBezTo>
                  <a:pt x="1382712" y="123753"/>
                  <a:pt x="1258959" y="0"/>
                  <a:pt x="11061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7220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7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Видове потребители</a:t>
            </a:r>
            <a:endParaRPr dirty="0"/>
          </a:p>
        </p:txBody>
      </p:sp>
      <p:sp>
        <p:nvSpPr>
          <p:cNvPr id="732" name="Google Shape;732;p37"/>
          <p:cNvSpPr txBox="1">
            <a:spLocks noGrp="1"/>
          </p:cNvSpPr>
          <p:nvPr>
            <p:ph type="body" idx="1"/>
          </p:nvPr>
        </p:nvSpPr>
        <p:spPr>
          <a:xfrm>
            <a:off x="572018" y="1738875"/>
            <a:ext cx="6768900" cy="242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bg-BG" sz="1800" dirty="0"/>
              <a:t>Нерегистриран потребител – достъп само до началната страница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bg-BG" sz="1800" dirty="0"/>
              <a:t>Регистриран потребител </a:t>
            </a:r>
            <a:endParaRPr lang="en-US" sz="1800" dirty="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800" dirty="0"/>
              <a:t>	</a:t>
            </a:r>
            <a:r>
              <a:rPr lang="bg-BG" sz="1800" dirty="0"/>
              <a:t>– потребител, търсещ услуга</a:t>
            </a:r>
            <a:endParaRPr lang="en-US" sz="1800" dirty="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800" dirty="0"/>
              <a:t>	- </a:t>
            </a:r>
            <a:r>
              <a:rPr lang="bg-BG" sz="1800" dirty="0"/>
              <a:t>потребител, който предлага услуга</a:t>
            </a:r>
            <a:endParaRPr sz="1800" dirty="0"/>
          </a:p>
        </p:txBody>
      </p:sp>
      <p:sp>
        <p:nvSpPr>
          <p:cNvPr id="733" name="Google Shape;733;p37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34" name="Google Shape;734;p37"/>
          <p:cNvSpPr/>
          <p:nvPr/>
        </p:nvSpPr>
        <p:spPr>
          <a:xfrm>
            <a:off x="7154881" y="733894"/>
            <a:ext cx="1137488" cy="1137486"/>
          </a:xfrm>
          <a:custGeom>
            <a:avLst/>
            <a:gdLst/>
            <a:ahLst/>
            <a:cxnLst/>
            <a:rect l="l" t="t" r="r" b="b"/>
            <a:pathLst>
              <a:path w="2274977" h="2274971" extrusionOk="0">
                <a:moveTo>
                  <a:pt x="2274977" y="1013036"/>
                </a:moveTo>
                <a:lnTo>
                  <a:pt x="2274977" y="1013036"/>
                </a:lnTo>
                <a:lnTo>
                  <a:pt x="2274977" y="0"/>
                </a:lnTo>
                <a:lnTo>
                  <a:pt x="2274977" y="0"/>
                </a:lnTo>
                <a:cubicBezTo>
                  <a:pt x="1018536" y="0"/>
                  <a:pt x="0" y="1018530"/>
                  <a:pt x="0" y="2274971"/>
                </a:cubicBezTo>
                <a:lnTo>
                  <a:pt x="1013047" y="2274971"/>
                </a:lnTo>
                <a:cubicBezTo>
                  <a:pt x="1013047" y="1578027"/>
                  <a:pt x="1578038" y="1013036"/>
                  <a:pt x="2274977" y="10130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37"/>
          <p:cNvSpPr/>
          <p:nvPr/>
        </p:nvSpPr>
        <p:spPr>
          <a:xfrm>
            <a:off x="6477000" y="1123749"/>
            <a:ext cx="1106170" cy="276543"/>
          </a:xfrm>
          <a:custGeom>
            <a:avLst/>
            <a:gdLst/>
            <a:ahLst/>
            <a:cxnLst/>
            <a:rect l="l" t="t" r="r" b="b"/>
            <a:pathLst>
              <a:path w="2212339" h="553085" extrusionOk="0">
                <a:moveTo>
                  <a:pt x="276542" y="0"/>
                </a:moveTo>
                <a:cubicBezTo>
                  <a:pt x="123753" y="0"/>
                  <a:pt x="0" y="123753"/>
                  <a:pt x="0" y="276543"/>
                </a:cubicBezTo>
                <a:cubicBezTo>
                  <a:pt x="0" y="429332"/>
                  <a:pt x="123753" y="553085"/>
                  <a:pt x="276542" y="553085"/>
                </a:cubicBezTo>
                <a:cubicBezTo>
                  <a:pt x="429332" y="553085"/>
                  <a:pt x="553085" y="429332"/>
                  <a:pt x="553085" y="276543"/>
                </a:cubicBezTo>
                <a:cubicBezTo>
                  <a:pt x="553085" y="123753"/>
                  <a:pt x="429332" y="0"/>
                  <a:pt x="276542" y="0"/>
                </a:cubicBezTo>
                <a:close/>
                <a:moveTo>
                  <a:pt x="1935797" y="0"/>
                </a:moveTo>
                <a:cubicBezTo>
                  <a:pt x="1783007" y="0"/>
                  <a:pt x="1659254" y="123753"/>
                  <a:pt x="1659254" y="276543"/>
                </a:cubicBezTo>
                <a:cubicBezTo>
                  <a:pt x="1659254" y="429332"/>
                  <a:pt x="1783007" y="553085"/>
                  <a:pt x="1935797" y="553085"/>
                </a:cubicBezTo>
                <a:cubicBezTo>
                  <a:pt x="2088586" y="553085"/>
                  <a:pt x="2212339" y="429332"/>
                  <a:pt x="2212339" y="276543"/>
                </a:cubicBezTo>
                <a:cubicBezTo>
                  <a:pt x="2212339" y="123753"/>
                  <a:pt x="2088586" y="0"/>
                  <a:pt x="1935797" y="0"/>
                </a:cubicBezTo>
                <a:close/>
                <a:moveTo>
                  <a:pt x="1106170" y="0"/>
                </a:moveTo>
                <a:cubicBezTo>
                  <a:pt x="953380" y="0"/>
                  <a:pt x="829627" y="123753"/>
                  <a:pt x="829627" y="276543"/>
                </a:cubicBezTo>
                <a:cubicBezTo>
                  <a:pt x="829627" y="429332"/>
                  <a:pt x="953380" y="553085"/>
                  <a:pt x="1106170" y="553085"/>
                </a:cubicBezTo>
                <a:cubicBezTo>
                  <a:pt x="1258959" y="553085"/>
                  <a:pt x="1382712" y="429332"/>
                  <a:pt x="1382712" y="276543"/>
                </a:cubicBezTo>
                <a:cubicBezTo>
                  <a:pt x="1382712" y="123753"/>
                  <a:pt x="1258959" y="0"/>
                  <a:pt x="11061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3345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7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800" dirty="0"/>
              <a:t>Възможности на потребителите, които предлагат услуга</a:t>
            </a:r>
            <a:endParaRPr sz="2800" dirty="0"/>
          </a:p>
        </p:txBody>
      </p:sp>
      <p:sp>
        <p:nvSpPr>
          <p:cNvPr id="732" name="Google Shape;732;p37"/>
          <p:cNvSpPr txBox="1">
            <a:spLocks noGrp="1"/>
          </p:cNvSpPr>
          <p:nvPr>
            <p:ph type="body" idx="1"/>
          </p:nvPr>
        </p:nvSpPr>
        <p:spPr>
          <a:xfrm>
            <a:off x="516600" y="1967475"/>
            <a:ext cx="6768900" cy="242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bg-BG" sz="1800" dirty="0"/>
              <a:t>Да добавят услуга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bg-BG" sz="1800" dirty="0"/>
              <a:t>Преглед на обяви</a:t>
            </a:r>
            <a:endParaRPr lang="en-US" sz="1800" dirty="0"/>
          </a:p>
          <a:p>
            <a:pPr marL="285750" lvl="0" indent="-28575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bg-BG" sz="1800" dirty="0"/>
              <a:t>Коментира и добавя в любими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bg-BG" sz="1800" dirty="0"/>
              <a:t>Преглед на записани часове за дадена обява</a:t>
            </a:r>
            <a:endParaRPr sz="1800" dirty="0"/>
          </a:p>
        </p:txBody>
      </p:sp>
      <p:sp>
        <p:nvSpPr>
          <p:cNvPr id="733" name="Google Shape;733;p37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34" name="Google Shape;734;p37"/>
          <p:cNvSpPr/>
          <p:nvPr/>
        </p:nvSpPr>
        <p:spPr>
          <a:xfrm>
            <a:off x="7154881" y="733894"/>
            <a:ext cx="1137488" cy="1137486"/>
          </a:xfrm>
          <a:custGeom>
            <a:avLst/>
            <a:gdLst/>
            <a:ahLst/>
            <a:cxnLst/>
            <a:rect l="l" t="t" r="r" b="b"/>
            <a:pathLst>
              <a:path w="2274977" h="2274971" extrusionOk="0">
                <a:moveTo>
                  <a:pt x="2274977" y="1013036"/>
                </a:moveTo>
                <a:lnTo>
                  <a:pt x="2274977" y="1013036"/>
                </a:lnTo>
                <a:lnTo>
                  <a:pt x="2274977" y="0"/>
                </a:lnTo>
                <a:lnTo>
                  <a:pt x="2274977" y="0"/>
                </a:lnTo>
                <a:cubicBezTo>
                  <a:pt x="1018536" y="0"/>
                  <a:pt x="0" y="1018530"/>
                  <a:pt x="0" y="2274971"/>
                </a:cubicBezTo>
                <a:lnTo>
                  <a:pt x="1013047" y="2274971"/>
                </a:lnTo>
                <a:cubicBezTo>
                  <a:pt x="1013047" y="1578027"/>
                  <a:pt x="1578038" y="1013036"/>
                  <a:pt x="2274977" y="10130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37"/>
          <p:cNvSpPr/>
          <p:nvPr/>
        </p:nvSpPr>
        <p:spPr>
          <a:xfrm>
            <a:off x="6477000" y="1123749"/>
            <a:ext cx="1106170" cy="276543"/>
          </a:xfrm>
          <a:custGeom>
            <a:avLst/>
            <a:gdLst/>
            <a:ahLst/>
            <a:cxnLst/>
            <a:rect l="l" t="t" r="r" b="b"/>
            <a:pathLst>
              <a:path w="2212339" h="553085" extrusionOk="0">
                <a:moveTo>
                  <a:pt x="276542" y="0"/>
                </a:moveTo>
                <a:cubicBezTo>
                  <a:pt x="123753" y="0"/>
                  <a:pt x="0" y="123753"/>
                  <a:pt x="0" y="276543"/>
                </a:cubicBezTo>
                <a:cubicBezTo>
                  <a:pt x="0" y="429332"/>
                  <a:pt x="123753" y="553085"/>
                  <a:pt x="276542" y="553085"/>
                </a:cubicBezTo>
                <a:cubicBezTo>
                  <a:pt x="429332" y="553085"/>
                  <a:pt x="553085" y="429332"/>
                  <a:pt x="553085" y="276543"/>
                </a:cubicBezTo>
                <a:cubicBezTo>
                  <a:pt x="553085" y="123753"/>
                  <a:pt x="429332" y="0"/>
                  <a:pt x="276542" y="0"/>
                </a:cubicBezTo>
                <a:close/>
                <a:moveTo>
                  <a:pt x="1935797" y="0"/>
                </a:moveTo>
                <a:cubicBezTo>
                  <a:pt x="1783007" y="0"/>
                  <a:pt x="1659254" y="123753"/>
                  <a:pt x="1659254" y="276543"/>
                </a:cubicBezTo>
                <a:cubicBezTo>
                  <a:pt x="1659254" y="429332"/>
                  <a:pt x="1783007" y="553085"/>
                  <a:pt x="1935797" y="553085"/>
                </a:cubicBezTo>
                <a:cubicBezTo>
                  <a:pt x="2088586" y="553085"/>
                  <a:pt x="2212339" y="429332"/>
                  <a:pt x="2212339" y="276543"/>
                </a:cubicBezTo>
                <a:cubicBezTo>
                  <a:pt x="2212339" y="123753"/>
                  <a:pt x="2088586" y="0"/>
                  <a:pt x="1935797" y="0"/>
                </a:cubicBezTo>
                <a:close/>
                <a:moveTo>
                  <a:pt x="1106170" y="0"/>
                </a:moveTo>
                <a:cubicBezTo>
                  <a:pt x="953380" y="0"/>
                  <a:pt x="829627" y="123753"/>
                  <a:pt x="829627" y="276543"/>
                </a:cubicBezTo>
                <a:cubicBezTo>
                  <a:pt x="829627" y="429332"/>
                  <a:pt x="953380" y="553085"/>
                  <a:pt x="1106170" y="553085"/>
                </a:cubicBezTo>
                <a:cubicBezTo>
                  <a:pt x="1258959" y="553085"/>
                  <a:pt x="1382712" y="429332"/>
                  <a:pt x="1382712" y="276543"/>
                </a:cubicBezTo>
                <a:cubicBezTo>
                  <a:pt x="1382712" y="123753"/>
                  <a:pt x="1258959" y="0"/>
                  <a:pt x="11061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1346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7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800" dirty="0"/>
              <a:t>Възможности на потребителите, които търсят услуга</a:t>
            </a:r>
            <a:endParaRPr sz="2800" dirty="0"/>
          </a:p>
        </p:txBody>
      </p:sp>
      <p:sp>
        <p:nvSpPr>
          <p:cNvPr id="732" name="Google Shape;732;p37"/>
          <p:cNvSpPr txBox="1">
            <a:spLocks noGrp="1"/>
          </p:cNvSpPr>
          <p:nvPr>
            <p:ph type="body" idx="1"/>
          </p:nvPr>
        </p:nvSpPr>
        <p:spPr>
          <a:xfrm>
            <a:off x="516600" y="1967475"/>
            <a:ext cx="6768900" cy="242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bg-BG" sz="1800" dirty="0"/>
              <a:t>Преглед на обяви по категории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bg-BG" sz="1800" dirty="0"/>
              <a:t>Запазване на час 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bg-BG" sz="1800" dirty="0"/>
              <a:t>Добавяне на коментари и оценки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bg-BG" sz="1800" dirty="0"/>
              <a:t>Добавяне на обяви към любими</a:t>
            </a:r>
            <a:endParaRPr sz="1800" dirty="0"/>
          </a:p>
        </p:txBody>
      </p:sp>
      <p:sp>
        <p:nvSpPr>
          <p:cNvPr id="733" name="Google Shape;733;p37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34" name="Google Shape;734;p37"/>
          <p:cNvSpPr/>
          <p:nvPr/>
        </p:nvSpPr>
        <p:spPr>
          <a:xfrm>
            <a:off x="7154881" y="733894"/>
            <a:ext cx="1137488" cy="1137486"/>
          </a:xfrm>
          <a:custGeom>
            <a:avLst/>
            <a:gdLst/>
            <a:ahLst/>
            <a:cxnLst/>
            <a:rect l="l" t="t" r="r" b="b"/>
            <a:pathLst>
              <a:path w="2274977" h="2274971" extrusionOk="0">
                <a:moveTo>
                  <a:pt x="2274977" y="1013036"/>
                </a:moveTo>
                <a:lnTo>
                  <a:pt x="2274977" y="1013036"/>
                </a:lnTo>
                <a:lnTo>
                  <a:pt x="2274977" y="0"/>
                </a:lnTo>
                <a:lnTo>
                  <a:pt x="2274977" y="0"/>
                </a:lnTo>
                <a:cubicBezTo>
                  <a:pt x="1018536" y="0"/>
                  <a:pt x="0" y="1018530"/>
                  <a:pt x="0" y="2274971"/>
                </a:cubicBezTo>
                <a:lnTo>
                  <a:pt x="1013047" y="2274971"/>
                </a:lnTo>
                <a:cubicBezTo>
                  <a:pt x="1013047" y="1578027"/>
                  <a:pt x="1578038" y="1013036"/>
                  <a:pt x="2274977" y="10130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37"/>
          <p:cNvSpPr/>
          <p:nvPr/>
        </p:nvSpPr>
        <p:spPr>
          <a:xfrm>
            <a:off x="6477000" y="1123749"/>
            <a:ext cx="1106170" cy="276543"/>
          </a:xfrm>
          <a:custGeom>
            <a:avLst/>
            <a:gdLst/>
            <a:ahLst/>
            <a:cxnLst/>
            <a:rect l="l" t="t" r="r" b="b"/>
            <a:pathLst>
              <a:path w="2212339" h="553085" extrusionOk="0">
                <a:moveTo>
                  <a:pt x="276542" y="0"/>
                </a:moveTo>
                <a:cubicBezTo>
                  <a:pt x="123753" y="0"/>
                  <a:pt x="0" y="123753"/>
                  <a:pt x="0" y="276543"/>
                </a:cubicBezTo>
                <a:cubicBezTo>
                  <a:pt x="0" y="429332"/>
                  <a:pt x="123753" y="553085"/>
                  <a:pt x="276542" y="553085"/>
                </a:cubicBezTo>
                <a:cubicBezTo>
                  <a:pt x="429332" y="553085"/>
                  <a:pt x="553085" y="429332"/>
                  <a:pt x="553085" y="276543"/>
                </a:cubicBezTo>
                <a:cubicBezTo>
                  <a:pt x="553085" y="123753"/>
                  <a:pt x="429332" y="0"/>
                  <a:pt x="276542" y="0"/>
                </a:cubicBezTo>
                <a:close/>
                <a:moveTo>
                  <a:pt x="1935797" y="0"/>
                </a:moveTo>
                <a:cubicBezTo>
                  <a:pt x="1783007" y="0"/>
                  <a:pt x="1659254" y="123753"/>
                  <a:pt x="1659254" y="276543"/>
                </a:cubicBezTo>
                <a:cubicBezTo>
                  <a:pt x="1659254" y="429332"/>
                  <a:pt x="1783007" y="553085"/>
                  <a:pt x="1935797" y="553085"/>
                </a:cubicBezTo>
                <a:cubicBezTo>
                  <a:pt x="2088586" y="553085"/>
                  <a:pt x="2212339" y="429332"/>
                  <a:pt x="2212339" y="276543"/>
                </a:cubicBezTo>
                <a:cubicBezTo>
                  <a:pt x="2212339" y="123753"/>
                  <a:pt x="2088586" y="0"/>
                  <a:pt x="1935797" y="0"/>
                </a:cubicBezTo>
                <a:close/>
                <a:moveTo>
                  <a:pt x="1106170" y="0"/>
                </a:moveTo>
                <a:cubicBezTo>
                  <a:pt x="953380" y="0"/>
                  <a:pt x="829627" y="123753"/>
                  <a:pt x="829627" y="276543"/>
                </a:cubicBezTo>
                <a:cubicBezTo>
                  <a:pt x="829627" y="429332"/>
                  <a:pt x="953380" y="553085"/>
                  <a:pt x="1106170" y="553085"/>
                </a:cubicBezTo>
                <a:cubicBezTo>
                  <a:pt x="1258959" y="553085"/>
                  <a:pt x="1382712" y="429332"/>
                  <a:pt x="1382712" y="276543"/>
                </a:cubicBezTo>
                <a:cubicBezTo>
                  <a:pt x="1382712" y="123753"/>
                  <a:pt x="1258959" y="0"/>
                  <a:pt x="11061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8619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9"/>
          <p:cNvGrpSpPr/>
          <p:nvPr/>
        </p:nvGrpSpPr>
        <p:grpSpPr>
          <a:xfrm>
            <a:off x="513142" y="-90359"/>
            <a:ext cx="1908216" cy="5225404"/>
            <a:chOff x="1026284" y="-180719"/>
            <a:chExt cx="3816432" cy="10450808"/>
          </a:xfrm>
        </p:grpSpPr>
        <p:sp>
          <p:nvSpPr>
            <p:cNvPr id="147" name="Google Shape;147;p19"/>
            <p:cNvSpPr/>
            <p:nvPr/>
          </p:nvSpPr>
          <p:spPr>
            <a:xfrm>
              <a:off x="1026284" y="-180719"/>
              <a:ext cx="3814476" cy="10450808"/>
            </a:xfrm>
            <a:custGeom>
              <a:avLst/>
              <a:gdLst/>
              <a:ahLst/>
              <a:cxnLst/>
              <a:rect l="l" t="t" r="r" b="b"/>
              <a:pathLst>
                <a:path w="10450619" h="10450808" extrusionOk="0">
                  <a:moveTo>
                    <a:pt x="10450619" y="10450808"/>
                  </a:moveTo>
                  <a:lnTo>
                    <a:pt x="0" y="10450808"/>
                  </a:lnTo>
                  <a:lnTo>
                    <a:pt x="0" y="0"/>
                  </a:lnTo>
                  <a:lnTo>
                    <a:pt x="10450619" y="0"/>
                  </a:lnTo>
                  <a:lnTo>
                    <a:pt x="10450619" y="10450808"/>
                  </a:lnTo>
                  <a:close/>
                  <a:moveTo>
                    <a:pt x="14495" y="10436313"/>
                  </a:moveTo>
                  <a:lnTo>
                    <a:pt x="10436125" y="10436313"/>
                  </a:lnTo>
                  <a:lnTo>
                    <a:pt x="10436125" y="14495"/>
                  </a:lnTo>
                  <a:lnTo>
                    <a:pt x="14495" y="14495"/>
                  </a:lnTo>
                  <a:lnTo>
                    <a:pt x="14495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1033531" y="9306856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1033531" y="8358118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1033531" y="7409283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1033531" y="6460545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1033531" y="5511807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1033531" y="4563068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1033531" y="3614330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033531" y="2665592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1033531" y="1716757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1033531" y="768019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4821265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3872543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2923726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1975005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19"/>
          <p:cNvSpPr txBox="1">
            <a:spLocks noGrp="1"/>
          </p:cNvSpPr>
          <p:nvPr>
            <p:ph type="title"/>
          </p:nvPr>
        </p:nvSpPr>
        <p:spPr>
          <a:xfrm>
            <a:off x="3739900" y="1655400"/>
            <a:ext cx="3679200" cy="1411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Демо</a:t>
            </a:r>
            <a:endParaRPr dirty="0"/>
          </a:p>
        </p:txBody>
      </p:sp>
      <p:sp>
        <p:nvSpPr>
          <p:cNvPr id="163" name="Google Shape;163;p19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1563185" y="3363592"/>
            <a:ext cx="1268700" cy="118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369100" y="1294000"/>
            <a:ext cx="1280160" cy="1280156"/>
          </a:xfrm>
          <a:custGeom>
            <a:avLst/>
            <a:gdLst/>
            <a:ahLst/>
            <a:cxnLst/>
            <a:rect l="l" t="t" r="r" b="b"/>
            <a:pathLst>
              <a:path w="2438400" h="2438393" extrusionOk="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Geometric Template">
  <a:themeElements>
    <a:clrScheme name="Custom 347">
      <a:dk1>
        <a:srgbClr val="363739"/>
      </a:dk1>
      <a:lt1>
        <a:srgbClr val="FFFFFF"/>
      </a:lt1>
      <a:dk2>
        <a:srgbClr val="888888"/>
      </a:dk2>
      <a:lt2>
        <a:srgbClr val="F5F5EF"/>
      </a:lt2>
      <a:accent1>
        <a:srgbClr val="EFBC49"/>
      </a:accent1>
      <a:accent2>
        <a:srgbClr val="D8A530"/>
      </a:accent2>
      <a:accent3>
        <a:srgbClr val="AB8540"/>
      </a:accent3>
      <a:accent4>
        <a:srgbClr val="494F56"/>
      </a:accent4>
      <a:accent5>
        <a:srgbClr val="888888"/>
      </a:accent5>
      <a:accent6>
        <a:srgbClr val="B1B1B2"/>
      </a:accent6>
      <a:hlink>
        <a:srgbClr val="36373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129</Words>
  <Application>Microsoft Office PowerPoint</Application>
  <PresentationFormat>On-screen Show (16:9)</PresentationFormat>
  <Paragraphs>32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Barlow</vt:lpstr>
      <vt:lpstr>Calibri</vt:lpstr>
      <vt:lpstr>Wingdings</vt:lpstr>
      <vt:lpstr>Barlow Medium</vt:lpstr>
      <vt:lpstr>Arial</vt:lpstr>
      <vt:lpstr>Business Geometric Template</vt:lpstr>
      <vt:lpstr>People for everything</vt:lpstr>
      <vt:lpstr>Идея на проекта</vt:lpstr>
      <vt:lpstr>Използвани технологии</vt:lpstr>
      <vt:lpstr>Видове потребители</vt:lpstr>
      <vt:lpstr>Възможности на потребителите, които предлагат услуга</vt:lpstr>
      <vt:lpstr>Възможности на потребителите, които търсят услуга</vt:lpstr>
      <vt:lpstr>Демо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People for everything</dc:title>
  <cp:lastModifiedBy>Iskra Bozhkova</cp:lastModifiedBy>
  <cp:revision>4</cp:revision>
  <dcterms:modified xsi:type="dcterms:W3CDTF">2022-07-01T11:17:38Z</dcterms:modified>
</cp:coreProperties>
</file>