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20"/>
  </p:notesMasterIdLst>
  <p:sldIdLst>
    <p:sldId id="256" r:id="rId6"/>
    <p:sldId id="295" r:id="rId7"/>
    <p:sldId id="284" r:id="rId8"/>
    <p:sldId id="296" r:id="rId9"/>
    <p:sldId id="297" r:id="rId10"/>
    <p:sldId id="298" r:id="rId11"/>
    <p:sldId id="307" r:id="rId12"/>
    <p:sldId id="299" r:id="rId13"/>
    <p:sldId id="303" r:id="rId14"/>
    <p:sldId id="301" r:id="rId15"/>
    <p:sldId id="302" r:id="rId16"/>
    <p:sldId id="304" r:id="rId17"/>
    <p:sldId id="305" r:id="rId18"/>
    <p:sldId id="30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Z, ANDREA A CTR USAF AFMC AFLCMC/HNCIA" initials="KAACUAA" lastIdx="1" clrIdx="0">
    <p:extLst>
      <p:ext uri="{19B8F6BF-5375-455C-9EA6-DF929625EA0E}">
        <p15:presenceInfo xmlns:p15="http://schemas.microsoft.com/office/powerpoint/2012/main" userId="S-1-5-21-1271409858-1095883707-2794662393-3617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94"/>
    <a:srgbClr val="0066FF"/>
    <a:srgbClr val="FF9933"/>
    <a:srgbClr val="009900"/>
    <a:srgbClr val="9933FF"/>
    <a:srgbClr val="FFCCCC"/>
    <a:srgbClr val="0099FF"/>
    <a:srgbClr val="151C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44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E9309-52E8-41D7-ACD4-373ABA3BFB0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A32F5-29D5-4552-B115-D80D5B46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61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A32F5-29D5-4552-B115-D80D5B4684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87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A32F5-29D5-4552-B115-D80D5B4684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30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A32F5-29D5-4552-B115-D80D5B4684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51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A32F5-29D5-4552-B115-D80D5B4684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2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A32F5-29D5-4552-B115-D80D5B4684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16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A32F5-29D5-4552-B115-D80D5B4684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41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A32F5-29D5-4552-B115-D80D5B4684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25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50638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A32F5-29D5-4552-B115-D80D5B4684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7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A32F5-29D5-4552-B115-D80D5B4684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38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A32F5-29D5-4552-B115-D80D5B4684E4}" type="slidenum">
              <a:rPr lang="en-US" smtClean="0"/>
              <a:t>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88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A32F5-29D5-4552-B115-D80D5B4684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71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A32F5-29D5-4552-B115-D80D5B4684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20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A32F5-29D5-4552-B115-D80D5B4684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17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A32F5-29D5-4552-B115-D80D5B4684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2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6314380" y="6533104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2018</a:t>
            </a:r>
            <a:r>
              <a:rPr lang="en-US" altLang="en-US" sz="800" b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MITRE Corporation. All rights reserved.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5741509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740520" y="6507841"/>
            <a:ext cx="1981200" cy="40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Release to All Sponsors</a:t>
            </a:r>
            <a: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/>
            </a:r>
            <a:br>
              <a:rPr 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</a:br>
            <a:endParaRPr 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1" y="76200"/>
            <a:ext cx="4572000" cy="247649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5F9E"/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Organization Name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00100" y="3086100"/>
            <a:ext cx="2562225" cy="447675"/>
          </a:xfr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None/>
              <a:defRPr lang="en-US" sz="1800" b="1" kern="1200" spc="0" baseline="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87338" indent="0">
              <a:buNone/>
              <a:defRPr/>
            </a:lvl2pPr>
            <a:lvl3pPr marL="515938" indent="0">
              <a:buNone/>
              <a:defRPr/>
            </a:lvl3pPr>
            <a:lvl4pPr marL="801688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Text Box 2056">
            <a:extLst>
              <a:ext uri="{FF2B5EF4-FFF2-40B4-BE49-F238E27FC236}">
                <a16:creationId xmlns:a16="http://schemas.microsoft.com/office/drawing/2014/main" id="{1AF1DF5C-A274-4074-ACCE-F1314317CC77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3201975" y="6507841"/>
            <a:ext cx="26828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 kern="1200" dirty="0" smtClean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UNCLASSIFIED</a:t>
            </a:r>
            <a:endParaRPr lang="en-US" sz="1600" b="1" kern="1200" dirty="0">
              <a:solidFill>
                <a:srgbClr val="008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962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Box 2056">
            <a:extLst>
              <a:ext uri="{FF2B5EF4-FFF2-40B4-BE49-F238E27FC236}">
                <a16:creationId xmlns:a16="http://schemas.microsoft.com/office/drawing/2014/main" id="{9264E5EF-D242-414E-AE5C-618DDDB3CDF8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3382955" y="6395928"/>
            <a:ext cx="26828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 kern="1200" dirty="0" smtClean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UNCLASSIFIED</a:t>
            </a:r>
            <a:endParaRPr lang="en-US" sz="1600" b="1" kern="1200" dirty="0">
              <a:solidFill>
                <a:srgbClr val="008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e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638425" y="3771900"/>
            <a:ext cx="1760538" cy="20764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790574" y="3771900"/>
            <a:ext cx="1760538" cy="20764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6315076" y="3771900"/>
            <a:ext cx="1760538" cy="20764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467225" y="3771900"/>
            <a:ext cx="1760538" cy="207645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7" name="Text Box 34"/>
          <p:cNvSpPr txBox="1">
            <a:spLocks noChangeArrowheads="1"/>
          </p:cNvSpPr>
          <p:nvPr userDrawn="1"/>
        </p:nvSpPr>
        <p:spPr bwMode="auto">
          <a:xfrm>
            <a:off x="6283922" y="6541093"/>
            <a:ext cx="258115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© 2015</a:t>
            </a:r>
            <a:r>
              <a:rPr lang="en-US" altLang="en-US" sz="800" b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 </a:t>
            </a:r>
            <a:r>
              <a:rPr lang="en-US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t>The MITRE Corporation. All rights reserved.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Arial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740520" y="6541093"/>
            <a:ext cx="1981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Release to All Sponsors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3" y="6250820"/>
            <a:ext cx="670505" cy="243820"/>
          </a:xfrm>
          <a:prstGeom prst="rect">
            <a:avLst/>
          </a:prstGeom>
        </p:spPr>
      </p:pic>
      <p:sp>
        <p:nvSpPr>
          <p:cNvPr id="37" name="TextBox 36"/>
          <p:cNvSpPr txBox="1"/>
          <p:nvPr userDrawn="1"/>
        </p:nvSpPr>
        <p:spPr>
          <a:xfrm>
            <a:off x="6747387" y="43919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latin typeface="Arial" pitchFamily="34" charset="0"/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4867275" y="43919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latin typeface="Arial" pitchFamily="34" charset="0"/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3057525" y="43919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latin typeface="Arial" pitchFamily="34" charset="0"/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1209675" y="43919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latin typeface="Arial" pitchFamily="34" charset="0"/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latin typeface="Arial" pitchFamily="34" charset="0"/>
                <a:ea typeface="Verdana" pitchFamily="34" charset="0"/>
                <a:cs typeface="Verdana" pitchFamily="34" charset="0"/>
              </a:rPr>
              <a:t>Image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latin typeface="Arial" pitchFamily="34" charset="0"/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1" y="76200"/>
            <a:ext cx="4572000" cy="247649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5F9E"/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Verdana" pitchFamily="34" charset="0"/>
              </a:rPr>
              <a:t>Organization Name Here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00100" y="3086100"/>
            <a:ext cx="2562225" cy="447675"/>
          </a:xfr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None/>
              <a:defRPr lang="en-US" sz="1800" b="1" kern="1200" spc="0" baseline="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87338" indent="0">
              <a:buNone/>
              <a:defRPr/>
            </a:lvl2pPr>
            <a:lvl3pPr marL="515938" indent="0">
              <a:buNone/>
              <a:defRPr/>
            </a:lvl3pPr>
            <a:lvl4pPr marL="801688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1" name="Text Box 2056">
            <a:extLst>
              <a:ext uri="{FF2B5EF4-FFF2-40B4-BE49-F238E27FC236}">
                <a16:creationId xmlns:a16="http://schemas.microsoft.com/office/drawing/2014/main" id="{1AF1DF5C-A274-4074-ACCE-F1314317CC77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2944806" y="30747"/>
            <a:ext cx="26828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 kern="1200" dirty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DRAFT</a:t>
            </a:r>
          </a:p>
        </p:txBody>
      </p:sp>
      <p:sp>
        <p:nvSpPr>
          <p:cNvPr id="22" name="Text Box 2056">
            <a:extLst>
              <a:ext uri="{FF2B5EF4-FFF2-40B4-BE49-F238E27FC236}">
                <a16:creationId xmlns:a16="http://schemas.microsoft.com/office/drawing/2014/main" id="{9264E5EF-D242-414E-AE5C-618DDDB3CDF8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3382955" y="6395928"/>
            <a:ext cx="26828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 kern="1200" dirty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UNCLASSIFIED//FOUO</a:t>
            </a:r>
          </a:p>
        </p:txBody>
      </p:sp>
    </p:spTree>
    <p:extLst>
      <p:ext uri="{BB962C8B-B14F-4D97-AF65-F5344CB8AC3E}">
        <p14:creationId xmlns:p14="http://schemas.microsoft.com/office/powerpoint/2010/main" val="131494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838200" y="3276600"/>
            <a:ext cx="77800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 Box 34"/>
          <p:cNvSpPr txBox="1">
            <a:spLocks noChangeArrowheads="1"/>
          </p:cNvSpPr>
          <p:nvPr userDrawn="1"/>
        </p:nvSpPr>
        <p:spPr bwMode="auto">
          <a:xfrm>
            <a:off x="6288502" y="6590252"/>
            <a:ext cx="255069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© 2015</a:t>
            </a:r>
            <a:r>
              <a:rPr lang="en-US" altLang="en-US" sz="800" b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  <a:r>
              <a:rPr lang="en-US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The MITRE Corporation. All rights reserved.</a:t>
            </a:r>
          </a:p>
        </p:txBody>
      </p:sp>
      <p:sp>
        <p:nvSpPr>
          <p:cNvPr id="16" name="Text Box 27"/>
          <p:cNvSpPr txBox="1">
            <a:spLocks noChangeArrowheads="1"/>
          </p:cNvSpPr>
          <p:nvPr userDrawn="1"/>
        </p:nvSpPr>
        <p:spPr bwMode="auto">
          <a:xfrm>
            <a:off x="740520" y="6564989"/>
            <a:ext cx="1981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Release to All Sponsors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0" y="0"/>
            <a:ext cx="407324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0" y="3352800"/>
            <a:ext cx="407324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823649" y="6534227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49" y="6250820"/>
            <a:ext cx="670505" cy="243820"/>
          </a:xfrm>
          <a:prstGeom prst="rect">
            <a:avLst/>
          </a:prstGeom>
        </p:spPr>
      </p:pic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3649" y="3463137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Arial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62000" y="1041287"/>
            <a:ext cx="724662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Arial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252242" y="64168"/>
            <a:ext cx="1604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dirty="0"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</a:rPr>
              <a:t> </a:t>
            </a:r>
            <a:r>
              <a:rPr lang="en-US" sz="1000" dirty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dirty="0"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15"/>
          <p:cNvSpPr txBox="1">
            <a:spLocks noChangeArrowheads="1"/>
          </p:cNvSpPr>
          <p:nvPr userDrawn="1"/>
        </p:nvSpPr>
        <p:spPr bwMode="auto">
          <a:xfrm>
            <a:off x="857250" y="4310146"/>
            <a:ext cx="2409825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1030288" eaLnBrk="0" fontAlgn="auto" latinLnBrk="0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000" b="1" i="0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Note: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Use this as a divider slide when separating sections of your briefing.</a:t>
            </a:r>
          </a:p>
          <a:p>
            <a:pPr marL="0" marR="0" lvl="0" indent="0" defTabSz="1030288" eaLnBrk="0" fontAlgn="auto" latinLnBrk="0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 remove or change information in the footer, view the Slide Master and edit from there.</a:t>
            </a:r>
          </a:p>
        </p:txBody>
      </p:sp>
      <p:sp>
        <p:nvSpPr>
          <p:cNvPr id="22" name="Text Box 2056">
            <a:extLst>
              <a:ext uri="{FF2B5EF4-FFF2-40B4-BE49-F238E27FC236}">
                <a16:creationId xmlns:a16="http://schemas.microsoft.com/office/drawing/2014/main" id="{1AF1DF5C-A274-4074-ACCE-F1314317CC77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2944806" y="30747"/>
            <a:ext cx="26828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 kern="1200" dirty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DRAFT</a:t>
            </a:r>
          </a:p>
        </p:txBody>
      </p:sp>
      <p:sp>
        <p:nvSpPr>
          <p:cNvPr id="23" name="Text Box 2056">
            <a:extLst>
              <a:ext uri="{FF2B5EF4-FFF2-40B4-BE49-F238E27FC236}">
                <a16:creationId xmlns:a16="http://schemas.microsoft.com/office/drawing/2014/main" id="{9264E5EF-D242-414E-AE5C-618DDDB3CDF8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3382955" y="6395928"/>
            <a:ext cx="26828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 kern="1200" dirty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UNCLASSIFIED//FOUO</a:t>
            </a: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Box 2056">
            <a:extLst>
              <a:ext uri="{FF2B5EF4-FFF2-40B4-BE49-F238E27FC236}">
                <a16:creationId xmlns:a16="http://schemas.microsoft.com/office/drawing/2014/main" id="{1AF1DF5C-A274-4074-ACCE-F1314317CC77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2944806" y="30747"/>
            <a:ext cx="26828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 kern="1200" dirty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DRAFT</a:t>
            </a:r>
          </a:p>
        </p:txBody>
      </p:sp>
      <p:sp>
        <p:nvSpPr>
          <p:cNvPr id="5" name="Text Box 2056">
            <a:extLst>
              <a:ext uri="{FF2B5EF4-FFF2-40B4-BE49-F238E27FC236}">
                <a16:creationId xmlns:a16="http://schemas.microsoft.com/office/drawing/2014/main" id="{9264E5EF-D242-414E-AE5C-618DDDB3CDF8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3382955" y="6395928"/>
            <a:ext cx="26828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 kern="1200" dirty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UNCLASSIFIED//FOUO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"/>
            <a:ext cx="407324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1371601"/>
            <a:ext cx="407324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947" y="6540145"/>
            <a:ext cx="670505" cy="243820"/>
          </a:xfrm>
          <a:prstGeom prst="rect">
            <a:avLst/>
          </a:prstGeom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609599" y="6660696"/>
            <a:ext cx="2695576" cy="159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The MITRE Corporation. All rights reserved. 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038600" y="6660696"/>
            <a:ext cx="1552575" cy="159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Release to All Sponsors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324431" y="64168"/>
            <a:ext cx="1604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dirty="0">
                <a:latin typeface="Arial" pitchFamily="34" charset="0"/>
              </a:rPr>
              <a:t> </a:t>
            </a:r>
            <a:fld id="{295008BC-DA31-4D19-837B-EFA4386B05F5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</a:rPr>
              <a:t> </a:t>
            </a:r>
            <a:r>
              <a:rPr lang="en-US" sz="1000" dirty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dirty="0"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9" name="Text Box 2056">
            <a:extLst>
              <a:ext uri="{FF2B5EF4-FFF2-40B4-BE49-F238E27FC236}">
                <a16:creationId xmlns:a16="http://schemas.microsoft.com/office/drawing/2014/main" id="{1AF1DF5C-A274-4074-ACCE-F1314317CC77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2944806" y="30747"/>
            <a:ext cx="26828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 kern="1200" dirty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DRAFT</a:t>
            </a:r>
          </a:p>
        </p:txBody>
      </p:sp>
      <p:sp>
        <p:nvSpPr>
          <p:cNvPr id="10" name="Text Box 2056">
            <a:extLst>
              <a:ext uri="{FF2B5EF4-FFF2-40B4-BE49-F238E27FC236}">
                <a16:creationId xmlns:a16="http://schemas.microsoft.com/office/drawing/2014/main" id="{9264E5EF-D242-414E-AE5C-618DDDB3CDF8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3382955" y="6395928"/>
            <a:ext cx="26828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 kern="1200" dirty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UNCLASSIFIED//FOUO</a:t>
            </a:r>
          </a:p>
        </p:txBody>
      </p:sp>
    </p:spTree>
    <p:extLst>
      <p:ext uri="{BB962C8B-B14F-4D97-AF65-F5344CB8AC3E}">
        <p14:creationId xmlns:p14="http://schemas.microsoft.com/office/powerpoint/2010/main" val="203381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00075" cy="68580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484313" y="2486024"/>
            <a:ext cx="6210300" cy="1666876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Section Header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9575" y="2200275"/>
            <a:ext cx="83058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09575" y="4343400"/>
            <a:ext cx="83058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947" y="6540145"/>
            <a:ext cx="670505" cy="243820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09599" y="6660696"/>
            <a:ext cx="2695576" cy="159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The MITRE Corporation. All rights reserved. 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4038600" y="6660696"/>
            <a:ext cx="1552575" cy="159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Release to All Sponsors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Box 2056">
            <a:extLst>
              <a:ext uri="{FF2B5EF4-FFF2-40B4-BE49-F238E27FC236}">
                <a16:creationId xmlns:a16="http://schemas.microsoft.com/office/drawing/2014/main" id="{1AF1DF5C-A274-4074-ACCE-F1314317CC77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2944806" y="30747"/>
            <a:ext cx="26828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 kern="1200" dirty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DRAFT</a:t>
            </a:r>
          </a:p>
        </p:txBody>
      </p:sp>
      <p:sp>
        <p:nvSpPr>
          <p:cNvPr id="13" name="Text Box 2056">
            <a:extLst>
              <a:ext uri="{FF2B5EF4-FFF2-40B4-BE49-F238E27FC236}">
                <a16:creationId xmlns:a16="http://schemas.microsoft.com/office/drawing/2014/main" id="{9264E5EF-D242-414E-AE5C-618DDDB3CDF8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3382955" y="6395928"/>
            <a:ext cx="26828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 kern="1200" dirty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UNCLASSIFIED//FOUO</a:t>
            </a:r>
          </a:p>
        </p:txBody>
      </p:sp>
    </p:spTree>
    <p:extLst>
      <p:ext uri="{BB962C8B-B14F-4D97-AF65-F5344CB8AC3E}">
        <p14:creationId xmlns:p14="http://schemas.microsoft.com/office/powerpoint/2010/main" val="249856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8596"/>
            <a:ext cx="4038600" cy="4525963"/>
          </a:xfrm>
        </p:spPr>
        <p:txBody>
          <a:bodyPr>
            <a:noAutofit/>
          </a:bodyPr>
          <a:lstStyle>
            <a:lvl1pPr>
              <a:defRPr sz="20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98596"/>
            <a:ext cx="4038600" cy="4525963"/>
          </a:xfrm>
        </p:spPr>
        <p:txBody>
          <a:bodyPr>
            <a:noAutofit/>
          </a:bodyPr>
          <a:lstStyle>
            <a:lvl1pPr>
              <a:defRPr sz="20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Box 2056">
            <a:extLst>
              <a:ext uri="{FF2B5EF4-FFF2-40B4-BE49-F238E27FC236}">
                <a16:creationId xmlns:a16="http://schemas.microsoft.com/office/drawing/2014/main" id="{1AF1DF5C-A274-4074-ACCE-F1314317CC77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2944806" y="30747"/>
            <a:ext cx="26828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 kern="1200" dirty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DRAFT</a:t>
            </a:r>
          </a:p>
        </p:txBody>
      </p:sp>
      <p:sp>
        <p:nvSpPr>
          <p:cNvPr id="6" name="Text Box 2056">
            <a:extLst>
              <a:ext uri="{FF2B5EF4-FFF2-40B4-BE49-F238E27FC236}">
                <a16:creationId xmlns:a16="http://schemas.microsoft.com/office/drawing/2014/main" id="{9264E5EF-D242-414E-AE5C-618DDDB3CDF8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3382955" y="6395928"/>
            <a:ext cx="26828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 kern="1200" dirty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UNCLASSIFIED//FOUO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210234" y="3032639"/>
            <a:ext cx="68383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The views, opinions, and/or findings contained in this report are those of The MITRE Corporation and should not be construed as an official government position, policy, or decision, unless designated by other documentation.</a:t>
            </a:r>
            <a:br>
              <a:rPr lang="en-US" sz="1200" dirty="0">
                <a:solidFill>
                  <a:srgbClr val="000000"/>
                </a:solidFill>
              </a:rPr>
            </a:br>
            <a:endParaRPr lang="en-US" sz="1200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For internal MITRE use. This document was prepared for authorized distribution only. It has not been approved for public release. (</a:t>
            </a:r>
            <a:r>
              <a:rPr lang="en-US" sz="1200" dirty="0" err="1">
                <a:solidFill>
                  <a:srgbClr val="000000"/>
                </a:solidFill>
              </a:rPr>
              <a:t>FastJump</a:t>
            </a:r>
            <a:r>
              <a:rPr lang="en-US" sz="1200" dirty="0">
                <a:solidFill>
                  <a:srgbClr val="000000"/>
                </a:solidFill>
              </a:rPr>
              <a:t>: release statements for applicable release statement).</a:t>
            </a:r>
            <a:br>
              <a:rPr lang="en-US" sz="1200" dirty="0">
                <a:solidFill>
                  <a:srgbClr val="000000"/>
                </a:solidFill>
              </a:rPr>
            </a:br>
            <a:endParaRPr lang="en-US" sz="1200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Insert data rights legend information here, if applicable (FJ: data rights legend).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15297" y="776626"/>
            <a:ext cx="3612216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1030288" eaLnBrk="0" fontAlgn="auto" latinLnBrk="0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000" b="1" i="0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Note: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. If needed , this slide (and all copyright information) should be the last slide of your briefing when being delivered.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210234" y="1609725"/>
            <a:ext cx="68383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Sponsor: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Dept. No.: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Contract No.: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Project No.: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Derived From: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Declassify On: </a:t>
            </a:r>
          </a:p>
        </p:txBody>
      </p:sp>
    </p:spTree>
    <p:extLst>
      <p:ext uri="{BB962C8B-B14F-4D97-AF65-F5344CB8AC3E}">
        <p14:creationId xmlns:p14="http://schemas.microsoft.com/office/powerpoint/2010/main" val="307414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8229600" cy="4943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18308" y="1295400"/>
            <a:ext cx="8220892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0" y="1"/>
            <a:ext cx="407324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371601"/>
            <a:ext cx="407324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947" y="6540145"/>
            <a:ext cx="670505" cy="2438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24431" y="64168"/>
            <a:ext cx="1604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dirty="0">
                <a:latin typeface="Arial" pitchFamily="34" charset="0"/>
              </a:rPr>
              <a:t> </a:t>
            </a:r>
            <a:fld id="{295008BC-DA31-4D19-837B-EFA4386B05F5}" type="slidenum">
              <a:rPr 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</a:rPr>
              <a:t> </a:t>
            </a:r>
            <a:r>
              <a:rPr lang="en-US" sz="1000" dirty="0">
                <a:solidFill>
                  <a:srgbClr val="C1CD23"/>
                </a:solidFill>
                <a:latin typeface="Arial" pitchFamily="34" charset="0"/>
              </a:rPr>
              <a:t>|</a:t>
            </a:r>
            <a:r>
              <a:rPr lang="en-US" sz="1000" dirty="0"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609599" y="6660696"/>
            <a:ext cx="2695576" cy="159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2018 The MITRE Corporation. All rights reserved. 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4038600" y="6660696"/>
            <a:ext cx="1552575" cy="159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ts val="1300"/>
              </a:lnSpc>
              <a:spcAft>
                <a:spcPct val="0"/>
              </a:spcAft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Release to All Sponsors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ACG_CaveatHeader_Shape"/>
          <p:cNvSpPr txBox="1"/>
          <p:nvPr userDrawn="1"/>
        </p:nvSpPr>
        <p:spPr>
          <a:xfrm>
            <a:off x="0" y="279400"/>
            <a:ext cx="9144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spcAft>
                <a:spcPts val="600"/>
              </a:spcAft>
            </a:pPr>
            <a:endParaRPr lang="en-US" sz="1200" b="0" dirty="0">
              <a:solidFill>
                <a:srgbClr val="005B94"/>
              </a:solidFill>
              <a:latin typeface="Arial" panose="020B0604020202020204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55" r:id="rId5"/>
    <p:sldLayoutId id="2147483661" r:id="rId6"/>
    <p:sldLayoutId id="2147483662" r:id="rId7"/>
    <p:sldLayoutId id="2147483652" r:id="rId8"/>
    <p:sldLayoutId id="2147483660" r:id="rId9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Arial" pitchFamily="34" charset="0"/>
          <a:ea typeface="Verdana" pitchFamily="34" charset="0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3028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19213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60000"/>
        <a:buFont typeface="Wingdings" pitchFamily="2" charset="2"/>
        <a:buChar char="q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081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Helvetica LT Std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cioa6.af.mi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5B94"/>
                </a:solidFill>
              </a:rPr>
              <a:t>Andrea Kunz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757146" y="368932"/>
            <a:ext cx="7933496" cy="1981200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sz="3200" dirty="0">
                <a:solidFill>
                  <a:srgbClr val="005B94"/>
                </a:solidFill>
              </a:rPr>
              <a:t>Air Force Identity, Credential, and Access Management (ICAM) </a:t>
            </a:r>
            <a:r>
              <a:rPr lang="en-US" sz="3200" dirty="0" smtClean="0">
                <a:solidFill>
                  <a:srgbClr val="005B94"/>
                </a:solidFill>
              </a:rPr>
              <a:t/>
            </a:r>
            <a:br>
              <a:rPr lang="en-US" sz="3200" dirty="0" smtClean="0">
                <a:solidFill>
                  <a:srgbClr val="005B94"/>
                </a:solidFill>
              </a:rPr>
            </a:br>
            <a:r>
              <a:rPr lang="en-US" sz="3200" dirty="0" smtClean="0">
                <a:solidFill>
                  <a:srgbClr val="005B94"/>
                </a:solidFill>
              </a:rPr>
              <a:t>Technical Roadmap</a:t>
            </a:r>
            <a:endParaRPr lang="en-US" sz="3200" dirty="0">
              <a:solidFill>
                <a:srgbClr val="005B94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5B94"/>
                </a:solidFill>
              </a:rPr>
              <a:t>April 2019</a:t>
            </a:r>
            <a:endParaRPr lang="en-US" dirty="0">
              <a:solidFill>
                <a:srgbClr val="005B94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83226" y="5746024"/>
            <a:ext cx="780741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en-US" sz="900" b="0" dirty="0" smtClean="0"/>
              <a:t>DISTRIBUTION STATEMENT C</a:t>
            </a:r>
            <a:r>
              <a:rPr lang="en-US" sz="900" dirty="0" smtClean="0"/>
              <a:t>. Distribution authorized to U.S. Government agencies and their contractors; administrative/operational use; March 29, 2019. </a:t>
            </a:r>
            <a:r>
              <a:rPr lang="en-US" sz="900" b="0" dirty="0" smtClean="0"/>
              <a:t>Other requests for this document shall be referred to AFLCMC/HNCDI, 4241 E. </a:t>
            </a:r>
            <a:r>
              <a:rPr lang="en-US" sz="900" b="0" dirty="0" err="1" smtClean="0"/>
              <a:t>Piedras</a:t>
            </a:r>
            <a:r>
              <a:rPr lang="en-US" sz="900" b="0" dirty="0" smtClean="0"/>
              <a:t> Dr., Suite 210, San Antonio, TX 78228. </a:t>
            </a:r>
            <a:endParaRPr lang="en-US" sz="900" b="0" dirty="0"/>
          </a:p>
        </p:txBody>
      </p:sp>
    </p:spTree>
    <p:extLst>
      <p:ext uri="{BB962C8B-B14F-4D97-AF65-F5344CB8AC3E}">
        <p14:creationId xmlns:p14="http://schemas.microsoft.com/office/powerpoint/2010/main" val="397771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7600"/>
            <a:ext cx="8229600" cy="1263217"/>
          </a:xfrm>
        </p:spPr>
        <p:txBody>
          <a:bodyPr>
            <a:noAutofit/>
          </a:bodyPr>
          <a:lstStyle/>
          <a:p>
            <a:r>
              <a:rPr lang="en-US" sz="2900" dirty="0" smtClean="0"/>
              <a:t>Goal #2:  Integrate Comprehensive Access Management Across the Enterprise Architecture</a:t>
            </a:r>
            <a:endParaRPr lang="en-US" sz="29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755374"/>
              </p:ext>
            </p:extLst>
          </p:nvPr>
        </p:nvGraphicFramePr>
        <p:xfrm>
          <a:off x="609600" y="1449270"/>
          <a:ext cx="8229600" cy="443156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544291">
                  <a:extLst>
                    <a:ext uri="{9D8B030D-6E8A-4147-A177-3AD203B41FA5}">
                      <a16:colId xmlns:a16="http://schemas.microsoft.com/office/drawing/2014/main" val="159621536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3107738143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3725976268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3117360"/>
                    </a:ext>
                  </a:extLst>
                </a:gridCol>
              </a:tblGrid>
              <a:tr h="7739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Goal </a:t>
                      </a:r>
                      <a:r>
                        <a:rPr lang="en-US" sz="1600" dirty="0" smtClean="0">
                          <a:effectLst/>
                        </a:rPr>
                        <a:t>2 </a:t>
                      </a:r>
                      <a:r>
                        <a:rPr lang="en-US" sz="1600" dirty="0">
                          <a:effectLst/>
                        </a:rPr>
                        <a:t>– </a:t>
                      </a:r>
                      <a:r>
                        <a:rPr lang="en-US" sz="1600" dirty="0" smtClean="0">
                          <a:effectLst/>
                        </a:rPr>
                        <a:t>Objectives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Near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(0-12 months)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Mid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(12-36 months)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Long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(36-60 months)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348025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Objective </a:t>
                      </a:r>
                      <a:r>
                        <a:rPr lang="en-US" sz="1400" b="1" dirty="0" smtClean="0">
                          <a:effectLst/>
                        </a:rPr>
                        <a:t>#2.1:</a:t>
                      </a:r>
                      <a:r>
                        <a:rPr lang="en-US" sz="1400" b="1" baseline="0" dirty="0" smtClean="0">
                          <a:effectLst/>
                        </a:rPr>
                        <a:t>  </a:t>
                      </a:r>
                      <a:r>
                        <a:rPr lang="en-US" sz="1400" b="1" dirty="0" smtClean="0">
                          <a:effectLst/>
                        </a:rPr>
                        <a:t>Institutionalize Robust</a:t>
                      </a:r>
                      <a:r>
                        <a:rPr lang="en-US" sz="1400" b="1" baseline="0" dirty="0" smtClean="0">
                          <a:effectLst/>
                        </a:rPr>
                        <a:t> Access Control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r>
                        <a:rPr lang="en-US" sz="1400" b="1" dirty="0" smtClean="0">
                          <a:effectLst/>
                        </a:rPr>
                        <a:t>*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X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X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32101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Objective </a:t>
                      </a:r>
                      <a:r>
                        <a:rPr lang="en-US" sz="1400" b="1" dirty="0" smtClean="0">
                          <a:effectLst/>
                        </a:rPr>
                        <a:t>#2.2:</a:t>
                      </a:r>
                      <a:r>
                        <a:rPr lang="en-US" sz="1400" b="1" baseline="0" dirty="0" smtClean="0">
                          <a:effectLst/>
                        </a:rPr>
                        <a:t>  </a:t>
                      </a:r>
                      <a:r>
                        <a:rPr lang="en-US" sz="1400" b="1" dirty="0" smtClean="0">
                          <a:effectLst/>
                        </a:rPr>
                        <a:t>Automate Management of Privileged</a:t>
                      </a:r>
                      <a:r>
                        <a:rPr lang="en-US" sz="1400" b="1" baseline="0" dirty="0" smtClean="0">
                          <a:effectLst/>
                        </a:rPr>
                        <a:t> Access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r>
                        <a:rPr lang="en-US" sz="1400" b="1" dirty="0" smtClean="0">
                          <a:effectLst/>
                        </a:rPr>
                        <a:t>*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r>
                        <a:rPr lang="en-US" sz="1400" b="1" dirty="0" smtClean="0">
                          <a:effectLst/>
                        </a:rPr>
                        <a:t>*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r>
                        <a:rPr lang="en-US" sz="1400" b="1" dirty="0" smtClean="0">
                          <a:effectLst/>
                        </a:rPr>
                        <a:t>*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887102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Objective </a:t>
                      </a:r>
                      <a:r>
                        <a:rPr lang="en-US" sz="1400" b="1" dirty="0" smtClean="0">
                          <a:effectLst/>
                        </a:rPr>
                        <a:t>#2.3:</a:t>
                      </a:r>
                      <a:r>
                        <a:rPr lang="en-US" sz="1400" b="1" baseline="0" dirty="0" smtClean="0">
                          <a:effectLst/>
                        </a:rPr>
                        <a:t>  </a:t>
                      </a:r>
                      <a:r>
                        <a:rPr lang="en-US" sz="1400" b="1" dirty="0" smtClean="0">
                          <a:effectLst/>
                        </a:rPr>
                        <a:t>Enable Enterprise-focused</a:t>
                      </a:r>
                      <a:r>
                        <a:rPr lang="en-US" sz="1400" b="1" baseline="0" dirty="0" smtClean="0">
                          <a:effectLst/>
                        </a:rPr>
                        <a:t> Real-Time Audit of ICAM Events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r>
                        <a:rPr lang="en-US" sz="1400" b="1" dirty="0" smtClean="0">
                          <a:effectLst/>
                        </a:rPr>
                        <a:t>*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X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X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082508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Objective </a:t>
                      </a:r>
                      <a:r>
                        <a:rPr lang="en-US" sz="1400" b="1" dirty="0" smtClean="0">
                          <a:effectLst/>
                        </a:rPr>
                        <a:t>#2.4:</a:t>
                      </a:r>
                      <a:r>
                        <a:rPr lang="en-US" sz="1400" b="1" baseline="0" dirty="0" smtClean="0">
                          <a:effectLst/>
                        </a:rPr>
                        <a:t>  </a:t>
                      </a:r>
                      <a:r>
                        <a:rPr lang="en-US" sz="1400" b="1" dirty="0" smtClean="0">
                          <a:effectLst/>
                        </a:rPr>
                        <a:t>Expand Support for Alternate Form Factor Authenticators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r>
                        <a:rPr lang="en-US" sz="1400" b="1" dirty="0" smtClean="0">
                          <a:effectLst/>
                        </a:rPr>
                        <a:t>*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*</a:t>
                      </a:r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>
                          <a:effectLst/>
                        </a:rPr>
                        <a:t>X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7413280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609600" y="6042863"/>
            <a:ext cx="404268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050" b="1" dirty="0" smtClean="0"/>
              <a:t>* - to be determined based on refinement and prioritization</a:t>
            </a:r>
            <a:endParaRPr lang="en-US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96944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7600"/>
            <a:ext cx="8229600" cy="1263217"/>
          </a:xfrm>
        </p:spPr>
        <p:txBody>
          <a:bodyPr>
            <a:noAutofit/>
          </a:bodyPr>
          <a:lstStyle/>
          <a:p>
            <a:r>
              <a:rPr lang="en-US" sz="2900" dirty="0" smtClean="0"/>
              <a:t>Goal #3:  Establish Enterprise-wide ICAM Governance and Policy Enforcement</a:t>
            </a:r>
            <a:endParaRPr lang="en-US" sz="29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17902"/>
              </p:ext>
            </p:extLst>
          </p:nvPr>
        </p:nvGraphicFramePr>
        <p:xfrm>
          <a:off x="609600" y="1449270"/>
          <a:ext cx="8229600" cy="443156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544291">
                  <a:extLst>
                    <a:ext uri="{9D8B030D-6E8A-4147-A177-3AD203B41FA5}">
                      <a16:colId xmlns:a16="http://schemas.microsoft.com/office/drawing/2014/main" val="159621536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3107738143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3725976268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3117360"/>
                    </a:ext>
                  </a:extLst>
                </a:gridCol>
              </a:tblGrid>
              <a:tr h="7739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Goal </a:t>
                      </a:r>
                      <a:r>
                        <a:rPr lang="en-US" sz="1600" dirty="0" smtClean="0">
                          <a:effectLst/>
                        </a:rPr>
                        <a:t>3 </a:t>
                      </a:r>
                      <a:r>
                        <a:rPr lang="en-US" sz="1600" dirty="0">
                          <a:effectLst/>
                        </a:rPr>
                        <a:t>– </a:t>
                      </a:r>
                      <a:r>
                        <a:rPr lang="en-US" sz="1600" dirty="0" smtClean="0">
                          <a:effectLst/>
                        </a:rPr>
                        <a:t>Objectives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Near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(0-12 months)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Mid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(12-36 months)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Long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(36-60 months)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348025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Objective </a:t>
                      </a:r>
                      <a:r>
                        <a:rPr lang="en-US" sz="1400" b="1" dirty="0" smtClean="0">
                          <a:effectLst/>
                        </a:rPr>
                        <a:t>#3.1:</a:t>
                      </a:r>
                      <a:r>
                        <a:rPr lang="en-US" sz="1400" b="1" baseline="0" dirty="0" smtClean="0">
                          <a:effectLst/>
                        </a:rPr>
                        <a:t>  </a:t>
                      </a:r>
                      <a:r>
                        <a:rPr lang="en-US" sz="1400" b="1" dirty="0" smtClean="0">
                          <a:effectLst/>
                        </a:rPr>
                        <a:t>Create Centralized</a:t>
                      </a:r>
                      <a:r>
                        <a:rPr lang="en-US" sz="1400" b="1" baseline="0" dirty="0" smtClean="0">
                          <a:effectLst/>
                        </a:rPr>
                        <a:t> ICAM Governance Body and Processes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r>
                        <a:rPr lang="en-US" sz="1400" b="1" dirty="0" smtClean="0">
                          <a:effectLst/>
                        </a:rPr>
                        <a:t>X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X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X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32101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Objective </a:t>
                      </a:r>
                      <a:r>
                        <a:rPr lang="en-US" sz="1400" b="1" dirty="0" smtClean="0">
                          <a:effectLst/>
                        </a:rPr>
                        <a:t>#3.2:</a:t>
                      </a:r>
                      <a:r>
                        <a:rPr lang="en-US" sz="1400" b="1" baseline="0" dirty="0" smtClean="0">
                          <a:effectLst/>
                        </a:rPr>
                        <a:t>  </a:t>
                      </a:r>
                      <a:r>
                        <a:rPr lang="en-US" sz="1400" b="1" dirty="0" smtClean="0">
                          <a:effectLst/>
                        </a:rPr>
                        <a:t>Adopt and Enforce Standards to Support</a:t>
                      </a:r>
                      <a:r>
                        <a:rPr lang="en-US" sz="1400" b="1" baseline="0" dirty="0" smtClean="0">
                          <a:effectLst/>
                        </a:rPr>
                        <a:t> ICAM Capabilities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r>
                        <a:rPr lang="en-US" sz="1400" b="1" dirty="0" smtClean="0">
                          <a:effectLst/>
                        </a:rPr>
                        <a:t>*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*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*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887102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Objective </a:t>
                      </a:r>
                      <a:r>
                        <a:rPr lang="en-US" sz="1400" b="1" dirty="0" smtClean="0">
                          <a:effectLst/>
                        </a:rPr>
                        <a:t>#3.3:</a:t>
                      </a:r>
                      <a:r>
                        <a:rPr lang="en-US" sz="1400" b="1" baseline="0" dirty="0" smtClean="0">
                          <a:effectLst/>
                        </a:rPr>
                        <a:t>  </a:t>
                      </a:r>
                      <a:r>
                        <a:rPr lang="en-US" sz="1400" b="1" dirty="0" smtClean="0">
                          <a:effectLst/>
                        </a:rPr>
                        <a:t>Perform ICAM Requirements Analysis and Validation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X</a:t>
                      </a:r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X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X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082508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Objective </a:t>
                      </a:r>
                      <a:r>
                        <a:rPr lang="en-US" sz="1400" b="1" dirty="0" smtClean="0">
                          <a:effectLst/>
                        </a:rPr>
                        <a:t>#3.4:</a:t>
                      </a:r>
                      <a:r>
                        <a:rPr lang="en-US" sz="1400" b="1" baseline="0" dirty="0" smtClean="0">
                          <a:effectLst/>
                        </a:rPr>
                        <a:t>  </a:t>
                      </a:r>
                      <a:r>
                        <a:rPr lang="en-US" sz="1400" b="1" dirty="0" smtClean="0">
                          <a:effectLst/>
                        </a:rPr>
                        <a:t>Develop AF Data Strategy to Automate Data Tagging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*</a:t>
                      </a:r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r>
                        <a:rPr lang="en-US" sz="1400" b="1" dirty="0" smtClean="0">
                          <a:effectLst/>
                        </a:rPr>
                        <a:t>X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>
                          <a:effectLst/>
                        </a:rPr>
                        <a:t>X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7413280"/>
                  </a:ext>
                </a:extLst>
              </a:tr>
            </a:tbl>
          </a:graphicData>
        </a:graphic>
      </p:graphicFrame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09600" y="6042863"/>
            <a:ext cx="404268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050" b="1" dirty="0" smtClean="0"/>
              <a:t>* - to be determined based on refinement and prioritization</a:t>
            </a:r>
            <a:endParaRPr lang="en-US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47943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7600"/>
            <a:ext cx="8229600" cy="1263217"/>
          </a:xfrm>
        </p:spPr>
        <p:txBody>
          <a:bodyPr>
            <a:noAutofit/>
          </a:bodyPr>
          <a:lstStyle/>
          <a:p>
            <a:r>
              <a:rPr lang="en-US" sz="2900" dirty="0" smtClean="0"/>
              <a:t>Goal #4:  Deploy ICAM Services to the Cloud</a:t>
            </a:r>
            <a:endParaRPr lang="en-US" sz="29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738557"/>
              </p:ext>
            </p:extLst>
          </p:nvPr>
        </p:nvGraphicFramePr>
        <p:xfrm>
          <a:off x="609600" y="1449270"/>
          <a:ext cx="8257309" cy="24400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59621536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3107738143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3725976268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3117360"/>
                    </a:ext>
                  </a:extLst>
                </a:gridCol>
              </a:tblGrid>
              <a:tr h="6112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Goal </a:t>
                      </a:r>
                      <a:r>
                        <a:rPr lang="en-US" sz="1600" dirty="0" smtClean="0">
                          <a:effectLst/>
                        </a:rPr>
                        <a:t>4 </a:t>
                      </a:r>
                      <a:r>
                        <a:rPr lang="en-US" sz="1600" dirty="0">
                          <a:effectLst/>
                        </a:rPr>
                        <a:t>– </a:t>
                      </a:r>
                      <a:r>
                        <a:rPr lang="en-US" sz="1600" dirty="0" smtClean="0">
                          <a:effectLst/>
                        </a:rPr>
                        <a:t>Objectives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Near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(0-12 months)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Mid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(12-36 months)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Long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(36-60 months)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348025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Objective </a:t>
                      </a:r>
                      <a:r>
                        <a:rPr lang="en-US" sz="1400" b="1" dirty="0" smtClean="0">
                          <a:effectLst/>
                        </a:rPr>
                        <a:t>#4.1:</a:t>
                      </a:r>
                      <a:r>
                        <a:rPr lang="en-US" sz="1400" b="1" baseline="0" dirty="0" smtClean="0">
                          <a:effectLst/>
                        </a:rPr>
                        <a:t>  </a:t>
                      </a:r>
                      <a:r>
                        <a:rPr lang="en-US" sz="1400" b="1" dirty="0" smtClean="0">
                          <a:effectLst/>
                        </a:rPr>
                        <a:t>Provision Enterprise Identity as a Service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r>
                        <a:rPr lang="en-US" sz="1400" b="1" dirty="0" smtClean="0">
                          <a:effectLst/>
                        </a:rPr>
                        <a:t>X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X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X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32101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Objective </a:t>
                      </a:r>
                      <a:r>
                        <a:rPr lang="en-US" sz="1400" b="1" dirty="0" smtClean="0">
                          <a:effectLst/>
                        </a:rPr>
                        <a:t>#4.2:</a:t>
                      </a:r>
                      <a:r>
                        <a:rPr lang="en-US" sz="1400" b="1" baseline="0" dirty="0" smtClean="0">
                          <a:effectLst/>
                        </a:rPr>
                        <a:t>  </a:t>
                      </a:r>
                      <a:r>
                        <a:rPr lang="en-US" sz="1400" b="1" dirty="0" smtClean="0">
                          <a:effectLst/>
                        </a:rPr>
                        <a:t>Research On- vs. Off-Premises</a:t>
                      </a:r>
                      <a:r>
                        <a:rPr lang="en-US" sz="1400" b="1" baseline="0" dirty="0" smtClean="0">
                          <a:effectLst/>
                        </a:rPr>
                        <a:t> Identity Management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r>
                        <a:rPr lang="en-US" sz="1400" b="1" dirty="0" smtClean="0">
                          <a:effectLst/>
                        </a:rPr>
                        <a:t>*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*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*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8871020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609600" y="6042863"/>
            <a:ext cx="404268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050" b="1" dirty="0" smtClean="0"/>
              <a:t>* - to be determined based on refinement and prioritization</a:t>
            </a:r>
            <a:endParaRPr lang="en-US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45667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7600"/>
            <a:ext cx="8229600" cy="1263217"/>
          </a:xfrm>
        </p:spPr>
        <p:txBody>
          <a:bodyPr>
            <a:noAutofit/>
          </a:bodyPr>
          <a:lstStyle/>
          <a:p>
            <a:r>
              <a:rPr lang="en-US" sz="2900" dirty="0" smtClean="0"/>
              <a:t>Goal #5:  Improve ICAM for Mobile Services</a:t>
            </a:r>
            <a:endParaRPr lang="en-US" sz="29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626085"/>
              </p:ext>
            </p:extLst>
          </p:nvPr>
        </p:nvGraphicFramePr>
        <p:xfrm>
          <a:off x="609600" y="1449270"/>
          <a:ext cx="8257309" cy="244005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59621536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3107738143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3725976268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3117360"/>
                    </a:ext>
                  </a:extLst>
                </a:gridCol>
              </a:tblGrid>
              <a:tr h="6112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Goal </a:t>
                      </a:r>
                      <a:r>
                        <a:rPr lang="en-US" sz="1600" dirty="0" smtClean="0">
                          <a:effectLst/>
                        </a:rPr>
                        <a:t>4 </a:t>
                      </a:r>
                      <a:r>
                        <a:rPr lang="en-US" sz="1600" dirty="0">
                          <a:effectLst/>
                        </a:rPr>
                        <a:t>– </a:t>
                      </a:r>
                      <a:r>
                        <a:rPr lang="en-US" sz="1600" dirty="0" smtClean="0">
                          <a:effectLst/>
                        </a:rPr>
                        <a:t>Objectives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Near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(0-12 months)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Mid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(12-36 months)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Long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(36-60 months)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348025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Objective </a:t>
                      </a:r>
                      <a:r>
                        <a:rPr lang="en-US" sz="1400" b="1" dirty="0" smtClean="0">
                          <a:effectLst/>
                        </a:rPr>
                        <a:t>#5.1:</a:t>
                      </a:r>
                      <a:r>
                        <a:rPr lang="en-US" sz="1400" b="1" baseline="0" dirty="0" smtClean="0">
                          <a:effectLst/>
                        </a:rPr>
                        <a:t>  </a:t>
                      </a:r>
                      <a:r>
                        <a:rPr lang="en-US" sz="1400" b="1" dirty="0" smtClean="0">
                          <a:effectLst/>
                        </a:rPr>
                        <a:t>Deploy Bring Your Own Device Capabilities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r>
                        <a:rPr lang="en-US" sz="1400" b="1" dirty="0" smtClean="0">
                          <a:effectLst/>
                        </a:rPr>
                        <a:t>X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X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X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321010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Objective </a:t>
                      </a:r>
                      <a:r>
                        <a:rPr lang="en-US" sz="1400" b="1" dirty="0" smtClean="0">
                          <a:effectLst/>
                        </a:rPr>
                        <a:t>#5.2:</a:t>
                      </a:r>
                      <a:r>
                        <a:rPr lang="en-US" sz="1400" b="1" baseline="0" dirty="0" smtClean="0">
                          <a:effectLst/>
                        </a:rPr>
                        <a:t>  </a:t>
                      </a:r>
                      <a:r>
                        <a:rPr lang="en-US" sz="1400" b="1" dirty="0" smtClean="0">
                          <a:effectLst/>
                        </a:rPr>
                        <a:t>Develop</a:t>
                      </a:r>
                      <a:r>
                        <a:rPr lang="en-US" sz="1400" b="1" baseline="0" dirty="0" smtClean="0">
                          <a:effectLst/>
                        </a:rPr>
                        <a:t> Mobile Authentication Solutions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r>
                        <a:rPr lang="en-US" sz="1400" b="1" dirty="0" smtClean="0">
                          <a:effectLst/>
                        </a:rPr>
                        <a:t>X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X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X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8871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24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7600"/>
            <a:ext cx="8229600" cy="1263217"/>
          </a:xfrm>
        </p:spPr>
        <p:txBody>
          <a:bodyPr>
            <a:noAutofit/>
          </a:bodyPr>
          <a:lstStyle/>
          <a:p>
            <a:r>
              <a:rPr lang="en-US" sz="2900" dirty="0" smtClean="0"/>
              <a:t>Next Steps</a:t>
            </a:r>
            <a:endParaRPr lang="en-US" sz="29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427922"/>
            <a:ext cx="8229600" cy="4724399"/>
          </a:xfrm>
        </p:spPr>
        <p:txBody>
          <a:bodyPr>
            <a:normAutofit/>
          </a:bodyPr>
          <a:lstStyle/>
          <a:p>
            <a:pPr marL="342900" indent="-342900" eaLnBrk="0" fontAlgn="base" hangingPunct="0">
              <a:lnSpc>
                <a:spcPct val="110000"/>
              </a:lnSpc>
              <a:buClr>
                <a:srgbClr val="005B94"/>
              </a:buClr>
              <a:buFont typeface="Symbol" panose="05050102010706020507" pitchFamily="18" charset="2"/>
              <a:buChar char="¨"/>
            </a:pPr>
            <a:r>
              <a:rPr lang="en-US" sz="2800" dirty="0" smtClean="0">
                <a:solidFill>
                  <a:srgbClr val="005B94"/>
                </a:solidFill>
              </a:rPr>
              <a:t>Refine Goals &amp; Objectives</a:t>
            </a:r>
          </a:p>
          <a:p>
            <a:pPr marL="342900" indent="-342900" eaLnBrk="0" fontAlgn="base" hangingPunct="0">
              <a:lnSpc>
                <a:spcPct val="110000"/>
              </a:lnSpc>
              <a:buClr>
                <a:srgbClr val="005B94"/>
              </a:buClr>
              <a:buFont typeface="Symbol" panose="05050102010706020507" pitchFamily="18" charset="2"/>
              <a:buChar char="¨"/>
            </a:pPr>
            <a:r>
              <a:rPr lang="en-US" sz="2800" dirty="0" smtClean="0">
                <a:solidFill>
                  <a:srgbClr val="005B94"/>
                </a:solidFill>
              </a:rPr>
              <a:t>Assess AF Roadmap Against DoD ICAM Strategy</a:t>
            </a:r>
          </a:p>
          <a:p>
            <a:pPr marL="342900" indent="-342900" eaLnBrk="0" fontAlgn="base" hangingPunct="0">
              <a:lnSpc>
                <a:spcPct val="110000"/>
              </a:lnSpc>
              <a:buClr>
                <a:srgbClr val="005B94"/>
              </a:buClr>
              <a:buFont typeface="Symbol" panose="05050102010706020507" pitchFamily="18" charset="2"/>
              <a:buChar char="¨"/>
            </a:pPr>
            <a:r>
              <a:rPr lang="en-US" sz="2800" dirty="0" smtClean="0">
                <a:solidFill>
                  <a:srgbClr val="005B94"/>
                </a:solidFill>
              </a:rPr>
              <a:t>Decompose Objectives into Actionable Initiatives</a:t>
            </a:r>
          </a:p>
          <a:p>
            <a:pPr marL="342900" indent="-342900" eaLnBrk="0" fontAlgn="base" hangingPunct="0">
              <a:lnSpc>
                <a:spcPct val="110000"/>
              </a:lnSpc>
              <a:buClr>
                <a:srgbClr val="005B94"/>
              </a:buClr>
              <a:buFont typeface="Symbol" panose="05050102010706020507" pitchFamily="18" charset="2"/>
              <a:buChar char="¨"/>
            </a:pPr>
            <a:r>
              <a:rPr lang="en-US" sz="2800" dirty="0" smtClean="0">
                <a:solidFill>
                  <a:srgbClr val="005B94"/>
                </a:solidFill>
              </a:rPr>
              <a:t>Develop and Execute Prioritized Implementation Plan</a:t>
            </a:r>
          </a:p>
          <a:p>
            <a:pPr marL="342900" indent="-342900" eaLnBrk="0" fontAlgn="base" hangingPunct="0">
              <a:lnSpc>
                <a:spcPct val="110000"/>
              </a:lnSpc>
              <a:buClr>
                <a:srgbClr val="005B94"/>
              </a:buClr>
              <a:buFont typeface="Symbol" panose="05050102010706020507" pitchFamily="18" charset="2"/>
              <a:buChar char="¨"/>
            </a:pPr>
            <a:endParaRPr lang="en-US" sz="2400" dirty="0" smtClean="0">
              <a:solidFill>
                <a:srgbClr val="005B94"/>
              </a:solidFill>
            </a:endParaRPr>
          </a:p>
          <a:p>
            <a:pPr marL="284163" lvl="1" indent="0" eaLnBrk="0" fontAlgn="base" hangingPunct="0">
              <a:lnSpc>
                <a:spcPct val="120000"/>
              </a:lnSpc>
              <a:buClr>
                <a:srgbClr val="005B94"/>
              </a:buClr>
              <a:buNone/>
            </a:pPr>
            <a:endParaRPr lang="en-US" sz="2600" dirty="0">
              <a:solidFill>
                <a:srgbClr val="005B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60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CF6B-30DB-432E-8F61-747B092D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285461"/>
            <a:ext cx="8229600" cy="4724399"/>
          </a:xfrm>
        </p:spPr>
        <p:txBody>
          <a:bodyPr>
            <a:normAutofit/>
          </a:bodyPr>
          <a:lstStyle/>
          <a:p>
            <a:pPr marL="342900" indent="-342900" eaLnBrk="0" fontAlgn="base" hangingPunct="0">
              <a:lnSpc>
                <a:spcPct val="110000"/>
              </a:lnSpc>
              <a:buClr>
                <a:srgbClr val="005B94"/>
              </a:buClr>
              <a:buFont typeface="Symbol" panose="05050102010706020507" pitchFamily="18" charset="2"/>
              <a:buChar char="¨"/>
            </a:pPr>
            <a:r>
              <a:rPr lang="en-US" sz="2800" dirty="0" smtClean="0">
                <a:solidFill>
                  <a:srgbClr val="005B94"/>
                </a:solidFill>
              </a:rPr>
              <a:t>Current State of AF ICAM</a:t>
            </a:r>
          </a:p>
          <a:p>
            <a:pPr marL="342900" indent="-342900" eaLnBrk="0" fontAlgn="base" hangingPunct="0">
              <a:lnSpc>
                <a:spcPct val="120000"/>
              </a:lnSpc>
              <a:buClr>
                <a:srgbClr val="005B94"/>
              </a:buClr>
              <a:buFont typeface="Symbol" panose="05050102010706020507" pitchFamily="18" charset="2"/>
              <a:buChar char="¨"/>
            </a:pPr>
            <a:r>
              <a:rPr lang="en-US" sz="2800" dirty="0" smtClean="0">
                <a:solidFill>
                  <a:srgbClr val="005B94"/>
                </a:solidFill>
              </a:rPr>
              <a:t>Drivers for Change</a:t>
            </a:r>
          </a:p>
          <a:p>
            <a:pPr marL="342900" indent="-342900" eaLnBrk="0" fontAlgn="base" hangingPunct="0">
              <a:lnSpc>
                <a:spcPct val="120000"/>
              </a:lnSpc>
              <a:buClr>
                <a:srgbClr val="005B94"/>
              </a:buClr>
              <a:buFont typeface="Symbol" panose="05050102010706020507" pitchFamily="18" charset="2"/>
              <a:buChar char="¨"/>
            </a:pPr>
            <a:r>
              <a:rPr lang="en-US" sz="2800" dirty="0" smtClean="0">
                <a:solidFill>
                  <a:srgbClr val="005B94"/>
                </a:solidFill>
              </a:rPr>
              <a:t>AF vs DoD ICAM Strategy</a:t>
            </a:r>
          </a:p>
          <a:p>
            <a:pPr marL="342900" indent="-342900" eaLnBrk="0" fontAlgn="base" hangingPunct="0">
              <a:lnSpc>
                <a:spcPct val="120000"/>
              </a:lnSpc>
              <a:buClr>
                <a:srgbClr val="005B94"/>
              </a:buClr>
              <a:buFont typeface="Symbol" panose="05050102010706020507" pitchFamily="18" charset="2"/>
              <a:buChar char="¨"/>
            </a:pPr>
            <a:r>
              <a:rPr lang="en-US" sz="2800" dirty="0" smtClean="0">
                <a:solidFill>
                  <a:srgbClr val="005B94"/>
                </a:solidFill>
              </a:rPr>
              <a:t>Proposed AF ICAM Goals &amp; Objectives</a:t>
            </a:r>
          </a:p>
          <a:p>
            <a:pPr marL="342900" indent="-342900" eaLnBrk="0" fontAlgn="base" hangingPunct="0">
              <a:lnSpc>
                <a:spcPct val="120000"/>
              </a:lnSpc>
              <a:buClr>
                <a:srgbClr val="005B94"/>
              </a:buClr>
              <a:buFont typeface="Symbol" panose="05050102010706020507" pitchFamily="18" charset="2"/>
              <a:buChar char="¨"/>
            </a:pPr>
            <a:r>
              <a:rPr lang="en-US" sz="2800" dirty="0" smtClean="0">
                <a:solidFill>
                  <a:srgbClr val="005B94"/>
                </a:solidFill>
              </a:rPr>
              <a:t>Next Steps</a:t>
            </a:r>
          </a:p>
          <a:p>
            <a:pPr marL="284163" lvl="1" indent="0" eaLnBrk="0" fontAlgn="base" hangingPunct="0">
              <a:lnSpc>
                <a:spcPct val="120000"/>
              </a:lnSpc>
              <a:buClr>
                <a:srgbClr val="005B94"/>
              </a:buClr>
              <a:buNone/>
            </a:pPr>
            <a:endParaRPr lang="en-US" sz="2600" dirty="0">
              <a:solidFill>
                <a:srgbClr val="005B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16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AF ICAM Posture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285461"/>
            <a:ext cx="8229600" cy="4980257"/>
          </a:xfrm>
        </p:spPr>
        <p:txBody>
          <a:bodyPr>
            <a:normAutofit fontScale="77500" lnSpcReduction="20000"/>
          </a:bodyPr>
          <a:lstStyle/>
          <a:p>
            <a:pPr marL="342900" indent="-342900" eaLnBrk="0" fontAlgn="base" hangingPunct="0">
              <a:lnSpc>
                <a:spcPct val="110000"/>
              </a:lnSpc>
              <a:buClr>
                <a:srgbClr val="005B94"/>
              </a:buClr>
              <a:buFont typeface="Symbol" panose="05050102010706020507" pitchFamily="18" charset="2"/>
              <a:buChar char="¨"/>
            </a:pPr>
            <a:r>
              <a:rPr lang="en-US" sz="2800" dirty="0" smtClean="0">
                <a:solidFill>
                  <a:srgbClr val="005B94"/>
                </a:solidFill>
              </a:rPr>
              <a:t>Uneven and fragmented implementation</a:t>
            </a:r>
          </a:p>
          <a:p>
            <a:pPr marL="914400" lvl="1" indent="-457200" eaLnBrk="0" fontAlgn="base" hangingPunct="0">
              <a:lnSpc>
                <a:spcPct val="120000"/>
              </a:lnSpc>
              <a:buClr>
                <a:srgbClr val="151C77"/>
              </a:buClr>
              <a:buFont typeface="Symbol" panose="05050102010706020507" pitchFamily="18" charset="2"/>
              <a:buChar char="-"/>
            </a:pPr>
            <a:r>
              <a:rPr lang="en-US" sz="2600" dirty="0" smtClean="0">
                <a:solidFill>
                  <a:srgbClr val="005B94"/>
                </a:solidFill>
              </a:rPr>
              <a:t>No centralized, enterprise governance or oversight</a:t>
            </a:r>
          </a:p>
          <a:p>
            <a:pPr marL="914400" lvl="1" indent="-457200" eaLnBrk="0" fontAlgn="base" hangingPunct="0">
              <a:lnSpc>
                <a:spcPct val="120000"/>
              </a:lnSpc>
              <a:buClr>
                <a:srgbClr val="151C77"/>
              </a:buClr>
              <a:buFont typeface="Symbol" panose="05050102010706020507" pitchFamily="18" charset="2"/>
              <a:buChar char="-"/>
            </a:pPr>
            <a:r>
              <a:rPr lang="en-US" sz="2600" dirty="0" smtClean="0">
                <a:solidFill>
                  <a:srgbClr val="005B94"/>
                </a:solidFill>
              </a:rPr>
              <a:t>Stove-pipes: many organizations acquiring similar capabilities </a:t>
            </a:r>
          </a:p>
          <a:p>
            <a:pPr marL="914400" lvl="1" indent="-457200" eaLnBrk="0" fontAlgn="base" hangingPunct="0">
              <a:lnSpc>
                <a:spcPct val="120000"/>
              </a:lnSpc>
              <a:buClr>
                <a:srgbClr val="151C77"/>
              </a:buClr>
              <a:buFont typeface="Symbol" panose="05050102010706020507" pitchFamily="18" charset="2"/>
              <a:buChar char="-"/>
            </a:pPr>
            <a:r>
              <a:rPr lang="en-US" sz="2600" dirty="0" smtClean="0">
                <a:solidFill>
                  <a:srgbClr val="005B94"/>
                </a:solidFill>
              </a:rPr>
              <a:t>Separate, standalone solutions for user identity management</a:t>
            </a:r>
            <a:endParaRPr lang="en-US" sz="2600" dirty="0">
              <a:solidFill>
                <a:srgbClr val="005B94"/>
              </a:solidFill>
            </a:endParaRPr>
          </a:p>
          <a:p>
            <a:pPr marL="342900" indent="-342900" eaLnBrk="0" fontAlgn="base" hangingPunct="0">
              <a:lnSpc>
                <a:spcPct val="120000"/>
              </a:lnSpc>
              <a:buClr>
                <a:srgbClr val="005B94"/>
              </a:buClr>
              <a:buFont typeface="Symbol" panose="05050102010706020507" pitchFamily="18" charset="2"/>
              <a:buChar char="¨"/>
            </a:pPr>
            <a:r>
              <a:rPr lang="en-US" sz="2800" dirty="0" smtClean="0">
                <a:solidFill>
                  <a:srgbClr val="005B94"/>
                </a:solidFill>
              </a:rPr>
              <a:t>SAF/CIO lists ICAM </a:t>
            </a:r>
            <a:r>
              <a:rPr lang="en-US" sz="2800" dirty="0">
                <a:solidFill>
                  <a:srgbClr val="005B94"/>
                </a:solidFill>
              </a:rPr>
              <a:t>as </a:t>
            </a:r>
            <a:r>
              <a:rPr lang="en-US" sz="2800" dirty="0" smtClean="0">
                <a:solidFill>
                  <a:srgbClr val="005B94"/>
                </a:solidFill>
              </a:rPr>
              <a:t>narrowly defined service in its Enterprise IT Protect Portfolio</a:t>
            </a:r>
          </a:p>
          <a:p>
            <a:pPr marL="914400" lvl="1" indent="-457200" eaLnBrk="0" fontAlgn="base" hangingPunct="0">
              <a:lnSpc>
                <a:spcPct val="120000"/>
              </a:lnSpc>
              <a:buClr>
                <a:srgbClr val="151C77"/>
              </a:buClr>
              <a:buFont typeface="Symbol" panose="05050102010706020507" pitchFamily="18" charset="2"/>
              <a:buChar char="-"/>
            </a:pPr>
            <a:r>
              <a:rPr lang="en-US" sz="2600" dirty="0">
                <a:solidFill>
                  <a:srgbClr val="005B94"/>
                </a:solidFill>
              </a:rPr>
              <a:t>Directory services</a:t>
            </a:r>
          </a:p>
          <a:p>
            <a:pPr marL="914400" lvl="1" indent="-457200" eaLnBrk="0" fontAlgn="base" hangingPunct="0">
              <a:lnSpc>
                <a:spcPct val="120000"/>
              </a:lnSpc>
              <a:buClr>
                <a:srgbClr val="151C77"/>
              </a:buClr>
              <a:buFont typeface="Symbol" panose="05050102010706020507" pitchFamily="18" charset="2"/>
              <a:buChar char="-"/>
            </a:pPr>
            <a:r>
              <a:rPr lang="en-US" sz="2600" dirty="0">
                <a:solidFill>
                  <a:srgbClr val="005B94"/>
                </a:solidFill>
              </a:rPr>
              <a:t>Public Key Infrastructure (PKI)-based authentication</a:t>
            </a:r>
          </a:p>
          <a:p>
            <a:pPr marL="914400" lvl="1" indent="-457200" eaLnBrk="0" fontAlgn="base" hangingPunct="0">
              <a:lnSpc>
                <a:spcPct val="120000"/>
              </a:lnSpc>
              <a:buClr>
                <a:srgbClr val="151C77"/>
              </a:buClr>
              <a:buFont typeface="Symbol" panose="05050102010706020507" pitchFamily="18" charset="2"/>
              <a:buChar char="-"/>
            </a:pPr>
            <a:r>
              <a:rPr lang="en-US" sz="2600" dirty="0">
                <a:solidFill>
                  <a:srgbClr val="005B94"/>
                </a:solidFill>
              </a:rPr>
              <a:t>Fine-grained attribute-based access control (</a:t>
            </a:r>
            <a:r>
              <a:rPr lang="en-US" sz="2600" dirty="0" smtClean="0">
                <a:solidFill>
                  <a:srgbClr val="005B94"/>
                </a:solidFill>
              </a:rPr>
              <a:t>ABAC)</a:t>
            </a:r>
          </a:p>
          <a:p>
            <a:pPr marL="342900" lvl="1" indent="-342900" eaLnBrk="0" fontAlgn="base" hangingPunct="0">
              <a:lnSpc>
                <a:spcPct val="110000"/>
              </a:lnSpc>
              <a:buClr>
                <a:srgbClr val="005B94"/>
              </a:buClr>
              <a:buSzPct val="120000"/>
              <a:buFont typeface="Symbol" panose="05050102010706020507" pitchFamily="18" charset="2"/>
              <a:buChar char="¨"/>
            </a:pPr>
            <a:r>
              <a:rPr lang="en-US" sz="2800" b="1" dirty="0">
                <a:solidFill>
                  <a:srgbClr val="005B94"/>
                </a:solidFill>
              </a:rPr>
              <a:t>SAF FY19 Strategic </a:t>
            </a:r>
            <a:r>
              <a:rPr lang="en-US" sz="2800" b="1" dirty="0" smtClean="0">
                <a:solidFill>
                  <a:srgbClr val="005B94"/>
                </a:solidFill>
              </a:rPr>
              <a:t>Goals and Objectives do </a:t>
            </a:r>
            <a:r>
              <a:rPr lang="en-US" sz="2800" b="1" dirty="0">
                <a:solidFill>
                  <a:srgbClr val="005B94"/>
                </a:solidFill>
              </a:rPr>
              <a:t>not include ICAM </a:t>
            </a:r>
            <a:r>
              <a:rPr lang="en-US" sz="2800" b="1" dirty="0" smtClean="0">
                <a:solidFill>
                  <a:srgbClr val="005B94"/>
                </a:solidFill>
              </a:rPr>
              <a:t>capabilities but many are/will be enabled by ICAM</a:t>
            </a:r>
            <a:r>
              <a:rPr lang="en-US" sz="3100" b="1" baseline="30000" dirty="0" smtClean="0">
                <a:solidFill>
                  <a:srgbClr val="005B94"/>
                </a:solidFill>
              </a:rPr>
              <a:t>*</a:t>
            </a:r>
            <a:endParaRPr lang="en-US" sz="2600" baseline="30000" dirty="0">
              <a:solidFill>
                <a:srgbClr val="005B94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81718" y="5814263"/>
            <a:ext cx="40426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 smtClean="0"/>
              <a:t>*  - </a:t>
            </a:r>
            <a:r>
              <a:rPr lang="en-US" altLang="en-US" b="1" dirty="0">
                <a:hlinkClick r:id="rId3"/>
              </a:rPr>
              <a:t>https://www.safcioa6.af.mil</a:t>
            </a:r>
            <a:r>
              <a:rPr lang="en-US" altLang="en-US" b="1" dirty="0" smtClean="0">
                <a:hlinkClick r:id="rId3"/>
              </a:rPr>
              <a:t>/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35320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AF ICAM </a:t>
            </a:r>
            <a:r>
              <a:rPr lang="en-US" dirty="0" smtClean="0"/>
              <a:t>Posture (cont.)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427922"/>
            <a:ext cx="8229600" cy="4724399"/>
          </a:xfrm>
        </p:spPr>
        <p:txBody>
          <a:bodyPr>
            <a:normAutofit fontScale="92500" lnSpcReduction="10000"/>
          </a:bodyPr>
          <a:lstStyle/>
          <a:p>
            <a:pPr marL="342900" indent="-342900" eaLnBrk="0" fontAlgn="base" hangingPunct="0">
              <a:lnSpc>
                <a:spcPct val="110000"/>
              </a:lnSpc>
              <a:buClr>
                <a:srgbClr val="005B94"/>
              </a:buClr>
              <a:buFont typeface="Symbol" panose="05050102010706020507" pitchFamily="18" charset="2"/>
              <a:buChar char="¨"/>
            </a:pPr>
            <a:r>
              <a:rPr lang="en-US" sz="2800" dirty="0" smtClean="0">
                <a:solidFill>
                  <a:srgbClr val="005B94"/>
                </a:solidFill>
              </a:rPr>
              <a:t>Identity Management</a:t>
            </a:r>
          </a:p>
          <a:p>
            <a:pPr marL="914400" lvl="1" indent="-457200" eaLnBrk="0" fontAlgn="base" hangingPunct="0">
              <a:buClr>
                <a:srgbClr val="151C77"/>
              </a:buClr>
              <a:buFont typeface="Symbol" panose="05050102010706020507" pitchFamily="18" charset="2"/>
              <a:buChar char="-"/>
            </a:pPr>
            <a:r>
              <a:rPr lang="en-US" sz="2600" dirty="0" smtClean="0">
                <a:solidFill>
                  <a:srgbClr val="005B94"/>
                </a:solidFill>
              </a:rPr>
              <a:t>AF Directory Services (AFDS)</a:t>
            </a:r>
          </a:p>
          <a:p>
            <a:pPr marL="914400" lvl="1" indent="-457200" eaLnBrk="0" fontAlgn="base" hangingPunct="0">
              <a:buClr>
                <a:srgbClr val="151C77"/>
              </a:buClr>
              <a:buFont typeface="Symbol" panose="05050102010706020507" pitchFamily="18" charset="2"/>
              <a:buChar char="-"/>
            </a:pPr>
            <a:r>
              <a:rPr lang="en-US" sz="2600" dirty="0" smtClean="0">
                <a:solidFill>
                  <a:srgbClr val="005B94"/>
                </a:solidFill>
              </a:rPr>
              <a:t>AF/A1 Talent Management System</a:t>
            </a:r>
          </a:p>
          <a:p>
            <a:pPr marL="342900" indent="-342900" eaLnBrk="0" fontAlgn="base" hangingPunct="0">
              <a:buClr>
                <a:srgbClr val="005B94"/>
              </a:buClr>
              <a:buFont typeface="Symbol" panose="05050102010706020507" pitchFamily="18" charset="2"/>
              <a:buChar char="¨"/>
            </a:pPr>
            <a:r>
              <a:rPr lang="en-US" sz="2800" dirty="0" smtClean="0">
                <a:solidFill>
                  <a:srgbClr val="005B94"/>
                </a:solidFill>
              </a:rPr>
              <a:t>Credential Management – AF implements:</a:t>
            </a:r>
          </a:p>
          <a:p>
            <a:pPr marL="914400" lvl="1" indent="-457200" eaLnBrk="0" fontAlgn="base" hangingPunct="0">
              <a:buClr>
                <a:srgbClr val="151C77"/>
              </a:buClr>
              <a:buFont typeface="Symbol" panose="05050102010706020507" pitchFamily="18" charset="2"/>
              <a:buChar char="-"/>
            </a:pPr>
            <a:r>
              <a:rPr lang="en-US" sz="2600" dirty="0" smtClean="0">
                <a:solidFill>
                  <a:srgbClr val="005B94"/>
                </a:solidFill>
              </a:rPr>
              <a:t>DoD PKI for Smart Card Logon (SCL) and Device Certificate Issuance (NPE)</a:t>
            </a:r>
            <a:endParaRPr lang="en-US" sz="2600" dirty="0">
              <a:solidFill>
                <a:srgbClr val="005B94"/>
              </a:solidFill>
            </a:endParaRPr>
          </a:p>
          <a:p>
            <a:pPr marL="914400" lvl="1" indent="-457200" eaLnBrk="0" fontAlgn="base" hangingPunct="0">
              <a:buClr>
                <a:srgbClr val="151C77"/>
              </a:buClr>
              <a:buFont typeface="Symbol" panose="05050102010706020507" pitchFamily="18" charset="2"/>
              <a:buChar char="-"/>
            </a:pPr>
            <a:r>
              <a:rPr lang="en-US" sz="2600" dirty="0" smtClean="0">
                <a:solidFill>
                  <a:srgbClr val="005B94"/>
                </a:solidFill>
              </a:rPr>
              <a:t>DoD PKI Alternate Logon Token (ALT)</a:t>
            </a:r>
          </a:p>
          <a:p>
            <a:pPr marL="914400" lvl="1" indent="-457200" eaLnBrk="0" fontAlgn="base" hangingPunct="0">
              <a:buClr>
                <a:srgbClr val="151C77"/>
              </a:buClr>
              <a:buFont typeface="Symbol" panose="05050102010706020507" pitchFamily="18" charset="2"/>
              <a:buChar char="-"/>
            </a:pPr>
            <a:r>
              <a:rPr lang="en-US" sz="2600" dirty="0" smtClean="0">
                <a:solidFill>
                  <a:srgbClr val="005B94"/>
                </a:solidFill>
              </a:rPr>
              <a:t>DoD PKI Token </a:t>
            </a:r>
            <a:r>
              <a:rPr lang="en-US" sz="2600" dirty="0">
                <a:solidFill>
                  <a:srgbClr val="005B94"/>
                </a:solidFill>
              </a:rPr>
              <a:t>Management </a:t>
            </a:r>
            <a:r>
              <a:rPr lang="en-US" sz="2600" dirty="0" smtClean="0">
                <a:solidFill>
                  <a:srgbClr val="005B94"/>
                </a:solidFill>
              </a:rPr>
              <a:t>System</a:t>
            </a:r>
          </a:p>
          <a:p>
            <a:pPr marL="914400" lvl="1" indent="-457200" eaLnBrk="0" fontAlgn="base" hangingPunct="0">
              <a:buClr>
                <a:srgbClr val="151C77"/>
              </a:buClr>
              <a:buFont typeface="Symbol" panose="05050102010706020507" pitchFamily="18" charset="2"/>
              <a:buChar char="-"/>
            </a:pPr>
            <a:r>
              <a:rPr lang="en-US" sz="2600" dirty="0" smtClean="0">
                <a:solidFill>
                  <a:srgbClr val="005B94"/>
                </a:solidFill>
              </a:rPr>
              <a:t>DMDC Alternate Token Identity Management System (ATIMS) / DoD </a:t>
            </a:r>
            <a:r>
              <a:rPr lang="en-US" sz="2600" dirty="0" err="1" smtClean="0">
                <a:solidFill>
                  <a:srgbClr val="005B94"/>
                </a:solidFill>
              </a:rPr>
              <a:t>NIPRNet</a:t>
            </a:r>
            <a:r>
              <a:rPr lang="en-US" sz="2600" dirty="0" smtClean="0">
                <a:solidFill>
                  <a:srgbClr val="005B94"/>
                </a:solidFill>
              </a:rPr>
              <a:t> Enterprise Alternate Token System (NEATS)</a:t>
            </a:r>
            <a:endParaRPr lang="en-US" sz="2600" dirty="0">
              <a:solidFill>
                <a:srgbClr val="005B94"/>
              </a:solidFill>
            </a:endParaRPr>
          </a:p>
          <a:p>
            <a:pPr marL="284163" lvl="1" indent="0" eaLnBrk="0" fontAlgn="base" hangingPunct="0">
              <a:lnSpc>
                <a:spcPct val="120000"/>
              </a:lnSpc>
              <a:buClr>
                <a:srgbClr val="005B94"/>
              </a:buClr>
              <a:buNone/>
            </a:pPr>
            <a:endParaRPr lang="en-US" sz="2600" dirty="0">
              <a:solidFill>
                <a:srgbClr val="005B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5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AF ICAM </a:t>
            </a:r>
            <a:r>
              <a:rPr lang="en-US" dirty="0" smtClean="0"/>
              <a:t>Posture (cont.)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427922"/>
            <a:ext cx="8229600" cy="4724399"/>
          </a:xfrm>
        </p:spPr>
        <p:txBody>
          <a:bodyPr>
            <a:normAutofit fontScale="92500" lnSpcReduction="20000"/>
          </a:bodyPr>
          <a:lstStyle/>
          <a:p>
            <a:pPr marL="342900" indent="-342900" eaLnBrk="0" fontAlgn="base" hangingPunct="0">
              <a:lnSpc>
                <a:spcPct val="110000"/>
              </a:lnSpc>
              <a:buClr>
                <a:srgbClr val="005B94"/>
              </a:buClr>
              <a:buFont typeface="Symbol" panose="05050102010706020507" pitchFamily="18" charset="2"/>
              <a:buChar char="¨"/>
            </a:pPr>
            <a:r>
              <a:rPr lang="en-US" sz="2800" dirty="0" smtClean="0">
                <a:solidFill>
                  <a:srgbClr val="005B94"/>
                </a:solidFill>
              </a:rPr>
              <a:t>Access Management</a:t>
            </a:r>
          </a:p>
          <a:p>
            <a:pPr marL="914400" lvl="1" indent="-457200" eaLnBrk="0" fontAlgn="base" hangingPunct="0">
              <a:buClr>
                <a:srgbClr val="151C77"/>
              </a:buClr>
              <a:buFont typeface="Symbol" panose="05050102010706020507" pitchFamily="18" charset="2"/>
              <a:buChar char="-"/>
            </a:pPr>
            <a:r>
              <a:rPr lang="en-US" sz="2600" dirty="0" smtClean="0">
                <a:solidFill>
                  <a:srgbClr val="005B94"/>
                </a:solidFill>
              </a:rPr>
              <a:t>Authentication</a:t>
            </a:r>
          </a:p>
          <a:p>
            <a:pPr marL="1146175" lvl="2" indent="-457200" eaLnBrk="0" fontAlgn="base" hangingPunct="0">
              <a:buClr>
                <a:srgbClr val="151C77"/>
              </a:buClr>
            </a:pPr>
            <a:r>
              <a:rPr lang="en-US" sz="2400" dirty="0" smtClean="0">
                <a:solidFill>
                  <a:srgbClr val="005B94"/>
                </a:solidFill>
              </a:rPr>
              <a:t>DoD Common Access Card (CAC)</a:t>
            </a:r>
          </a:p>
          <a:p>
            <a:pPr marL="1146175" lvl="2" indent="-457200" eaLnBrk="0" fontAlgn="base" hangingPunct="0">
              <a:buClr>
                <a:srgbClr val="151C77"/>
              </a:buClr>
            </a:pPr>
            <a:r>
              <a:rPr lang="en-US" sz="2400" dirty="0" smtClean="0">
                <a:solidFill>
                  <a:srgbClr val="005B94"/>
                </a:solidFill>
              </a:rPr>
              <a:t>PK-enable systems for Two-Factor Authentication (2FA)</a:t>
            </a:r>
          </a:p>
          <a:p>
            <a:pPr marL="1146175" lvl="2" indent="-457200" eaLnBrk="0" fontAlgn="base" hangingPunct="0">
              <a:buClr>
                <a:srgbClr val="151C77"/>
              </a:buClr>
            </a:pPr>
            <a:r>
              <a:rPr lang="en-US" sz="2400" dirty="0" smtClean="0">
                <a:solidFill>
                  <a:srgbClr val="005B94"/>
                </a:solidFill>
              </a:rPr>
              <a:t>Common Computing Environment (CCE) end-user </a:t>
            </a:r>
            <a:r>
              <a:rPr lang="en-US" sz="2400" dirty="0">
                <a:solidFill>
                  <a:srgbClr val="005B94"/>
                </a:solidFill>
              </a:rPr>
              <a:t>authentication services </a:t>
            </a:r>
            <a:r>
              <a:rPr lang="en-US" sz="2400" dirty="0" smtClean="0">
                <a:solidFill>
                  <a:srgbClr val="005B94"/>
                </a:solidFill>
              </a:rPr>
              <a:t>via Global Content Delivery System (GCDS)</a:t>
            </a:r>
          </a:p>
          <a:p>
            <a:pPr marL="1146175" lvl="2" indent="-457200" eaLnBrk="0" fontAlgn="base" hangingPunct="0">
              <a:buClr>
                <a:srgbClr val="151C77"/>
              </a:buClr>
            </a:pPr>
            <a:r>
              <a:rPr lang="en-US" sz="2400" dirty="0" smtClean="0">
                <a:solidFill>
                  <a:srgbClr val="005B94"/>
                </a:solidFill>
              </a:rPr>
              <a:t>No enterprise privileged access management</a:t>
            </a:r>
          </a:p>
          <a:p>
            <a:pPr marL="914400" lvl="1" indent="-457200" eaLnBrk="0" fontAlgn="base" hangingPunct="0">
              <a:buClr>
                <a:srgbClr val="151C77"/>
              </a:buClr>
            </a:pPr>
            <a:r>
              <a:rPr lang="en-US" sz="2600" dirty="0" smtClean="0">
                <a:solidFill>
                  <a:srgbClr val="005B94"/>
                </a:solidFill>
              </a:rPr>
              <a:t>Authorization</a:t>
            </a:r>
          </a:p>
          <a:p>
            <a:pPr marL="1146175" lvl="2" indent="-457200" eaLnBrk="0" fontAlgn="base" hangingPunct="0">
              <a:buClr>
                <a:srgbClr val="151C77"/>
              </a:buClr>
            </a:pPr>
            <a:r>
              <a:rPr lang="en-US" sz="2400" dirty="0" smtClean="0">
                <a:solidFill>
                  <a:srgbClr val="005B94"/>
                </a:solidFill>
              </a:rPr>
              <a:t>Role-Based Access Control (RBAC) decisions within Active Directory and local lookup of identity attributes </a:t>
            </a:r>
          </a:p>
          <a:p>
            <a:pPr marL="1146175" lvl="2" indent="-457200" eaLnBrk="0" fontAlgn="base" hangingPunct="0">
              <a:buClr>
                <a:srgbClr val="151C77"/>
              </a:buClr>
            </a:pPr>
            <a:r>
              <a:rPr lang="en-US" sz="2400" dirty="0" smtClean="0">
                <a:solidFill>
                  <a:srgbClr val="005B94"/>
                </a:solidFill>
              </a:rPr>
              <a:t>No enterprise </a:t>
            </a:r>
            <a:r>
              <a:rPr lang="en-US" sz="2400" smtClean="0">
                <a:solidFill>
                  <a:srgbClr val="005B94"/>
                </a:solidFill>
              </a:rPr>
              <a:t>authorization framework</a:t>
            </a:r>
            <a:endParaRPr lang="en-US" sz="2200" dirty="0" smtClean="0">
              <a:solidFill>
                <a:srgbClr val="005B94"/>
              </a:solidFill>
            </a:endParaRPr>
          </a:p>
          <a:p>
            <a:pPr marL="914400" lvl="1" indent="-457200" eaLnBrk="0" fontAlgn="base" hangingPunct="0">
              <a:buClr>
                <a:srgbClr val="151C77"/>
              </a:buClr>
              <a:buFont typeface="Symbol" panose="05050102010706020507" pitchFamily="18" charset="2"/>
              <a:buChar char="-"/>
            </a:pPr>
            <a:r>
              <a:rPr lang="en-US" sz="2600" dirty="0" smtClean="0">
                <a:solidFill>
                  <a:srgbClr val="005B94"/>
                </a:solidFill>
              </a:rPr>
              <a:t>Audit (Accountability) based on network monitoring </a:t>
            </a:r>
            <a:endParaRPr lang="en-US" sz="2600" dirty="0">
              <a:solidFill>
                <a:srgbClr val="005B94"/>
              </a:solidFill>
            </a:endParaRPr>
          </a:p>
          <a:p>
            <a:pPr marL="284163" lvl="1" indent="0" eaLnBrk="0" fontAlgn="base" hangingPunct="0">
              <a:lnSpc>
                <a:spcPct val="120000"/>
              </a:lnSpc>
              <a:buClr>
                <a:srgbClr val="005B94"/>
              </a:buClr>
              <a:buNone/>
            </a:pPr>
            <a:endParaRPr lang="en-US" sz="2600" dirty="0">
              <a:solidFill>
                <a:srgbClr val="005B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7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Drivers for Transformation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427922"/>
            <a:ext cx="8229600" cy="4724399"/>
          </a:xfrm>
        </p:spPr>
        <p:txBody>
          <a:bodyPr>
            <a:normAutofit/>
          </a:bodyPr>
          <a:lstStyle/>
          <a:p>
            <a:pPr marL="342900" indent="-342900" eaLnBrk="0" fontAlgn="base" hangingPunct="0">
              <a:lnSpc>
                <a:spcPct val="110000"/>
              </a:lnSpc>
              <a:buClr>
                <a:srgbClr val="005B94"/>
              </a:buClr>
              <a:buFont typeface="Symbol" panose="05050102010706020507" pitchFamily="18" charset="2"/>
              <a:buChar char="¨"/>
            </a:pPr>
            <a:r>
              <a:rPr lang="en-US" sz="2800" dirty="0" smtClean="0">
                <a:solidFill>
                  <a:srgbClr val="005B94"/>
                </a:solidFill>
              </a:rPr>
              <a:t>DoD ICAM Strategy</a:t>
            </a:r>
          </a:p>
          <a:p>
            <a:pPr marL="342900" indent="-342900" eaLnBrk="0" fontAlgn="base" hangingPunct="0">
              <a:lnSpc>
                <a:spcPct val="110000"/>
              </a:lnSpc>
              <a:buClr>
                <a:srgbClr val="005B94"/>
              </a:buClr>
              <a:buFont typeface="Symbol" panose="05050102010706020507" pitchFamily="18" charset="2"/>
              <a:buChar char="¨"/>
            </a:pPr>
            <a:r>
              <a:rPr lang="en-US" sz="2800" dirty="0" smtClean="0">
                <a:solidFill>
                  <a:srgbClr val="005B94"/>
                </a:solidFill>
              </a:rPr>
              <a:t>OMB ICAM Memo &amp; Risk Determination Report</a:t>
            </a:r>
          </a:p>
          <a:p>
            <a:pPr marL="342900" indent="-342900" eaLnBrk="0" fontAlgn="base" hangingPunct="0">
              <a:lnSpc>
                <a:spcPct val="110000"/>
              </a:lnSpc>
              <a:buClr>
                <a:srgbClr val="005B94"/>
              </a:buClr>
              <a:buFont typeface="Symbol" panose="05050102010706020507" pitchFamily="18" charset="2"/>
              <a:buChar char="¨"/>
            </a:pPr>
            <a:r>
              <a:rPr lang="en-US" sz="2800" dirty="0" smtClean="0">
                <a:solidFill>
                  <a:srgbClr val="005B94"/>
                </a:solidFill>
              </a:rPr>
              <a:t>Commercial Technology Trends</a:t>
            </a:r>
          </a:p>
          <a:p>
            <a:pPr marL="342900" indent="-342900" eaLnBrk="0" fontAlgn="base" hangingPunct="0">
              <a:lnSpc>
                <a:spcPct val="110000"/>
              </a:lnSpc>
              <a:buClr>
                <a:srgbClr val="005B94"/>
              </a:buClr>
              <a:buFont typeface="Symbol" panose="05050102010706020507" pitchFamily="18" charset="2"/>
              <a:buChar char="¨"/>
            </a:pPr>
            <a:endParaRPr lang="en-US" sz="2400" dirty="0" smtClean="0">
              <a:solidFill>
                <a:srgbClr val="005B94"/>
              </a:solidFill>
            </a:endParaRPr>
          </a:p>
          <a:p>
            <a:pPr marL="284163" lvl="1" indent="0" eaLnBrk="0" fontAlgn="base" hangingPunct="0">
              <a:lnSpc>
                <a:spcPct val="120000"/>
              </a:lnSpc>
              <a:buClr>
                <a:srgbClr val="005B94"/>
              </a:buClr>
              <a:buNone/>
            </a:pPr>
            <a:endParaRPr lang="en-US" sz="2600" dirty="0">
              <a:solidFill>
                <a:srgbClr val="005B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9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5B94"/>
                </a:solidFill>
              </a:rPr>
              <a:t>AF vs DoD ICAM Strategy*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41669"/>
              </p:ext>
            </p:extLst>
          </p:nvPr>
        </p:nvGraphicFramePr>
        <p:xfrm>
          <a:off x="609600" y="1020462"/>
          <a:ext cx="8229599" cy="5263340"/>
        </p:xfrm>
        <a:graphic>
          <a:graphicData uri="http://schemas.openxmlformats.org/drawingml/2006/table">
            <a:tbl>
              <a:tblPr firstRow="1" firstCol="1" bandRow="1"/>
              <a:tblGrid>
                <a:gridCol w="734785">
                  <a:extLst>
                    <a:ext uri="{9D8B030D-6E8A-4147-A177-3AD203B41FA5}">
                      <a16:colId xmlns:a16="http://schemas.microsoft.com/office/drawing/2014/main" val="2735153875"/>
                    </a:ext>
                  </a:extLst>
                </a:gridCol>
                <a:gridCol w="3715572">
                  <a:extLst>
                    <a:ext uri="{9D8B030D-6E8A-4147-A177-3AD203B41FA5}">
                      <a16:colId xmlns:a16="http://schemas.microsoft.com/office/drawing/2014/main" val="1073614642"/>
                    </a:ext>
                  </a:extLst>
                </a:gridCol>
                <a:gridCol w="3779242">
                  <a:extLst>
                    <a:ext uri="{9D8B030D-6E8A-4147-A177-3AD203B41FA5}">
                      <a16:colId xmlns:a16="http://schemas.microsoft.com/office/drawing/2014/main" val="861543632"/>
                    </a:ext>
                  </a:extLst>
                </a:gridCol>
              </a:tblGrid>
              <a:tr h="2584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790912"/>
                  </a:ext>
                </a:extLst>
              </a:tr>
              <a:tr h="6646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Implement a Data-Centric approach to collect, verify, maintain, and share identity and other attributes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AFDS meets current AF needs for validated identity attribute data; expanded attribute set needed to implement ICAM strategy 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760730"/>
                  </a:ext>
                </a:extLst>
              </a:tr>
              <a:tr h="7569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Improve and enable authentication to DoD networks and resources through common standards, shared services, and federation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Leverages common attribute store and integrates with Active Directory (AD) forest for Smart Card Logon; need standards-based authentication methods and federation based on protocol best suited for use within the AF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153788"/>
                  </a:ext>
                </a:extLst>
              </a:tr>
              <a:tr h="6646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Deploy shared services that promote the implementation of enterprise ICAM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ICAM solutions exist but are largely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stovepiped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; centralized management needed to eliminate fragmented architecture and ensure enterprise-level service delivery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866788"/>
                  </a:ext>
                </a:extLst>
              </a:tr>
              <a:tr h="6646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Enable consistent monitoring and logging to support identity analytics for detecting insider threats and external attacks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AF networks perform system event monitoring, auditing, logging, and reporting; no identity-based event tracking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074339"/>
                  </a:ext>
                </a:extLst>
              </a:tr>
              <a:tr h="6646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Enhance the governance structure to promote the development and adoption of enterprise ICAM solutions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Existing governance structure based on AF publications; AF ICAM policy currently in draft (AFMAN 17-1304); AF will also need other governance to ensure technical capabilities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501248"/>
                  </a:ext>
                </a:extLst>
              </a:tr>
              <a:tr h="88613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 DoD policies and standards that clearly define requirements for identification, credentialing, authentication, and authorization lifecycle management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SAF/CIO A6 developing ICAM policies under the Protect portfolio; does not address full spectrum of ICAM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977413"/>
                  </a:ext>
                </a:extLst>
              </a:tr>
            </a:tbl>
          </a:graphicData>
        </a:graphic>
      </p:graphicFrame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26472" y="6364981"/>
            <a:ext cx="404268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050" b="1" dirty="0" smtClean="0"/>
              <a:t>* - DoD ICAM Strategy 2019-2024 (Draft v20180724)</a:t>
            </a:r>
            <a:endParaRPr lang="en-US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14520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AF ICAM Goals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427922"/>
            <a:ext cx="8229600" cy="4724399"/>
          </a:xfrm>
        </p:spPr>
        <p:txBody>
          <a:bodyPr>
            <a:normAutofit/>
          </a:bodyPr>
          <a:lstStyle/>
          <a:p>
            <a:pPr marL="514350" indent="-514350" eaLnBrk="0" fontAlgn="base" hangingPunct="0">
              <a:lnSpc>
                <a:spcPct val="110000"/>
              </a:lnSpc>
              <a:buClr>
                <a:srgbClr val="005B94"/>
              </a:buClr>
              <a:buFont typeface="+mj-lt"/>
              <a:buAutoNum type="arabicParenR"/>
            </a:pPr>
            <a:r>
              <a:rPr lang="en-US" sz="2800" dirty="0" smtClean="0">
                <a:solidFill>
                  <a:srgbClr val="005B94"/>
                </a:solidFill>
              </a:rPr>
              <a:t>Implement Enhanced Enterprise Identity Management Capabilities</a:t>
            </a:r>
          </a:p>
          <a:p>
            <a:pPr marL="514350" indent="-514350" eaLnBrk="0" fontAlgn="base" hangingPunct="0">
              <a:lnSpc>
                <a:spcPct val="110000"/>
              </a:lnSpc>
              <a:buClr>
                <a:srgbClr val="005B94"/>
              </a:buClr>
              <a:buFont typeface="+mj-lt"/>
              <a:buAutoNum type="arabicParenR"/>
            </a:pPr>
            <a:r>
              <a:rPr lang="en-US" sz="2800" dirty="0" smtClean="0">
                <a:solidFill>
                  <a:srgbClr val="005B94"/>
                </a:solidFill>
              </a:rPr>
              <a:t>Integrate Comprehensive Access Management Across the Enterprise Architecture</a:t>
            </a:r>
          </a:p>
          <a:p>
            <a:pPr marL="514350" indent="-514350" eaLnBrk="0" fontAlgn="base" hangingPunct="0">
              <a:lnSpc>
                <a:spcPct val="110000"/>
              </a:lnSpc>
              <a:buClr>
                <a:srgbClr val="005B94"/>
              </a:buClr>
              <a:buFont typeface="+mj-lt"/>
              <a:buAutoNum type="arabicParenR"/>
            </a:pPr>
            <a:r>
              <a:rPr lang="en-US" sz="2800" dirty="0" smtClean="0">
                <a:solidFill>
                  <a:srgbClr val="005B94"/>
                </a:solidFill>
              </a:rPr>
              <a:t>Establish Enterprise-wide ICAM Governance and Policy Enforcement</a:t>
            </a:r>
          </a:p>
          <a:p>
            <a:pPr marL="514350" indent="-514350" eaLnBrk="0" fontAlgn="base" hangingPunct="0">
              <a:lnSpc>
                <a:spcPct val="110000"/>
              </a:lnSpc>
              <a:buClr>
                <a:srgbClr val="005B94"/>
              </a:buClr>
              <a:buFont typeface="+mj-lt"/>
              <a:buAutoNum type="arabicParenR"/>
            </a:pPr>
            <a:r>
              <a:rPr lang="en-US" sz="2800" dirty="0" smtClean="0">
                <a:solidFill>
                  <a:srgbClr val="005B94"/>
                </a:solidFill>
              </a:rPr>
              <a:t>Deploy ICAM Services to the Cloud</a:t>
            </a:r>
          </a:p>
          <a:p>
            <a:pPr marL="514350" indent="-514350" eaLnBrk="0" fontAlgn="base" hangingPunct="0">
              <a:lnSpc>
                <a:spcPct val="110000"/>
              </a:lnSpc>
              <a:buClr>
                <a:srgbClr val="005B94"/>
              </a:buClr>
              <a:buFont typeface="+mj-lt"/>
              <a:buAutoNum type="arabicParenR"/>
            </a:pPr>
            <a:r>
              <a:rPr lang="en-US" sz="2800" dirty="0" smtClean="0">
                <a:solidFill>
                  <a:srgbClr val="005B94"/>
                </a:solidFill>
              </a:rPr>
              <a:t>Improve ICAM for Mobile Services</a:t>
            </a:r>
          </a:p>
          <a:p>
            <a:pPr marL="342900" indent="-342900" eaLnBrk="0" fontAlgn="base" hangingPunct="0">
              <a:lnSpc>
                <a:spcPct val="110000"/>
              </a:lnSpc>
              <a:buClr>
                <a:srgbClr val="005B94"/>
              </a:buClr>
              <a:buFont typeface="Symbol" panose="05050102010706020507" pitchFamily="18" charset="2"/>
              <a:buChar char="¨"/>
            </a:pPr>
            <a:endParaRPr lang="en-US" sz="2400" dirty="0" smtClean="0">
              <a:solidFill>
                <a:srgbClr val="005B94"/>
              </a:solidFill>
            </a:endParaRPr>
          </a:p>
          <a:p>
            <a:pPr marL="284163" lvl="1" indent="0" eaLnBrk="0" fontAlgn="base" hangingPunct="0">
              <a:lnSpc>
                <a:spcPct val="120000"/>
              </a:lnSpc>
              <a:buClr>
                <a:srgbClr val="005B94"/>
              </a:buClr>
              <a:buNone/>
            </a:pPr>
            <a:endParaRPr lang="en-US" sz="2600" dirty="0">
              <a:solidFill>
                <a:srgbClr val="005B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84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7600"/>
            <a:ext cx="8229600" cy="1263217"/>
          </a:xfrm>
        </p:spPr>
        <p:txBody>
          <a:bodyPr>
            <a:noAutofit/>
          </a:bodyPr>
          <a:lstStyle/>
          <a:p>
            <a:r>
              <a:rPr lang="en-US" sz="2800" dirty="0"/>
              <a:t>Goal #1:  Implement Enhanced Enterprise Identity Management Capabilities</a:t>
            </a:r>
            <a:endParaRPr lang="en-US" sz="29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621352"/>
              </p:ext>
            </p:extLst>
          </p:nvPr>
        </p:nvGraphicFramePr>
        <p:xfrm>
          <a:off x="609600" y="1449270"/>
          <a:ext cx="8229600" cy="438002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544291">
                  <a:extLst>
                    <a:ext uri="{9D8B030D-6E8A-4147-A177-3AD203B41FA5}">
                      <a16:colId xmlns:a16="http://schemas.microsoft.com/office/drawing/2014/main" val="159621536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3107738143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3725976268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3117360"/>
                    </a:ext>
                  </a:extLst>
                </a:gridCol>
              </a:tblGrid>
              <a:tr h="9870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Goal 1 – </a:t>
                      </a:r>
                      <a:r>
                        <a:rPr lang="en-US" sz="1600" dirty="0" smtClean="0">
                          <a:effectLst/>
                        </a:rPr>
                        <a:t>Objectives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Near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(0-12 months)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Mid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(12-36 months)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Long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(36-60 months)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3480255"/>
                  </a:ext>
                </a:extLst>
              </a:tr>
              <a:tr h="6785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Objective #</a:t>
                      </a:r>
                      <a:r>
                        <a:rPr lang="en-US" sz="1400" b="1" dirty="0" smtClean="0">
                          <a:effectLst/>
                        </a:rPr>
                        <a:t>1.1:</a:t>
                      </a:r>
                      <a:r>
                        <a:rPr lang="en-US" sz="1400" b="1" baseline="0" dirty="0" smtClean="0">
                          <a:effectLst/>
                        </a:rPr>
                        <a:t>  </a:t>
                      </a:r>
                      <a:r>
                        <a:rPr lang="en-US" sz="1400" b="1" dirty="0" smtClean="0">
                          <a:effectLst/>
                        </a:rPr>
                        <a:t>Automate </a:t>
                      </a:r>
                      <a:r>
                        <a:rPr lang="en-US" sz="1400" b="1" dirty="0">
                          <a:effectLst/>
                        </a:rPr>
                        <a:t>Identity Account Provisioning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*</a:t>
                      </a:r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*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*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3210105"/>
                  </a:ext>
                </a:extLst>
              </a:tr>
              <a:tr h="6785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Objective #</a:t>
                      </a:r>
                      <a:r>
                        <a:rPr lang="en-US" sz="1400" b="1" dirty="0" smtClean="0">
                          <a:effectLst/>
                        </a:rPr>
                        <a:t>1.2:</a:t>
                      </a:r>
                      <a:r>
                        <a:rPr lang="en-US" sz="1400" b="1" baseline="0" dirty="0" smtClean="0">
                          <a:effectLst/>
                        </a:rPr>
                        <a:t>  </a:t>
                      </a:r>
                      <a:r>
                        <a:rPr lang="en-US" sz="1400" b="1" dirty="0" smtClean="0">
                          <a:effectLst/>
                        </a:rPr>
                        <a:t>Expand </a:t>
                      </a:r>
                      <a:r>
                        <a:rPr lang="en-US" sz="1400" b="1" dirty="0">
                          <a:effectLst/>
                        </a:rPr>
                        <a:t>Identity Data Aggregation and Sharing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r>
                        <a:rPr lang="en-US" sz="1400" b="1" dirty="0" smtClean="0">
                          <a:effectLst/>
                        </a:rPr>
                        <a:t>*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*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*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8871020"/>
                  </a:ext>
                </a:extLst>
              </a:tr>
              <a:tr h="6785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Objective #</a:t>
                      </a:r>
                      <a:r>
                        <a:rPr lang="en-US" sz="1400" b="1" dirty="0" smtClean="0">
                          <a:effectLst/>
                        </a:rPr>
                        <a:t>1.3:</a:t>
                      </a:r>
                      <a:r>
                        <a:rPr lang="en-US" sz="1400" b="1" baseline="0" dirty="0" smtClean="0">
                          <a:effectLst/>
                        </a:rPr>
                        <a:t>  </a:t>
                      </a:r>
                      <a:r>
                        <a:rPr lang="en-US" sz="1400" b="1" dirty="0" smtClean="0">
                          <a:effectLst/>
                        </a:rPr>
                        <a:t>Normalize </a:t>
                      </a:r>
                      <a:r>
                        <a:rPr lang="en-US" sz="1400" b="1" dirty="0">
                          <a:effectLst/>
                        </a:rPr>
                        <a:t>Identity Attribute Data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r>
                        <a:rPr lang="en-US" sz="1400" b="1" dirty="0" smtClean="0">
                          <a:effectLst/>
                        </a:rPr>
                        <a:t>*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*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*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0825080"/>
                  </a:ext>
                </a:extLst>
              </a:tr>
              <a:tr h="6785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Objective #</a:t>
                      </a:r>
                      <a:r>
                        <a:rPr lang="en-US" sz="1400" b="1" dirty="0" smtClean="0">
                          <a:effectLst/>
                        </a:rPr>
                        <a:t>1.4:</a:t>
                      </a:r>
                      <a:r>
                        <a:rPr lang="en-US" sz="1400" b="1" baseline="0" dirty="0" smtClean="0">
                          <a:effectLst/>
                        </a:rPr>
                        <a:t>  </a:t>
                      </a:r>
                      <a:r>
                        <a:rPr lang="en-US" sz="1400" b="1" dirty="0" smtClean="0">
                          <a:effectLst/>
                        </a:rPr>
                        <a:t>Establish </a:t>
                      </a:r>
                      <a:r>
                        <a:rPr lang="en-US" sz="1400" b="1" dirty="0">
                          <a:effectLst/>
                        </a:rPr>
                        <a:t>NPE Identity Lifecycle Management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r>
                        <a:rPr lang="en-US" sz="1400" b="1" dirty="0" smtClean="0">
                          <a:effectLst/>
                        </a:rPr>
                        <a:t>*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*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>
                          <a:effectLst/>
                        </a:rPr>
                        <a:t>X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7413280"/>
                  </a:ext>
                </a:extLst>
              </a:tr>
              <a:tr h="6785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Objective #</a:t>
                      </a:r>
                      <a:r>
                        <a:rPr lang="en-US" sz="1400" b="1" dirty="0" smtClean="0">
                          <a:effectLst/>
                        </a:rPr>
                        <a:t>1.5:</a:t>
                      </a:r>
                      <a:r>
                        <a:rPr lang="en-US" sz="1400" b="1" baseline="0" dirty="0" smtClean="0">
                          <a:effectLst/>
                        </a:rPr>
                        <a:t>  </a:t>
                      </a:r>
                      <a:r>
                        <a:rPr lang="en-US" sz="1400" b="1" dirty="0" smtClean="0">
                          <a:effectLst/>
                        </a:rPr>
                        <a:t>Implement </a:t>
                      </a:r>
                      <a:r>
                        <a:rPr lang="en-US" sz="1400" b="1" dirty="0">
                          <a:effectLst/>
                        </a:rPr>
                        <a:t>Identity Federation with Mission Partners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r>
                        <a:rPr lang="en-US" sz="1400" b="1" dirty="0" smtClean="0">
                          <a:effectLst/>
                        </a:rPr>
                        <a:t>*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>
                          <a:effectLst/>
                        </a:rPr>
                        <a:t>X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1" dirty="0">
                          <a:effectLst/>
                        </a:rPr>
                        <a:t>X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846432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609600" y="6042863"/>
            <a:ext cx="404268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050" b="1" dirty="0" smtClean="0"/>
              <a:t>* - to be determined based on refinement and prioritization</a:t>
            </a:r>
            <a:endParaRPr lang="en-US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200335081"/>
      </p:ext>
    </p:extLst>
  </p:cSld>
  <p:clrMapOvr>
    <a:masterClrMapping/>
  </p:clrMapOvr>
</p:sld>
</file>

<file path=ppt/theme/theme1.xml><?xml version="1.0" encoding="utf-8"?>
<a:theme xmlns:a="http://schemas.openxmlformats.org/drawingml/2006/main" name="MITRE_template">
  <a:themeElements>
    <a:clrScheme name="MITRE_Corporate Palette">
      <a:dk1>
        <a:sysClr val="windowText" lastClr="000000"/>
      </a:dk1>
      <a:lt1>
        <a:sysClr val="window" lastClr="FFFFFF"/>
      </a:lt1>
      <a:dk2>
        <a:srgbClr val="005B94"/>
      </a:dk2>
      <a:lt2>
        <a:srgbClr val="DFE1DF"/>
      </a:lt2>
      <a:accent1>
        <a:srgbClr val="00B3DC"/>
      </a:accent1>
      <a:accent2>
        <a:srgbClr val="F7901E"/>
      </a:accent2>
      <a:accent3>
        <a:srgbClr val="FFE23C"/>
      </a:accent3>
      <a:accent4>
        <a:srgbClr val="BED131"/>
      </a:accent4>
      <a:accent5>
        <a:srgbClr val="C64227"/>
      </a:accent5>
      <a:accent6>
        <a:srgbClr val="FFFFFF"/>
      </a:accent6>
      <a:hlink>
        <a:srgbClr val="00B3DC"/>
      </a:hlink>
      <a:folHlink>
        <a:srgbClr val="800080"/>
      </a:folHlink>
    </a:clrScheme>
    <a:fontScheme name="MITRE Corporat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EC0ED6D8-6EAD-46FC-9E3E-46035134379E}" vid="{5CDAAD84-9F6C-4D75-AB0C-9EDDA90605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7EFCA7ED5A2945BBBF91C9DE97540A" ma:contentTypeVersion="0" ma:contentTypeDescription="Create a new document." ma:contentTypeScope="" ma:versionID="5c7f534d27e931f10ac6443cabe2d38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lass:Classification xmlns:class="urn:us:gov:cia:enterprise:schema:Classification:2.3" dateClassified="2018-02-02" portionMarking="false" caveat="false" tool="AACG" toolVersion="201720">
  <class:ClassificationMarking type="USClassificationMarking" value="UNCLASSIFIED"/>
  <class:ClassifiedBy>1034206-1</class:ClassifiedBy>
  <class:ClassificationHeader>
    <class:ClassificationBanner>UNCLASSIFIED</class:ClassificationBanner>
    <class:SCICaveat/>
    <class:DescriptiveMarkings/>
  </class:ClassificationHeader>
  <class:ClassificationFooter>
    <class:DescriptiveMarkings/>
    <class:ClassificationBanner>UNCLASSIFIED</class:ClassificationBanner>
  </class:ClassificationFooter>
</class:Classificatio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0B1C95-0572-4E9B-AF9F-571BA69C8B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DB3DEA0-973B-4278-8429-73F86CBC45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FFBC92-1EF8-4356-A59C-B385F78948AC}">
  <ds:schemaRefs>
    <ds:schemaRef ds:uri="urn:us:gov:cia:enterprise:schema:Classification:2.3"/>
  </ds:schemaRefs>
</ds:datastoreItem>
</file>

<file path=customXml/itemProps4.xml><?xml version="1.0" encoding="utf-8"?>
<ds:datastoreItem xmlns:ds="http://schemas.openxmlformats.org/officeDocument/2006/customXml" ds:itemID="{E38AF815-AAC0-4B4C-A121-999C8ECA010D}">
  <ds:schemaRefs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For Release to All Sponsors</Template>
  <TotalTime>3214</TotalTime>
  <Words>1102</Words>
  <Application>Microsoft Office PowerPoint</Application>
  <PresentationFormat>On-screen Show (4:3)</PresentationFormat>
  <Paragraphs>211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Helvetica LT Std</vt:lpstr>
      <vt:lpstr>Symbol</vt:lpstr>
      <vt:lpstr>Times New Roman</vt:lpstr>
      <vt:lpstr>Verdana</vt:lpstr>
      <vt:lpstr>Wingdings</vt:lpstr>
      <vt:lpstr>MITRE_template</vt:lpstr>
      <vt:lpstr>Air Force Identity, Credential, and Access Management (ICAM)  Technical Roadmap</vt:lpstr>
      <vt:lpstr>Overview</vt:lpstr>
      <vt:lpstr>Current AF ICAM Posture</vt:lpstr>
      <vt:lpstr>Current AF ICAM Posture (cont.)</vt:lpstr>
      <vt:lpstr>Current AF ICAM Posture (cont.)</vt:lpstr>
      <vt:lpstr>Drivers for Transformation</vt:lpstr>
      <vt:lpstr>AF vs DoD ICAM Strategy*</vt:lpstr>
      <vt:lpstr>Proposed AF ICAM Goals</vt:lpstr>
      <vt:lpstr>Goal #1:  Implement Enhanced Enterprise Identity Management Capabilities</vt:lpstr>
      <vt:lpstr>Goal #2:  Integrate Comprehensive Access Management Across the Enterprise Architecture</vt:lpstr>
      <vt:lpstr>Goal #3:  Establish Enterprise-wide ICAM Governance and Policy Enforcement</vt:lpstr>
      <vt:lpstr>Goal #4:  Deploy ICAM Services to the Cloud</vt:lpstr>
      <vt:lpstr>Goal #5:  Improve ICAM for Mobile Services</vt:lpstr>
      <vt:lpstr>Next Steps</vt:lpstr>
    </vt:vector>
  </TitlesOfParts>
  <Company>The MITRE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Federation –  What’s Does It Mean To You?</dc:title>
  <dc:creator>Thomson, Jim</dc:creator>
  <cp:lastModifiedBy>rwhittington@alionscience.com</cp:lastModifiedBy>
  <cp:revision>229</cp:revision>
  <dcterms:created xsi:type="dcterms:W3CDTF">2018-01-03T11:56:14Z</dcterms:created>
  <dcterms:modified xsi:type="dcterms:W3CDTF">2020-04-23T14:05:14Z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0x0101003A7EFCA7ED5A2945BBBF91C9DE97540A</vt:lpwstr>
  </property>
  <property fmtid="{D5CDD505-2E9C-101B-9397-08002B2CF9AE}" pid="3" name="Order">
    <vt:r8>1000</vt:r8>
  </property>
  <property fmtid="{D5CDD505-2E9C-101B-9397-08002B2CF9AE}" pid="4" name="AACG_OFFICE_DLL">
    <vt:bool>true</vt:bool>
  </property>
  <property fmtid="{D5CDD505-2E9C-101B-9397-08002B2CF9AE}" pid="5" name="AACG_Created">
    <vt:bool>true</vt:bool>
  </property>
  <property fmtid="{D5CDD505-2E9C-101B-9397-08002B2CF9AE}" pid="6" name="AACG_DescMarkings">
    <vt:lpwstr/>
  </property>
  <property fmtid="{D5CDD505-2E9C-101B-9397-08002B2CF9AE}" pid="7" name="AACG_AddMark">
    <vt:lpwstr/>
  </property>
  <property fmtid="{D5CDD505-2E9C-101B-9397-08002B2CF9AE}" pid="8" name="AACG_Header">
    <vt:lpwstr>UNCLASSIFIED</vt:lpwstr>
  </property>
  <property fmtid="{D5CDD505-2E9C-101B-9397-08002B2CF9AE}" pid="9" name="AACG_Footer">
    <vt:lpwstr>_x000d_UNCLASSIFIED</vt:lpwstr>
  </property>
  <property fmtid="{D5CDD505-2E9C-101B-9397-08002B2CF9AE}" pid="10" name="AACG_ClassBlock">
    <vt:lpwstr/>
  </property>
  <property fmtid="{D5CDD505-2E9C-101B-9397-08002B2CF9AE}" pid="11" name="AACG_ClassType">
    <vt:lpwstr>USClassificationMarking</vt:lpwstr>
  </property>
  <property fmtid="{D5CDD505-2E9C-101B-9397-08002B2CF9AE}" pid="12" name="AACG_DeclOnList">
    <vt:lpwstr/>
  </property>
  <property fmtid="{D5CDD505-2E9C-101B-9397-08002B2CF9AE}" pid="13" name="AACG_USAF_Derivatives">
    <vt:lpwstr/>
  </property>
  <property fmtid="{D5CDD505-2E9C-101B-9397-08002B2CF9AE}" pid="14" name="AACG_SCI_Other">
    <vt:lpwstr/>
  </property>
  <property fmtid="{D5CDD505-2E9C-101B-9397-08002B2CF9AE}" pid="15" name="AACG_Dissem_Other">
    <vt:lpwstr/>
  </property>
  <property fmtid="{D5CDD505-2E9C-101B-9397-08002B2CF9AE}" pid="16" name="AACG_NonInt_Other">
    <vt:lpwstr/>
  </property>
  <property fmtid="{D5CDD505-2E9C-101B-9397-08002B2CF9AE}" pid="17" name="PortionWaiver">
    <vt:lpwstr/>
  </property>
  <property fmtid="{D5CDD505-2E9C-101B-9397-08002B2CF9AE}" pid="18" name="AACG_OrconOriginator">
    <vt:lpwstr/>
  </property>
  <property fmtid="{D5CDD505-2E9C-101B-9397-08002B2CF9AE}" pid="19" name="AACG_OrconRecipients">
    <vt:lpwstr/>
  </property>
  <property fmtid="{D5CDD505-2E9C-101B-9397-08002B2CF9AE}" pid="20" name="AACG_SatWarningType">
    <vt:lpwstr/>
  </property>
  <property fmtid="{D5CDD505-2E9C-101B-9397-08002B2CF9AE}" pid="21" name="AACG_NatoWarningClassLevel">
    <vt:lpwstr/>
  </property>
  <property fmtid="{D5CDD505-2E9C-101B-9397-08002B2CF9AE}" pid="22" name="AACG_CustomClassXMLPart">
    <vt:lpwstr>{B6FFBC92-1EF8-4356-A59C-B385F78948AC}</vt:lpwstr>
  </property>
</Properties>
</file>