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  <p:sldMasterId id="2147483708" r:id="rId5"/>
  </p:sldMasterIdLst>
  <p:notesMasterIdLst>
    <p:notesMasterId r:id="rId8"/>
  </p:notesMasterIdLst>
  <p:handoutMasterIdLst>
    <p:handoutMasterId r:id="rId9"/>
  </p:handoutMasterIdLst>
  <p:sldIdLst>
    <p:sldId id="310" r:id="rId6"/>
    <p:sldId id="355" r:id="rId7"/>
  </p:sldIdLst>
  <p:sldSz cx="12192000" cy="6858000"/>
  <p:notesSz cx="7010400" cy="92964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3936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9900"/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72" autoAdjust="0"/>
    <p:restoredTop sz="96586" autoAdjust="0"/>
  </p:normalViewPr>
  <p:slideViewPr>
    <p:cSldViewPr snapToGrid="0">
      <p:cViewPr varScale="1">
        <p:scale>
          <a:sx n="72" d="100"/>
          <a:sy n="72" d="100"/>
        </p:scale>
        <p:origin x="684" y="102"/>
      </p:cViewPr>
      <p:guideLst>
        <p:guide orient="horz" pos="2880"/>
        <p:guide pos="3936"/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09C1239-0078-4609-9E15-5A473CD9196F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5EB0782-86C5-4F17-AC1E-240624DD21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67706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6985729-95F6-40EC-9322-9B6C2D11419E}" type="datetimeFigureOut">
              <a:rPr lang="en-US" smtClean="0"/>
              <a:t>7/17/2024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90B3765-9FCE-4EC7-AE05-D0AEB30745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7194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0B3765-9FCE-4EC7-AE05-D0AEB3074599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93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423D-B86B-4BE7-A902-7797183DDE7C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8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4101-D0DF-43ED-9BA2-E9499F9BA8E1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72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DD083-30CD-4B20-A755-2E1486102B0A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2849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0" y="0"/>
            <a:ext cx="1219112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2E683-61FA-4FFB-8404-DDB7D3A9676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208323" y="-69017"/>
            <a:ext cx="17524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208323" y="6520598"/>
            <a:ext cx="17524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B05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37913962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072" y="173736"/>
            <a:ext cx="11776128" cy="474264"/>
          </a:xfrm>
        </p:spPr>
        <p:txBody>
          <a:bodyPr anchor="t">
            <a:noAutofit/>
          </a:bodyPr>
          <a:lstStyle>
            <a:lvl1pPr algn="l">
              <a:defRPr sz="2400" u="sng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00" y="691201"/>
            <a:ext cx="11788800" cy="5434963"/>
          </a:xfrm>
        </p:spPr>
        <p:txBody>
          <a:bodyPr>
            <a:normAutofit/>
          </a:bodyPr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956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EDAE3-E2C0-4711-8FBE-C6EED24EE82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301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BB1FB-AE59-4FB7-8AF1-F885ABA3A34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38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09C82-CF50-46DA-B653-A8689BA78F7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315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8A4A2-00EE-4395-918C-F36844437EC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2625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135AD-14CF-42CF-B1EB-8D90736BEAB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1815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A321-11E1-4F66-B107-3EF3AFD1358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48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6AD2F-38CC-49F0-B52D-86822D46B7E7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4583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56ACCF-9486-4E6B-80F5-97E2756F2FB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477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C8B3-5FE0-4E5E-BF57-3BC9B3E093A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22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1290C-E98C-4D39-B35C-CD6CEAC1661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64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804CB-C2F4-49AA-8A95-3D7F49F43D90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767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1E29-F2AB-44FE-8FBA-691B907532AF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9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3253C9-5891-44CB-8FC9-98A78DE53F2E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7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86412-F7B5-4D32-9F0E-662ED94AB6BB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144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598F2-6BCE-4A3C-8A55-2FF16B8197F7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4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35F7-80C7-4305-A7A0-571CB83FED64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04886-0E1B-41B2-976C-0F87AD134AB0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481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96B7F-3162-4782-922B-B26349F938C7}" type="datetime1">
              <a:rPr lang="en-US" smtClean="0"/>
              <a:t>7/17/2024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13EDEB-FDE7-48F2-944D-6DA4ABE544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797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" y="0"/>
            <a:ext cx="12191123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78B3D-E00E-4CD7-8A5E-9AE8F7D45E3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7/17/2024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5208323" y="-69017"/>
            <a:ext cx="17524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B050"/>
                </a:solidFill>
              </a:rPr>
              <a:t>UNCLASSIFIED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208323" y="6520598"/>
            <a:ext cx="1752452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b="1" dirty="0">
                <a:solidFill>
                  <a:srgbClr val="00B050"/>
                </a:solidFill>
              </a:rPr>
              <a:t>UNCLASSIFIED</a:t>
            </a:r>
          </a:p>
        </p:txBody>
      </p:sp>
    </p:spTree>
    <p:extLst>
      <p:ext uri="{BB962C8B-B14F-4D97-AF65-F5344CB8AC3E}">
        <p14:creationId xmlns:p14="http://schemas.microsoft.com/office/powerpoint/2010/main" val="290819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hyperlink" Target="https://dots.dodiis.mil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927599" y="2941110"/>
            <a:ext cx="6577342" cy="162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121920" bIns="0"/>
          <a:lstStyle/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r>
              <a:rPr lang="en-US" sz="3600" b="1" dirty="0">
                <a:solidFill>
                  <a:schemeClr val="bg1"/>
                </a:solidFill>
                <a:effectLst>
                  <a:glow rad="88900">
                    <a:schemeClr val="accent1">
                      <a:alpha val="2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Arial" charset="0"/>
              </a:rPr>
              <a:t>Offline Checklists - How to Import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  <a:defRPr/>
            </a:pPr>
            <a:endParaRPr lang="en-US" sz="3600" dirty="0">
              <a:solidFill>
                <a:schemeClr val="bg1"/>
              </a:solidFill>
              <a:effectLst>
                <a:glow rad="88900">
                  <a:schemeClr val="accent1">
                    <a:alpha val="26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charset="0"/>
              <a:cs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53667" y="4764393"/>
            <a:ext cx="5451274" cy="4373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121920" bIns="0" anchor="ctr" anchorCtr="0"/>
          <a:lstStyle>
            <a:defPPr>
              <a:defRPr lang="en-US"/>
            </a:defPPr>
            <a:lvl1pPr algn="r">
              <a:lnSpc>
                <a:spcPct val="80000"/>
              </a:lnSpc>
              <a:spcBef>
                <a:spcPct val="20000"/>
              </a:spcBef>
              <a:defRPr sz="2800" b="1">
                <a:solidFill>
                  <a:schemeClr val="bg1"/>
                </a:solidFill>
                <a:effectLst>
                  <a:glow rad="88900">
                    <a:schemeClr val="accent1">
                      <a:alpha val="2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Arial" charset="0"/>
              </a:defRPr>
            </a:lvl1pPr>
          </a:lstStyle>
          <a:p>
            <a:r>
              <a:rPr lang="en-US" b="0" dirty="0"/>
              <a:t>EPRM v3.64, July 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18808" y="5404822"/>
            <a:ext cx="7586133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effectLst>
                  <a:glow rad="88900">
                    <a:schemeClr val="accent1">
                      <a:alpha val="2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Arial" charset="0"/>
              </a:rPr>
              <a:t>EPRM User Support: eprmhelp@hii-tsd.com</a:t>
            </a:r>
          </a:p>
          <a:p>
            <a:pPr algn="r"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effectLst>
                  <a:glow rad="88900">
                    <a:schemeClr val="accent1">
                      <a:alpha val="26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charset="0"/>
                <a:cs typeface="Arial" charset="0"/>
              </a:rPr>
              <a:t>1.800.754.4204</a:t>
            </a:r>
          </a:p>
        </p:txBody>
      </p:sp>
    </p:spTree>
    <p:extLst>
      <p:ext uri="{BB962C8B-B14F-4D97-AF65-F5344CB8AC3E}">
        <p14:creationId xmlns:p14="http://schemas.microsoft.com/office/powerpoint/2010/main" val="1802702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11541" t="62073" r="12008" b="19148"/>
          <a:stretch/>
        </p:blipFill>
        <p:spPr>
          <a:xfrm>
            <a:off x="5881947" y="4159664"/>
            <a:ext cx="5468399" cy="78173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0656" t="42846" r="12217" b="33009"/>
          <a:stretch/>
        </p:blipFill>
        <p:spPr>
          <a:xfrm>
            <a:off x="5832762" y="2194889"/>
            <a:ext cx="5749638" cy="1047505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A4290-5A38-44E2-A7F1-CA4EA2EE8B25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70064" y="190500"/>
            <a:ext cx="80518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prstClr val="black"/>
                </a:solidFill>
              </a:rPr>
              <a:t>Import an Offline Checklist:</a:t>
            </a:r>
            <a:endParaRPr lang="en-US" sz="4800" b="1" dirty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21115" y="1798708"/>
            <a:ext cx="547124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5425" indent="-225425"/>
            <a:r>
              <a:rPr lang="en-US" sz="1800" dirty="0"/>
              <a:t>1. Send the completed checklist (.</a:t>
            </a:r>
            <a:r>
              <a:rPr lang="en-US" sz="1800" dirty="0" err="1"/>
              <a:t>xlsx</a:t>
            </a:r>
            <a:r>
              <a:rPr lang="en-US" sz="1800" dirty="0"/>
              <a:t>) document from your NIPRNET computer to your SIPRNET email account using the DOTS site. DOTS is a web transfer portal that allows you to send files from a NIPRNET computer to your SIPRNET email account - </a:t>
            </a:r>
            <a:r>
              <a:rPr lang="en-US" sz="1800" u="sng" dirty="0">
                <a:hlinkClick r:id="rId4"/>
              </a:rPr>
              <a:t>https://dots.dodiis.mil/</a:t>
            </a:r>
            <a:r>
              <a:rPr lang="en-US" sz="1800" dirty="0"/>
              <a:t> </a:t>
            </a:r>
          </a:p>
          <a:p>
            <a:pPr marL="225425" indent="-225425"/>
            <a:r>
              <a:rPr lang="en-US" sz="1800" dirty="0"/>
              <a:t>2. DOWNLOAD the file from your SIPRNET email and save to your computer.</a:t>
            </a:r>
          </a:p>
          <a:p>
            <a:pPr marL="225425" indent="-225425"/>
            <a:r>
              <a:rPr lang="en-US" sz="1800" dirty="0"/>
              <a:t>3. Login to EPRM and start a new assessment (or open an existing assessment).  </a:t>
            </a:r>
          </a:p>
          <a:p>
            <a:pPr marL="225425" indent="-225425"/>
            <a:r>
              <a:rPr lang="en-US" sz="1800" dirty="0"/>
              <a:t>4. Walk through the step by step process and when you get to the “Countermeasures” section, select the “Upload Responses” button.</a:t>
            </a:r>
          </a:p>
          <a:p>
            <a:pPr marL="225425" indent="-225425"/>
            <a:r>
              <a:rPr lang="en-US" sz="1800" dirty="0"/>
              <a:t>5. BROWSE your computer for the completed checklist (.</a:t>
            </a:r>
            <a:r>
              <a:rPr lang="en-US" sz="1800" dirty="0" err="1"/>
              <a:t>xlsx</a:t>
            </a:r>
            <a:r>
              <a:rPr lang="en-US" sz="1800" dirty="0"/>
              <a:t>) document, click “Upload”.</a:t>
            </a:r>
          </a:p>
          <a:p>
            <a:pPr marL="225425" indent="-225425"/>
            <a:r>
              <a:rPr lang="en-US" sz="1800" dirty="0"/>
              <a:t>6. EPRM will import the answers and comments, and it will be just as though you entered the data at </a:t>
            </a:r>
            <a:r>
              <a:rPr lang="en-US" sz="1800"/>
              <a:t>your SIPR workstation</a:t>
            </a:r>
            <a:r>
              <a:rPr lang="en-US" sz="1800" dirty="0"/>
              <a:t>.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700058" y="2572618"/>
            <a:ext cx="997527" cy="236351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521630" y="4523187"/>
            <a:ext cx="659230" cy="358054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5"/>
          <a:stretch/>
        </p:blipFill>
        <p:spPr>
          <a:xfrm>
            <a:off x="6019049" y="5576571"/>
            <a:ext cx="5304605" cy="679392"/>
          </a:xfrm>
          <a:prstGeom prst="rect">
            <a:avLst/>
          </a:prstGeom>
          <a:ln w="12700">
            <a:solidFill>
              <a:schemeClr val="tx2"/>
            </a:solidFill>
          </a:ln>
        </p:spPr>
      </p:pic>
      <p:sp>
        <p:nvSpPr>
          <p:cNvPr id="11" name="Down Arrow 10"/>
          <p:cNvSpPr/>
          <p:nvPr/>
        </p:nvSpPr>
        <p:spPr>
          <a:xfrm>
            <a:off x="8616148" y="4924133"/>
            <a:ext cx="348387" cy="545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10438436" y="5538789"/>
            <a:ext cx="483611" cy="270045"/>
          </a:xfrm>
          <a:prstGeom prst="round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8616147" y="3628023"/>
            <a:ext cx="348387" cy="5457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1063" y="1021497"/>
            <a:ext cx="59274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prstClr val="black"/>
                </a:solidFill>
              </a:rPr>
              <a:t>You will need to utilize DOTS to send your completed offline checklist to your SIPRNET email by following the process below. </a:t>
            </a:r>
          </a:p>
        </p:txBody>
      </p:sp>
    </p:spTree>
    <p:extLst>
      <p:ext uri="{BB962C8B-B14F-4D97-AF65-F5344CB8AC3E}">
        <p14:creationId xmlns:p14="http://schemas.microsoft.com/office/powerpoint/2010/main" val="41511644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228E82DE519D4FA4A8E7A2D390B98F" ma:contentTypeVersion="2" ma:contentTypeDescription="Create a new document." ma:contentTypeScope="" ma:versionID="037d99288fc434582978cf716c3d1e5c">
  <xsd:schema xmlns:xsd="http://www.w3.org/2001/XMLSchema" xmlns:xs="http://www.w3.org/2001/XMLSchema" xmlns:p="http://schemas.microsoft.com/office/2006/metadata/properties" xmlns:ns2="9db30c86-baa5-4841-90c6-c51028ac90f8" targetNamespace="http://schemas.microsoft.com/office/2006/metadata/properties" ma:root="true" ma:fieldsID="940aa3caa49d75cbf32cef9db8c68de7" ns2:_="">
    <xsd:import namespace="9db30c86-baa5-4841-90c6-c51028ac90f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30c86-baa5-4841-90c6-c51028ac90f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48FA2DA-4171-4EBC-A514-088F420E9F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30c86-baa5-4841-90c6-c51028ac90f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B1C596-CC34-4719-983E-2E7BEA213C64}">
  <ds:schemaRefs>
    <ds:schemaRef ds:uri="http://purl.org/dc/terms/"/>
    <ds:schemaRef ds:uri="9db30c86-baa5-4841-90c6-c51028ac90f8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C5DEF6-2F5A-4FC3-B16C-50F4FF880A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40525</TotalTime>
  <Words>208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Custom Design</vt:lpstr>
      <vt:lpstr>1_Theme1</vt:lpstr>
      <vt:lpstr>PowerPoint Presentation</vt:lpstr>
      <vt:lpstr>PowerPoint Presentation</vt:lpstr>
    </vt:vector>
  </TitlesOfParts>
  <Company>ALION Science &amp;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Dobson, Bryan P</dc:creator>
  <cp:lastModifiedBy>Tsibulevskiy, Mikhail (HII-Mission Technologies)</cp:lastModifiedBy>
  <cp:revision>1017</cp:revision>
  <cp:lastPrinted>2018-05-01T17:55:56Z</cp:lastPrinted>
  <dcterms:created xsi:type="dcterms:W3CDTF">2015-08-10T17:07:27Z</dcterms:created>
  <dcterms:modified xsi:type="dcterms:W3CDTF">2024-07-17T20:45:24Z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0x01010036228E82DE519D4FA4A8E7A2D390B98F</vt:lpwstr>
  </property>
</Properties>
</file>