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1E9D9-FBD2-4A5B-A78E-CA0B1F2FFBE3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6A48-3201-4017-A71B-1F44A1322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65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6A48-3201-4017-A71B-1F44A132219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9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3A95-6E75-44B2-A9FC-84EF45FA004F}" type="datetime1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FED0-B792-4197-9C9D-B2B78FC03DA4}" type="datetime1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0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B04-00F8-40BD-8399-C86511FB617A}" type="datetime1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1F-E753-460A-A18E-FBECDB3FB272}" type="datetime1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9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F8E-7469-4694-A332-DAA43C7650D9}" type="datetime1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3BD6-7433-4302-858A-64DF5E595DBF}" type="datetime1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D467-2DE2-497F-8ADA-BA930C4E9A3D}" type="datetime1">
              <a:rPr lang="ru-RU" smtClean="0"/>
              <a:t>05.06.2018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1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E3B-2864-4D0E-8974-F41D1E323DDC}" type="datetime1">
              <a:rPr lang="ru-RU" smtClean="0"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320F-AF86-4B47-8B85-99842B985232}" type="datetime1">
              <a:rPr lang="ru-RU" smtClean="0"/>
              <a:t>05.06.2018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25-9898-4C74-B668-2C35EDD1F305}" type="datetime1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7877-D44A-4041-87B4-69B9ED3EEE92}" type="datetime1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4067-6D0A-4FA1-8024-107C82A377B6}" type="datetime1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8FF7-2505-4E3A-B069-74D2522C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5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Архитектура ПО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1" y="1300766"/>
            <a:ext cx="6861822" cy="471366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Правила Техасского </a:t>
            </a:r>
            <a:r>
              <a:rPr lang="ru-RU" sz="3200" dirty="0" err="1" smtClean="0"/>
              <a:t>Холдема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 smtClean="0"/>
              <a:t>Старшинство карт (по возрастанию)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000" dirty="0" smtClean="0"/>
              <a:t>Старшинство комбинаций (по убыванию, слева направо, сверху вниз)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47" y="1418400"/>
            <a:ext cx="9761905" cy="10952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89" y="2852670"/>
            <a:ext cx="6342926" cy="332429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Терминология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397500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 err="1" smtClean="0"/>
              <a:t>Олл</a:t>
            </a:r>
            <a:r>
              <a:rPr lang="ru-RU" sz="2000" b="1" dirty="0" smtClean="0"/>
              <a:t>-ин </a:t>
            </a:r>
            <a:r>
              <a:rPr lang="ru-RU" sz="2000" b="1" dirty="0"/>
              <a:t>(</a:t>
            </a:r>
            <a:r>
              <a:rPr lang="en-US" sz="2000" b="1" dirty="0"/>
              <a:t>all</a:t>
            </a:r>
            <a:r>
              <a:rPr lang="ru-RU" sz="2000" b="1" dirty="0"/>
              <a:t>-</a:t>
            </a:r>
            <a:r>
              <a:rPr lang="en-US" sz="2000" b="1" dirty="0"/>
              <a:t>in</a:t>
            </a:r>
            <a:r>
              <a:rPr lang="ru-RU" sz="2000" b="1" dirty="0"/>
              <a:t>, на все) </a:t>
            </a:r>
            <a:r>
              <a:rPr lang="ru-RU" sz="2000" dirty="0"/>
              <a:t>– «на все». Когда игрок ставит все свои фишки в </a:t>
            </a:r>
            <a:r>
              <a:rPr lang="ru-RU" sz="2000" dirty="0" smtClean="0"/>
              <a:t>банк </a:t>
            </a:r>
            <a:r>
              <a:rPr lang="ru-RU" sz="2000" dirty="0"/>
              <a:t>и больше не участвует в ставках. Игрок сыгравший «</a:t>
            </a:r>
            <a:r>
              <a:rPr lang="ru-RU" sz="2000" dirty="0" err="1"/>
              <a:t>all-in</a:t>
            </a:r>
            <a:r>
              <a:rPr lang="ru-RU" sz="2000" dirty="0"/>
              <a:t>», имеет право только на основной банк.</a:t>
            </a:r>
          </a:p>
          <a:p>
            <a:r>
              <a:rPr lang="ru-RU" sz="2000" b="1" dirty="0" smtClean="0"/>
              <a:t>Чек </a:t>
            </a:r>
            <a:r>
              <a:rPr lang="ru-RU" sz="2000" b="1" dirty="0"/>
              <a:t>(</a:t>
            </a:r>
            <a:r>
              <a:rPr lang="en-US" sz="2000" b="1" dirty="0"/>
              <a:t>check</a:t>
            </a:r>
            <a:r>
              <a:rPr lang="ru-RU" sz="2000" b="1" dirty="0"/>
              <a:t>)</a:t>
            </a:r>
            <a:r>
              <a:rPr lang="ru-RU" sz="2000" dirty="0"/>
              <a:t> – ход, означающий пропуск торговли; доступен если в раунде еще никто не сделал ставку.</a:t>
            </a:r>
          </a:p>
          <a:p>
            <a:r>
              <a:rPr lang="ru-RU" sz="2000" b="1" dirty="0"/>
              <a:t>Бет (</a:t>
            </a:r>
            <a:r>
              <a:rPr lang="ru-RU" sz="2000" b="1" dirty="0" err="1"/>
              <a:t>bet</a:t>
            </a:r>
            <a:r>
              <a:rPr lang="ru-RU" sz="2000" b="1" dirty="0"/>
              <a:t>) </a:t>
            </a:r>
            <a:r>
              <a:rPr lang="ru-RU" sz="2000" dirty="0"/>
              <a:t>– первая ставка в раунде торгов. Большая по размеру ставка, которая делается после бета, называется </a:t>
            </a:r>
            <a:r>
              <a:rPr lang="ru-RU" sz="2000" dirty="0" err="1"/>
              <a:t>рейзом</a:t>
            </a:r>
            <a:r>
              <a:rPr lang="ru-RU" sz="2000" dirty="0"/>
              <a:t>.</a:t>
            </a:r>
          </a:p>
          <a:p>
            <a:r>
              <a:rPr lang="ru-RU" sz="2000" b="1" dirty="0" err="1"/>
              <a:t>Колл</a:t>
            </a:r>
            <a:r>
              <a:rPr lang="ru-RU" sz="2000" b="1" dirty="0"/>
              <a:t> (</a:t>
            </a:r>
            <a:r>
              <a:rPr lang="en-US" sz="2000" b="1" dirty="0"/>
              <a:t>call</a:t>
            </a:r>
            <a:r>
              <a:rPr lang="ru-RU" sz="2000" b="1" dirty="0"/>
              <a:t>)</a:t>
            </a:r>
            <a:r>
              <a:rPr lang="ru-RU" sz="2000" i="1" dirty="0"/>
              <a:t> </a:t>
            </a:r>
            <a:r>
              <a:rPr lang="ru-RU" sz="2000" dirty="0"/>
              <a:t>– ставка размером ставки предыдущего игрока.</a:t>
            </a:r>
          </a:p>
          <a:p>
            <a:r>
              <a:rPr lang="ru-RU" sz="2000" b="1" dirty="0" err="1" smtClean="0"/>
              <a:t>Рейз</a:t>
            </a:r>
            <a:r>
              <a:rPr lang="ru-RU" sz="2000" b="1" dirty="0" smtClean="0"/>
              <a:t> </a:t>
            </a:r>
            <a:r>
              <a:rPr lang="ru-RU" sz="2000" b="1" dirty="0"/>
              <a:t>(</a:t>
            </a:r>
            <a:r>
              <a:rPr lang="en-US" sz="2000" b="1" dirty="0"/>
              <a:t>raise</a:t>
            </a:r>
            <a:r>
              <a:rPr lang="ru-RU" sz="2000" b="1" dirty="0"/>
              <a:t>)</a:t>
            </a:r>
            <a:r>
              <a:rPr lang="ru-RU" sz="2000" dirty="0"/>
              <a:t> – </a:t>
            </a:r>
            <a:r>
              <a:rPr lang="ru-RU" sz="2000" dirty="0" smtClean="0"/>
              <a:t>действие игрока в покере, повышающее ставку, сделанную до него.</a:t>
            </a:r>
            <a:endParaRPr lang="ru-RU" sz="2000" dirty="0"/>
          </a:p>
          <a:p>
            <a:r>
              <a:rPr lang="ru-RU" sz="2000" b="1" dirty="0"/>
              <a:t>Префлоп (</a:t>
            </a:r>
            <a:r>
              <a:rPr lang="en-US" sz="2000" b="1" dirty="0"/>
              <a:t>p</a:t>
            </a:r>
            <a:r>
              <a:rPr lang="ru-RU" sz="2000" b="1" dirty="0" err="1"/>
              <a:t>reflop</a:t>
            </a:r>
            <a:r>
              <a:rPr lang="ru-RU" sz="2000" b="1" dirty="0"/>
              <a:t>)</a:t>
            </a:r>
            <a:r>
              <a:rPr lang="ru-RU" sz="2000" dirty="0"/>
              <a:t> - часть раздачи, проходящая до открытия карт флопа.</a:t>
            </a:r>
          </a:p>
          <a:p>
            <a:r>
              <a:rPr lang="ru-RU" sz="2000" b="1" dirty="0"/>
              <a:t>Флоп (</a:t>
            </a:r>
            <a:r>
              <a:rPr lang="en-US" sz="2000" b="1" dirty="0"/>
              <a:t>flop</a:t>
            </a:r>
            <a:r>
              <a:rPr lang="ru-RU" sz="2000" b="1" dirty="0"/>
              <a:t>)</a:t>
            </a:r>
            <a:r>
              <a:rPr lang="ru-RU" sz="2000" dirty="0"/>
              <a:t> – после первого раунда торговли (пре-флоп) дилер кладет на стол три общие карты, которые называются флоп.</a:t>
            </a:r>
          </a:p>
          <a:p>
            <a:r>
              <a:rPr lang="ru-RU" sz="2000" b="1" dirty="0"/>
              <a:t>Терн (</a:t>
            </a:r>
            <a:r>
              <a:rPr lang="ru-RU" sz="2000" b="1" dirty="0" err="1"/>
              <a:t>turn</a:t>
            </a:r>
            <a:r>
              <a:rPr lang="ru-RU" sz="2000" b="1" dirty="0"/>
              <a:t>)</a:t>
            </a:r>
            <a:r>
              <a:rPr lang="ru-RU" sz="2000" dirty="0"/>
              <a:t> – четвертая общая карта между флопом и ривером.</a:t>
            </a:r>
          </a:p>
          <a:p>
            <a:r>
              <a:rPr lang="ru-RU" sz="2000" b="1" dirty="0"/>
              <a:t>Ривер (</a:t>
            </a:r>
            <a:r>
              <a:rPr lang="ru-RU" sz="2000" b="1" dirty="0" err="1"/>
              <a:t>river</a:t>
            </a:r>
            <a:r>
              <a:rPr lang="ru-RU" sz="2000" b="1" dirty="0"/>
              <a:t>)</a:t>
            </a:r>
            <a:r>
              <a:rPr lang="ru-RU" sz="2000" dirty="0"/>
              <a:t> – пятая и заключительная общая карта в </a:t>
            </a:r>
            <a:r>
              <a:rPr lang="ru-RU" sz="2000" dirty="0" err="1"/>
              <a:t>Холдеме</a:t>
            </a:r>
            <a:r>
              <a:rPr lang="ru-RU" sz="2000" dirty="0"/>
              <a:t>.</a:t>
            </a:r>
          </a:p>
          <a:p>
            <a:r>
              <a:rPr lang="ru-RU" sz="2000" b="1" dirty="0"/>
              <a:t>Кикер (</a:t>
            </a:r>
            <a:r>
              <a:rPr lang="ru-RU" sz="2000" b="1" dirty="0" err="1"/>
              <a:t>kicker</a:t>
            </a:r>
            <a:r>
              <a:rPr lang="ru-RU" sz="2000" b="1" dirty="0"/>
              <a:t>)</a:t>
            </a:r>
            <a:r>
              <a:rPr lang="ru-RU" sz="2000" dirty="0"/>
              <a:t> – карта, на которую смотрят при равенстве комбинаций; у кого </a:t>
            </a:r>
            <a:r>
              <a:rPr lang="ru-RU" sz="2000" dirty="0" err="1"/>
              <a:t>кикер</a:t>
            </a:r>
            <a:r>
              <a:rPr lang="ru-RU" sz="2000" dirty="0"/>
              <a:t> старше, тот и забирает банк.</a:t>
            </a:r>
          </a:p>
          <a:p>
            <a:r>
              <a:rPr lang="ru-RU" sz="2000" b="1" dirty="0"/>
              <a:t>Рука (</a:t>
            </a:r>
            <a:r>
              <a:rPr lang="en-US" sz="2000" b="1" dirty="0"/>
              <a:t>h</a:t>
            </a:r>
            <a:r>
              <a:rPr lang="ru-RU" sz="2000" b="1" dirty="0" err="1"/>
              <a:t>and</a:t>
            </a:r>
            <a:r>
              <a:rPr lang="ru-RU" sz="2000" b="1" dirty="0"/>
              <a:t>)</a:t>
            </a:r>
            <a:r>
              <a:rPr lang="ru-RU" sz="2000" dirty="0"/>
              <a:t> – карты игрока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7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Покерная математика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888"/>
                <a:ext cx="10515600" cy="4889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Ауты </a:t>
                </a:r>
                <a:r>
                  <a:rPr lang="ru-RU" sz="2000" dirty="0"/>
                  <a:t>– это карты в колоде, которые могут дать вам </a:t>
                </a:r>
                <a:r>
                  <a:rPr lang="ru-RU" sz="2000" dirty="0" smtClean="0"/>
                  <a:t>выигрышную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руку.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К </a:t>
                </a:r>
                <a:r>
                  <a:rPr lang="ru-RU" sz="2000" dirty="0"/>
                  <a:t>ним относятся карты, которые могут выпасть на стол, </a:t>
                </a:r>
                <a:endParaRPr lang="ru-RU" sz="2000" dirty="0" smtClean="0"/>
              </a:p>
              <a:p>
                <a:pPr marL="0" indent="0">
                  <a:spcAft>
                    <a:spcPts val="1500"/>
                  </a:spcAft>
                  <a:buNone/>
                </a:pPr>
                <a:r>
                  <a:rPr lang="ru-RU" sz="2000" dirty="0" smtClean="0"/>
                  <a:t>собирая или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улучшая </a:t>
                </a:r>
                <a:r>
                  <a:rPr lang="ru-RU" sz="2000" dirty="0"/>
                  <a:t>вашу комбинацию.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Вероятность выпадения аута вычисляется, как </a:t>
                </a:r>
                <a:r>
                  <a:rPr lang="ru-RU" sz="2000" dirty="0"/>
                  <a:t>количество </a:t>
                </a:r>
                <a:r>
                  <a:rPr lang="ru-RU" sz="2000" dirty="0" smtClean="0"/>
                  <a:t>аутов</a:t>
                </a:r>
                <a:r>
                  <a:rPr lang="en-US" sz="2000" dirty="0" smtClean="0"/>
                  <a:t> </a:t>
                </a: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деленное </a:t>
                </a:r>
                <a:r>
                  <a:rPr lang="ru-RU" sz="2000" dirty="0"/>
                  <a:t>на количество </a:t>
                </a:r>
                <a:r>
                  <a:rPr lang="ru-RU" sz="2000" dirty="0" smtClean="0"/>
                  <a:t>карт </a:t>
                </a:r>
                <a:r>
                  <a:rPr lang="ru-RU" sz="2000" dirty="0"/>
                  <a:t>в </a:t>
                </a:r>
                <a:r>
                  <a:rPr lang="ru-RU" sz="2000" dirty="0" smtClean="0"/>
                  <a:t>колоде (на терне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это 47 карт, 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на ривере – 46).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Выпадение аута за две карты вычисляется по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формуле</a:t>
                </a:r>
                <a:r>
                  <a:rPr lang="en-US" sz="2000" dirty="0" smtClean="0"/>
                  <a:t>:</a:t>
                </a:r>
                <a:endParaRPr lang="ru-RU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47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 smtClean="0"/>
                  <a:t>где </a:t>
                </a:r>
                <a:r>
                  <a:rPr lang="en-US" sz="2000" dirty="0" smtClean="0"/>
                  <a:t>V –</a:t>
                </a:r>
                <a:r>
                  <a:rPr lang="ru-RU" sz="2000" dirty="0" smtClean="0"/>
                  <a:t> вероятность выпадения аута,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А – количество аутов.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888"/>
                <a:ext cx="10515600" cy="4889075"/>
              </a:xfrm>
              <a:blipFill rotWithShape="0">
                <a:blip r:embed="rId3"/>
                <a:stretch>
                  <a:fillRect l="-638" t="-1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02370"/>
              </p:ext>
            </p:extLst>
          </p:nvPr>
        </p:nvGraphicFramePr>
        <p:xfrm>
          <a:off x="8001000" y="365126"/>
          <a:ext cx="3377838" cy="5958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238"/>
                <a:gridCol w="684231"/>
                <a:gridCol w="684231"/>
                <a:gridCol w="1527138"/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Ауты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 карта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 карта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 карты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258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Терн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Ривер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Терн и ривер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2,13%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2,17%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4,26%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4,26%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4,35%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8,42%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6,38%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6,52%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12,49%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8,51%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8,70%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16,47%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10,64%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10,87%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20,35%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12,77%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13,04%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24,14%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14,89%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15,22%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27,84%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243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17,02%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17,39%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31,45%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19,15%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19,57%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34,97%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21,23%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21,47%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38,39%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23,40%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23,91%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41,72%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25,53%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26,09%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44,96%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27,66%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28,26%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48,10%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29,79%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30,43%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51,16%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31,91%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32,61%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54,12%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34,04%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34,76%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56,98%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36,17%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36,96%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59,76%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38,30%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39,13%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62,44%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40,43%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41,30%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65,03%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42,55%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43,48%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67,53%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982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44,68%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45,65%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69,94%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ru-RU" sz="3200" dirty="0" smtClean="0"/>
              <a:t>Шансы банка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700"/>
                <a:ext cx="10515600" cy="50212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Когда мы определяем шансы банка, мы хотим узнать сколько </a:t>
                </a:r>
                <a:endParaRPr lang="ru-RU" sz="20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денег </a:t>
                </a:r>
                <a:r>
                  <a:rPr lang="ru-RU" sz="2000" dirty="0"/>
                  <a:t>мы можем выиграть и какую сумму нам для этого нужно </a:t>
                </a:r>
                <a:endParaRPr lang="ru-RU" sz="20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поставить</a:t>
                </a:r>
                <a:r>
                  <a:rPr lang="ru-RU" sz="2000" dirty="0"/>
                  <a:t>. Фактически это показатель, во сколько раз банк </a:t>
                </a:r>
                <a:endParaRPr lang="ru-RU" sz="20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должен </a:t>
                </a:r>
                <a:r>
                  <a:rPr lang="ru-RU" sz="2000" dirty="0"/>
                  <a:t>превосходить нашу ставку, чтобы ставка была </a:t>
                </a:r>
                <a:endParaRPr lang="ru-RU" sz="20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оправданной</a:t>
                </a:r>
                <a:r>
                  <a:rPr lang="ru-RU" sz="2000" dirty="0"/>
                  <a:t>. Вычисляются шансы банка по следующей формуле</a:t>
                </a:r>
                <a:r>
                  <a:rPr lang="en-US" sz="2000" dirty="0" smtClean="0"/>
                  <a:t>:</a:t>
                </a:r>
                <a:endParaRPr lang="ru-RU" sz="20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  <m:r>
                      <a:rPr lang="ru-RU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где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/>
                  <a:t>X</a:t>
                </a:r>
                <a:r>
                  <a:rPr lang="ru-RU" sz="2000" dirty="0"/>
                  <a:t> – количество карт в </a:t>
                </a:r>
                <a:r>
                  <a:rPr lang="ru-RU" sz="2000" dirty="0" smtClean="0"/>
                  <a:t>колоде, </a:t>
                </a:r>
                <a:r>
                  <a:rPr lang="en-US" sz="2000" dirty="0" smtClean="0"/>
                  <a:t>Y </a:t>
                </a:r>
                <a:r>
                  <a:rPr lang="ru-RU" sz="2000" dirty="0"/>
                  <a:t>– количество </a:t>
                </a:r>
                <a:r>
                  <a:rPr lang="ru-RU" sz="2000" dirty="0" smtClean="0"/>
                  <a:t>аутов,</a:t>
                </a:r>
                <a:endParaRPr lang="ru-RU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Z</a:t>
                </a:r>
                <a:r>
                  <a:rPr lang="ru-RU" sz="2000" dirty="0"/>
                  <a:t> – шансы банка</a:t>
                </a:r>
                <a:r>
                  <a:rPr lang="ru-RU" sz="2000" dirty="0" smtClean="0"/>
                  <a:t>. </a:t>
                </a:r>
                <a:r>
                  <a:rPr lang="ru-RU" sz="2000" dirty="0"/>
                  <a:t>Записывается как </a:t>
                </a:r>
                <a:r>
                  <a:rPr lang="en-US" sz="2000" dirty="0"/>
                  <a:t>Z </a:t>
                </a:r>
                <a:r>
                  <a:rPr lang="ru-RU" sz="2000" dirty="0"/>
                  <a:t>к 1</a:t>
                </a:r>
                <a:r>
                  <a:rPr lang="ru-RU" sz="2000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Для удобства можно пересчитать шансы банка в процентах по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формуле</a:t>
                </a:r>
                <a:r>
                  <a:rPr lang="en-US" sz="2000" dirty="0" smtClean="0"/>
                  <a:t>:</a:t>
                </a:r>
                <a:endParaRPr lang="ru-RU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ru-RU" sz="2000" dirty="0" smtClean="0"/>
                  <a:t>, где </a:t>
                </a:r>
                <a:r>
                  <a:rPr lang="en-US" sz="2000" dirty="0"/>
                  <a:t>N </a:t>
                </a:r>
                <a:r>
                  <a:rPr lang="ru-RU" sz="2000" dirty="0"/>
                  <a:t>– размер вашей </a:t>
                </a:r>
                <a:r>
                  <a:rPr lang="ru-RU" sz="2000" dirty="0" smtClean="0"/>
                  <a:t>ставки, </a:t>
                </a:r>
                <a:r>
                  <a:rPr lang="en-US" sz="2000" dirty="0" smtClean="0"/>
                  <a:t>M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– размер </a:t>
                </a:r>
                <a:r>
                  <a:rPr lang="ru-RU" sz="2000" dirty="0" smtClean="0"/>
                  <a:t>банка,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 smtClean="0"/>
                  <a:t>P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– ставка процентах</a:t>
                </a:r>
                <a:r>
                  <a:rPr lang="ru-RU" sz="2000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700"/>
                <a:ext cx="10515600" cy="5021263"/>
              </a:xfrm>
              <a:blipFill rotWithShape="0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53428"/>
              </p:ext>
            </p:extLst>
          </p:nvPr>
        </p:nvGraphicFramePr>
        <p:xfrm>
          <a:off x="8139448" y="463639"/>
          <a:ext cx="3392372" cy="5825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238"/>
                <a:gridCol w="863428"/>
                <a:gridCol w="863428"/>
                <a:gridCol w="1183278"/>
              </a:tblGrid>
              <a:tr h="188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Ауты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 карта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 карта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 карты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Терн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Ривер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Терн и ривер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46,00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45,00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22,50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22,50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22,00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10,88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14,67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14,33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7,01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10,75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10,50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5,07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8,40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8,20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3,91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6,83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6,67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3,14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5,71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5,57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2,59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4,88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4,75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2,18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4,22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4,11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1,86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3,70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3,60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1,60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3,27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3,18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1,40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2,92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2,83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1,22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2,62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2,54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1,08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2,36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2,29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0,95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2,13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2,07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0,85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1,94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1,88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0,75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1,76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1,71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0,67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1,61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1,56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0,60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1,47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1,42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0,54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887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1,35 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1,30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0,48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  <a:tr h="1982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1,24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1,19 к 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0,43 к 1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Математические ожидание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5400"/>
                <a:ext cx="10515600" cy="4881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Математическое ожидание (англ. </a:t>
                </a:r>
                <a:r>
                  <a:rPr lang="ru-RU" sz="2000" dirty="0" err="1"/>
                  <a:t>Expected</a:t>
                </a:r>
                <a:r>
                  <a:rPr lang="ru-RU" sz="2000" dirty="0"/>
                  <a:t> </a:t>
                </a:r>
                <a:r>
                  <a:rPr lang="ru-RU" sz="2000" dirty="0" err="1"/>
                  <a:t>Value</a:t>
                </a:r>
                <a:r>
                  <a:rPr lang="ru-RU" sz="2000" dirty="0"/>
                  <a:t>) - в покере, средняя выгода от того или иного решения при условии, что подобное решение может быть рассмотрено в рамках теории больших чисел и длительной дистанции</a:t>
                </a:r>
                <a:r>
                  <a:rPr lang="ru-RU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000" dirty="0"/>
                  <a:t>+EV игра - это игра с положительным математическим ожиданием, которая в долгосрочной перспективе будет приносить вам </a:t>
                </a:r>
                <a:r>
                  <a:rPr lang="ru-RU" sz="2000" dirty="0" smtClean="0"/>
                  <a:t>деньги.</a:t>
                </a:r>
              </a:p>
              <a:p>
                <a:pPr marL="0" indent="0">
                  <a:buNone/>
                </a:pPr>
                <a:r>
                  <a:rPr lang="ru-RU" sz="2000" dirty="0"/>
                  <a:t>-EV игра - это игра с отрицательным математическим ожиданием. Играя таким образом в </a:t>
                </a:r>
                <a:r>
                  <a:rPr lang="ru-RU" sz="2000" dirty="0" smtClean="0"/>
                  <a:t>долгосрочной </a:t>
                </a:r>
                <a:r>
                  <a:rPr lang="ru-RU" sz="2000" dirty="0"/>
                  <a:t>перспективе вы будете «проигрывать» свои </a:t>
                </a:r>
                <a:r>
                  <a:rPr lang="ru-RU" sz="2000" dirty="0" smtClean="0"/>
                  <a:t>деньги.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Математическое ожидание вычисляется по формуле.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</a:rPr>
                        <m:t>=1,где</m:t>
                      </m:r>
                    </m:oMath>
                  </m:oMathPara>
                </a14:m>
                <a:endParaRPr lang="ru-RU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ru-RU" sz="2000" dirty="0"/>
                  <a:t> – вероятность события;</a:t>
                </a:r>
              </a:p>
              <a:p>
                <a:pPr marL="0" indent="0">
                  <a:buNone/>
                </a:pP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ru-RU" sz="2000" dirty="0"/>
                  <a:t> –сумма выигрыша или проигрыша;</a:t>
                </a:r>
              </a:p>
              <a:p>
                <a:pPr marL="0" indent="0">
                  <a:buNone/>
                </a:pPr>
                <a:r>
                  <a:rPr lang="en-US" sz="2000" dirty="0"/>
                  <a:t>EV</a:t>
                </a:r>
                <a:r>
                  <a:rPr lang="ru-RU" sz="2000" dirty="0"/>
                  <a:t> – математическое ожидание (или ожидаемая выгода).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5400"/>
                <a:ext cx="10515600" cy="4881563"/>
              </a:xfrm>
              <a:blipFill rotWithShape="0">
                <a:blip r:embed="rId2"/>
                <a:stretch>
                  <a:fillRect l="-638" t="-1375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2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Стратегии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3646"/>
            <a:ext cx="10515600" cy="48633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Консервативный  подход. Акцент ставится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на сохранении вашего </a:t>
            </a:r>
            <a:r>
              <a:rPr lang="ru-RU" sz="2000" dirty="0" err="1" smtClean="0"/>
              <a:t>стэка</a:t>
            </a:r>
            <a:r>
              <a:rPr lang="ru-RU" sz="2000" dirty="0" smtClean="0"/>
              <a:t>. Разыгрываются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т</a:t>
            </a:r>
            <a:r>
              <a:rPr lang="ru-RU" sz="2000" dirty="0" smtClean="0"/>
              <a:t>олько сильные руки.</a:t>
            </a:r>
          </a:p>
          <a:p>
            <a:pPr marL="0" indent="0">
              <a:buNone/>
            </a:pPr>
            <a:r>
              <a:rPr lang="ru-RU" sz="2000" dirty="0" smtClean="0"/>
              <a:t>Агрессивный подход. Использующие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агрессивный стиль будут открывать торговлю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со всеми руками, используемыми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консервативными игроками, плюс со многими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другими руками.</a:t>
            </a:r>
          </a:p>
          <a:p>
            <a:pPr marL="0" indent="0">
              <a:buNone/>
            </a:pPr>
            <a:r>
              <a:rPr lang="ru-RU" sz="2000" dirty="0" smtClean="0"/>
              <a:t>Сверхагрессивный подход. Сверхагрессивный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игрок вполне способен открыть торговлю 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любыми картами на любом месте за </a:t>
            </a:r>
            <a:r>
              <a:rPr lang="ru-RU" sz="2000" dirty="0" smtClean="0"/>
              <a:t>столом.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Для игры на </a:t>
            </a:r>
            <a:r>
              <a:rPr lang="ru-RU" sz="2000" dirty="0" err="1" smtClean="0"/>
              <a:t>префлопе</a:t>
            </a:r>
            <a:r>
              <a:rPr lang="ru-RU" sz="2000" dirty="0" smtClean="0"/>
              <a:t> используется таблица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с</a:t>
            </a:r>
            <a:r>
              <a:rPr lang="ru-RU" sz="2000" dirty="0" smtClean="0"/>
              <a:t>тартовых рук.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90" y="1424860"/>
            <a:ext cx="5340609" cy="364941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Cepheus</a:t>
            </a:r>
            <a:endParaRPr lang="en-US" sz="2000" b="1" dirty="0" smtClean="0"/>
          </a:p>
          <a:p>
            <a:pPr marL="0" indent="0">
              <a:buNone/>
            </a:pPr>
            <a:r>
              <a:rPr lang="ru-RU" sz="2000" dirty="0" smtClean="0"/>
              <a:t>Программа </a:t>
            </a:r>
            <a:r>
              <a:rPr lang="ru-RU" sz="2000" dirty="0" err="1"/>
              <a:t>Cepheus</a:t>
            </a:r>
            <a:r>
              <a:rPr lang="ru-RU" sz="2000" dirty="0"/>
              <a:t> была создана группой разработчиков из университета </a:t>
            </a:r>
            <a:r>
              <a:rPr lang="ru-RU" sz="2000" dirty="0" smtClean="0"/>
              <a:t>Альберты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/>
              <a:t>2015 </a:t>
            </a:r>
            <a:r>
              <a:rPr lang="ru-RU" sz="2000" dirty="0" smtClean="0"/>
              <a:t>году. </a:t>
            </a:r>
            <a:r>
              <a:rPr lang="ru-RU" sz="2000" dirty="0"/>
              <a:t>Это первая программа, которая практически совершенно играет в лимитный Техасский Холдем один на один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err="1"/>
              <a:t>Cepheus</a:t>
            </a:r>
            <a:r>
              <a:rPr lang="ru-RU" sz="2000" dirty="0"/>
              <a:t> – это самообучающаяся система</a:t>
            </a:r>
            <a:r>
              <a:rPr lang="ru-RU" sz="2000" dirty="0" smtClean="0"/>
              <a:t>. </a:t>
            </a:r>
            <a:r>
              <a:rPr lang="ru-RU" sz="2000" dirty="0"/>
              <a:t>Программа решала холдем полным перебором: играла множество раздач сама с собой, принимая случайные решения. </a:t>
            </a:r>
            <a:r>
              <a:rPr lang="ru-RU" sz="2000" dirty="0" smtClean="0"/>
              <a:t>Программа </a:t>
            </a:r>
            <a:r>
              <a:rPr lang="ru-RU" sz="2000" dirty="0"/>
              <a:t>училась играть два месяца, используя более четырех тысяч процессоров, каждый из которых отыгрывал более шести миллиардов раздач каждую секунду.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b="1" dirty="0" err="1" smtClean="0"/>
              <a:t>DeepStack</a:t>
            </a: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Алгоритм </a:t>
            </a:r>
            <a:r>
              <a:rPr lang="en-US" sz="2000" dirty="0" err="1"/>
              <a:t>DeepStack</a:t>
            </a:r>
            <a:r>
              <a:rPr lang="ru-RU" sz="2000" dirty="0"/>
              <a:t> также был создан группой разработчиков из университета </a:t>
            </a:r>
            <a:r>
              <a:rPr lang="ru-RU" sz="2000" dirty="0" smtClean="0"/>
              <a:t>Альберты</a:t>
            </a:r>
            <a:r>
              <a:rPr lang="en-US" sz="2000" dirty="0" smtClean="0"/>
              <a:t> </a:t>
            </a:r>
            <a:r>
              <a:rPr lang="ru-RU" sz="2000" dirty="0" smtClean="0"/>
              <a:t>в 2017 году, </a:t>
            </a:r>
            <a:r>
              <a:rPr lang="ru-RU" sz="2000" dirty="0"/>
              <a:t>под руководством профессора информатики Майкла Боулинга.  Этот алгоритм предназначен для большого класса последовательных игр с неполной информацией. В том числе для игры в </a:t>
            </a:r>
            <a:r>
              <a:rPr lang="ru-RU" sz="2000" dirty="0" err="1"/>
              <a:t>безлимитный</a:t>
            </a:r>
            <a:r>
              <a:rPr lang="ru-RU" sz="2000" dirty="0"/>
              <a:t> Техасский Холдем</a:t>
            </a:r>
            <a:r>
              <a:rPr lang="ru-RU" sz="2000" dirty="0" smtClean="0"/>
              <a:t>. </a:t>
            </a:r>
            <a:r>
              <a:rPr lang="en-US" sz="2000" dirty="0" err="1" smtClean="0"/>
              <a:t>DeepStack</a:t>
            </a:r>
            <a:r>
              <a:rPr lang="en-US" sz="2000" dirty="0" smtClean="0"/>
              <a:t> </a:t>
            </a:r>
            <a:r>
              <a:rPr lang="ru-RU" sz="2000" dirty="0" smtClean="0"/>
              <a:t>– это также самообучающаяся система. </a:t>
            </a:r>
            <a:r>
              <a:rPr lang="ru-RU" sz="2000" dirty="0"/>
              <a:t>Для расчёта полезности каждой ставки используется дерево </a:t>
            </a:r>
            <a:r>
              <a:rPr lang="ru-RU" sz="2000" dirty="0" smtClean="0"/>
              <a:t>предвидения, </a:t>
            </a:r>
            <a:r>
              <a:rPr lang="ru-RU" sz="2000" dirty="0"/>
              <a:t>значения для поддеревьев которого вычисляются с использованием </a:t>
            </a:r>
            <a:r>
              <a:rPr lang="ru-RU" sz="2000" dirty="0" err="1"/>
              <a:t>нейросети</a:t>
            </a:r>
            <a:r>
              <a:rPr lang="ru-RU" sz="2000" dirty="0"/>
              <a:t>, заранее обученной на случайных игровых ситуациях.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Основной алгоритм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6523"/>
            <a:ext cx="3663426" cy="471219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26" y="1324359"/>
            <a:ext cx="3290092" cy="47143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37" y="1324359"/>
            <a:ext cx="4530563" cy="208370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FF7-2505-4E3A-B069-74D2522C949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8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934</Words>
  <Application>Microsoft Office PowerPoint</Application>
  <PresentationFormat>Широкоэкранный</PresentationFormat>
  <Paragraphs>264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Правила Техасского Холдема</vt:lpstr>
      <vt:lpstr>Терминология</vt:lpstr>
      <vt:lpstr>Покерная математика</vt:lpstr>
      <vt:lpstr>Шансы банка</vt:lpstr>
      <vt:lpstr>Математические ожидание</vt:lpstr>
      <vt:lpstr>Стратегии </vt:lpstr>
      <vt:lpstr>Алгоритмы</vt:lpstr>
      <vt:lpstr>Основной алгоритм</vt:lpstr>
      <vt:lpstr>Архитектура ПО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31</cp:revision>
  <dcterms:created xsi:type="dcterms:W3CDTF">2018-06-04T10:20:14Z</dcterms:created>
  <dcterms:modified xsi:type="dcterms:W3CDTF">2018-06-05T04:28:15Z</dcterms:modified>
</cp:coreProperties>
</file>