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 id="2147483775" r:id="rId2"/>
    <p:sldMasterId id="2147483763" r:id="rId3"/>
  </p:sldMasterIdLst>
  <p:notesMasterIdLst>
    <p:notesMasterId r:id="rId65"/>
  </p:notesMasterIdLst>
  <p:handoutMasterIdLst>
    <p:handoutMasterId r:id="rId66"/>
  </p:handoutMasterIdLst>
  <p:sldIdLst>
    <p:sldId id="256" r:id="rId4"/>
    <p:sldId id="407" r:id="rId5"/>
    <p:sldId id="448" r:id="rId6"/>
    <p:sldId id="390" r:id="rId7"/>
    <p:sldId id="434" r:id="rId8"/>
    <p:sldId id="398" r:id="rId9"/>
    <p:sldId id="399" r:id="rId10"/>
    <p:sldId id="449" r:id="rId11"/>
    <p:sldId id="410" r:id="rId12"/>
    <p:sldId id="408" r:id="rId13"/>
    <p:sldId id="451" r:id="rId14"/>
    <p:sldId id="417" r:id="rId15"/>
    <p:sldId id="486" r:id="rId16"/>
    <p:sldId id="406" r:id="rId17"/>
    <p:sldId id="411" r:id="rId18"/>
    <p:sldId id="453" r:id="rId19"/>
    <p:sldId id="402" r:id="rId20"/>
    <p:sldId id="436" r:id="rId21"/>
    <p:sldId id="412" r:id="rId22"/>
    <p:sldId id="437" r:id="rId23"/>
    <p:sldId id="485" r:id="rId24"/>
    <p:sldId id="454" r:id="rId25"/>
    <p:sldId id="357" r:id="rId26"/>
    <p:sldId id="438" r:id="rId27"/>
    <p:sldId id="439" r:id="rId28"/>
    <p:sldId id="456" r:id="rId29"/>
    <p:sldId id="483" r:id="rId30"/>
    <p:sldId id="465" r:id="rId31"/>
    <p:sldId id="478" r:id="rId32"/>
    <p:sldId id="482" r:id="rId33"/>
    <p:sldId id="467" r:id="rId34"/>
    <p:sldId id="471" r:id="rId35"/>
    <p:sldId id="474" r:id="rId36"/>
    <p:sldId id="475" r:id="rId37"/>
    <p:sldId id="476" r:id="rId38"/>
    <p:sldId id="477" r:id="rId39"/>
    <p:sldId id="488" r:id="rId40"/>
    <p:sldId id="484" r:id="rId41"/>
    <p:sldId id="468" r:id="rId42"/>
    <p:sldId id="460" r:id="rId43"/>
    <p:sldId id="462" r:id="rId44"/>
    <p:sldId id="479" r:id="rId45"/>
    <p:sldId id="461" r:id="rId46"/>
    <p:sldId id="455" r:id="rId47"/>
    <p:sldId id="446" r:id="rId48"/>
    <p:sldId id="487" r:id="rId49"/>
    <p:sldId id="472" r:id="rId50"/>
    <p:sldId id="463" r:id="rId51"/>
    <p:sldId id="424" r:id="rId52"/>
    <p:sldId id="420" r:id="rId53"/>
    <p:sldId id="421" r:id="rId54"/>
    <p:sldId id="422" r:id="rId55"/>
    <p:sldId id="423" r:id="rId56"/>
    <p:sldId id="425" r:id="rId57"/>
    <p:sldId id="426" r:id="rId58"/>
    <p:sldId id="427" r:id="rId59"/>
    <p:sldId id="428" r:id="rId60"/>
    <p:sldId id="435" r:id="rId61"/>
    <p:sldId id="464" r:id="rId62"/>
    <p:sldId id="473" r:id="rId63"/>
    <p:sldId id="481" r:id="rId64"/>
  </p:sldIdLst>
  <p:sldSz cx="9906000" cy="6858000" type="A4"/>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3300"/>
    <a:srgbClr val="FF3399"/>
    <a:srgbClr val="CCCC00"/>
    <a:srgbClr val="FFFF99"/>
    <a:srgbClr val="FFCCFF"/>
    <a:srgbClr val="CC66FF"/>
    <a:srgbClr val="CC0066"/>
    <a:srgbClr val="2FFFD7"/>
    <a:srgbClr val="00CC99"/>
    <a:srgbClr val="99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28" autoAdjust="0"/>
    <p:restoredTop sz="98387" autoAdjust="0"/>
  </p:normalViewPr>
  <p:slideViewPr>
    <p:cSldViewPr snapToGrid="0">
      <p:cViewPr varScale="1">
        <p:scale>
          <a:sx n="72" d="100"/>
          <a:sy n="72" d="100"/>
        </p:scale>
        <p:origin x="-240" y="-9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724"/>
    </p:cViewPr>
  </p:sorterViewPr>
  <p:notesViewPr>
    <p:cSldViewPr snapToGrid="0">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914;&#953;&#946;&#955;&#943;&#959;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l-GR"/>
  <c:chart>
    <c:autoTitleDeleted val="1"/>
    <c:plotArea>
      <c:layout/>
      <c:lineChart>
        <c:grouping val="percentStacked"/>
        <c:ser>
          <c:idx val="0"/>
          <c:order val="0"/>
          <c:tx>
            <c:strRef>
              <c:f>Φύλλο1!$C$1</c:f>
              <c:strCache>
                <c:ptCount val="1"/>
                <c:pt idx="0">
                  <c:v>Precision</c:v>
                </c:pt>
              </c:strCache>
            </c:strRef>
          </c:tx>
          <c:cat>
            <c:numRef>
              <c:f>Φύλλο1!$B$2:$B$5</c:f>
              <c:numCache>
                <c:formatCode>General</c:formatCode>
                <c:ptCount val="4"/>
                <c:pt idx="0">
                  <c:v>1</c:v>
                </c:pt>
                <c:pt idx="1">
                  <c:v>2</c:v>
                </c:pt>
                <c:pt idx="2">
                  <c:v>3</c:v>
                </c:pt>
                <c:pt idx="3">
                  <c:v>4</c:v>
                </c:pt>
              </c:numCache>
            </c:numRef>
          </c:cat>
          <c:val>
            <c:numRef>
              <c:f>Φύλλο1!$C$2:$C$5</c:f>
              <c:numCache>
                <c:formatCode>General</c:formatCode>
                <c:ptCount val="4"/>
                <c:pt idx="0">
                  <c:v>5.400000000000018E-2</c:v>
                </c:pt>
                <c:pt idx="1">
                  <c:v>7.0000000000000034E-2</c:v>
                </c:pt>
                <c:pt idx="2">
                  <c:v>0.35000000000000031</c:v>
                </c:pt>
                <c:pt idx="3">
                  <c:v>0.66000000000000203</c:v>
                </c:pt>
              </c:numCache>
            </c:numRef>
          </c:val>
        </c:ser>
        <c:ser>
          <c:idx val="1"/>
          <c:order val="1"/>
          <c:tx>
            <c:strRef>
              <c:f>Φύλλο1!$D$1</c:f>
              <c:strCache>
                <c:ptCount val="1"/>
                <c:pt idx="0">
                  <c:v>Recall</c:v>
                </c:pt>
              </c:strCache>
            </c:strRef>
          </c:tx>
          <c:cat>
            <c:numRef>
              <c:f>Φύλλο1!$B$2:$B$5</c:f>
              <c:numCache>
                <c:formatCode>General</c:formatCode>
                <c:ptCount val="4"/>
                <c:pt idx="0">
                  <c:v>1</c:v>
                </c:pt>
                <c:pt idx="1">
                  <c:v>2</c:v>
                </c:pt>
                <c:pt idx="2">
                  <c:v>3</c:v>
                </c:pt>
                <c:pt idx="3">
                  <c:v>4</c:v>
                </c:pt>
              </c:numCache>
            </c:numRef>
          </c:cat>
          <c:val>
            <c:numRef>
              <c:f>Φύλλο1!$D$2:$D$5</c:f>
              <c:numCache>
                <c:formatCode>General</c:formatCode>
                <c:ptCount val="4"/>
                <c:pt idx="0">
                  <c:v>1</c:v>
                </c:pt>
                <c:pt idx="1">
                  <c:v>1</c:v>
                </c:pt>
                <c:pt idx="2">
                  <c:v>1</c:v>
                </c:pt>
                <c:pt idx="3">
                  <c:v>1</c:v>
                </c:pt>
              </c:numCache>
            </c:numRef>
          </c:val>
        </c:ser>
        <c:marker val="1"/>
        <c:axId val="74397568"/>
        <c:axId val="74416128"/>
      </c:lineChart>
      <c:catAx>
        <c:axId val="74397568"/>
        <c:scaling>
          <c:orientation val="minMax"/>
        </c:scaling>
        <c:axPos val="b"/>
        <c:title>
          <c:tx>
            <c:rich>
              <a:bodyPr/>
              <a:lstStyle/>
              <a:p>
                <a:pPr>
                  <a:defRPr sz="1100"/>
                </a:pPr>
                <a:r>
                  <a:rPr lang="en-US" sz="1100" dirty="0"/>
                  <a:t>Query</a:t>
                </a:r>
                <a:r>
                  <a:rPr lang="en-US" sz="1100" baseline="0" dirty="0"/>
                  <a:t> No</a:t>
                </a:r>
                <a:endParaRPr lang="el-GR" sz="1100" dirty="0"/>
              </a:p>
            </c:rich>
          </c:tx>
          <c:layout>
            <c:manualLayout>
              <c:xMode val="edge"/>
              <c:yMode val="edge"/>
              <c:x val="0.81915495056651921"/>
              <c:y val="0.8749058830100207"/>
            </c:manualLayout>
          </c:layout>
        </c:title>
        <c:numFmt formatCode="General" sourceLinked="1"/>
        <c:majorTickMark val="none"/>
        <c:tickLblPos val="nextTo"/>
        <c:txPr>
          <a:bodyPr rot="0" vert="horz"/>
          <a:lstStyle/>
          <a:p>
            <a:pPr>
              <a:defRPr/>
            </a:pPr>
            <a:endParaRPr lang="el-GR"/>
          </a:p>
        </c:txPr>
        <c:crossAx val="74416128"/>
        <c:crosses val="autoZero"/>
        <c:auto val="1"/>
        <c:lblAlgn val="ctr"/>
        <c:lblOffset val="100"/>
      </c:catAx>
      <c:valAx>
        <c:axId val="74416128"/>
        <c:scaling>
          <c:orientation val="minMax"/>
        </c:scaling>
        <c:axPos val="l"/>
        <c:majorGridlines/>
        <c:numFmt formatCode="#,##0.00" sourceLinked="0"/>
        <c:tickLblPos val="nextTo"/>
        <c:crossAx val="74397568"/>
        <c:crosses val="autoZero"/>
        <c:crossBetween val="between"/>
        <c:majorUnit val="0.1"/>
        <c:minorUnit val="2.0000000000000052E-2"/>
      </c:valAx>
      <c:spPr>
        <a:ln>
          <a:noFill/>
        </a:ln>
      </c:spPr>
    </c:plotArea>
    <c:legend>
      <c:legendPos val="r"/>
      <c:layout>
        <c:manualLayout>
          <c:xMode val="edge"/>
          <c:yMode val="edge"/>
          <c:x val="0.84485351493225458"/>
          <c:y val="0.17646298344938363"/>
          <c:w val="0.15230864722990708"/>
          <c:h val="0.13462209785760254"/>
        </c:manualLayout>
      </c:layout>
      <c:txPr>
        <a:bodyPr/>
        <a:lstStyle/>
        <a:p>
          <a:pPr>
            <a:defRPr sz="1100"/>
          </a:pPr>
          <a:endParaRPr lang="el-GR"/>
        </a:p>
      </c:txPr>
    </c:legend>
    <c:plotVisOnly val="1"/>
  </c:chart>
  <c:txPr>
    <a:bodyPr/>
    <a:lstStyle/>
    <a:p>
      <a:pPr>
        <a:defRPr sz="1020" baseline="0"/>
      </a:pPr>
      <a:endParaRPr lang="el-GR"/>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l-GR"/>
          </a:p>
        </p:txBody>
      </p:sp>
      <p:sp>
        <p:nvSpPr>
          <p:cNvPr id="3" name="2 - Θέση ημερομηνίας"/>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B1A2790F-EF26-45B8-B251-BD5B72C770AD}" type="datetimeFigureOut">
              <a:rPr lang="el-GR"/>
              <a:pPr>
                <a:defRPr/>
              </a:pPr>
              <a:t>24/7/2012</a:t>
            </a:fld>
            <a:endParaRPr lang="el-GR"/>
          </a:p>
        </p:txBody>
      </p:sp>
      <p:sp>
        <p:nvSpPr>
          <p:cNvPr id="4" name="3 - Θέση υποσέλιδου"/>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l-GR"/>
          </a:p>
        </p:txBody>
      </p:sp>
      <p:sp>
        <p:nvSpPr>
          <p:cNvPr id="5" name="4 - Θέση αριθμού διαφάνειας"/>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640365EB-47A3-49FA-877E-F77C9BA8465E}" type="slidenum">
              <a:rPr lang="el-GR"/>
              <a:pPr>
                <a:defRPr/>
              </a:pPr>
              <a:t>‹#›</a:t>
            </a:fld>
            <a:endParaRPr lang="el-G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04C3FEB2-DE5B-46D9-BB97-FF48DC6D968F}"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 Θέση εικόνας διαφάνειας"/>
          <p:cNvSpPr>
            <a:spLocks noGrp="1" noRot="1" noChangeAspect="1"/>
          </p:cNvSpPr>
          <p:nvPr>
            <p:ph type="sldImg"/>
          </p:nvPr>
        </p:nvSpPr>
        <p:spPr>
          <a:ln/>
        </p:spPr>
      </p:sp>
      <p:sp>
        <p:nvSpPr>
          <p:cNvPr id="40962" name="2 - Θέση σημειώσεων"/>
          <p:cNvSpPr>
            <a:spLocks noGrp="1"/>
          </p:cNvSpPr>
          <p:nvPr>
            <p:ph type="body" idx="1"/>
          </p:nvPr>
        </p:nvSpPr>
        <p:spPr>
          <a:noFill/>
          <a:ln/>
        </p:spPr>
        <p:txBody>
          <a:bodyPr/>
          <a:lstStyle/>
          <a:p>
            <a:r>
              <a:rPr lang="en-US" dirty="0" err="1" smtClean="0"/>
              <a:t>Kalhspera</a:t>
            </a:r>
            <a:r>
              <a:rPr lang="en-US" baseline="0" dirty="0" smtClean="0"/>
              <a:t> </a:t>
            </a:r>
            <a:r>
              <a:rPr lang="en-US" baseline="0" dirty="0" err="1" smtClean="0"/>
              <a:t>sas</a:t>
            </a:r>
            <a:r>
              <a:rPr lang="en-US" baseline="0" dirty="0" smtClean="0"/>
              <a:t> to </a:t>
            </a:r>
            <a:r>
              <a:rPr lang="en-US" baseline="0" dirty="0" err="1" smtClean="0"/>
              <a:t>onoma</a:t>
            </a:r>
            <a:r>
              <a:rPr lang="en-US" baseline="0" dirty="0" smtClean="0"/>
              <a:t> </a:t>
            </a:r>
            <a:r>
              <a:rPr lang="en-US" baseline="0" dirty="0" err="1" smtClean="0"/>
              <a:t>mou</a:t>
            </a:r>
            <a:r>
              <a:rPr lang="en-US" baseline="0" dirty="0" smtClean="0"/>
              <a:t> </a:t>
            </a:r>
            <a:r>
              <a:rPr lang="en-US" baseline="0" dirty="0" err="1" smtClean="0"/>
              <a:t>einai</a:t>
            </a:r>
            <a:r>
              <a:rPr lang="en-US" baseline="0" dirty="0" smtClean="0"/>
              <a:t> </a:t>
            </a:r>
            <a:r>
              <a:rPr lang="en-US" baseline="0" dirty="0" err="1" smtClean="0"/>
              <a:t>katerina</a:t>
            </a:r>
            <a:r>
              <a:rPr lang="en-US" baseline="0" dirty="0" smtClean="0"/>
              <a:t> Tzompanaki </a:t>
            </a:r>
            <a:r>
              <a:rPr lang="en-US" baseline="0" dirty="0" err="1" smtClean="0"/>
              <a:t>kai</a:t>
            </a:r>
            <a:r>
              <a:rPr lang="en-US" baseline="0" dirty="0" smtClean="0"/>
              <a:t> </a:t>
            </a:r>
            <a:r>
              <a:rPr lang="en-US" baseline="0" dirty="0" err="1" smtClean="0"/>
              <a:t>eimai</a:t>
            </a:r>
            <a:r>
              <a:rPr lang="en-US" baseline="0" dirty="0" smtClean="0"/>
              <a:t> </a:t>
            </a:r>
            <a:r>
              <a:rPr lang="en-US" baseline="0" dirty="0" err="1" smtClean="0"/>
              <a:t>metaptuxiaki</a:t>
            </a:r>
            <a:r>
              <a:rPr lang="en-US" baseline="0" dirty="0" smtClean="0"/>
              <a:t> </a:t>
            </a:r>
            <a:r>
              <a:rPr lang="en-US" baseline="0" dirty="0" err="1" smtClean="0"/>
              <a:t>foititria</a:t>
            </a:r>
            <a:r>
              <a:rPr lang="en-US" baseline="0" dirty="0" smtClean="0"/>
              <a:t> </a:t>
            </a:r>
          </a:p>
          <a:p>
            <a:r>
              <a:rPr lang="en-US" baseline="0" dirty="0" err="1" smtClean="0"/>
              <a:t>Tou</a:t>
            </a:r>
            <a:r>
              <a:rPr lang="en-US" baseline="0" dirty="0" smtClean="0"/>
              <a:t> </a:t>
            </a:r>
            <a:r>
              <a:rPr lang="en-US" baseline="0" dirty="0" err="1" smtClean="0"/>
              <a:t>tmhmatos</a:t>
            </a:r>
            <a:r>
              <a:rPr lang="en-US" baseline="0" dirty="0" smtClean="0"/>
              <a:t> </a:t>
            </a:r>
            <a:r>
              <a:rPr lang="en-US" baseline="0" dirty="0" err="1" smtClean="0"/>
              <a:t>epistimis</a:t>
            </a:r>
            <a:r>
              <a:rPr lang="en-US" baseline="0" dirty="0" smtClean="0"/>
              <a:t> </a:t>
            </a:r>
            <a:r>
              <a:rPr lang="en-US" baseline="0" dirty="0" err="1" smtClean="0"/>
              <a:t>ipologistwn</a:t>
            </a:r>
            <a:r>
              <a:rPr lang="en-US" baseline="0" dirty="0" smtClean="0"/>
              <a:t> </a:t>
            </a:r>
            <a:r>
              <a:rPr lang="en-US" baseline="0" dirty="0" err="1" smtClean="0"/>
              <a:t>tou</a:t>
            </a:r>
            <a:r>
              <a:rPr lang="en-US" baseline="0" dirty="0" smtClean="0"/>
              <a:t> </a:t>
            </a:r>
            <a:r>
              <a:rPr lang="en-US" baseline="0" dirty="0" err="1" smtClean="0"/>
              <a:t>panepistimiou</a:t>
            </a:r>
            <a:r>
              <a:rPr lang="en-US" baseline="0" dirty="0" smtClean="0"/>
              <a:t> </a:t>
            </a:r>
            <a:r>
              <a:rPr lang="en-US" baseline="0" dirty="0" err="1" smtClean="0"/>
              <a:t>Kritis</a:t>
            </a:r>
            <a:r>
              <a:rPr lang="en-US" baseline="0" dirty="0" smtClean="0"/>
              <a:t>. </a:t>
            </a:r>
            <a:r>
              <a:rPr lang="en-US" baseline="0" dirty="0" err="1" smtClean="0"/>
              <a:t>Epoptes</a:t>
            </a:r>
            <a:r>
              <a:rPr lang="en-US" baseline="0" dirty="0" smtClean="0"/>
              <a:t> </a:t>
            </a:r>
            <a:r>
              <a:rPr lang="en-US" baseline="0" dirty="0" err="1" smtClean="0"/>
              <a:t>mou</a:t>
            </a:r>
            <a:r>
              <a:rPr lang="en-US" baseline="0" dirty="0" smtClean="0"/>
              <a:t> </a:t>
            </a:r>
            <a:r>
              <a:rPr lang="en-US" baseline="0" dirty="0" err="1" smtClean="0"/>
              <a:t>stin</a:t>
            </a:r>
            <a:r>
              <a:rPr lang="en-US" baseline="0" dirty="0" smtClean="0"/>
              <a:t> </a:t>
            </a:r>
            <a:r>
              <a:rPr lang="en-US" baseline="0" dirty="0" err="1" smtClean="0"/>
              <a:t>metaptuxiaki</a:t>
            </a:r>
            <a:r>
              <a:rPr lang="en-US" baseline="0" dirty="0" smtClean="0"/>
              <a:t> </a:t>
            </a:r>
            <a:r>
              <a:rPr lang="en-US" baseline="0" dirty="0" err="1" smtClean="0"/>
              <a:t>mou</a:t>
            </a:r>
            <a:r>
              <a:rPr lang="en-US" baseline="0" dirty="0" smtClean="0"/>
              <a:t> </a:t>
            </a:r>
            <a:r>
              <a:rPr lang="en-US" baseline="0" dirty="0" err="1" smtClean="0"/>
              <a:t>ergasia</a:t>
            </a:r>
            <a:endParaRPr lang="en-US" baseline="0" dirty="0" smtClean="0"/>
          </a:p>
          <a:p>
            <a:r>
              <a:rPr lang="en-US" baseline="0" dirty="0" err="1" smtClean="0"/>
              <a:t>Einai</a:t>
            </a:r>
            <a:r>
              <a:rPr lang="en-US" baseline="0" dirty="0" smtClean="0"/>
              <a:t> o </a:t>
            </a:r>
            <a:r>
              <a:rPr lang="en-US" baseline="0" dirty="0" err="1" smtClean="0"/>
              <a:t>Kurios</a:t>
            </a:r>
            <a:r>
              <a:rPr lang="en-US" baseline="0" dirty="0" smtClean="0"/>
              <a:t> </a:t>
            </a:r>
            <a:r>
              <a:rPr lang="en-US" baseline="0" dirty="0" err="1" smtClean="0"/>
              <a:t>giannis</a:t>
            </a:r>
            <a:r>
              <a:rPr lang="en-US" baseline="0" dirty="0" smtClean="0"/>
              <a:t> </a:t>
            </a:r>
            <a:r>
              <a:rPr lang="en-US" baseline="0" dirty="0" err="1" smtClean="0"/>
              <a:t>tzitzikas</a:t>
            </a:r>
            <a:r>
              <a:rPr lang="en-US" baseline="0" dirty="0" smtClean="0"/>
              <a:t> </a:t>
            </a:r>
            <a:r>
              <a:rPr lang="en-US" baseline="0" dirty="0" err="1" smtClean="0"/>
              <a:t>kai</a:t>
            </a:r>
            <a:r>
              <a:rPr lang="en-US" baseline="0" dirty="0" smtClean="0"/>
              <a:t> o </a:t>
            </a:r>
            <a:r>
              <a:rPr lang="en-US" baseline="0" dirty="0" err="1" smtClean="0"/>
              <a:t>kurios</a:t>
            </a:r>
            <a:r>
              <a:rPr lang="en-US" baseline="0" dirty="0" smtClean="0"/>
              <a:t> Martin </a:t>
            </a:r>
            <a:r>
              <a:rPr lang="en-US" baseline="0" dirty="0" err="1" smtClean="0"/>
              <a:t>Nter</a:t>
            </a:r>
            <a:r>
              <a:rPr lang="en-US" baseline="0" dirty="0" smtClean="0"/>
              <a:t>. </a:t>
            </a:r>
            <a:r>
              <a:rPr lang="en-US" baseline="0" dirty="0" err="1" smtClean="0"/>
              <a:t>Titlos</a:t>
            </a:r>
            <a:r>
              <a:rPr lang="en-US" baseline="0" dirty="0" smtClean="0"/>
              <a:t> </a:t>
            </a:r>
            <a:r>
              <a:rPr lang="en-US" baseline="0" dirty="0" err="1" smtClean="0"/>
              <a:t>autis</a:t>
            </a:r>
            <a:r>
              <a:rPr lang="en-US" baseline="0" dirty="0" smtClean="0"/>
              <a:t> </a:t>
            </a:r>
            <a:r>
              <a:rPr lang="en-US" baseline="0" dirty="0" err="1" smtClean="0"/>
              <a:t>einai</a:t>
            </a:r>
            <a:endParaRPr lang="en-US" baseline="0" dirty="0" smtClean="0"/>
          </a:p>
          <a:p>
            <a:r>
              <a:rPr lang="el-GR" sz="1200" b="1" kern="1200" dirty="0" smtClean="0">
                <a:solidFill>
                  <a:schemeClr val="tx1"/>
                </a:solidFill>
                <a:latin typeface="Arial" charset="0"/>
                <a:ea typeface="+mn-ea"/>
                <a:cs typeface="+mn-cs"/>
              </a:rPr>
              <a:t>Σχεδίαση και υλοποίηση ενός εργαλείου για την διατύπωση δομικών επερωτήσεων επί σημασιολογικών δικτύων για πληροφοριακές ανάγκες υψηλής ανάκλησης</a:t>
            </a:r>
            <a:r>
              <a:rPr lang="en-US" sz="1200" b="1" kern="1200" dirty="0" smtClean="0">
                <a:solidFill>
                  <a:schemeClr val="tx1"/>
                </a:solidFill>
                <a:latin typeface="Arial" charset="0"/>
                <a:ea typeface="+mn-ea"/>
                <a:cs typeface="+mn-cs"/>
              </a:rPr>
              <a:t>.</a:t>
            </a:r>
          </a:p>
          <a:p>
            <a:r>
              <a:rPr lang="en-US" sz="1200" b="1" kern="1200" dirty="0" smtClean="0">
                <a:solidFill>
                  <a:schemeClr val="tx1"/>
                </a:solidFill>
                <a:latin typeface="Arial" charset="0"/>
                <a:ea typeface="+mn-ea"/>
                <a:cs typeface="+mn-cs"/>
              </a:rPr>
              <a:t>H </a:t>
            </a:r>
            <a:r>
              <a:rPr lang="en-US" sz="1200" b="1" kern="1200" dirty="0" err="1" smtClean="0">
                <a:solidFill>
                  <a:schemeClr val="tx1"/>
                </a:solidFill>
                <a:latin typeface="Arial" charset="0"/>
                <a:ea typeface="+mn-ea"/>
                <a:cs typeface="+mn-cs"/>
              </a:rPr>
              <a:t>ekponisi</a:t>
            </a:r>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tis</a:t>
            </a:r>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ergasias</a:t>
            </a:r>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mou</a:t>
            </a:r>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ginetai</a:t>
            </a:r>
            <a:r>
              <a:rPr lang="en-US" sz="1200" b="1" kern="1200" dirty="0" smtClean="0">
                <a:solidFill>
                  <a:schemeClr val="tx1"/>
                </a:solidFill>
                <a:latin typeface="Arial" charset="0"/>
                <a:ea typeface="+mn-ea"/>
                <a:cs typeface="+mn-cs"/>
              </a:rPr>
              <a:t> se</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sunergasia</a:t>
            </a:r>
            <a:r>
              <a:rPr lang="en-US" sz="1200" b="1" kern="1200" baseline="0" dirty="0" smtClean="0">
                <a:solidFill>
                  <a:schemeClr val="tx1"/>
                </a:solidFill>
                <a:latin typeface="Arial" charset="0"/>
                <a:ea typeface="+mn-ea"/>
                <a:cs typeface="+mn-cs"/>
              </a:rPr>
              <a:t> me to </a:t>
            </a:r>
            <a:r>
              <a:rPr lang="en-US" sz="1200" b="1" kern="1200" baseline="0" dirty="0" err="1" smtClean="0">
                <a:solidFill>
                  <a:schemeClr val="tx1"/>
                </a:solidFill>
                <a:latin typeface="Arial" charset="0"/>
                <a:ea typeface="+mn-ea"/>
                <a:cs typeface="+mn-cs"/>
              </a:rPr>
              <a:t>Institouto</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pliroforikis</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tu</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Idrimatos</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texnologias</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kai</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ereunas</a:t>
            </a:r>
            <a:r>
              <a:rPr lang="en-US" sz="1200" b="1" kern="1200" baseline="0" dirty="0" smtClean="0">
                <a:solidFill>
                  <a:schemeClr val="tx1"/>
                </a:solidFill>
                <a:latin typeface="Arial" charset="0"/>
                <a:ea typeface="+mn-ea"/>
                <a:cs typeface="+mn-cs"/>
              </a:rPr>
              <a:t>.</a:t>
            </a:r>
            <a:endParaRPr lang="en-US" dirty="0" smtClean="0"/>
          </a:p>
          <a:p>
            <a:endParaRPr lang="en-US" dirty="0" smtClean="0"/>
          </a:p>
          <a:p>
            <a:r>
              <a:rPr lang="en-US" dirty="0" smtClean="0"/>
              <a:t>Good afternoon, my name is Katerina Tzompanaki and I come from  Crete, a beautiful island in Greece.</a:t>
            </a:r>
          </a:p>
          <a:p>
            <a:r>
              <a:rPr lang="en-US" dirty="0" smtClean="0"/>
              <a:t>I work in collaboration with Dr. Martin Doerr in the Foundation of Research and Technology.</a:t>
            </a:r>
          </a:p>
          <a:p>
            <a:r>
              <a:rPr lang="en-US" dirty="0" smtClean="0"/>
              <a:t>I have travelled all this way to show you today our new Framework for querying complex semantic networks.</a:t>
            </a:r>
            <a:endParaRPr lang="el-GR" dirty="0" smtClean="0"/>
          </a:p>
        </p:txBody>
      </p:sp>
      <p:sp>
        <p:nvSpPr>
          <p:cNvPr id="40963" name="3 - Θέση αριθμού διαφάνειας"/>
          <p:cNvSpPr>
            <a:spLocks noGrp="1"/>
          </p:cNvSpPr>
          <p:nvPr>
            <p:ph type="sldNum" sz="quarter" idx="5"/>
          </p:nvPr>
        </p:nvSpPr>
        <p:spPr>
          <a:noFill/>
        </p:spPr>
        <p:txBody>
          <a:bodyPr/>
          <a:lstStyle/>
          <a:p>
            <a:fld id="{CDD09521-7FF3-422C-8C1E-2A7056EAE2EC}"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1 - Θέση εικόνας διαφάνειας"/>
          <p:cNvSpPr>
            <a:spLocks noGrp="1" noRot="1" noChangeAspect="1"/>
          </p:cNvSpPr>
          <p:nvPr>
            <p:ph type="sldImg"/>
          </p:nvPr>
        </p:nvSpPr>
        <p:spPr>
          <a:ln/>
        </p:spPr>
      </p:sp>
      <p:sp>
        <p:nvSpPr>
          <p:cNvPr id="55298" name="2 - Θέση σημειώσεων"/>
          <p:cNvSpPr>
            <a:spLocks noGrp="1"/>
          </p:cNvSpPr>
          <p:nvPr>
            <p:ph type="body" idx="1"/>
          </p:nvPr>
        </p:nvSpPr>
        <p:spPr>
          <a:noFill/>
          <a:ln/>
        </p:spPr>
        <p:txBody>
          <a:bodyPr/>
          <a:lstStyle/>
          <a:p>
            <a:pPr algn="just"/>
            <a:endParaRPr lang="el-GR" smtClean="0"/>
          </a:p>
        </p:txBody>
      </p:sp>
      <p:sp>
        <p:nvSpPr>
          <p:cNvPr id="55299" name="3 - Θέση αριθμού διαφάνειας"/>
          <p:cNvSpPr>
            <a:spLocks noGrp="1"/>
          </p:cNvSpPr>
          <p:nvPr>
            <p:ph type="sldNum" sz="quarter" idx="5"/>
          </p:nvPr>
        </p:nvSpPr>
        <p:spPr>
          <a:noFill/>
        </p:spPr>
        <p:txBody>
          <a:bodyPr/>
          <a:lstStyle/>
          <a:p>
            <a:fld id="{9CEC6059-A2FD-44F0-B0BB-A318151519D5}" type="slidenum">
              <a:rPr lang="en-US" smtClean="0"/>
              <a:pPr/>
              <a:t>13</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1 - Θέση εικόνας διαφάνειας"/>
          <p:cNvSpPr>
            <a:spLocks noGrp="1" noRot="1" noChangeAspect="1"/>
          </p:cNvSpPr>
          <p:nvPr>
            <p:ph type="sldImg"/>
          </p:nvPr>
        </p:nvSpPr>
        <p:spPr>
          <a:ln/>
        </p:spPr>
      </p:sp>
      <p:sp>
        <p:nvSpPr>
          <p:cNvPr id="57346" name="2 - Θέση σημειώσεων"/>
          <p:cNvSpPr>
            <a:spLocks noGrp="1"/>
          </p:cNvSpPr>
          <p:nvPr>
            <p:ph type="body" idx="1"/>
          </p:nvPr>
        </p:nvSpPr>
        <p:spPr>
          <a:noFill/>
          <a:ln/>
        </p:spPr>
        <p:txBody>
          <a:bodyPr/>
          <a:lstStyle/>
          <a:p>
            <a:r>
              <a:rPr lang="en-US" dirty="0" smtClean="0"/>
              <a:t>The other solution proposes: why have complex structures in the first place? Let’s simplify the network from its foundation</a:t>
            </a:r>
            <a:endParaRPr lang="el-GR" dirty="0" smtClean="0"/>
          </a:p>
        </p:txBody>
      </p:sp>
      <p:sp>
        <p:nvSpPr>
          <p:cNvPr id="57347" name="3 - Θέση αριθμού διαφάνειας"/>
          <p:cNvSpPr>
            <a:spLocks noGrp="1"/>
          </p:cNvSpPr>
          <p:nvPr>
            <p:ph type="sldNum" sz="quarter" idx="5"/>
          </p:nvPr>
        </p:nvSpPr>
        <p:spPr>
          <a:noFill/>
        </p:spPr>
        <p:txBody>
          <a:bodyPr/>
          <a:lstStyle/>
          <a:p>
            <a:fld id="{CA431C10-A75B-4706-8FFF-D6C2D3F634F1}" type="slidenum">
              <a:rPr lang="en-US" smtClean="0"/>
              <a:pPr/>
              <a:t>14</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 Θέση εικόνας διαφάνειας"/>
          <p:cNvSpPr>
            <a:spLocks noGrp="1" noRot="1" noChangeAspect="1" noTextEdit="1"/>
          </p:cNvSpPr>
          <p:nvPr>
            <p:ph type="sldImg"/>
          </p:nvPr>
        </p:nvSpPr>
        <p:spPr>
          <a:ln/>
        </p:spPr>
      </p:sp>
      <p:sp>
        <p:nvSpPr>
          <p:cNvPr id="3" name="2 - Θέση σημειώσεων"/>
          <p:cNvSpPr>
            <a:spLocks noGrp="1"/>
          </p:cNvSpPr>
          <p:nvPr>
            <p:ph type="body" idx="1"/>
          </p:nvPr>
        </p:nvSpPr>
        <p:spPr/>
        <p:txBody>
          <a:bodyPr>
            <a:normAutofit/>
          </a:bodyPr>
          <a:lstStyle/>
          <a:p>
            <a:pPr lvl="1">
              <a:defRPr/>
            </a:pPr>
            <a:r>
              <a:rPr lang="en-US" sz="1100" b="1" dirty="0" smtClean="0">
                <a:solidFill>
                  <a:srgbClr val="CC0066"/>
                </a:solidFill>
              </a:rPr>
              <a:t>This proposal however cannot take us far. </a:t>
            </a:r>
            <a:r>
              <a:rPr lang="en-US" sz="2800" dirty="0" smtClean="0"/>
              <a:t>Cannot </a:t>
            </a:r>
            <a:r>
              <a:rPr lang="en-US" sz="2800" dirty="0" smtClean="0">
                <a:solidFill>
                  <a:srgbClr val="CC0066"/>
                </a:solidFill>
                <a:ea typeface="+mn-ea"/>
                <a:cs typeface="+mn-cs"/>
              </a:rPr>
              <a:t>map</a:t>
            </a:r>
            <a:r>
              <a:rPr lang="en-US" sz="2800" dirty="0" smtClean="0"/>
              <a:t> complicated scientific data to small schemata with poor coverage</a:t>
            </a:r>
          </a:p>
          <a:p>
            <a:pPr lvl="1">
              <a:defRPr/>
            </a:pPr>
            <a:r>
              <a:rPr lang="en-US" sz="2800" dirty="0" smtClean="0"/>
              <a:t>Does </a:t>
            </a:r>
            <a:r>
              <a:rPr lang="en-US" sz="2800" dirty="0" smtClean="0">
                <a:solidFill>
                  <a:srgbClr val="CC0066"/>
                </a:solidFill>
                <a:ea typeface="+mn-ea"/>
                <a:cs typeface="+mn-cs"/>
              </a:rPr>
              <a:t>not</a:t>
            </a:r>
            <a:r>
              <a:rPr lang="en-US" sz="2800" dirty="0" smtClean="0"/>
              <a:t> provide adequate support for </a:t>
            </a:r>
            <a:r>
              <a:rPr lang="en-US" sz="2800" dirty="0" smtClean="0">
                <a:solidFill>
                  <a:srgbClr val="CC0066"/>
                </a:solidFill>
                <a:ea typeface="+mn-ea"/>
                <a:cs typeface="+mn-cs"/>
              </a:rPr>
              <a:t>sophisticated</a:t>
            </a:r>
            <a:r>
              <a:rPr lang="en-US" sz="2800" dirty="0" smtClean="0"/>
              <a:t> queries or search precision across large datasets  </a:t>
            </a:r>
          </a:p>
          <a:p>
            <a:pPr lvl="1">
              <a:defRPr/>
            </a:pPr>
            <a:r>
              <a:rPr lang="en-US" sz="2800" dirty="0" smtClean="0"/>
              <a:t>Cannot result in good </a:t>
            </a:r>
            <a:r>
              <a:rPr lang="en-US" sz="2800" dirty="0" smtClean="0">
                <a:solidFill>
                  <a:srgbClr val="CC0066"/>
                </a:solidFill>
                <a:ea typeface="+mn-ea"/>
                <a:cs typeface="+mn-cs"/>
              </a:rPr>
              <a:t>deductions</a:t>
            </a:r>
            <a:r>
              <a:rPr lang="en-US" sz="2800" dirty="0" smtClean="0"/>
              <a:t> and diminishes the possibility of </a:t>
            </a:r>
            <a:r>
              <a:rPr lang="en-US" sz="2800" dirty="0" smtClean="0">
                <a:solidFill>
                  <a:srgbClr val="CC0066"/>
                </a:solidFill>
                <a:ea typeface="+mn-ea"/>
                <a:cs typeface="+mn-cs"/>
              </a:rPr>
              <a:t>reasoning</a:t>
            </a:r>
          </a:p>
          <a:p>
            <a:pPr lvl="1">
              <a:defRPr/>
            </a:pPr>
            <a:r>
              <a:rPr lang="en-US" sz="2800" dirty="0" smtClean="0"/>
              <a:t>Cannot </a:t>
            </a:r>
            <a:r>
              <a:rPr lang="en-US" sz="2800" dirty="0" smtClean="0">
                <a:solidFill>
                  <a:srgbClr val="CC0066"/>
                </a:solidFill>
                <a:ea typeface="+mn-ea"/>
                <a:cs typeface="+mn-cs"/>
              </a:rPr>
              <a:t>integrate</a:t>
            </a:r>
            <a:r>
              <a:rPr lang="en-US" sz="2800" dirty="0" smtClean="0"/>
              <a:t> knowledge </a:t>
            </a:r>
          </a:p>
        </p:txBody>
      </p:sp>
      <p:sp>
        <p:nvSpPr>
          <p:cNvPr id="59395" name="3 - Θέση αριθμού διαφάνειας"/>
          <p:cNvSpPr>
            <a:spLocks noGrp="1"/>
          </p:cNvSpPr>
          <p:nvPr>
            <p:ph type="sldNum" sz="quarter" idx="5"/>
          </p:nvPr>
        </p:nvSpPr>
        <p:spPr>
          <a:noFill/>
        </p:spPr>
        <p:txBody>
          <a:bodyPr/>
          <a:lstStyle/>
          <a:p>
            <a:fld id="{8A667E83-3249-4DF3-B723-9826E194408B}" type="slidenum">
              <a:rPr lang="en-US" smtClean="0"/>
              <a:pPr/>
              <a:t>15</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p:spPr>
        <p:txBody>
          <a:bodyPr/>
          <a:lstStyle/>
          <a:p>
            <a:pPr marL="228600" indent="-228600"/>
            <a:r>
              <a:rPr lang="en-US" dirty="0" smtClean="0"/>
              <a:t>So taken as granted that we maintain the rich underlying schema, we apply the aforementioned idea about core elements, but at querying level only.  Thus we have designed and implemented a new data model of Fundamental Categories and Relationships that are paths formulated as deductions from the complex CRM schema.  </a:t>
            </a:r>
            <a:endParaRPr lang="el-GR"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This slide shows</a:t>
            </a:r>
            <a:r>
              <a:rPr lang="en-US" baseline="0" dirty="0" smtClean="0"/>
              <a:t> a general view of the created system:</a:t>
            </a:r>
          </a:p>
          <a:p>
            <a:r>
              <a:rPr lang="en-US" baseline="0" dirty="0" smtClean="0"/>
              <a:t>On the bottom there is the complex semantic network, consisting of thousands of graphs like the one I showed before.</a:t>
            </a:r>
          </a:p>
          <a:p>
            <a:r>
              <a:rPr lang="en-US" baseline="0" dirty="0" smtClean="0"/>
              <a:t>Using  the paths expression language and with the help of the Fundamental Relationships configuration tool that I have</a:t>
            </a:r>
          </a:p>
          <a:p>
            <a:r>
              <a:rPr lang="en-US" baseline="0" dirty="0" smtClean="0"/>
              <a:t>Implemented and to which I will come back later, we build a new data model for querying, which derives from the underlying one.</a:t>
            </a:r>
          </a:p>
          <a:p>
            <a:r>
              <a:rPr lang="en-US" baseline="0" dirty="0" smtClean="0"/>
              <a:t>On the top stands the simplified end-user querying interface.</a:t>
            </a:r>
          </a:p>
          <a:p>
            <a:r>
              <a:rPr lang="en-US" baseline="0" dirty="0" smtClean="0"/>
              <a:t>So we have achieved to move from the handling of hundreds of properties, to the handling of one hundred of paths,</a:t>
            </a:r>
          </a:p>
          <a:p>
            <a:r>
              <a:rPr lang="en-US" baseline="0" dirty="0" smtClean="0"/>
              <a:t>Which results to only 12 FRs in the querying interface.</a:t>
            </a:r>
            <a:endParaRPr lang="el-GR" dirty="0"/>
          </a:p>
        </p:txBody>
      </p:sp>
      <p:sp>
        <p:nvSpPr>
          <p:cNvPr id="4" name="3 - Θέση αριθμού διαφάνειας"/>
          <p:cNvSpPr>
            <a:spLocks noGrp="1"/>
          </p:cNvSpPr>
          <p:nvPr>
            <p:ph type="sldNum" sz="quarter" idx="10"/>
          </p:nvPr>
        </p:nvSpPr>
        <p:spPr/>
        <p:txBody>
          <a:bodyPr/>
          <a:lstStyle/>
          <a:p>
            <a:pPr>
              <a:defRPr/>
            </a:pPr>
            <a:fld id="{580B23C3-F5D0-47E5-AFBE-89773943664A}" type="slidenum">
              <a:rPr lang="en-US" smtClean="0"/>
              <a:pPr>
                <a:defRPr/>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1 - Θέση εικόνας διαφάνειας"/>
          <p:cNvSpPr>
            <a:spLocks noGrp="1" noRot="1" noChangeAspect="1" noTextEdit="1"/>
          </p:cNvSpPr>
          <p:nvPr>
            <p:ph type="sldImg"/>
          </p:nvPr>
        </p:nvSpPr>
        <p:spPr>
          <a:ln/>
        </p:spPr>
      </p:sp>
      <p:sp>
        <p:nvSpPr>
          <p:cNvPr id="65538" name="2 - Θέση σημειώσεων"/>
          <p:cNvSpPr>
            <a:spLocks noGrp="1"/>
          </p:cNvSpPr>
          <p:nvPr>
            <p:ph type="body" idx="1"/>
          </p:nvPr>
        </p:nvSpPr>
        <p:spPr>
          <a:noFill/>
          <a:ln/>
        </p:spPr>
        <p:txBody>
          <a:bodyPr/>
          <a:lstStyle/>
          <a:p>
            <a:r>
              <a:rPr lang="en-US" dirty="0" smtClean="0"/>
              <a:t>how and what an entity is (classification, part-whole structure)</a:t>
            </a:r>
          </a:p>
          <a:p>
            <a:r>
              <a:rPr lang="en-US" dirty="0" smtClean="0"/>
              <a:t>what an item has undergone gone in its history </a:t>
            </a:r>
          </a:p>
          <a:p>
            <a:r>
              <a:rPr lang="en-US" dirty="0" smtClean="0"/>
              <a:t>what an entity may “show”, say or refer to </a:t>
            </a:r>
            <a:endParaRPr lang="el-GR" dirty="0" smtClean="0"/>
          </a:p>
        </p:txBody>
      </p:sp>
      <p:sp>
        <p:nvSpPr>
          <p:cNvPr id="65539" name="3 - Θέση αριθμού διαφάνειας"/>
          <p:cNvSpPr>
            <a:spLocks noGrp="1"/>
          </p:cNvSpPr>
          <p:nvPr>
            <p:ph type="sldNum" sz="quarter" idx="5"/>
          </p:nvPr>
        </p:nvSpPr>
        <p:spPr>
          <a:noFill/>
        </p:spPr>
        <p:txBody>
          <a:bodyPr/>
          <a:lstStyle/>
          <a:p>
            <a:fld id="{7E5A4BC3-DFD9-4159-8ED8-26C5028A0A30}" type="slidenum">
              <a:rPr lang="en-US" smtClean="0"/>
              <a:pPr/>
              <a:t>19</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p:spPr>
        <p:txBody>
          <a:bodyPr/>
          <a:lstStyle/>
          <a:p>
            <a:pPr marL="228600" indent="-228600" eaLnBrk="1" hangingPunct="1">
              <a:buFontTx/>
              <a:buAutoNum type="arabicPeriod"/>
            </a:pPr>
            <a:r>
              <a:rPr lang="en-US" altLang="ja-JP" b="1" dirty="0" smtClean="0">
                <a:solidFill>
                  <a:srgbClr val="CC0066"/>
                </a:solidFill>
              </a:rPr>
              <a:t>Thing</a:t>
            </a:r>
            <a:r>
              <a:rPr lang="en-US" sz="1100" dirty="0" smtClean="0"/>
              <a:t> - </a:t>
            </a:r>
            <a:r>
              <a:rPr lang="en-US" sz="1300" dirty="0" smtClean="0"/>
              <a:t>comprising material and immaterial things, equal to “Who” </a:t>
            </a:r>
            <a:endParaRPr lang="en-US" sz="1100" dirty="0" smtClean="0"/>
          </a:p>
          <a:p>
            <a:pPr marL="228600" indent="-228600" eaLnBrk="1" hangingPunct="1">
              <a:buFontTx/>
              <a:buAutoNum type="arabicPeriod"/>
            </a:pPr>
            <a:r>
              <a:rPr lang="en-US" altLang="ja-JP" b="1" dirty="0" smtClean="0">
                <a:solidFill>
                  <a:srgbClr val="CC0066"/>
                </a:solidFill>
              </a:rPr>
              <a:t>Place</a:t>
            </a:r>
            <a:r>
              <a:rPr lang="en-US" sz="1500" dirty="0" smtClean="0"/>
              <a:t> - </a:t>
            </a:r>
            <a:r>
              <a:rPr lang="en-US" dirty="0" smtClean="0"/>
              <a:t>geometric extents in space, on earth and on objects, often related to or even identified by some stable and prominent configuration of matter, such as a settlement, equal to “Where”</a:t>
            </a:r>
            <a:endParaRPr lang="en-US" sz="1500" dirty="0" smtClean="0"/>
          </a:p>
          <a:p>
            <a:pPr marL="228600" indent="-228600" eaLnBrk="1" hangingPunct="1">
              <a:buFontTx/>
              <a:buAutoNum type="arabicPeriod"/>
            </a:pPr>
            <a:r>
              <a:rPr lang="en-US" altLang="ja-JP" b="1" dirty="0" smtClean="0">
                <a:solidFill>
                  <a:srgbClr val="CC0066"/>
                </a:solidFill>
              </a:rPr>
              <a:t>Actor</a:t>
            </a:r>
            <a:r>
              <a:rPr lang="en-US" sz="1500" dirty="0" smtClean="0"/>
              <a:t> - </a:t>
            </a:r>
            <a:r>
              <a:rPr lang="en-US" sz="1300" dirty="0" smtClean="0"/>
              <a:t>comprising persons, </a:t>
            </a:r>
            <a:r>
              <a:rPr lang="en-US" sz="1300" dirty="0" err="1" smtClean="0"/>
              <a:t>organisation</a:t>
            </a:r>
            <a:r>
              <a:rPr lang="en-US" sz="1300" dirty="0" smtClean="0"/>
              <a:t>, offices and informal groups, equal to “Who” </a:t>
            </a:r>
            <a:endParaRPr lang="en-US" sz="1500" dirty="0" smtClean="0"/>
          </a:p>
          <a:p>
            <a:pPr marL="228600" indent="-228600" eaLnBrk="1" hangingPunct="1">
              <a:buFontTx/>
              <a:buAutoNum type="arabicPeriod"/>
            </a:pPr>
            <a:r>
              <a:rPr lang="en-US" altLang="ja-JP" b="1" dirty="0" smtClean="0">
                <a:solidFill>
                  <a:srgbClr val="CC0066"/>
                </a:solidFill>
              </a:rPr>
              <a:t>Time</a:t>
            </a:r>
            <a:r>
              <a:rPr lang="en-US" sz="1500" dirty="0" smtClean="0"/>
              <a:t> - </a:t>
            </a:r>
            <a:r>
              <a:rPr lang="en-US" sz="1300" dirty="0" smtClean="0"/>
              <a:t>date-time interval, a special case of “When”</a:t>
            </a:r>
          </a:p>
          <a:p>
            <a:pPr marL="228600" indent="-228600" eaLnBrk="1" hangingPunct="1"/>
            <a:r>
              <a:rPr lang="en-US" sz="1300" dirty="0" smtClean="0"/>
              <a:t>	</a:t>
            </a:r>
            <a:r>
              <a:rPr lang="en-US" altLang="ja-JP" b="1" dirty="0" smtClean="0">
                <a:solidFill>
                  <a:srgbClr val="CC0066"/>
                </a:solidFill>
              </a:rPr>
              <a:t>Event</a:t>
            </a:r>
            <a:r>
              <a:rPr lang="en-US" sz="1500" dirty="0" smtClean="0"/>
              <a:t> - </a:t>
            </a:r>
            <a:r>
              <a:rPr lang="en-US" sz="1300" dirty="0" smtClean="0"/>
              <a:t>comprising states, historical and other periods, events and activities in the narrower sense. Can be regarded as a “When”. </a:t>
            </a:r>
            <a:endParaRPr lang="en-US" sz="1500" dirty="0" smtClean="0"/>
          </a:p>
          <a:p>
            <a:pPr marL="228600" indent="-228600" eaLnBrk="1" hangingPunct="1">
              <a:buFontTx/>
              <a:buAutoNum type="arabicPeriod" startAt="5"/>
            </a:pPr>
            <a:r>
              <a:rPr lang="en-US" altLang="ja-JP" b="1" dirty="0" smtClean="0">
                <a:solidFill>
                  <a:srgbClr val="CC0066"/>
                </a:solidFill>
              </a:rPr>
              <a:t>Concept</a:t>
            </a:r>
            <a:r>
              <a:rPr lang="en-US" sz="1500" dirty="0" smtClean="0"/>
              <a:t> - </a:t>
            </a:r>
            <a:r>
              <a:rPr lang="en-US" dirty="0" smtClean="0"/>
              <a:t>comprising all kinds of universals, such as types of things, people, events, places, species etc. This is a special case of “What”. </a:t>
            </a:r>
            <a:endParaRPr lang="en-US" sz="1300" dirty="0" smtClean="0"/>
          </a:p>
          <a:p>
            <a:pPr marL="228600" indent="-228600"/>
            <a:endParaRPr lang="el-GR"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a:p>
        </p:txBody>
      </p:sp>
      <p:sp>
        <p:nvSpPr>
          <p:cNvPr id="4" name="3 - Θέση αριθμού διαφάνειας"/>
          <p:cNvSpPr>
            <a:spLocks noGrp="1"/>
          </p:cNvSpPr>
          <p:nvPr>
            <p:ph type="sldNum" sz="quarter" idx="10"/>
          </p:nvPr>
        </p:nvSpPr>
        <p:spPr/>
        <p:txBody>
          <a:bodyPr/>
          <a:lstStyle/>
          <a:p>
            <a:pPr>
              <a:defRPr/>
            </a:pPr>
            <a:fld id="{04C3FEB2-DE5B-46D9-BB97-FF48DC6D968F}" type="slidenum">
              <a:rPr lang="en-US" smtClean="0"/>
              <a:pPr>
                <a:defRPr/>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 Θέση εικόνας διαφάνειας"/>
          <p:cNvSpPr>
            <a:spLocks noGrp="1" noRot="1" noChangeAspect="1" noTextEdit="1"/>
          </p:cNvSpPr>
          <p:nvPr>
            <p:ph type="sldImg"/>
          </p:nvPr>
        </p:nvSpPr>
        <p:spPr>
          <a:ln/>
        </p:spPr>
      </p:sp>
      <p:sp>
        <p:nvSpPr>
          <p:cNvPr id="67587" name="2 - Θέση σημειώσεων"/>
          <p:cNvSpPr>
            <a:spLocks noGrp="1"/>
          </p:cNvSpPr>
          <p:nvPr>
            <p:ph type="body" idx="1"/>
          </p:nvPr>
        </p:nvSpPr>
        <p:spPr>
          <a:noFill/>
          <a:ln/>
        </p:spPr>
        <p:txBody>
          <a:bodyPr/>
          <a:lstStyle/>
          <a:p>
            <a:r>
              <a:rPr lang="en-US" dirty="0" smtClean="0"/>
              <a:t>So, from the processes a load of metadata is created,</a:t>
            </a:r>
            <a:r>
              <a:rPr lang="en-US" baseline="0" dirty="0" smtClean="0"/>
              <a:t> describing the obtained photos, videos etc from the </a:t>
            </a:r>
            <a:r>
              <a:rPr lang="en-US" baseline="0" dirty="0" err="1" smtClean="0"/>
              <a:t>kazaphani</a:t>
            </a:r>
            <a:r>
              <a:rPr lang="en-US" baseline="0" dirty="0" smtClean="0"/>
              <a:t> boat.</a:t>
            </a:r>
          </a:p>
          <a:p>
            <a:r>
              <a:rPr lang="en-US" baseline="0" dirty="0" smtClean="0"/>
              <a:t>These metadata form an hierarchical tree, that is complex to follow, especially if you are not the one documenting the metadata.</a:t>
            </a:r>
          </a:p>
          <a:p>
            <a:r>
              <a:rPr lang="en-US" baseline="0" dirty="0" smtClean="0"/>
              <a:t>So, when the archeologist or another museum employee wants to perform a query on this metadata, they will be frustrated and spend a lot of time writing a query that will most probably end in poor results.</a:t>
            </a:r>
            <a:endParaRPr lang="el-GR" dirty="0" smtClean="0"/>
          </a:p>
        </p:txBody>
      </p:sp>
      <p:sp>
        <p:nvSpPr>
          <p:cNvPr id="67588" name="3 - Θέση αριθμού διαφάνειας"/>
          <p:cNvSpPr txBox="1">
            <a:spLocks noGrp="1"/>
          </p:cNvSpPr>
          <p:nvPr/>
        </p:nvSpPr>
        <p:spPr bwMode="auto">
          <a:xfrm>
            <a:off x="3884613" y="8685213"/>
            <a:ext cx="2971800" cy="457200"/>
          </a:xfrm>
          <a:prstGeom prst="rect">
            <a:avLst/>
          </a:prstGeom>
          <a:noFill/>
          <a:ln w="9525">
            <a:noFill/>
            <a:miter lim="800000"/>
            <a:headEnd/>
            <a:tailEnd/>
          </a:ln>
        </p:spPr>
        <p:txBody>
          <a:bodyPr anchor="b"/>
          <a:lstStyle/>
          <a:p>
            <a:fld id="{F9552625-99D7-4FD8-AC3A-DC3BA0E4D74F}" type="slidenum">
              <a:rPr lang="en-US" sz="1200" b="0"/>
              <a:pPr/>
              <a:t>24</a:t>
            </a:fld>
            <a:endParaRPr lang="en-US" sz="1200"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 Θέση εικόνας διαφάνειας"/>
          <p:cNvSpPr>
            <a:spLocks noGrp="1" noRot="1" noChangeAspect="1" noTextEdit="1"/>
          </p:cNvSpPr>
          <p:nvPr>
            <p:ph type="sldImg"/>
          </p:nvPr>
        </p:nvSpPr>
        <p:spPr>
          <a:ln/>
        </p:spPr>
      </p:sp>
      <p:sp>
        <p:nvSpPr>
          <p:cNvPr id="69635" name="2 - Θέση σημειώσεων"/>
          <p:cNvSpPr>
            <a:spLocks noGrp="1"/>
          </p:cNvSpPr>
          <p:nvPr>
            <p:ph type="body" idx="1"/>
          </p:nvPr>
        </p:nvSpPr>
        <p:spPr>
          <a:noFill/>
          <a:ln/>
        </p:spPr>
        <p:txBody>
          <a:bodyPr/>
          <a:lstStyle/>
          <a:p>
            <a:r>
              <a:rPr lang="en-US" dirty="0" smtClean="0"/>
              <a:t>So, the poor</a:t>
            </a:r>
            <a:r>
              <a:rPr lang="en-US" baseline="0" dirty="0" smtClean="0"/>
              <a:t> archeologist would normally have to build this long SPARQL query,</a:t>
            </a:r>
          </a:p>
          <a:p>
            <a:r>
              <a:rPr lang="en-US" baseline="0" dirty="0" smtClean="0"/>
              <a:t>Which is also difficult to  read and understand.</a:t>
            </a:r>
          </a:p>
          <a:p>
            <a:r>
              <a:rPr lang="en-US" baseline="0" dirty="0" smtClean="0"/>
              <a:t>Instead of this, we propose to switch to a simpler querying method</a:t>
            </a:r>
          </a:p>
          <a:p>
            <a:r>
              <a:rPr lang="en-US" baseline="0" dirty="0" smtClean="0"/>
              <a:t>With which the user has to build this much shorter path, which is more convenient to write and read.</a:t>
            </a:r>
          </a:p>
          <a:p>
            <a:r>
              <a:rPr lang="en-US" baseline="0" dirty="0" smtClean="0"/>
              <a:t>Still though, it entails the complexity of having to know all the alternatives to include in the query.</a:t>
            </a:r>
          </a:p>
          <a:p>
            <a:r>
              <a:rPr lang="en-US" baseline="0" dirty="0" smtClean="0"/>
              <a:t>So to simplify even further the process, the end user instead of the path, is only exposed to this simple relationship :</a:t>
            </a:r>
          </a:p>
          <a:p>
            <a:r>
              <a:rPr lang="en-US" baseline="0" dirty="0" smtClean="0"/>
              <a:t>Thing is about or refers to the </a:t>
            </a:r>
            <a:r>
              <a:rPr lang="en-US" baseline="0" dirty="0" err="1" smtClean="0"/>
              <a:t>Kazaphani</a:t>
            </a:r>
            <a:r>
              <a:rPr lang="en-US" baseline="0" dirty="0" smtClean="0"/>
              <a:t> boat.</a:t>
            </a:r>
            <a:endParaRPr lang="el-GR" dirty="0" smtClean="0"/>
          </a:p>
        </p:txBody>
      </p:sp>
      <p:sp>
        <p:nvSpPr>
          <p:cNvPr id="69636" name="3 - Θέση αριθμού διαφάνειας"/>
          <p:cNvSpPr txBox="1">
            <a:spLocks noGrp="1"/>
          </p:cNvSpPr>
          <p:nvPr/>
        </p:nvSpPr>
        <p:spPr bwMode="auto">
          <a:xfrm>
            <a:off x="3884613" y="8685213"/>
            <a:ext cx="2971800" cy="457200"/>
          </a:xfrm>
          <a:prstGeom prst="rect">
            <a:avLst/>
          </a:prstGeom>
          <a:noFill/>
          <a:ln w="9525">
            <a:noFill/>
            <a:miter lim="800000"/>
            <a:headEnd/>
            <a:tailEnd/>
          </a:ln>
        </p:spPr>
        <p:txBody>
          <a:bodyPr anchor="b"/>
          <a:lstStyle/>
          <a:p>
            <a:fld id="{CE1829C3-7317-47D4-A4C3-F92EA8EB2773}" type="slidenum">
              <a:rPr lang="en-US" sz="1200" b="0"/>
              <a:pPr/>
              <a:t>25</a:t>
            </a:fld>
            <a:endParaRPr 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 Θέση εικόνας διαφάνειας"/>
          <p:cNvSpPr>
            <a:spLocks noGrp="1" noRot="1" noChangeAspect="1"/>
          </p:cNvSpPr>
          <p:nvPr>
            <p:ph type="sldImg"/>
          </p:nvPr>
        </p:nvSpPr>
        <p:spPr>
          <a:ln/>
        </p:spPr>
      </p:sp>
      <p:sp>
        <p:nvSpPr>
          <p:cNvPr id="43010" name="2 - Θέση σημειώσεων"/>
          <p:cNvSpPr>
            <a:spLocks noGrp="1"/>
          </p:cNvSpPr>
          <p:nvPr>
            <p:ph type="body" idx="1"/>
          </p:nvPr>
        </p:nvSpPr>
        <p:spPr>
          <a:noFill/>
          <a:ln/>
        </p:spPr>
        <p:txBody>
          <a:bodyPr/>
          <a:lstStyle/>
          <a:p>
            <a:r>
              <a:rPr lang="en-US" dirty="0" smtClean="0"/>
              <a:t>H </a:t>
            </a:r>
            <a:r>
              <a:rPr lang="en-US" dirty="0" err="1" smtClean="0"/>
              <a:t>parousiasi</a:t>
            </a:r>
            <a:r>
              <a:rPr lang="en-US" baseline="0" dirty="0" smtClean="0"/>
              <a:t> </a:t>
            </a:r>
            <a:r>
              <a:rPr lang="en-US" baseline="0" dirty="0" err="1" smtClean="0"/>
              <a:t>tha</a:t>
            </a:r>
            <a:r>
              <a:rPr lang="en-US" baseline="0" dirty="0" smtClean="0"/>
              <a:t> </a:t>
            </a:r>
            <a:r>
              <a:rPr lang="en-US" baseline="0" dirty="0" err="1" smtClean="0"/>
              <a:t>ksekinisei</a:t>
            </a:r>
            <a:r>
              <a:rPr lang="en-US" baseline="0" dirty="0" smtClean="0"/>
              <a:t> me </a:t>
            </a:r>
            <a:r>
              <a:rPr lang="en-US" baseline="0" dirty="0" err="1" smtClean="0"/>
              <a:t>mia</a:t>
            </a:r>
            <a:r>
              <a:rPr lang="en-US" baseline="0" dirty="0" smtClean="0"/>
              <a:t> </a:t>
            </a:r>
            <a:r>
              <a:rPr lang="en-US" baseline="0" dirty="0" err="1" smtClean="0"/>
              <a:t>suntomi</a:t>
            </a:r>
            <a:r>
              <a:rPr lang="en-US" baseline="0" dirty="0" smtClean="0"/>
              <a:t> </a:t>
            </a:r>
            <a:r>
              <a:rPr lang="en-US" baseline="0" dirty="0" err="1" smtClean="0"/>
              <a:t>eisagwgi</a:t>
            </a:r>
            <a:r>
              <a:rPr lang="en-US" baseline="0" dirty="0" smtClean="0"/>
              <a:t> </a:t>
            </a:r>
            <a:r>
              <a:rPr lang="en-US" baseline="0" dirty="0" err="1" smtClean="0"/>
              <a:t>stis</a:t>
            </a:r>
            <a:r>
              <a:rPr lang="en-US" baseline="0" dirty="0" smtClean="0"/>
              <a:t> </a:t>
            </a:r>
            <a:r>
              <a:rPr lang="en-US" baseline="0" dirty="0" err="1" smtClean="0"/>
              <a:t>orologies</a:t>
            </a:r>
            <a:r>
              <a:rPr lang="en-US" baseline="0" dirty="0" smtClean="0"/>
              <a:t> </a:t>
            </a:r>
            <a:r>
              <a:rPr lang="en-US" baseline="0" dirty="0" err="1" smtClean="0"/>
              <a:t>kai</a:t>
            </a:r>
            <a:r>
              <a:rPr lang="en-US" baseline="0" dirty="0" smtClean="0"/>
              <a:t> </a:t>
            </a:r>
            <a:r>
              <a:rPr lang="en-US" baseline="0" dirty="0" err="1" smtClean="0"/>
              <a:t>stis</a:t>
            </a:r>
            <a:r>
              <a:rPr lang="en-US" baseline="0" dirty="0" smtClean="0"/>
              <a:t> </a:t>
            </a:r>
            <a:r>
              <a:rPr lang="en-US" baseline="0" dirty="0" err="1" smtClean="0"/>
              <a:t>anagkes</a:t>
            </a:r>
            <a:r>
              <a:rPr lang="en-US" baseline="0" dirty="0" smtClean="0"/>
              <a:t> </a:t>
            </a:r>
            <a:r>
              <a:rPr lang="en-US" baseline="0" dirty="0" err="1" smtClean="0"/>
              <a:t>tou</a:t>
            </a:r>
            <a:r>
              <a:rPr lang="en-US" baseline="0" dirty="0" smtClean="0"/>
              <a:t> </a:t>
            </a:r>
            <a:r>
              <a:rPr lang="en-US" baseline="0" dirty="0" err="1" smtClean="0"/>
              <a:t>pediou</a:t>
            </a:r>
            <a:r>
              <a:rPr lang="en-US" baseline="0" dirty="0" smtClean="0"/>
              <a:t> </a:t>
            </a:r>
            <a:r>
              <a:rPr lang="en-US" baseline="0" dirty="0" err="1" smtClean="0"/>
              <a:t>efarmogis</a:t>
            </a:r>
            <a:r>
              <a:rPr lang="en-US" baseline="0" dirty="0" smtClean="0"/>
              <a:t>.</a:t>
            </a:r>
          </a:p>
          <a:p>
            <a:r>
              <a:rPr lang="en-US" baseline="0" dirty="0" err="1" smtClean="0"/>
              <a:t>Epeita</a:t>
            </a:r>
            <a:r>
              <a:rPr lang="en-US" baseline="0" dirty="0" smtClean="0"/>
              <a:t> </a:t>
            </a:r>
            <a:r>
              <a:rPr lang="en-US" baseline="0" dirty="0" err="1" smtClean="0"/>
              <a:t>tha</a:t>
            </a:r>
            <a:r>
              <a:rPr lang="en-US" baseline="0" dirty="0" smtClean="0"/>
              <a:t> </a:t>
            </a:r>
            <a:r>
              <a:rPr lang="en-US" baseline="0" dirty="0" err="1" smtClean="0"/>
              <a:t>parousiastei</a:t>
            </a:r>
            <a:r>
              <a:rPr lang="en-US" baseline="0" dirty="0" smtClean="0"/>
              <a:t> to </a:t>
            </a:r>
            <a:r>
              <a:rPr lang="en-US" baseline="0" dirty="0" err="1" smtClean="0"/>
              <a:t>problima</a:t>
            </a:r>
            <a:r>
              <a:rPr lang="en-US" baseline="0" dirty="0" smtClean="0"/>
              <a:t>  I </a:t>
            </a:r>
            <a:r>
              <a:rPr lang="en-US" baseline="0" dirty="0" err="1" smtClean="0"/>
              <a:t>lisi</a:t>
            </a:r>
            <a:r>
              <a:rPr lang="en-US" baseline="0" dirty="0" smtClean="0"/>
              <a:t> toy </a:t>
            </a:r>
            <a:r>
              <a:rPr lang="en-US" baseline="0" dirty="0" err="1" smtClean="0"/>
              <a:t>opoiou</a:t>
            </a:r>
            <a:r>
              <a:rPr lang="en-US" baseline="0" dirty="0" smtClean="0"/>
              <a:t> </a:t>
            </a:r>
            <a:r>
              <a:rPr lang="en-US" baseline="0" dirty="0" err="1" smtClean="0"/>
              <a:t>apotelei</a:t>
            </a:r>
            <a:r>
              <a:rPr lang="en-US" baseline="0" dirty="0" smtClean="0"/>
              <a:t> </a:t>
            </a:r>
            <a:r>
              <a:rPr lang="en-US" baseline="0" dirty="0" err="1" smtClean="0"/>
              <a:t>kai</a:t>
            </a:r>
            <a:r>
              <a:rPr lang="en-US" baseline="0" dirty="0" smtClean="0"/>
              <a:t> to </a:t>
            </a:r>
            <a:r>
              <a:rPr lang="en-US" baseline="0" dirty="0" err="1" smtClean="0"/>
              <a:t>kinitro</a:t>
            </a:r>
            <a:r>
              <a:rPr lang="en-US" baseline="0" dirty="0" smtClean="0"/>
              <a:t> </a:t>
            </a:r>
            <a:r>
              <a:rPr lang="en-US" baseline="0" dirty="0" err="1" smtClean="0"/>
              <a:t>gia</a:t>
            </a:r>
            <a:r>
              <a:rPr lang="en-US" baseline="0" dirty="0" smtClean="0"/>
              <a:t> </a:t>
            </a:r>
            <a:r>
              <a:rPr lang="en-US" baseline="0" dirty="0" err="1" smtClean="0"/>
              <a:t>autin</a:t>
            </a:r>
            <a:r>
              <a:rPr lang="en-US" baseline="0" dirty="0" smtClean="0"/>
              <a:t> tin </a:t>
            </a:r>
            <a:r>
              <a:rPr lang="en-US" baseline="0" dirty="0" err="1" smtClean="0"/>
              <a:t>douleia</a:t>
            </a:r>
            <a:r>
              <a:rPr lang="en-US" baseline="0" dirty="0" smtClean="0"/>
              <a:t> </a:t>
            </a:r>
            <a:r>
              <a:rPr lang="en-US" baseline="0" dirty="0" err="1" smtClean="0"/>
              <a:t>kai</a:t>
            </a:r>
            <a:r>
              <a:rPr lang="en-US" baseline="0" dirty="0" smtClean="0"/>
              <a:t> </a:t>
            </a:r>
            <a:r>
              <a:rPr lang="en-US" baseline="0" dirty="0" err="1" smtClean="0"/>
              <a:t>tha</a:t>
            </a:r>
            <a:endParaRPr lang="en-US" baseline="0" dirty="0" smtClean="0"/>
          </a:p>
          <a:p>
            <a:r>
              <a:rPr lang="en-US" baseline="0" dirty="0" err="1" smtClean="0"/>
              <a:t>Anaferthoume</a:t>
            </a:r>
            <a:r>
              <a:rPr lang="en-US" baseline="0" dirty="0" smtClean="0"/>
              <a:t> </a:t>
            </a:r>
            <a:r>
              <a:rPr lang="en-US" baseline="0" dirty="0" err="1" smtClean="0"/>
              <a:t>stis</a:t>
            </a:r>
            <a:r>
              <a:rPr lang="en-US" baseline="0" dirty="0" smtClean="0"/>
              <a:t> </a:t>
            </a:r>
            <a:r>
              <a:rPr lang="en-US" baseline="0" dirty="0" err="1" smtClean="0"/>
              <a:t>idi</a:t>
            </a:r>
            <a:r>
              <a:rPr lang="en-US" baseline="0" dirty="0" smtClean="0"/>
              <a:t> </a:t>
            </a:r>
            <a:r>
              <a:rPr lang="en-US" baseline="0" dirty="0" err="1" smtClean="0"/>
              <a:t>iparxouses</a:t>
            </a:r>
            <a:r>
              <a:rPr lang="en-US" baseline="0" dirty="0" smtClean="0"/>
              <a:t> </a:t>
            </a:r>
            <a:r>
              <a:rPr lang="en-US" baseline="0" dirty="0" err="1" smtClean="0"/>
              <a:t>liseis</a:t>
            </a:r>
            <a:r>
              <a:rPr lang="en-US" baseline="0" dirty="0" smtClean="0"/>
              <a:t>. </a:t>
            </a:r>
          </a:p>
          <a:p>
            <a:r>
              <a:rPr lang="en-US" baseline="0" dirty="0" smtClean="0"/>
              <a:t>En </a:t>
            </a:r>
            <a:r>
              <a:rPr lang="en-US" baseline="0" dirty="0" err="1" smtClean="0"/>
              <a:t>sunexeia</a:t>
            </a:r>
            <a:r>
              <a:rPr lang="en-US" baseline="0" dirty="0" smtClean="0"/>
              <a:t> </a:t>
            </a:r>
            <a:r>
              <a:rPr lang="en-US" baseline="0" dirty="0" err="1" smtClean="0"/>
              <a:t>tha</a:t>
            </a:r>
            <a:r>
              <a:rPr lang="en-US" baseline="0" dirty="0" smtClean="0"/>
              <a:t> </a:t>
            </a:r>
            <a:r>
              <a:rPr lang="en-US" baseline="0" dirty="0" err="1" smtClean="0"/>
              <a:t>milisoume</a:t>
            </a:r>
            <a:r>
              <a:rPr lang="en-US" baseline="0" dirty="0" smtClean="0"/>
              <a:t> </a:t>
            </a:r>
            <a:r>
              <a:rPr lang="en-US" baseline="0" dirty="0" err="1" smtClean="0"/>
              <a:t>gia</a:t>
            </a:r>
            <a:r>
              <a:rPr lang="en-US" baseline="0" dirty="0" smtClean="0"/>
              <a:t> tin </a:t>
            </a:r>
            <a:r>
              <a:rPr lang="en-US" baseline="0" dirty="0" err="1" smtClean="0"/>
              <a:t>diki</a:t>
            </a:r>
            <a:r>
              <a:rPr lang="en-US" baseline="0" dirty="0" smtClean="0"/>
              <a:t> </a:t>
            </a:r>
            <a:r>
              <a:rPr lang="en-US" baseline="0" dirty="0" err="1" smtClean="0"/>
              <a:t>mas</a:t>
            </a:r>
            <a:r>
              <a:rPr lang="en-US" baseline="0" dirty="0" smtClean="0"/>
              <a:t> </a:t>
            </a:r>
            <a:r>
              <a:rPr lang="en-US" baseline="0" dirty="0" err="1" smtClean="0"/>
              <a:t>protasi</a:t>
            </a:r>
            <a:r>
              <a:rPr lang="en-US" baseline="0" dirty="0" smtClean="0"/>
              <a:t>, I </a:t>
            </a:r>
            <a:r>
              <a:rPr lang="en-US" baseline="0" dirty="0" err="1" smtClean="0"/>
              <a:t>opoia</a:t>
            </a:r>
            <a:r>
              <a:rPr lang="en-US" baseline="0" dirty="0" smtClean="0"/>
              <a:t> </a:t>
            </a:r>
            <a:r>
              <a:rPr lang="en-US" baseline="0" dirty="0" err="1" smtClean="0"/>
              <a:t>tha</a:t>
            </a:r>
            <a:r>
              <a:rPr lang="en-US" baseline="0" dirty="0" smtClean="0"/>
              <a:t> </a:t>
            </a:r>
            <a:r>
              <a:rPr lang="en-US" baseline="0" dirty="0" err="1" smtClean="0"/>
              <a:t>epegksigithei</a:t>
            </a:r>
            <a:r>
              <a:rPr lang="en-US" baseline="0" dirty="0" smtClean="0"/>
              <a:t> me </a:t>
            </a:r>
            <a:r>
              <a:rPr lang="en-US" baseline="0" dirty="0" err="1" smtClean="0"/>
              <a:t>ena</a:t>
            </a:r>
            <a:r>
              <a:rPr lang="en-US" baseline="0" dirty="0" smtClean="0"/>
              <a:t> </a:t>
            </a:r>
            <a:r>
              <a:rPr lang="en-US" baseline="0" dirty="0" err="1" smtClean="0"/>
              <a:t>paradeigma</a:t>
            </a:r>
            <a:r>
              <a:rPr lang="en-US" baseline="0" dirty="0" smtClean="0"/>
              <a:t>.</a:t>
            </a:r>
          </a:p>
          <a:p>
            <a:r>
              <a:rPr lang="en-US" baseline="0" dirty="0" err="1" smtClean="0"/>
              <a:t>Gia</a:t>
            </a:r>
            <a:r>
              <a:rPr lang="en-US" baseline="0" dirty="0" smtClean="0"/>
              <a:t> </a:t>
            </a:r>
            <a:r>
              <a:rPr lang="en-US" baseline="0" dirty="0" err="1" smtClean="0"/>
              <a:t>perissoteres</a:t>
            </a:r>
            <a:r>
              <a:rPr lang="en-US" baseline="0" dirty="0" smtClean="0"/>
              <a:t> </a:t>
            </a:r>
            <a:r>
              <a:rPr lang="en-US" baseline="0" dirty="0" err="1" smtClean="0"/>
              <a:t>texnikes</a:t>
            </a:r>
            <a:r>
              <a:rPr lang="en-US" baseline="0" dirty="0" smtClean="0"/>
              <a:t> </a:t>
            </a:r>
            <a:r>
              <a:rPr lang="en-US" baseline="0" dirty="0" err="1" smtClean="0"/>
              <a:t>leptomereies</a:t>
            </a:r>
            <a:r>
              <a:rPr lang="en-US" baseline="0" dirty="0" smtClean="0"/>
              <a:t> </a:t>
            </a:r>
            <a:r>
              <a:rPr lang="en-US" baseline="0" dirty="0" err="1" smtClean="0"/>
              <a:t>tha</a:t>
            </a:r>
            <a:r>
              <a:rPr lang="en-US" baseline="0" dirty="0" smtClean="0"/>
              <a:t> </a:t>
            </a:r>
            <a:r>
              <a:rPr lang="en-US" baseline="0" dirty="0" err="1" smtClean="0"/>
              <a:t>perigrapsoume</a:t>
            </a:r>
            <a:r>
              <a:rPr lang="en-US" baseline="0" dirty="0" smtClean="0"/>
              <a:t> tin </a:t>
            </a:r>
            <a:r>
              <a:rPr lang="en-US" baseline="0" dirty="0" err="1" smtClean="0"/>
              <a:t>ilopoiisi</a:t>
            </a:r>
            <a:r>
              <a:rPr lang="en-US" baseline="0" dirty="0" smtClean="0"/>
              <a:t> </a:t>
            </a:r>
            <a:r>
              <a:rPr lang="en-US" baseline="0" dirty="0" err="1" smtClean="0"/>
              <a:t>tis</a:t>
            </a:r>
            <a:r>
              <a:rPr lang="en-US" baseline="0" dirty="0" smtClean="0"/>
              <a:t> </a:t>
            </a:r>
            <a:r>
              <a:rPr lang="en-US" baseline="0" dirty="0" err="1" smtClean="0"/>
              <a:t>protasis</a:t>
            </a:r>
            <a:endParaRPr lang="en-US" baseline="0" dirty="0" smtClean="0"/>
          </a:p>
          <a:p>
            <a:r>
              <a:rPr lang="en-US" baseline="0" dirty="0" smtClean="0"/>
              <a:t>Kai </a:t>
            </a:r>
            <a:r>
              <a:rPr lang="en-US" baseline="0" dirty="0" err="1" smtClean="0"/>
              <a:t>tha</a:t>
            </a:r>
            <a:r>
              <a:rPr lang="en-US" baseline="0" dirty="0" smtClean="0"/>
              <a:t> </a:t>
            </a:r>
            <a:r>
              <a:rPr lang="en-US" baseline="0" dirty="0" err="1" smtClean="0"/>
              <a:t>parousiasoume</a:t>
            </a:r>
            <a:r>
              <a:rPr lang="en-US" baseline="0" dirty="0" smtClean="0"/>
              <a:t> </a:t>
            </a:r>
            <a:r>
              <a:rPr lang="en-US" baseline="0" dirty="0" err="1" smtClean="0"/>
              <a:t>ta</a:t>
            </a:r>
            <a:r>
              <a:rPr lang="en-US" baseline="0" dirty="0" smtClean="0"/>
              <a:t> </a:t>
            </a:r>
            <a:r>
              <a:rPr lang="en-US" baseline="0" dirty="0" err="1" smtClean="0"/>
              <a:t>apotelesmata</a:t>
            </a:r>
            <a:r>
              <a:rPr lang="en-US" baseline="0" dirty="0" smtClean="0"/>
              <a:t> </a:t>
            </a:r>
            <a:r>
              <a:rPr lang="en-US" baseline="0" dirty="0" err="1" smtClean="0"/>
              <a:t>aksiologisis</a:t>
            </a:r>
            <a:r>
              <a:rPr lang="en-US" baseline="0" dirty="0" smtClean="0"/>
              <a:t> </a:t>
            </a:r>
            <a:r>
              <a:rPr lang="en-US" baseline="0" dirty="0" err="1" smtClean="0"/>
              <a:t>tis</a:t>
            </a:r>
            <a:r>
              <a:rPr lang="en-US" baseline="0" dirty="0" smtClean="0"/>
              <a:t> </a:t>
            </a:r>
            <a:r>
              <a:rPr lang="en-US" baseline="0" dirty="0" err="1" smtClean="0"/>
              <a:t>proteinomenis</a:t>
            </a:r>
            <a:r>
              <a:rPr lang="en-US" baseline="0" dirty="0" smtClean="0"/>
              <a:t> </a:t>
            </a:r>
            <a:r>
              <a:rPr lang="en-US" baseline="0" dirty="0" err="1" smtClean="0"/>
              <a:t>methodou</a:t>
            </a:r>
            <a:r>
              <a:rPr lang="en-US" baseline="0" dirty="0" smtClean="0"/>
              <a:t>.</a:t>
            </a:r>
          </a:p>
          <a:p>
            <a:r>
              <a:rPr lang="en-US" baseline="0" dirty="0" smtClean="0"/>
              <a:t>Ta </a:t>
            </a:r>
            <a:r>
              <a:rPr lang="en-US" baseline="0" dirty="0" err="1" smtClean="0"/>
              <a:t>ofeli</a:t>
            </a:r>
            <a:r>
              <a:rPr lang="en-US" baseline="0" dirty="0" smtClean="0"/>
              <a:t> </a:t>
            </a:r>
            <a:r>
              <a:rPr lang="en-US" baseline="0" dirty="0" err="1" smtClean="0"/>
              <a:t>autis</a:t>
            </a:r>
            <a:r>
              <a:rPr lang="en-US" baseline="0" dirty="0" smtClean="0"/>
              <a:t> </a:t>
            </a:r>
            <a:r>
              <a:rPr lang="en-US" baseline="0" dirty="0" err="1" smtClean="0"/>
              <a:t>tis</a:t>
            </a:r>
            <a:r>
              <a:rPr lang="en-US" baseline="0" dirty="0" smtClean="0"/>
              <a:t> </a:t>
            </a:r>
            <a:r>
              <a:rPr lang="en-US" baseline="0" dirty="0" err="1" smtClean="0"/>
              <a:t>methodou</a:t>
            </a:r>
            <a:r>
              <a:rPr lang="en-US" baseline="0" dirty="0" smtClean="0"/>
              <a:t> </a:t>
            </a:r>
            <a:r>
              <a:rPr lang="en-US" baseline="0" dirty="0" err="1" smtClean="0"/>
              <a:t>tha</a:t>
            </a:r>
            <a:r>
              <a:rPr lang="en-US" baseline="0" dirty="0" smtClean="0"/>
              <a:t> </a:t>
            </a:r>
            <a:r>
              <a:rPr lang="en-US" baseline="0" dirty="0" err="1" smtClean="0"/>
              <a:t>aparithmithoun</a:t>
            </a:r>
            <a:r>
              <a:rPr lang="en-US" baseline="0" dirty="0" smtClean="0"/>
              <a:t> </a:t>
            </a:r>
            <a:r>
              <a:rPr lang="en-US" baseline="0" dirty="0" err="1" smtClean="0"/>
              <a:t>sto</a:t>
            </a:r>
            <a:r>
              <a:rPr lang="en-US" baseline="0" dirty="0" smtClean="0"/>
              <a:t> </a:t>
            </a:r>
            <a:r>
              <a:rPr lang="en-US" baseline="0" dirty="0" err="1" smtClean="0"/>
              <a:t>telos</a:t>
            </a:r>
            <a:r>
              <a:rPr lang="en-US" baseline="0" dirty="0" smtClean="0"/>
              <a:t> </a:t>
            </a:r>
            <a:r>
              <a:rPr lang="en-US" baseline="0" dirty="0" err="1" smtClean="0"/>
              <a:t>tis</a:t>
            </a:r>
            <a:r>
              <a:rPr lang="en-US" baseline="0" dirty="0" smtClean="0"/>
              <a:t> </a:t>
            </a:r>
            <a:r>
              <a:rPr lang="en-US" baseline="0" dirty="0" err="1" smtClean="0"/>
              <a:t>parousiasis</a:t>
            </a:r>
            <a:r>
              <a:rPr lang="en-US" baseline="0" dirty="0" smtClean="0"/>
              <a:t>, </a:t>
            </a:r>
          </a:p>
          <a:p>
            <a:r>
              <a:rPr lang="en-US" baseline="0" dirty="0" err="1" smtClean="0"/>
              <a:t>Enw</a:t>
            </a:r>
            <a:r>
              <a:rPr lang="en-US" baseline="0" dirty="0" smtClean="0"/>
              <a:t> </a:t>
            </a:r>
            <a:r>
              <a:rPr lang="en-US" baseline="0" dirty="0" err="1" smtClean="0"/>
              <a:t>tha</a:t>
            </a:r>
            <a:r>
              <a:rPr lang="en-US" baseline="0" dirty="0" smtClean="0"/>
              <a:t> </a:t>
            </a:r>
            <a:r>
              <a:rPr lang="en-US" baseline="0" dirty="0" err="1" smtClean="0"/>
              <a:t>kleisoume</a:t>
            </a:r>
            <a:r>
              <a:rPr lang="en-US" baseline="0" dirty="0" smtClean="0"/>
              <a:t> me </a:t>
            </a:r>
            <a:r>
              <a:rPr lang="en-US" baseline="0" dirty="0" err="1" smtClean="0"/>
              <a:t>mia</a:t>
            </a:r>
            <a:r>
              <a:rPr lang="en-US" baseline="0" dirty="0" smtClean="0"/>
              <a:t> </a:t>
            </a:r>
            <a:r>
              <a:rPr lang="en-US" baseline="0" dirty="0" err="1" smtClean="0"/>
              <a:t>epeidiksi</a:t>
            </a:r>
            <a:r>
              <a:rPr lang="en-US" baseline="0" dirty="0" smtClean="0"/>
              <a:t> </a:t>
            </a:r>
            <a:r>
              <a:rPr lang="en-US" baseline="0" dirty="0" err="1" smtClean="0"/>
              <a:t>tis</a:t>
            </a:r>
            <a:r>
              <a:rPr lang="en-US" baseline="0" dirty="0" smtClean="0"/>
              <a:t> </a:t>
            </a:r>
            <a:r>
              <a:rPr lang="en-US" baseline="0" dirty="0" err="1" smtClean="0"/>
              <a:t>xrisis</a:t>
            </a:r>
            <a:r>
              <a:rPr lang="en-US" baseline="0" dirty="0" smtClean="0"/>
              <a:t> </a:t>
            </a:r>
            <a:r>
              <a:rPr lang="en-US" baseline="0" dirty="0" err="1" smtClean="0"/>
              <a:t>tou</a:t>
            </a:r>
            <a:r>
              <a:rPr lang="en-US" baseline="0" dirty="0" smtClean="0"/>
              <a:t> </a:t>
            </a:r>
            <a:r>
              <a:rPr lang="en-US" baseline="0" dirty="0" err="1" smtClean="0"/>
              <a:t>ulopoiimenou</a:t>
            </a:r>
            <a:r>
              <a:rPr lang="en-US" baseline="0" dirty="0" smtClean="0"/>
              <a:t> </a:t>
            </a:r>
            <a:r>
              <a:rPr lang="en-US" baseline="0" dirty="0" err="1" smtClean="0"/>
              <a:t>ergaleiou</a:t>
            </a:r>
            <a:endParaRPr lang="en-US" baseline="0" dirty="0" smtClean="0"/>
          </a:p>
          <a:p>
            <a:r>
              <a:rPr lang="en-US" baseline="0" dirty="0" err="1" smtClean="0"/>
              <a:t>Kathws</a:t>
            </a:r>
            <a:r>
              <a:rPr lang="en-US" baseline="0" dirty="0" smtClean="0"/>
              <a:t> </a:t>
            </a:r>
            <a:r>
              <a:rPr lang="en-US" baseline="0" dirty="0" err="1" smtClean="0"/>
              <a:t>kai</a:t>
            </a:r>
            <a:r>
              <a:rPr lang="en-US" baseline="0" dirty="0" smtClean="0"/>
              <a:t> </a:t>
            </a:r>
            <a:r>
              <a:rPr lang="en-US" baseline="0" dirty="0" err="1" smtClean="0"/>
              <a:t>tis</a:t>
            </a:r>
            <a:r>
              <a:rPr lang="en-US" baseline="0" dirty="0" smtClean="0"/>
              <a:t> </a:t>
            </a:r>
            <a:r>
              <a:rPr lang="en-US" baseline="0" dirty="0" err="1" smtClean="0"/>
              <a:t>efarmogis</a:t>
            </a:r>
            <a:r>
              <a:rPr lang="en-US" baseline="0" dirty="0" smtClean="0"/>
              <a:t> </a:t>
            </a:r>
            <a:r>
              <a:rPr lang="en-US" baseline="0" dirty="0" err="1" smtClean="0"/>
              <a:t>tis</a:t>
            </a:r>
            <a:r>
              <a:rPr lang="en-US" baseline="0" dirty="0" smtClean="0"/>
              <a:t> </a:t>
            </a:r>
            <a:r>
              <a:rPr lang="en-US" baseline="0" dirty="0" err="1" smtClean="0"/>
              <a:t>methodou</a:t>
            </a:r>
            <a:r>
              <a:rPr lang="en-US" baseline="0" dirty="0" smtClean="0"/>
              <a:t> </a:t>
            </a:r>
            <a:r>
              <a:rPr lang="en-US" baseline="0" dirty="0" err="1" smtClean="0"/>
              <a:t>sto</a:t>
            </a:r>
            <a:r>
              <a:rPr lang="en-US" baseline="0" dirty="0" smtClean="0"/>
              <a:t> project 3D-COFORM.</a:t>
            </a:r>
            <a:endParaRPr lang="en-US" dirty="0" smtClean="0"/>
          </a:p>
          <a:p>
            <a:endParaRPr lang="en-US" dirty="0" smtClean="0"/>
          </a:p>
          <a:p>
            <a:r>
              <a:rPr lang="en-US" dirty="0" smtClean="0"/>
              <a:t>After providing a few introductory information, I will expose you to the problem of querying semantic networks, the existing approach and then I will describe to you our solution. This will be accompanied by an example and finally a live demonstration of our current implementation.</a:t>
            </a:r>
          </a:p>
        </p:txBody>
      </p:sp>
      <p:sp>
        <p:nvSpPr>
          <p:cNvPr id="43011" name="3 - Θέση αριθμού διαφάνειας"/>
          <p:cNvSpPr>
            <a:spLocks noGrp="1"/>
          </p:cNvSpPr>
          <p:nvPr>
            <p:ph type="sldNum" sz="quarter" idx="5"/>
          </p:nvPr>
        </p:nvSpPr>
        <p:spPr>
          <a:noFill/>
        </p:spPr>
        <p:txBody>
          <a:bodyPr/>
          <a:lstStyle/>
          <a:p>
            <a:fld id="{DC9EC7DF-0009-4352-9315-AA2CA427272B}"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To</a:t>
            </a:r>
            <a:r>
              <a:rPr lang="en-US" baseline="0" dirty="0" smtClean="0"/>
              <a:t> realize this framework I have designed and implemented the FR configuration tool, which is a Java based tool,</a:t>
            </a:r>
          </a:p>
          <a:p>
            <a:r>
              <a:rPr lang="en-US" baseline="0" dirty="0" smtClean="0"/>
              <a:t>Including technologies like </a:t>
            </a:r>
            <a:r>
              <a:rPr lang="en-US" baseline="0" dirty="0" err="1" smtClean="0"/>
              <a:t>sparql</a:t>
            </a:r>
            <a:r>
              <a:rPr lang="en-US" baseline="0" dirty="0" smtClean="0"/>
              <a:t>, owl, </a:t>
            </a:r>
            <a:r>
              <a:rPr lang="en-US" baseline="0" dirty="0" err="1" smtClean="0"/>
              <a:t>rdf</a:t>
            </a:r>
            <a:r>
              <a:rPr lang="en-US" baseline="0" dirty="0" smtClean="0"/>
              <a:t> etc. and consisting of about 10000 lines of code. </a:t>
            </a:r>
          </a:p>
          <a:p>
            <a:r>
              <a:rPr lang="en-US" baseline="0" dirty="0" smtClean="0"/>
              <a:t>Then I have translated the FRs for the CIDOC –CRM schema.</a:t>
            </a:r>
          </a:p>
          <a:p>
            <a:r>
              <a:rPr lang="en-US" baseline="0" dirty="0" smtClean="0"/>
              <a:t>This framework is accepted and being implemented by the </a:t>
            </a:r>
            <a:r>
              <a:rPr lang="en-US" baseline="0" dirty="0" err="1" smtClean="0"/>
              <a:t>european</a:t>
            </a:r>
            <a:r>
              <a:rPr lang="en-US" baseline="0" dirty="0" smtClean="0"/>
              <a:t> projects 3D-COFORM in which I am also part,</a:t>
            </a:r>
          </a:p>
          <a:p>
            <a:r>
              <a:rPr lang="en-US" baseline="0" dirty="0" smtClean="0"/>
              <a:t>And the British museum’s research space project.</a:t>
            </a:r>
          </a:p>
          <a:p>
            <a:r>
              <a:rPr lang="en-US" baseline="0" dirty="0" smtClean="0"/>
              <a:t>Validation has been made using real archeologists queries and is practically proved to be efficient and </a:t>
            </a:r>
            <a:r>
              <a:rPr lang="en-US" baseline="0" dirty="0" err="1" smtClean="0"/>
              <a:t>convenientfor</a:t>
            </a:r>
            <a:r>
              <a:rPr lang="en-US" baseline="0" dirty="0" smtClean="0"/>
              <a:t> the user. Lastly, it can be customized to several user’s and domains’ requirements</a:t>
            </a:r>
          </a:p>
          <a:p>
            <a:endParaRPr lang="en-US" baseline="0" dirty="0" smtClean="0"/>
          </a:p>
          <a:p>
            <a:r>
              <a:rPr lang="en-US" baseline="0" dirty="0" smtClean="0"/>
              <a:t> </a:t>
            </a:r>
            <a:endParaRPr lang="el-GR" dirty="0"/>
          </a:p>
        </p:txBody>
      </p:sp>
      <p:sp>
        <p:nvSpPr>
          <p:cNvPr id="4" name="3 - Θέση αριθμού διαφάνειας"/>
          <p:cNvSpPr>
            <a:spLocks noGrp="1"/>
          </p:cNvSpPr>
          <p:nvPr>
            <p:ph type="sldNum" sz="quarter" idx="10"/>
          </p:nvPr>
        </p:nvSpPr>
        <p:spPr/>
        <p:txBody>
          <a:bodyPr/>
          <a:lstStyle/>
          <a:p>
            <a:pPr>
              <a:defRPr/>
            </a:pPr>
            <a:fld id="{580B23C3-F5D0-47E5-AFBE-89773943664A}" type="slidenum">
              <a:rPr lang="en-US" smtClean="0"/>
              <a:pPr>
                <a:defRPr/>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1 - Θέση εικόνας διαφάνειας"/>
          <p:cNvSpPr>
            <a:spLocks noGrp="1" noRot="1" noChangeAspect="1"/>
          </p:cNvSpPr>
          <p:nvPr>
            <p:ph type="sldImg"/>
          </p:nvPr>
        </p:nvSpPr>
        <p:spPr>
          <a:ln/>
        </p:spPr>
      </p:sp>
      <p:sp>
        <p:nvSpPr>
          <p:cNvPr id="72706" name="2 - Θέση σημειώσεων"/>
          <p:cNvSpPr>
            <a:spLocks noGrp="1"/>
          </p:cNvSpPr>
          <p:nvPr>
            <p:ph type="body" idx="1"/>
          </p:nvPr>
        </p:nvSpPr>
        <p:spPr>
          <a:noFill/>
          <a:ln/>
        </p:spPr>
        <p:txBody>
          <a:bodyPr/>
          <a:lstStyle/>
          <a:p>
            <a:r>
              <a:rPr lang="en-US" smtClean="0"/>
              <a:t>The paths are written in an expressive and easily readable format. This is because we need them to be understandable by the curators who are going to verify them</a:t>
            </a:r>
            <a:endParaRPr lang="el-GR" smtClean="0"/>
          </a:p>
        </p:txBody>
      </p:sp>
      <p:sp>
        <p:nvSpPr>
          <p:cNvPr id="72707" name="3 - Θέση αριθμού διαφάνειας"/>
          <p:cNvSpPr>
            <a:spLocks noGrp="1"/>
          </p:cNvSpPr>
          <p:nvPr>
            <p:ph type="sldNum" sz="quarter" idx="5"/>
          </p:nvPr>
        </p:nvSpPr>
        <p:spPr>
          <a:noFill/>
        </p:spPr>
        <p:txBody>
          <a:bodyPr/>
          <a:lstStyle/>
          <a:p>
            <a:fld id="{28C67C0A-0687-42FD-930D-73317348ED19}" type="slidenum">
              <a:rPr lang="en-US" smtClean="0"/>
              <a:pPr/>
              <a:t>29</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To</a:t>
            </a:r>
            <a:r>
              <a:rPr lang="en-US" baseline="0" dirty="0" smtClean="0"/>
              <a:t> realize this framework I have designed and implemented the FR configuration tool, which is a Java based tool,</a:t>
            </a:r>
          </a:p>
          <a:p>
            <a:r>
              <a:rPr lang="en-US" baseline="0" dirty="0" smtClean="0"/>
              <a:t>Including technologies like </a:t>
            </a:r>
            <a:r>
              <a:rPr lang="en-US" baseline="0" dirty="0" err="1" smtClean="0"/>
              <a:t>sparql</a:t>
            </a:r>
            <a:r>
              <a:rPr lang="en-US" baseline="0" dirty="0" smtClean="0"/>
              <a:t>, owl, </a:t>
            </a:r>
            <a:r>
              <a:rPr lang="en-US" baseline="0" dirty="0" err="1" smtClean="0"/>
              <a:t>rdf</a:t>
            </a:r>
            <a:r>
              <a:rPr lang="en-US" baseline="0" dirty="0" smtClean="0"/>
              <a:t> etc. and consisting of about 10000 lines of code. </a:t>
            </a:r>
          </a:p>
          <a:p>
            <a:r>
              <a:rPr lang="en-US" baseline="0" dirty="0" smtClean="0"/>
              <a:t>Then I have translated the FRs for the CIDOC –CRM schema.</a:t>
            </a:r>
          </a:p>
          <a:p>
            <a:r>
              <a:rPr lang="en-US" baseline="0" dirty="0" smtClean="0"/>
              <a:t>This framework is accepted and being implemented by the </a:t>
            </a:r>
            <a:r>
              <a:rPr lang="en-US" baseline="0" dirty="0" err="1" smtClean="0"/>
              <a:t>european</a:t>
            </a:r>
            <a:r>
              <a:rPr lang="en-US" baseline="0" dirty="0" smtClean="0"/>
              <a:t> projects 3D-COFORM in which I am also part,</a:t>
            </a:r>
          </a:p>
          <a:p>
            <a:r>
              <a:rPr lang="en-US" baseline="0" dirty="0" smtClean="0"/>
              <a:t>And the British museum’s research space project.</a:t>
            </a:r>
          </a:p>
          <a:p>
            <a:r>
              <a:rPr lang="en-US" baseline="0" dirty="0" smtClean="0"/>
              <a:t>Validation has been made using real archeologists queries and is practically proved to be efficient and </a:t>
            </a:r>
            <a:r>
              <a:rPr lang="en-US" baseline="0" dirty="0" err="1" smtClean="0"/>
              <a:t>convenientfor</a:t>
            </a:r>
            <a:r>
              <a:rPr lang="en-US" baseline="0" dirty="0" smtClean="0"/>
              <a:t> the user. Lastly, it can be customized to several user’s and domains’ requirements</a:t>
            </a:r>
          </a:p>
          <a:p>
            <a:endParaRPr lang="en-US" baseline="0" dirty="0" smtClean="0"/>
          </a:p>
          <a:p>
            <a:r>
              <a:rPr lang="en-US" baseline="0" dirty="0" smtClean="0"/>
              <a:t> </a:t>
            </a:r>
            <a:endParaRPr lang="el-GR" dirty="0"/>
          </a:p>
        </p:txBody>
      </p:sp>
      <p:sp>
        <p:nvSpPr>
          <p:cNvPr id="4" name="3 - Θέση αριθμού διαφάνειας"/>
          <p:cNvSpPr>
            <a:spLocks noGrp="1"/>
          </p:cNvSpPr>
          <p:nvPr>
            <p:ph type="sldNum" sz="quarter" idx="10"/>
          </p:nvPr>
        </p:nvSpPr>
        <p:spPr/>
        <p:txBody>
          <a:bodyPr/>
          <a:lstStyle/>
          <a:p>
            <a:pPr>
              <a:defRPr/>
            </a:pPr>
            <a:fld id="{580B23C3-F5D0-47E5-AFBE-89773943664A}" type="slidenum">
              <a:rPr lang="en-US" smtClean="0"/>
              <a:pPr>
                <a:defRPr/>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This is a screen shot of the</a:t>
            </a:r>
            <a:r>
              <a:rPr lang="en-US" baseline="0" dirty="0" smtClean="0"/>
              <a:t> interface to the FR configuration tool, providing several functionalities,</a:t>
            </a:r>
          </a:p>
          <a:p>
            <a:r>
              <a:rPr lang="en-US" baseline="0" dirty="0" smtClean="0"/>
              <a:t>Which I skip for the sake of time</a:t>
            </a:r>
            <a:endParaRPr lang="el-GR" dirty="0"/>
          </a:p>
        </p:txBody>
      </p:sp>
      <p:sp>
        <p:nvSpPr>
          <p:cNvPr id="4" name="3 - Θέση αριθμού διαφάνειας"/>
          <p:cNvSpPr>
            <a:spLocks noGrp="1"/>
          </p:cNvSpPr>
          <p:nvPr>
            <p:ph type="sldNum" sz="quarter" idx="10"/>
          </p:nvPr>
        </p:nvSpPr>
        <p:spPr/>
        <p:txBody>
          <a:bodyPr/>
          <a:lstStyle/>
          <a:p>
            <a:pPr>
              <a:defRPr/>
            </a:pPr>
            <a:fld id="{580B23C3-F5D0-47E5-AFBE-89773943664A}" type="slidenum">
              <a:rPr lang="en-US" smtClean="0"/>
              <a:pPr>
                <a:defRPr/>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To</a:t>
            </a:r>
            <a:r>
              <a:rPr lang="en-US" baseline="0" dirty="0" smtClean="0"/>
              <a:t> realize this framework I have designed and implemented the FR configuration tool, which is a Java based tool,</a:t>
            </a:r>
          </a:p>
          <a:p>
            <a:r>
              <a:rPr lang="en-US" baseline="0" dirty="0" smtClean="0"/>
              <a:t>Including technologies like </a:t>
            </a:r>
            <a:r>
              <a:rPr lang="en-US" baseline="0" dirty="0" err="1" smtClean="0"/>
              <a:t>sparql</a:t>
            </a:r>
            <a:r>
              <a:rPr lang="en-US" baseline="0" dirty="0" smtClean="0"/>
              <a:t>, owl, </a:t>
            </a:r>
            <a:r>
              <a:rPr lang="en-US" baseline="0" dirty="0" err="1" smtClean="0"/>
              <a:t>rdf</a:t>
            </a:r>
            <a:r>
              <a:rPr lang="en-US" baseline="0" dirty="0" smtClean="0"/>
              <a:t> etc. and consisting of about 10000 lines of code. </a:t>
            </a:r>
          </a:p>
          <a:p>
            <a:r>
              <a:rPr lang="en-US" baseline="0" dirty="0" smtClean="0"/>
              <a:t>Then I have translated the FRs for the CIDOC –CRM schema.</a:t>
            </a:r>
          </a:p>
          <a:p>
            <a:r>
              <a:rPr lang="en-US" baseline="0" dirty="0" smtClean="0"/>
              <a:t>This framework is accepted and being implemented by the </a:t>
            </a:r>
            <a:r>
              <a:rPr lang="en-US" baseline="0" dirty="0" err="1" smtClean="0"/>
              <a:t>european</a:t>
            </a:r>
            <a:r>
              <a:rPr lang="en-US" baseline="0" dirty="0" smtClean="0"/>
              <a:t> projects 3D-COFORM in which I am also part,</a:t>
            </a:r>
          </a:p>
          <a:p>
            <a:r>
              <a:rPr lang="en-US" baseline="0" dirty="0" smtClean="0"/>
              <a:t>And the British museum’s research space project.</a:t>
            </a:r>
          </a:p>
          <a:p>
            <a:r>
              <a:rPr lang="en-US" baseline="0" dirty="0" smtClean="0"/>
              <a:t>Validation has been made using real archeologists queries and is practically proved to be efficient and </a:t>
            </a:r>
            <a:r>
              <a:rPr lang="en-US" baseline="0" dirty="0" err="1" smtClean="0"/>
              <a:t>convenientfor</a:t>
            </a:r>
            <a:r>
              <a:rPr lang="en-US" baseline="0" dirty="0" smtClean="0"/>
              <a:t> the user. Lastly, it can be customized to several user’s and domains’ requirements</a:t>
            </a:r>
          </a:p>
          <a:p>
            <a:endParaRPr lang="en-US" baseline="0" dirty="0" smtClean="0"/>
          </a:p>
          <a:p>
            <a:r>
              <a:rPr lang="en-US" baseline="0" dirty="0" smtClean="0"/>
              <a:t> </a:t>
            </a:r>
            <a:endParaRPr lang="el-GR" dirty="0"/>
          </a:p>
        </p:txBody>
      </p:sp>
      <p:sp>
        <p:nvSpPr>
          <p:cNvPr id="4" name="3 - Θέση αριθμού διαφάνειας"/>
          <p:cNvSpPr>
            <a:spLocks noGrp="1"/>
          </p:cNvSpPr>
          <p:nvPr>
            <p:ph type="sldNum" sz="quarter" idx="10"/>
          </p:nvPr>
        </p:nvSpPr>
        <p:spPr/>
        <p:txBody>
          <a:bodyPr/>
          <a:lstStyle/>
          <a:p>
            <a:pPr>
              <a:defRPr/>
            </a:pPr>
            <a:fld id="{580B23C3-F5D0-47E5-AFBE-89773943664A}" type="slidenum">
              <a:rPr lang="en-US" smtClean="0"/>
              <a:pPr>
                <a:defRPr/>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So, what is done behind the scenes in</a:t>
            </a:r>
            <a:r>
              <a:rPr lang="en-US" baseline="0" dirty="0" smtClean="0"/>
              <a:t> order for the end user to be able to use this simplified querying method </a:t>
            </a:r>
          </a:p>
          <a:p>
            <a:r>
              <a:rPr lang="en-US" baseline="0" dirty="0" smtClean="0"/>
              <a:t>Is described in this slide.</a:t>
            </a:r>
          </a:p>
          <a:p>
            <a:r>
              <a:rPr lang="en-US" baseline="0" dirty="0" smtClean="0"/>
              <a:t>Firstly a </a:t>
            </a:r>
            <a:r>
              <a:rPr lang="en-US" baseline="0" dirty="0" smtClean="0">
                <a:solidFill>
                  <a:srgbClr val="FF0000"/>
                </a:solidFill>
              </a:rPr>
              <a:t>schema expert writes the paths that represent the FRs using the paths expression language.</a:t>
            </a:r>
          </a:p>
          <a:p>
            <a:r>
              <a:rPr lang="en-US" baseline="0" dirty="0" smtClean="0">
                <a:solidFill>
                  <a:srgbClr val="FF0000"/>
                </a:solidFill>
              </a:rPr>
              <a:t>Then they continue </a:t>
            </a:r>
            <a:r>
              <a:rPr lang="en-US" baseline="0" dirty="0" smtClean="0"/>
              <a:t>by validating them and automatically creating the respective SPARQLs using the FR configuration tool.</a:t>
            </a:r>
          </a:p>
          <a:p>
            <a:r>
              <a:rPr lang="en-US" baseline="0" dirty="0" smtClean="0"/>
              <a:t>Which will be then incorporated into the querying tool.</a:t>
            </a:r>
          </a:p>
          <a:p>
            <a:r>
              <a:rPr lang="en-US" baseline="0" dirty="0" smtClean="0"/>
              <a:t>After that the end user can easily and efficiently perform queries!</a:t>
            </a:r>
            <a:endParaRPr lang="el-GR" dirty="0"/>
          </a:p>
        </p:txBody>
      </p:sp>
      <p:sp>
        <p:nvSpPr>
          <p:cNvPr id="4" name="3 - Θέση αριθμού διαφάνειας"/>
          <p:cNvSpPr>
            <a:spLocks noGrp="1"/>
          </p:cNvSpPr>
          <p:nvPr>
            <p:ph type="sldNum" sz="quarter" idx="10"/>
          </p:nvPr>
        </p:nvSpPr>
        <p:spPr/>
        <p:txBody>
          <a:bodyPr/>
          <a:lstStyle/>
          <a:p>
            <a:pPr>
              <a:defRPr/>
            </a:pPr>
            <a:fld id="{580B23C3-F5D0-47E5-AFBE-89773943664A}" type="slidenum">
              <a:rPr lang="en-US" smtClean="0"/>
              <a:pPr>
                <a:defRPr/>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So, what is done behind the scenes in</a:t>
            </a:r>
            <a:r>
              <a:rPr lang="en-US" baseline="0" dirty="0" smtClean="0"/>
              <a:t> order for the end user to be able to use this simplified querying method </a:t>
            </a:r>
          </a:p>
          <a:p>
            <a:r>
              <a:rPr lang="en-US" baseline="0" dirty="0" smtClean="0"/>
              <a:t>Is described in this slide.</a:t>
            </a:r>
          </a:p>
          <a:p>
            <a:r>
              <a:rPr lang="en-US" baseline="0" dirty="0" smtClean="0"/>
              <a:t>Firstly a </a:t>
            </a:r>
            <a:r>
              <a:rPr lang="en-US" baseline="0" dirty="0" smtClean="0">
                <a:solidFill>
                  <a:srgbClr val="FF0000"/>
                </a:solidFill>
              </a:rPr>
              <a:t>schema expert writes the paths that represent the FRs using the paths expression language.</a:t>
            </a:r>
          </a:p>
          <a:p>
            <a:r>
              <a:rPr lang="en-US" baseline="0" dirty="0" smtClean="0">
                <a:solidFill>
                  <a:srgbClr val="FF0000"/>
                </a:solidFill>
              </a:rPr>
              <a:t>Then they continue </a:t>
            </a:r>
            <a:r>
              <a:rPr lang="en-US" baseline="0" dirty="0" smtClean="0"/>
              <a:t>by validating them and automatically creating the respective SPARQLs using the FR configuration tool.</a:t>
            </a:r>
          </a:p>
          <a:p>
            <a:r>
              <a:rPr lang="en-US" baseline="0" dirty="0" smtClean="0"/>
              <a:t>Which will be then incorporated into the querying tool.</a:t>
            </a:r>
          </a:p>
          <a:p>
            <a:r>
              <a:rPr lang="en-US" baseline="0" dirty="0" smtClean="0"/>
              <a:t>After that the end user can easily and efficiently perform queries!</a:t>
            </a:r>
            <a:endParaRPr lang="el-GR" dirty="0"/>
          </a:p>
        </p:txBody>
      </p:sp>
      <p:sp>
        <p:nvSpPr>
          <p:cNvPr id="4" name="3 - Θέση αριθμού διαφάνειας"/>
          <p:cNvSpPr>
            <a:spLocks noGrp="1"/>
          </p:cNvSpPr>
          <p:nvPr>
            <p:ph type="sldNum" sz="quarter" idx="10"/>
          </p:nvPr>
        </p:nvSpPr>
        <p:spPr/>
        <p:txBody>
          <a:bodyPr/>
          <a:lstStyle/>
          <a:p>
            <a:pPr>
              <a:defRPr/>
            </a:pPr>
            <a:fld id="{580B23C3-F5D0-47E5-AFBE-89773943664A}" type="slidenum">
              <a:rPr lang="en-US" smtClean="0"/>
              <a:pPr>
                <a:defRPr/>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So, what is done behind the scenes in</a:t>
            </a:r>
            <a:r>
              <a:rPr lang="en-US" baseline="0" dirty="0" smtClean="0"/>
              <a:t> order for the end user to be able to use this simplified querying method </a:t>
            </a:r>
          </a:p>
          <a:p>
            <a:r>
              <a:rPr lang="en-US" baseline="0" dirty="0" smtClean="0"/>
              <a:t>Is described in this slide.</a:t>
            </a:r>
          </a:p>
          <a:p>
            <a:r>
              <a:rPr lang="en-US" baseline="0" dirty="0" smtClean="0"/>
              <a:t>Firstly a </a:t>
            </a:r>
            <a:r>
              <a:rPr lang="en-US" baseline="0" dirty="0" smtClean="0">
                <a:solidFill>
                  <a:srgbClr val="FF0000"/>
                </a:solidFill>
              </a:rPr>
              <a:t>schema expert writes the paths that represent the FRs using the paths expression language.</a:t>
            </a:r>
          </a:p>
          <a:p>
            <a:r>
              <a:rPr lang="en-US" baseline="0" dirty="0" smtClean="0">
                <a:solidFill>
                  <a:srgbClr val="FF0000"/>
                </a:solidFill>
              </a:rPr>
              <a:t>Then they continue </a:t>
            </a:r>
            <a:r>
              <a:rPr lang="en-US" baseline="0" dirty="0" smtClean="0"/>
              <a:t>by validating them and automatically creating the respective SPARQLs using the FR configuration tool.</a:t>
            </a:r>
          </a:p>
          <a:p>
            <a:r>
              <a:rPr lang="en-US" baseline="0" dirty="0" smtClean="0"/>
              <a:t>Which will be then incorporated into the querying tool.</a:t>
            </a:r>
          </a:p>
          <a:p>
            <a:r>
              <a:rPr lang="en-US" baseline="0" dirty="0" smtClean="0"/>
              <a:t>After that the end user can easily and efficiently perform queries!</a:t>
            </a:r>
            <a:endParaRPr lang="el-GR" dirty="0"/>
          </a:p>
        </p:txBody>
      </p:sp>
      <p:sp>
        <p:nvSpPr>
          <p:cNvPr id="4" name="3 - Θέση αριθμού διαφάνειας"/>
          <p:cNvSpPr>
            <a:spLocks noGrp="1"/>
          </p:cNvSpPr>
          <p:nvPr>
            <p:ph type="sldNum" sz="quarter" idx="10"/>
          </p:nvPr>
        </p:nvSpPr>
        <p:spPr/>
        <p:txBody>
          <a:bodyPr/>
          <a:lstStyle/>
          <a:p>
            <a:pPr>
              <a:defRPr/>
            </a:pPr>
            <a:fld id="{580B23C3-F5D0-47E5-AFBE-89773943664A}" type="slidenum">
              <a:rPr lang="en-US" smtClean="0"/>
              <a:pPr>
                <a:defRPr/>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So, what is done behind the scenes in</a:t>
            </a:r>
            <a:r>
              <a:rPr lang="en-US" baseline="0" dirty="0" smtClean="0"/>
              <a:t> order for the end user to be able to use this simplified querying method </a:t>
            </a:r>
          </a:p>
          <a:p>
            <a:r>
              <a:rPr lang="en-US" baseline="0" dirty="0" smtClean="0"/>
              <a:t>Is described in this slide.</a:t>
            </a:r>
          </a:p>
          <a:p>
            <a:r>
              <a:rPr lang="en-US" baseline="0" dirty="0" smtClean="0"/>
              <a:t>Firstly a </a:t>
            </a:r>
            <a:r>
              <a:rPr lang="en-US" baseline="0" dirty="0" smtClean="0">
                <a:solidFill>
                  <a:srgbClr val="FF0000"/>
                </a:solidFill>
              </a:rPr>
              <a:t>schema expert writes the paths that represent the FRs using the paths expression language.</a:t>
            </a:r>
          </a:p>
          <a:p>
            <a:r>
              <a:rPr lang="en-US" baseline="0" dirty="0" smtClean="0">
                <a:solidFill>
                  <a:srgbClr val="FF0000"/>
                </a:solidFill>
              </a:rPr>
              <a:t>Then they continue </a:t>
            </a:r>
            <a:r>
              <a:rPr lang="en-US" baseline="0" dirty="0" smtClean="0"/>
              <a:t>by validating them and automatically creating the respective SPARQLs using the FR configuration tool.</a:t>
            </a:r>
          </a:p>
          <a:p>
            <a:r>
              <a:rPr lang="en-US" baseline="0" dirty="0" smtClean="0"/>
              <a:t>Which will be then incorporated into the querying tool.</a:t>
            </a:r>
          </a:p>
          <a:p>
            <a:r>
              <a:rPr lang="en-US" baseline="0" dirty="0" smtClean="0"/>
              <a:t>After that the end user can easily and efficiently perform queries!</a:t>
            </a:r>
            <a:endParaRPr lang="el-GR" dirty="0"/>
          </a:p>
        </p:txBody>
      </p:sp>
      <p:sp>
        <p:nvSpPr>
          <p:cNvPr id="4" name="3 - Θέση αριθμού διαφάνειας"/>
          <p:cNvSpPr>
            <a:spLocks noGrp="1"/>
          </p:cNvSpPr>
          <p:nvPr>
            <p:ph type="sldNum" sz="quarter" idx="10"/>
          </p:nvPr>
        </p:nvSpPr>
        <p:spPr/>
        <p:txBody>
          <a:bodyPr/>
          <a:lstStyle/>
          <a:p>
            <a:pPr>
              <a:defRPr/>
            </a:pPr>
            <a:fld id="{580B23C3-F5D0-47E5-AFBE-89773943664A}" type="slidenum">
              <a:rPr lang="en-US" smtClean="0"/>
              <a:pPr>
                <a:defRPr/>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So, what is done behind the scenes in</a:t>
            </a:r>
            <a:r>
              <a:rPr lang="en-US" baseline="0" dirty="0" smtClean="0"/>
              <a:t> order for the end user to be able to use this simplified querying method </a:t>
            </a:r>
          </a:p>
          <a:p>
            <a:r>
              <a:rPr lang="en-US" baseline="0" dirty="0" smtClean="0"/>
              <a:t>Is described in this slide.</a:t>
            </a:r>
          </a:p>
          <a:p>
            <a:r>
              <a:rPr lang="en-US" baseline="0" dirty="0" smtClean="0"/>
              <a:t>Firstly a </a:t>
            </a:r>
            <a:r>
              <a:rPr lang="en-US" baseline="0" dirty="0" smtClean="0">
                <a:solidFill>
                  <a:srgbClr val="FF0000"/>
                </a:solidFill>
              </a:rPr>
              <a:t>schema expert writes the paths that represent the FRs using the paths expression language.</a:t>
            </a:r>
          </a:p>
          <a:p>
            <a:r>
              <a:rPr lang="en-US" baseline="0" dirty="0" smtClean="0">
                <a:solidFill>
                  <a:srgbClr val="FF0000"/>
                </a:solidFill>
              </a:rPr>
              <a:t>Then they continue </a:t>
            </a:r>
            <a:r>
              <a:rPr lang="en-US" baseline="0" dirty="0" smtClean="0"/>
              <a:t>by validating them and automatically creating the respective SPARQLs using the FR configuration tool.</a:t>
            </a:r>
          </a:p>
          <a:p>
            <a:r>
              <a:rPr lang="en-US" baseline="0" dirty="0" smtClean="0"/>
              <a:t>Which will be then incorporated into the querying tool.</a:t>
            </a:r>
          </a:p>
          <a:p>
            <a:r>
              <a:rPr lang="en-US" baseline="0" dirty="0" smtClean="0"/>
              <a:t>After that the end user can easily and efficiently perform queries!</a:t>
            </a:r>
            <a:endParaRPr lang="el-GR" dirty="0"/>
          </a:p>
        </p:txBody>
      </p:sp>
      <p:sp>
        <p:nvSpPr>
          <p:cNvPr id="4" name="3 - Θέση αριθμού διαφάνειας"/>
          <p:cNvSpPr>
            <a:spLocks noGrp="1"/>
          </p:cNvSpPr>
          <p:nvPr>
            <p:ph type="sldNum" sz="quarter" idx="10"/>
          </p:nvPr>
        </p:nvSpPr>
        <p:spPr/>
        <p:txBody>
          <a:bodyPr/>
          <a:lstStyle/>
          <a:p>
            <a:pPr>
              <a:defRPr/>
            </a:pPr>
            <a:fld id="{580B23C3-F5D0-47E5-AFBE-89773943664A}" type="slidenum">
              <a:rPr lang="en-US" smtClean="0"/>
              <a:pPr>
                <a:defRPr/>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r>
              <a:rPr lang="en-US" dirty="0" smtClean="0"/>
              <a:t>The trend nowadays is the movement from a Web of unstructured documents to a Web of structured data. </a:t>
            </a:r>
          </a:p>
          <a:p>
            <a:r>
              <a:rPr lang="en-US" dirty="0" smtClean="0"/>
              <a:t>To make this happen we use RDF/S for defining and describing data and the relations among data;</a:t>
            </a:r>
          </a:p>
          <a:p>
            <a:r>
              <a:rPr lang="en-US" dirty="0" smtClean="0"/>
              <a:t>RDF triple stores to maintain the content, creating in this way hundreds of Semantic Networks;</a:t>
            </a:r>
          </a:p>
          <a:p>
            <a:r>
              <a:rPr lang="en-US" dirty="0" smtClean="0"/>
              <a:t>And finally Linked Open Data to publish and interconnect the information of the various Semantic Networks into a giant </a:t>
            </a:r>
          </a:p>
          <a:p>
            <a:r>
              <a:rPr lang="en-US" dirty="0" smtClean="0"/>
              <a:t>Graph comprising the Semantic Web.</a:t>
            </a:r>
            <a:endParaRPr lang="el-GR"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baseline="0" dirty="0" smtClean="0"/>
              <a:t>In order to prove the usability of the proposed model and its adequacy to create associative queries, we have used a set of real archeologists’ queries, taken from the </a:t>
            </a:r>
            <a:r>
              <a:rPr lang="en-US" baseline="0" dirty="0" err="1" smtClean="0"/>
              <a:t>CulTNat</a:t>
            </a:r>
            <a:r>
              <a:rPr lang="en-US" baseline="0" dirty="0" smtClean="0"/>
              <a:t> centre.</a:t>
            </a:r>
          </a:p>
          <a:p>
            <a:endParaRPr lang="en-US" baseline="0" dirty="0" smtClean="0"/>
          </a:p>
          <a:p>
            <a:r>
              <a:rPr lang="en-US" baseline="0" dirty="0" smtClean="0"/>
              <a:t>Validation has been made using real archeologists queries and is practically proved to be efficient and convenient for the user. Lastly, it can be customized to several user’s and domains’ requirements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The 3D-COFORM project aims at providing integrated technologies to make the large-scale production of 3D models feasible for the systematic documentation and study of material cultural heritage</a:t>
            </a:r>
            <a:r>
              <a:rPr lang="el-GR" dirty="0" smtClean="0"/>
              <a:t> </a:t>
            </a:r>
            <a:r>
              <a:rPr lang="en-US" sz="1200" kern="1200" dirty="0" smtClean="0">
                <a:solidFill>
                  <a:schemeClr val="tx1"/>
                </a:solidFill>
                <a:latin typeface="Arial" charset="0"/>
                <a:ea typeface="+mn-ea"/>
                <a:cs typeface="+mn-cs"/>
              </a:rPr>
              <a:t>http://www.3d-coform.eu/</a:t>
            </a:r>
            <a:endParaRPr lang="el-GR" sz="1200" kern="1200" dirty="0" smtClean="0">
              <a:solidFill>
                <a:schemeClr val="tx1"/>
              </a:solidFill>
              <a:latin typeface="Arial" charset="0"/>
              <a:ea typeface="+mn-ea"/>
              <a:cs typeface="+mn-cs"/>
            </a:endParaRPr>
          </a:p>
          <a:p>
            <a:endParaRPr lang="en-US" baseline="0" dirty="0" smtClean="0"/>
          </a:p>
          <a:p>
            <a:r>
              <a:rPr lang="en-US" baseline="0" dirty="0" smtClean="0"/>
              <a:t> Research space: </a:t>
            </a:r>
            <a:r>
              <a:rPr lang="en-US" dirty="0" smtClean="0"/>
              <a:t>supporting collaborative internet research, information sharing and web applications for the cultural heritage scholarly community</a:t>
            </a:r>
            <a:endParaRPr lang="el-GR" dirty="0"/>
          </a:p>
        </p:txBody>
      </p:sp>
      <p:sp>
        <p:nvSpPr>
          <p:cNvPr id="4" name="3 - Θέση αριθμού διαφάνειας"/>
          <p:cNvSpPr>
            <a:spLocks noGrp="1"/>
          </p:cNvSpPr>
          <p:nvPr>
            <p:ph type="sldNum" sz="quarter" idx="10"/>
          </p:nvPr>
        </p:nvSpPr>
        <p:spPr/>
        <p:txBody>
          <a:bodyPr/>
          <a:lstStyle/>
          <a:p>
            <a:pPr>
              <a:defRPr/>
            </a:pPr>
            <a:fld id="{580B23C3-F5D0-47E5-AFBE-89773943664A}" type="slidenum">
              <a:rPr lang="en-US" smtClean="0"/>
              <a:pPr>
                <a:defRPr/>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Such a query</a:t>
            </a:r>
            <a:r>
              <a:rPr lang="en-US" baseline="0" dirty="0" smtClean="0"/>
              <a:t> is presented in this slide. Here an archeologist wants to ask for stones from building A that once were on another building and they date from a certain period. This graph shows the respective classes and properties of the CIDOC-CRM that have to be included to create the query.</a:t>
            </a:r>
            <a:endParaRPr lang="el-GR" dirty="0"/>
          </a:p>
        </p:txBody>
      </p:sp>
      <p:sp>
        <p:nvSpPr>
          <p:cNvPr id="4" name="3 - Θέση αριθμού διαφάνειας"/>
          <p:cNvSpPr>
            <a:spLocks noGrp="1"/>
          </p:cNvSpPr>
          <p:nvPr>
            <p:ph type="sldNum" sz="quarter" idx="10"/>
          </p:nvPr>
        </p:nvSpPr>
        <p:spPr/>
        <p:txBody>
          <a:bodyPr/>
          <a:lstStyle/>
          <a:p>
            <a:pPr>
              <a:defRPr/>
            </a:pPr>
            <a:fld id="{04C3FEB2-DE5B-46D9-BB97-FF48DC6D968F}" type="slidenum">
              <a:rPr lang="en-US" smtClean="0"/>
              <a:pPr>
                <a:defRPr/>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The same query in our model is mapped</a:t>
            </a:r>
            <a:r>
              <a:rPr lang="en-US" baseline="0" dirty="0" smtClean="0"/>
              <a:t> to this much simpler graph, that uses less properties and less classes. Moreover, in order to create the associative query, we can use intermediate classes and combine in this way more FRs in the query.</a:t>
            </a:r>
            <a:endParaRPr lang="el-GR" dirty="0"/>
          </a:p>
        </p:txBody>
      </p:sp>
      <p:sp>
        <p:nvSpPr>
          <p:cNvPr id="4" name="3 - Θέση αριθμού διαφάνειας"/>
          <p:cNvSpPr>
            <a:spLocks noGrp="1"/>
          </p:cNvSpPr>
          <p:nvPr>
            <p:ph type="sldNum" sz="quarter" idx="10"/>
          </p:nvPr>
        </p:nvSpPr>
        <p:spPr/>
        <p:txBody>
          <a:bodyPr/>
          <a:lstStyle/>
          <a:p>
            <a:pPr>
              <a:defRPr/>
            </a:pPr>
            <a:fld id="{04C3FEB2-DE5B-46D9-BB97-FF48DC6D968F}" type="slidenum">
              <a:rPr lang="en-US" smtClean="0"/>
              <a:pPr>
                <a:defRPr/>
              </a:pPr>
              <a:t>41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In</a:t>
            </a:r>
            <a:r>
              <a:rPr lang="en-US" baseline="0" dirty="0" smtClean="0"/>
              <a:t> our model we demonstrate that we target at providing high recall rates. This is achieved using property propagation </a:t>
            </a:r>
          </a:p>
          <a:p>
            <a:r>
              <a:rPr lang="en-US" baseline="0" dirty="0" smtClean="0"/>
              <a:t>through the metadata, and even accepting the fact that a property may not necessarily be propagated in all cases. This results in precision deterioration. To face this problem, we suggest the usage of FRs specializations or the addition of extra constraints at querying time.</a:t>
            </a:r>
          </a:p>
          <a:p>
            <a:endParaRPr lang="el-GR" dirty="0"/>
          </a:p>
        </p:txBody>
      </p:sp>
      <p:sp>
        <p:nvSpPr>
          <p:cNvPr id="4" name="3 - Θέση αριθμού διαφάνειας"/>
          <p:cNvSpPr>
            <a:spLocks noGrp="1"/>
          </p:cNvSpPr>
          <p:nvPr>
            <p:ph type="sldNum" sz="quarter" idx="10"/>
          </p:nvPr>
        </p:nvSpPr>
        <p:spPr/>
        <p:txBody>
          <a:bodyPr/>
          <a:lstStyle/>
          <a:p>
            <a:pPr>
              <a:defRPr/>
            </a:pPr>
            <a:fld id="{04C3FEB2-DE5B-46D9-BB97-FF48DC6D968F}" type="slidenum">
              <a:rPr lang="en-US" smtClean="0"/>
              <a:pPr>
                <a:defRPr/>
              </a:pPr>
              <a:t>42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To practically prove our suggestion, see</a:t>
            </a:r>
            <a:r>
              <a:rPr lang="en-US" baseline="0" dirty="0" smtClean="0"/>
              <a:t> for example the Thing from Brighton. There is a list of 10 expected objects to be returned. Even though, we do get all of them back, we also get a big number of redundant objects, so the precision remains low. A proposed solution would be to ask instead of Thing from Brighton, the specialization Thing is located in Brighton. This indeed improves the precision. Now, if we constrain the original query adding the has type FR, we see that the precision is improved again, and even more if we add a second constraint, the is made of stone. So, we result in the conclusion that indeed we get high recall rates and a scalable precision rate.  </a:t>
            </a:r>
            <a:endParaRPr lang="el-GR" dirty="0"/>
          </a:p>
        </p:txBody>
      </p:sp>
      <p:sp>
        <p:nvSpPr>
          <p:cNvPr id="4" name="3 - Θέση αριθμού διαφάνειας"/>
          <p:cNvSpPr>
            <a:spLocks noGrp="1"/>
          </p:cNvSpPr>
          <p:nvPr>
            <p:ph type="sldNum" sz="quarter" idx="10"/>
          </p:nvPr>
        </p:nvSpPr>
        <p:spPr/>
        <p:txBody>
          <a:bodyPr/>
          <a:lstStyle/>
          <a:p>
            <a:pPr>
              <a:defRPr/>
            </a:pPr>
            <a:fld id="{04C3FEB2-DE5B-46D9-BB97-FF48DC6D968F}" type="slidenum">
              <a:rPr lang="en-US" smtClean="0"/>
              <a:pPr>
                <a:defRPr/>
              </a:pPr>
              <a:t>43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To</a:t>
            </a:r>
            <a:r>
              <a:rPr lang="en-US" baseline="0" dirty="0" smtClean="0"/>
              <a:t> sum up with, </a:t>
            </a:r>
            <a:r>
              <a:rPr lang="en-US" dirty="0" smtClean="0"/>
              <a:t>n the context of</a:t>
            </a:r>
            <a:r>
              <a:rPr lang="en-US" baseline="0" dirty="0" smtClean="0"/>
              <a:t> this work I have performed a background that identifies the limitations of related work.</a:t>
            </a:r>
          </a:p>
          <a:p>
            <a:r>
              <a:rPr lang="en-US" baseline="0" dirty="0" smtClean="0"/>
              <a:t>Through the new data model I have created, there is the possibility for simplified querying.</a:t>
            </a:r>
          </a:p>
          <a:p>
            <a:r>
              <a:rPr lang="en-US" baseline="0" dirty="0" smtClean="0"/>
              <a:t>With the paths expression language manual SPARQL generation is avoided.</a:t>
            </a:r>
          </a:p>
          <a:p>
            <a:r>
              <a:rPr lang="en-US" baseline="0" dirty="0" smtClean="0"/>
              <a:t>High recall rates are provided using associative querying and rules like the property propagation</a:t>
            </a:r>
          </a:p>
          <a:p>
            <a:r>
              <a:rPr lang="en-US" baseline="0" dirty="0" smtClean="0"/>
              <a:t>And improvement of precision can be achieved with the customizable FR specializations and constraints posing</a:t>
            </a:r>
          </a:p>
          <a:p>
            <a:r>
              <a:rPr lang="en-US" baseline="0" dirty="0" smtClean="0"/>
              <a:t>At querying time. </a:t>
            </a:r>
          </a:p>
          <a:p>
            <a:r>
              <a:rPr lang="en-US" baseline="0" dirty="0" smtClean="0"/>
              <a:t>The networks integration capability is ensured because we have kept the rich structure schema.</a:t>
            </a:r>
          </a:p>
          <a:p>
            <a:r>
              <a:rPr lang="en-US" baseline="0" dirty="0" smtClean="0"/>
              <a:t>And lastly the querying process time has diminished to seconds from months, because of the simplicity we provide.</a:t>
            </a:r>
          </a:p>
        </p:txBody>
      </p:sp>
      <p:sp>
        <p:nvSpPr>
          <p:cNvPr id="4" name="3 - Θέση αριθμού διαφάνειας"/>
          <p:cNvSpPr>
            <a:spLocks noGrp="1"/>
          </p:cNvSpPr>
          <p:nvPr>
            <p:ph type="sldNum" sz="quarter" idx="10"/>
          </p:nvPr>
        </p:nvSpPr>
        <p:spPr/>
        <p:txBody>
          <a:bodyPr/>
          <a:lstStyle/>
          <a:p>
            <a:pPr>
              <a:defRPr/>
            </a:pPr>
            <a:fld id="{580B23C3-F5D0-47E5-AFBE-89773943664A}" type="slidenum">
              <a:rPr lang="en-US" smtClean="0"/>
              <a:pPr>
                <a:defRPr/>
              </a:pPr>
              <a:t>45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err="1" smtClean="0"/>
              <a:t>Prin</a:t>
            </a:r>
            <a:r>
              <a:rPr lang="en-US" dirty="0" smtClean="0"/>
              <a:t> </a:t>
            </a:r>
            <a:r>
              <a:rPr lang="en-US" dirty="0" err="1" smtClean="0"/>
              <a:t>proxwrisoume</a:t>
            </a:r>
            <a:r>
              <a:rPr lang="en-US" baseline="0" dirty="0" smtClean="0"/>
              <a:t> se </a:t>
            </a:r>
            <a:r>
              <a:rPr lang="en-US" baseline="0" dirty="0" err="1" smtClean="0"/>
              <a:t>pio</a:t>
            </a:r>
            <a:r>
              <a:rPr lang="en-US" baseline="0" dirty="0" smtClean="0"/>
              <a:t> </a:t>
            </a:r>
            <a:r>
              <a:rPr lang="en-US" baseline="0" dirty="0" err="1" smtClean="0"/>
              <a:t>eksidikeumenes</a:t>
            </a:r>
            <a:r>
              <a:rPr lang="en-US" baseline="0" dirty="0" smtClean="0"/>
              <a:t> </a:t>
            </a:r>
            <a:r>
              <a:rPr lang="en-US" baseline="0" dirty="0" err="1" smtClean="0"/>
              <a:t>perigrafes</a:t>
            </a:r>
            <a:r>
              <a:rPr lang="en-US" baseline="0" dirty="0" smtClean="0"/>
              <a:t>, se </a:t>
            </a:r>
            <a:r>
              <a:rPr lang="en-US" baseline="0" dirty="0" err="1" smtClean="0"/>
              <a:t>autin</a:t>
            </a:r>
            <a:r>
              <a:rPr lang="en-US" baseline="0" dirty="0" smtClean="0"/>
              <a:t> tin </a:t>
            </a:r>
            <a:r>
              <a:rPr lang="en-US" baseline="0" dirty="0" err="1" smtClean="0"/>
              <a:t>diafaneia</a:t>
            </a:r>
            <a:r>
              <a:rPr lang="en-US" baseline="0" dirty="0" smtClean="0"/>
              <a:t> </a:t>
            </a:r>
            <a:r>
              <a:rPr lang="en-US" baseline="0" dirty="0" err="1" smtClean="0"/>
              <a:t>parathetoume</a:t>
            </a:r>
            <a:r>
              <a:rPr lang="en-US" baseline="0" dirty="0" smtClean="0"/>
              <a:t> </a:t>
            </a:r>
            <a:r>
              <a:rPr lang="en-US" baseline="0" dirty="0" err="1" smtClean="0"/>
              <a:t>mia</a:t>
            </a:r>
            <a:r>
              <a:rPr lang="en-US" baseline="0" dirty="0" smtClean="0"/>
              <a:t> </a:t>
            </a:r>
            <a:r>
              <a:rPr lang="en-US" baseline="0" dirty="0" err="1" smtClean="0"/>
              <a:t>lista</a:t>
            </a:r>
            <a:r>
              <a:rPr lang="en-US" baseline="0" dirty="0" smtClean="0"/>
              <a:t> </a:t>
            </a:r>
            <a:r>
              <a:rPr lang="en-US" baseline="0" dirty="0" err="1" smtClean="0"/>
              <a:t>apo</a:t>
            </a:r>
            <a:endParaRPr lang="en-US" baseline="0" dirty="0" smtClean="0"/>
          </a:p>
          <a:p>
            <a:r>
              <a:rPr lang="en-US" baseline="0" dirty="0" err="1" smtClean="0"/>
              <a:t>Basikes</a:t>
            </a:r>
            <a:r>
              <a:rPr lang="en-US" baseline="0" dirty="0" smtClean="0"/>
              <a:t> </a:t>
            </a:r>
            <a:r>
              <a:rPr lang="en-US" baseline="0" dirty="0" err="1" smtClean="0"/>
              <a:t>orologies</a:t>
            </a:r>
            <a:r>
              <a:rPr lang="en-US" baseline="0" dirty="0" smtClean="0"/>
              <a:t> </a:t>
            </a:r>
            <a:r>
              <a:rPr lang="en-US" baseline="0" dirty="0" err="1" smtClean="0"/>
              <a:t>pou</a:t>
            </a:r>
            <a:r>
              <a:rPr lang="en-US" baseline="0" dirty="0" smtClean="0"/>
              <a:t> </a:t>
            </a:r>
            <a:r>
              <a:rPr lang="en-US" baseline="0" dirty="0" err="1" smtClean="0"/>
              <a:t>tha</a:t>
            </a:r>
            <a:r>
              <a:rPr lang="en-US" baseline="0" dirty="0" smtClean="0"/>
              <a:t> </a:t>
            </a:r>
            <a:r>
              <a:rPr lang="en-US" baseline="0" dirty="0" err="1" smtClean="0"/>
              <a:t>xrisimopoioume</a:t>
            </a:r>
            <a:r>
              <a:rPr lang="en-US" baseline="0" dirty="0" smtClean="0"/>
              <a:t> se </a:t>
            </a:r>
            <a:r>
              <a:rPr lang="en-US" baseline="0" dirty="0" err="1" smtClean="0"/>
              <a:t>autin</a:t>
            </a:r>
            <a:r>
              <a:rPr lang="en-US" baseline="0" dirty="0" smtClean="0"/>
              <a:t> tin </a:t>
            </a:r>
            <a:r>
              <a:rPr lang="en-US" baseline="0" dirty="0" err="1" smtClean="0"/>
              <a:t>parousiasi</a:t>
            </a:r>
            <a:r>
              <a:rPr lang="en-US" baseline="0" dirty="0" smtClean="0"/>
              <a:t>.</a:t>
            </a:r>
          </a:p>
          <a:p>
            <a:r>
              <a:rPr lang="en-US" baseline="0" dirty="0" err="1" smtClean="0"/>
              <a:t>Arxika</a:t>
            </a:r>
            <a:r>
              <a:rPr lang="en-US" baseline="0" dirty="0" smtClean="0"/>
              <a:t>, </a:t>
            </a:r>
            <a:r>
              <a:rPr lang="en-US" baseline="0" dirty="0" err="1" smtClean="0"/>
              <a:t>exoume</a:t>
            </a:r>
            <a:r>
              <a:rPr lang="en-US" baseline="0" dirty="0" smtClean="0"/>
              <a:t> </a:t>
            </a:r>
            <a:r>
              <a:rPr lang="en-US" baseline="0" dirty="0" err="1" smtClean="0"/>
              <a:t>os</a:t>
            </a:r>
            <a:r>
              <a:rPr lang="en-US" baseline="0" dirty="0" smtClean="0"/>
              <a:t> </a:t>
            </a:r>
            <a:r>
              <a:rPr lang="en-US" baseline="0" dirty="0" err="1" smtClean="0"/>
              <a:t>kurio</a:t>
            </a:r>
            <a:r>
              <a:rPr lang="en-US" baseline="0" dirty="0" smtClean="0"/>
              <a:t> </a:t>
            </a:r>
            <a:r>
              <a:rPr lang="en-US" baseline="0" dirty="0" err="1" smtClean="0"/>
              <a:t>stoixeio</a:t>
            </a:r>
            <a:r>
              <a:rPr lang="en-US" baseline="0" dirty="0" smtClean="0"/>
              <a:t> </a:t>
            </a:r>
            <a:r>
              <a:rPr lang="en-US" baseline="0" dirty="0" err="1" smtClean="0"/>
              <a:t>domisis</a:t>
            </a:r>
            <a:r>
              <a:rPr lang="en-US" baseline="0" dirty="0" smtClean="0"/>
              <a:t> </a:t>
            </a:r>
            <a:r>
              <a:rPr lang="en-US" baseline="0" dirty="0" err="1" smtClean="0"/>
              <a:t>tis</a:t>
            </a:r>
            <a:r>
              <a:rPr lang="en-US" baseline="0" dirty="0" smtClean="0"/>
              <a:t> </a:t>
            </a:r>
            <a:r>
              <a:rPr lang="en-US" baseline="0" dirty="0" err="1" smtClean="0"/>
              <a:t>pliroforias</a:t>
            </a:r>
            <a:r>
              <a:rPr lang="en-US" baseline="0" dirty="0" smtClean="0"/>
              <a:t> tin </a:t>
            </a:r>
            <a:r>
              <a:rPr lang="en-US" baseline="0" dirty="0" err="1" smtClean="0"/>
              <a:t>tripleta</a:t>
            </a:r>
            <a:r>
              <a:rPr lang="en-US" baseline="0" dirty="0" smtClean="0"/>
              <a:t>. Me tin </a:t>
            </a:r>
            <a:r>
              <a:rPr lang="en-US" baseline="0" dirty="0" err="1" smtClean="0"/>
              <a:t>tripleta</a:t>
            </a:r>
            <a:r>
              <a:rPr lang="en-US" baseline="0" dirty="0" smtClean="0"/>
              <a:t> </a:t>
            </a:r>
            <a:r>
              <a:rPr lang="en-US" baseline="0" dirty="0" err="1" smtClean="0"/>
              <a:t>domoume</a:t>
            </a:r>
            <a:r>
              <a:rPr lang="en-US" baseline="0" dirty="0" smtClean="0"/>
              <a:t> tin </a:t>
            </a:r>
            <a:r>
              <a:rPr lang="en-US" baseline="0" dirty="0" err="1" smtClean="0"/>
              <a:t>pliroforia</a:t>
            </a:r>
            <a:r>
              <a:rPr lang="en-US" baseline="0" dirty="0" smtClean="0"/>
              <a:t> se </a:t>
            </a:r>
            <a:r>
              <a:rPr lang="en-US" baseline="0" dirty="0" err="1" smtClean="0"/>
              <a:t>tria</a:t>
            </a:r>
            <a:r>
              <a:rPr lang="en-US" baseline="0" dirty="0" smtClean="0"/>
              <a:t> </a:t>
            </a:r>
            <a:r>
              <a:rPr lang="en-US" baseline="0" dirty="0" err="1" smtClean="0"/>
              <a:t>meri</a:t>
            </a:r>
            <a:r>
              <a:rPr lang="en-US" baseline="0" dirty="0" smtClean="0"/>
              <a:t>,</a:t>
            </a:r>
          </a:p>
          <a:p>
            <a:r>
              <a:rPr lang="en-US" baseline="0" dirty="0" smtClean="0"/>
              <a:t>To </a:t>
            </a:r>
            <a:r>
              <a:rPr lang="en-US" baseline="0" dirty="0" err="1" smtClean="0"/>
              <a:t>upokeimeno</a:t>
            </a:r>
            <a:r>
              <a:rPr lang="en-US" baseline="0" dirty="0" smtClean="0"/>
              <a:t> </a:t>
            </a:r>
            <a:r>
              <a:rPr lang="en-US" baseline="0" dirty="0" err="1" smtClean="0"/>
              <a:t>thn</a:t>
            </a:r>
            <a:r>
              <a:rPr lang="en-US" baseline="0" dirty="0" smtClean="0"/>
              <a:t> </a:t>
            </a:r>
            <a:r>
              <a:rPr lang="en-US" baseline="0" dirty="0" err="1" smtClean="0"/>
              <a:t>idiotita</a:t>
            </a:r>
            <a:r>
              <a:rPr lang="en-US" baseline="0" dirty="0" smtClean="0"/>
              <a:t> </a:t>
            </a:r>
            <a:r>
              <a:rPr lang="en-US" baseline="0" dirty="0" err="1" smtClean="0"/>
              <a:t>kai</a:t>
            </a:r>
            <a:r>
              <a:rPr lang="en-US" baseline="0" dirty="0" smtClean="0"/>
              <a:t> to </a:t>
            </a:r>
            <a:r>
              <a:rPr lang="en-US" baseline="0" dirty="0" err="1" smtClean="0"/>
              <a:t>antikeimeno</a:t>
            </a:r>
            <a:r>
              <a:rPr lang="en-US" baseline="0" dirty="0" smtClean="0"/>
              <a:t>. </a:t>
            </a:r>
            <a:r>
              <a:rPr lang="en-US" baseline="0" dirty="0" err="1" smtClean="0"/>
              <a:t>Gia</a:t>
            </a:r>
            <a:r>
              <a:rPr lang="en-US" baseline="0" dirty="0" smtClean="0"/>
              <a:t> </a:t>
            </a:r>
            <a:r>
              <a:rPr lang="en-US" baseline="0" dirty="0" err="1" smtClean="0"/>
              <a:t>paradeigma</a:t>
            </a:r>
            <a:r>
              <a:rPr lang="en-US" baseline="0" dirty="0" smtClean="0"/>
              <a:t>, o </a:t>
            </a:r>
            <a:r>
              <a:rPr lang="en-US" baseline="0" dirty="0" err="1" smtClean="0"/>
              <a:t>pinakas</a:t>
            </a:r>
            <a:r>
              <a:rPr lang="en-US" baseline="0" dirty="0" smtClean="0"/>
              <a:t> </a:t>
            </a:r>
            <a:r>
              <a:rPr lang="en-US" baseline="0" dirty="0" err="1" smtClean="0"/>
              <a:t>tis</a:t>
            </a:r>
            <a:r>
              <a:rPr lang="en-US" baseline="0" dirty="0" smtClean="0"/>
              <a:t> </a:t>
            </a:r>
            <a:r>
              <a:rPr lang="en-US" baseline="0" dirty="0" err="1" smtClean="0"/>
              <a:t>mona</a:t>
            </a:r>
            <a:r>
              <a:rPr lang="en-US" baseline="0" dirty="0" smtClean="0"/>
              <a:t> </a:t>
            </a:r>
            <a:r>
              <a:rPr lang="en-US" baseline="0" dirty="0" err="1" smtClean="0"/>
              <a:t>liza</a:t>
            </a:r>
            <a:r>
              <a:rPr lang="en-US" baseline="0" dirty="0" smtClean="0"/>
              <a:t> </a:t>
            </a:r>
            <a:r>
              <a:rPr lang="en-US" baseline="0" dirty="0" err="1" smtClean="0"/>
              <a:t>deixnei</a:t>
            </a:r>
            <a:r>
              <a:rPr lang="en-US" baseline="0" dirty="0" smtClean="0"/>
              <a:t> tin </a:t>
            </a:r>
            <a:r>
              <a:rPr lang="en-US" baseline="0" dirty="0" err="1" smtClean="0"/>
              <a:t>monaliza</a:t>
            </a:r>
            <a:r>
              <a:rPr lang="en-US" baseline="0" dirty="0" smtClean="0"/>
              <a:t>.</a:t>
            </a:r>
          </a:p>
          <a:p>
            <a:r>
              <a:rPr lang="en-US" baseline="0" dirty="0" err="1" smtClean="0"/>
              <a:t>Ena</a:t>
            </a:r>
            <a:r>
              <a:rPr lang="en-US" baseline="0" dirty="0" smtClean="0"/>
              <a:t> triple store </a:t>
            </a:r>
            <a:r>
              <a:rPr lang="en-US" baseline="0" dirty="0" err="1" smtClean="0"/>
              <a:t>einai</a:t>
            </a:r>
            <a:r>
              <a:rPr lang="en-US" baseline="0" dirty="0" smtClean="0"/>
              <a:t> </a:t>
            </a:r>
            <a:r>
              <a:rPr lang="en-US" baseline="0" dirty="0" err="1" smtClean="0"/>
              <a:t>mia</a:t>
            </a:r>
            <a:r>
              <a:rPr lang="en-US" baseline="0" dirty="0" smtClean="0"/>
              <a:t> </a:t>
            </a:r>
            <a:r>
              <a:rPr lang="en-US" baseline="0" dirty="0" err="1" smtClean="0"/>
              <a:t>basi</a:t>
            </a:r>
            <a:r>
              <a:rPr lang="en-US" baseline="0" dirty="0" smtClean="0"/>
              <a:t> </a:t>
            </a:r>
            <a:r>
              <a:rPr lang="en-US" baseline="0" dirty="0" err="1" smtClean="0"/>
              <a:t>gia</a:t>
            </a:r>
            <a:r>
              <a:rPr lang="en-US" baseline="0" dirty="0" smtClean="0"/>
              <a:t> </a:t>
            </a:r>
            <a:r>
              <a:rPr lang="en-US" baseline="0" dirty="0" err="1" smtClean="0"/>
              <a:t>tripletes</a:t>
            </a:r>
            <a:r>
              <a:rPr lang="en-US" baseline="0" dirty="0" smtClean="0"/>
              <a:t>, </a:t>
            </a:r>
            <a:r>
              <a:rPr lang="en-US" baseline="0" dirty="0" err="1" smtClean="0"/>
              <a:t>stin</a:t>
            </a:r>
            <a:r>
              <a:rPr lang="en-US" baseline="0" dirty="0" smtClean="0"/>
              <a:t> </a:t>
            </a:r>
            <a:r>
              <a:rPr lang="en-US" baseline="0" dirty="0" err="1" smtClean="0"/>
              <a:t>opoia</a:t>
            </a:r>
            <a:r>
              <a:rPr lang="en-US" baseline="0" dirty="0" smtClean="0"/>
              <a:t> I </a:t>
            </a:r>
            <a:r>
              <a:rPr lang="en-US" baseline="0" dirty="0" err="1" smtClean="0"/>
              <a:t>pliroforia</a:t>
            </a:r>
            <a:r>
              <a:rPr lang="en-US" baseline="0" dirty="0" smtClean="0"/>
              <a:t> </a:t>
            </a:r>
            <a:r>
              <a:rPr lang="en-US" baseline="0" dirty="0" err="1" smtClean="0"/>
              <a:t>sundeetai</a:t>
            </a:r>
            <a:r>
              <a:rPr lang="en-US" baseline="0" dirty="0" smtClean="0"/>
              <a:t> </a:t>
            </a:r>
            <a:r>
              <a:rPr lang="en-US" baseline="0" dirty="0" err="1" smtClean="0"/>
              <a:t>mesw</a:t>
            </a:r>
            <a:r>
              <a:rPr lang="en-US" baseline="0" dirty="0" smtClean="0"/>
              <a:t> </a:t>
            </a:r>
            <a:r>
              <a:rPr lang="en-US" baseline="0" dirty="0" err="1" smtClean="0"/>
              <a:t>koinwn</a:t>
            </a:r>
            <a:r>
              <a:rPr lang="en-US" baseline="0" dirty="0" smtClean="0"/>
              <a:t> </a:t>
            </a:r>
            <a:r>
              <a:rPr lang="en-US" baseline="0" dirty="0" err="1" smtClean="0"/>
              <a:t>kombwn</a:t>
            </a:r>
            <a:r>
              <a:rPr lang="en-US" baseline="0" dirty="0" smtClean="0"/>
              <a:t> (</a:t>
            </a:r>
            <a:r>
              <a:rPr lang="en-US" baseline="0" dirty="0" err="1" smtClean="0"/>
              <a:t>upokeimena</a:t>
            </a:r>
            <a:r>
              <a:rPr lang="en-US" baseline="0" dirty="0" smtClean="0"/>
              <a:t> I </a:t>
            </a:r>
            <a:r>
              <a:rPr lang="en-US" baseline="0" dirty="0" err="1" smtClean="0"/>
              <a:t>antikeimena</a:t>
            </a:r>
            <a:r>
              <a:rPr lang="en-US" baseline="0" dirty="0" smtClean="0"/>
              <a:t>), </a:t>
            </a:r>
            <a:r>
              <a:rPr lang="en-US" baseline="0" dirty="0" err="1" smtClean="0"/>
              <a:t>dimiourgwntas</a:t>
            </a:r>
            <a:r>
              <a:rPr lang="en-US" baseline="0" dirty="0" smtClean="0"/>
              <a:t> </a:t>
            </a:r>
            <a:r>
              <a:rPr lang="en-US" baseline="0" dirty="0" err="1" smtClean="0"/>
              <a:t>enan</a:t>
            </a:r>
            <a:r>
              <a:rPr lang="en-US" baseline="0" dirty="0" smtClean="0"/>
              <a:t> </a:t>
            </a:r>
            <a:r>
              <a:rPr lang="en-US" baseline="0" dirty="0" err="1" smtClean="0"/>
              <a:t>megalo</a:t>
            </a:r>
            <a:r>
              <a:rPr lang="en-US" baseline="0" dirty="0" smtClean="0"/>
              <a:t> </a:t>
            </a:r>
            <a:r>
              <a:rPr lang="en-US" baseline="0" dirty="0" err="1" smtClean="0"/>
              <a:t>grafo</a:t>
            </a:r>
            <a:r>
              <a:rPr lang="en-US" baseline="0" dirty="0" smtClean="0"/>
              <a:t>.</a:t>
            </a:r>
          </a:p>
          <a:p>
            <a:r>
              <a:rPr lang="en-US" baseline="0" dirty="0" smtClean="0"/>
              <a:t>Ta </a:t>
            </a:r>
            <a:r>
              <a:rPr lang="en-US" baseline="0" dirty="0" err="1" smtClean="0"/>
              <a:t>upokeimena</a:t>
            </a:r>
            <a:r>
              <a:rPr lang="en-US" baseline="0" dirty="0" smtClean="0"/>
              <a:t> </a:t>
            </a:r>
            <a:r>
              <a:rPr lang="en-US" baseline="0" dirty="0" err="1" smtClean="0"/>
              <a:t>kai</a:t>
            </a:r>
            <a:r>
              <a:rPr lang="en-US" baseline="0" dirty="0" smtClean="0"/>
              <a:t> </a:t>
            </a:r>
            <a:r>
              <a:rPr lang="en-US" baseline="0" dirty="0" err="1" smtClean="0"/>
              <a:t>ta</a:t>
            </a:r>
            <a:r>
              <a:rPr lang="en-US" baseline="0" dirty="0" smtClean="0"/>
              <a:t> </a:t>
            </a:r>
            <a:r>
              <a:rPr lang="en-US" baseline="0" dirty="0" err="1" smtClean="0"/>
              <a:t>antikeimena</a:t>
            </a:r>
            <a:r>
              <a:rPr lang="en-US" baseline="0" dirty="0" smtClean="0"/>
              <a:t> </a:t>
            </a:r>
            <a:r>
              <a:rPr lang="en-US" baseline="0" dirty="0" err="1" smtClean="0"/>
              <a:t>einai</a:t>
            </a:r>
            <a:r>
              <a:rPr lang="en-US" baseline="0" dirty="0" smtClean="0"/>
              <a:t> </a:t>
            </a:r>
            <a:r>
              <a:rPr lang="en-US" baseline="0" dirty="0" err="1" smtClean="0"/>
              <a:t>stigmiotupa</a:t>
            </a:r>
            <a:r>
              <a:rPr lang="en-US" baseline="0" dirty="0" smtClean="0"/>
              <a:t> </a:t>
            </a:r>
            <a:r>
              <a:rPr lang="en-US" baseline="0" dirty="0" err="1" smtClean="0"/>
              <a:t>apo</a:t>
            </a:r>
            <a:r>
              <a:rPr lang="en-US" baseline="0" dirty="0" smtClean="0"/>
              <a:t> </a:t>
            </a:r>
            <a:r>
              <a:rPr lang="en-US" baseline="0" dirty="0" err="1" smtClean="0"/>
              <a:t>kathorismenes</a:t>
            </a:r>
            <a:r>
              <a:rPr lang="en-US" baseline="0" dirty="0" smtClean="0"/>
              <a:t> </a:t>
            </a:r>
            <a:r>
              <a:rPr lang="en-US" baseline="0" dirty="0" err="1" smtClean="0"/>
              <a:t>klaseis</a:t>
            </a:r>
            <a:r>
              <a:rPr lang="en-US" baseline="0" dirty="0" smtClean="0"/>
              <a:t> (</a:t>
            </a:r>
            <a:r>
              <a:rPr lang="en-US" baseline="0" dirty="0" err="1" smtClean="0"/>
              <a:t>katigories</a:t>
            </a:r>
            <a:r>
              <a:rPr lang="en-US" baseline="0" dirty="0" smtClean="0"/>
              <a:t> </a:t>
            </a:r>
            <a:r>
              <a:rPr lang="en-US" baseline="0" dirty="0" err="1" smtClean="0"/>
              <a:t>ontotitwn</a:t>
            </a:r>
            <a:r>
              <a:rPr lang="en-US" baseline="0" dirty="0" smtClean="0"/>
              <a:t>). </a:t>
            </a:r>
            <a:r>
              <a:rPr lang="en-US" baseline="0" dirty="0" err="1" smtClean="0"/>
              <a:t>Oi</a:t>
            </a:r>
            <a:r>
              <a:rPr lang="en-US" baseline="0" dirty="0" smtClean="0"/>
              <a:t> </a:t>
            </a:r>
            <a:r>
              <a:rPr lang="en-US" baseline="0" dirty="0" err="1" smtClean="0"/>
              <a:t>klaseis</a:t>
            </a:r>
            <a:r>
              <a:rPr lang="en-US" baseline="0" dirty="0" smtClean="0"/>
              <a:t> </a:t>
            </a:r>
            <a:r>
              <a:rPr lang="en-US" baseline="0" dirty="0" err="1" smtClean="0"/>
              <a:t>kai</a:t>
            </a:r>
            <a:r>
              <a:rPr lang="en-US" baseline="0" dirty="0" smtClean="0"/>
              <a:t> </a:t>
            </a:r>
            <a:r>
              <a:rPr lang="en-US" baseline="0" dirty="0" err="1" smtClean="0"/>
              <a:t>oi</a:t>
            </a:r>
            <a:r>
              <a:rPr lang="en-US" baseline="0" dirty="0" smtClean="0"/>
              <a:t> </a:t>
            </a:r>
            <a:r>
              <a:rPr lang="en-US" baseline="0" dirty="0" err="1" smtClean="0"/>
              <a:t>idiotites</a:t>
            </a:r>
            <a:r>
              <a:rPr lang="en-US" baseline="0" dirty="0" smtClean="0"/>
              <a:t> </a:t>
            </a:r>
            <a:r>
              <a:rPr lang="en-US" baseline="0" dirty="0" err="1" smtClean="0"/>
              <a:t>tous</a:t>
            </a:r>
            <a:r>
              <a:rPr lang="en-US" baseline="0" dirty="0" smtClean="0"/>
              <a:t> </a:t>
            </a:r>
            <a:r>
              <a:rPr lang="en-US" baseline="0" dirty="0" err="1" smtClean="0"/>
              <a:t>proerxontai</a:t>
            </a:r>
            <a:r>
              <a:rPr lang="en-US" baseline="0" dirty="0" smtClean="0"/>
              <a:t> </a:t>
            </a:r>
            <a:r>
              <a:rPr lang="en-US" baseline="0" dirty="0" err="1" smtClean="0"/>
              <a:t>apo</a:t>
            </a:r>
            <a:r>
              <a:rPr lang="en-US" baseline="0" dirty="0" smtClean="0"/>
              <a:t> to schema </a:t>
            </a:r>
            <a:r>
              <a:rPr lang="en-US" baseline="0" dirty="0" err="1" smtClean="0"/>
              <a:t>tis</a:t>
            </a:r>
            <a:r>
              <a:rPr lang="en-US" baseline="0" dirty="0" smtClean="0"/>
              <a:t> basis, </a:t>
            </a:r>
            <a:r>
              <a:rPr lang="en-US" baseline="0" dirty="0" err="1" smtClean="0"/>
              <a:t>sunithws</a:t>
            </a:r>
            <a:r>
              <a:rPr lang="en-US" baseline="0" dirty="0" smtClean="0"/>
              <a:t> </a:t>
            </a:r>
            <a:r>
              <a:rPr lang="en-US" baseline="0" dirty="0" err="1" smtClean="0"/>
              <a:t>ekfrasmeno</a:t>
            </a:r>
            <a:r>
              <a:rPr lang="en-US" baseline="0" dirty="0" smtClean="0"/>
              <a:t> se RDFs. To RDFs </a:t>
            </a:r>
            <a:r>
              <a:rPr lang="en-US" baseline="0" dirty="0" err="1" smtClean="0"/>
              <a:t>Sxima</a:t>
            </a:r>
            <a:r>
              <a:rPr lang="en-US" baseline="0" dirty="0" smtClean="0"/>
              <a:t> </a:t>
            </a:r>
            <a:r>
              <a:rPr lang="en-US" baseline="0" dirty="0" err="1" smtClean="0"/>
              <a:t>perigrafei</a:t>
            </a:r>
            <a:r>
              <a:rPr lang="en-US" baseline="0" dirty="0" smtClean="0"/>
              <a:t> ton </a:t>
            </a:r>
            <a:r>
              <a:rPr lang="en-US" baseline="0" dirty="0" err="1" smtClean="0"/>
              <a:t>tropo</a:t>
            </a:r>
            <a:r>
              <a:rPr lang="en-US" baseline="0" dirty="0" smtClean="0"/>
              <a:t> </a:t>
            </a:r>
            <a:r>
              <a:rPr lang="en-US" baseline="0" dirty="0" err="1" smtClean="0"/>
              <a:t>pou</a:t>
            </a:r>
            <a:r>
              <a:rPr lang="en-US" baseline="0" dirty="0" smtClean="0"/>
              <a:t> </a:t>
            </a:r>
            <a:r>
              <a:rPr lang="en-US" baseline="0" dirty="0" err="1" smtClean="0"/>
              <a:t>einai</a:t>
            </a:r>
            <a:r>
              <a:rPr lang="en-US" baseline="0" dirty="0" smtClean="0"/>
              <a:t> </a:t>
            </a:r>
            <a:r>
              <a:rPr lang="en-US" baseline="0" dirty="0" err="1" smtClean="0"/>
              <a:t>domimeni</a:t>
            </a:r>
            <a:r>
              <a:rPr lang="en-US" baseline="0" dirty="0" smtClean="0"/>
              <a:t> I </a:t>
            </a:r>
            <a:r>
              <a:rPr lang="en-US" baseline="0" dirty="0" err="1" smtClean="0"/>
              <a:t>pliroforia</a:t>
            </a:r>
            <a:r>
              <a:rPr lang="en-US" baseline="0" dirty="0" smtClean="0"/>
              <a:t> </a:t>
            </a:r>
            <a:r>
              <a:rPr lang="en-US" baseline="0" dirty="0" err="1" smtClean="0"/>
              <a:t>stin</a:t>
            </a:r>
            <a:r>
              <a:rPr lang="en-US" baseline="0" dirty="0" smtClean="0"/>
              <a:t> </a:t>
            </a:r>
            <a:r>
              <a:rPr lang="en-US" baseline="0" dirty="0" err="1" smtClean="0"/>
              <a:t>basi</a:t>
            </a:r>
            <a:r>
              <a:rPr lang="en-US" baseline="0" dirty="0" smtClean="0"/>
              <a:t>, </a:t>
            </a:r>
            <a:r>
              <a:rPr lang="en-US" baseline="0" dirty="0" err="1" smtClean="0"/>
              <a:t>diladi</a:t>
            </a:r>
            <a:r>
              <a:rPr lang="en-US" baseline="0" dirty="0" smtClean="0"/>
              <a:t> </a:t>
            </a:r>
            <a:r>
              <a:rPr lang="en-US" baseline="0" dirty="0" err="1" smtClean="0"/>
              <a:t>poies</a:t>
            </a:r>
            <a:r>
              <a:rPr lang="en-US" baseline="0" dirty="0" smtClean="0"/>
              <a:t> </a:t>
            </a:r>
            <a:r>
              <a:rPr lang="en-US" baseline="0" dirty="0" err="1" smtClean="0"/>
              <a:t>klasseis</a:t>
            </a:r>
            <a:r>
              <a:rPr lang="en-US" baseline="0" dirty="0" smtClean="0"/>
              <a:t> </a:t>
            </a:r>
            <a:r>
              <a:rPr lang="en-US" baseline="0" dirty="0" err="1" smtClean="0"/>
              <a:t>antistoixoun</a:t>
            </a:r>
            <a:r>
              <a:rPr lang="en-US" baseline="0" dirty="0" smtClean="0"/>
              <a:t> se </a:t>
            </a:r>
            <a:r>
              <a:rPr lang="en-US" baseline="0" dirty="0" err="1" smtClean="0"/>
              <a:t>poies</a:t>
            </a:r>
            <a:r>
              <a:rPr lang="en-US" baseline="0" dirty="0" smtClean="0"/>
              <a:t> </a:t>
            </a:r>
            <a:r>
              <a:rPr lang="en-US" baseline="0" dirty="0" err="1" smtClean="0"/>
              <a:t>idiotites</a:t>
            </a:r>
            <a:r>
              <a:rPr lang="en-US" baseline="0" dirty="0" smtClean="0"/>
              <a:t> </a:t>
            </a:r>
            <a:r>
              <a:rPr lang="en-US" baseline="0" dirty="0" err="1" smtClean="0"/>
              <a:t>kathws</a:t>
            </a:r>
            <a:r>
              <a:rPr lang="en-US" baseline="0" dirty="0" smtClean="0"/>
              <a:t> </a:t>
            </a:r>
            <a:r>
              <a:rPr lang="en-US" baseline="0" dirty="0" err="1" smtClean="0"/>
              <a:t>episis</a:t>
            </a:r>
            <a:r>
              <a:rPr lang="en-US" baseline="0" dirty="0" smtClean="0"/>
              <a:t> </a:t>
            </a:r>
            <a:r>
              <a:rPr lang="en-US" baseline="0" dirty="0" err="1" smtClean="0"/>
              <a:t>kai</a:t>
            </a:r>
            <a:r>
              <a:rPr lang="en-US" baseline="0" dirty="0" smtClean="0"/>
              <a:t> tin </a:t>
            </a:r>
            <a:r>
              <a:rPr lang="en-US" baseline="0" dirty="0" err="1" smtClean="0"/>
              <a:t>ierarxia</a:t>
            </a:r>
            <a:r>
              <a:rPr lang="en-US" baseline="0" dirty="0" smtClean="0"/>
              <a:t> </a:t>
            </a:r>
            <a:r>
              <a:rPr lang="en-US" baseline="0" dirty="0" err="1" smtClean="0"/>
              <a:t>anamesa</a:t>
            </a:r>
            <a:r>
              <a:rPr lang="en-US" baseline="0" dirty="0" smtClean="0"/>
              <a:t> se </a:t>
            </a:r>
            <a:r>
              <a:rPr lang="en-US" baseline="0" dirty="0" err="1" smtClean="0"/>
              <a:t>autes</a:t>
            </a:r>
            <a:r>
              <a:rPr lang="en-US" baseline="0" dirty="0" smtClean="0"/>
              <a:t>.</a:t>
            </a:r>
          </a:p>
          <a:p>
            <a:r>
              <a:rPr lang="en-US" baseline="0" dirty="0" err="1" smtClean="0"/>
              <a:t>Sthn</a:t>
            </a:r>
            <a:r>
              <a:rPr lang="en-US" baseline="0" dirty="0" smtClean="0"/>
              <a:t> </a:t>
            </a:r>
            <a:r>
              <a:rPr lang="en-US" baseline="0" dirty="0" err="1" smtClean="0"/>
              <a:t>sugkekrimeni</a:t>
            </a:r>
            <a:r>
              <a:rPr lang="en-US" baseline="0" dirty="0" smtClean="0"/>
              <a:t> </a:t>
            </a:r>
            <a:r>
              <a:rPr lang="en-US" baseline="0" dirty="0" err="1" smtClean="0"/>
              <a:t>ergasia</a:t>
            </a:r>
            <a:r>
              <a:rPr lang="en-US" baseline="0" dirty="0" smtClean="0"/>
              <a:t>, </a:t>
            </a:r>
            <a:r>
              <a:rPr lang="en-US" baseline="0" dirty="0" err="1" smtClean="0"/>
              <a:t>asxoliomaste</a:t>
            </a:r>
            <a:r>
              <a:rPr lang="en-US" baseline="0" dirty="0" smtClean="0"/>
              <a:t> me tin </a:t>
            </a:r>
            <a:r>
              <a:rPr lang="en-US" baseline="0" dirty="0" err="1" smtClean="0"/>
              <a:t>anazitisi</a:t>
            </a:r>
            <a:r>
              <a:rPr lang="en-US" baseline="0" dirty="0" smtClean="0"/>
              <a:t> </a:t>
            </a:r>
            <a:r>
              <a:rPr lang="en-US" baseline="0" dirty="0" err="1" smtClean="0"/>
              <a:t>pliroforiwn</a:t>
            </a:r>
            <a:r>
              <a:rPr lang="en-US" baseline="0" dirty="0" smtClean="0"/>
              <a:t> se </a:t>
            </a:r>
            <a:r>
              <a:rPr lang="en-US" baseline="0" dirty="0" err="1" smtClean="0"/>
              <a:t>tetoia</a:t>
            </a:r>
            <a:r>
              <a:rPr lang="en-US" baseline="0" dirty="0" smtClean="0"/>
              <a:t> </a:t>
            </a:r>
            <a:r>
              <a:rPr lang="en-US" baseline="0" dirty="0" err="1" smtClean="0"/>
              <a:t>apothetiria</a:t>
            </a:r>
            <a:r>
              <a:rPr lang="en-US" baseline="0" dirty="0" smtClean="0"/>
              <a:t>. </a:t>
            </a:r>
            <a:r>
              <a:rPr lang="en-US" baseline="0" dirty="0" err="1" smtClean="0"/>
              <a:t>Gia</a:t>
            </a:r>
            <a:r>
              <a:rPr lang="en-US" baseline="0" dirty="0" smtClean="0"/>
              <a:t> </a:t>
            </a:r>
            <a:r>
              <a:rPr lang="en-US" baseline="0" dirty="0" err="1" smtClean="0"/>
              <a:t>na</a:t>
            </a:r>
            <a:r>
              <a:rPr lang="en-US" baseline="0" dirty="0" smtClean="0"/>
              <a:t> </a:t>
            </a:r>
            <a:r>
              <a:rPr lang="en-US" baseline="0" dirty="0" err="1" smtClean="0"/>
              <a:t>aksiologisoume</a:t>
            </a:r>
            <a:r>
              <a:rPr lang="en-US" baseline="0" dirty="0" smtClean="0"/>
              <a:t> </a:t>
            </a:r>
            <a:r>
              <a:rPr lang="en-US" baseline="0" dirty="0" err="1" smtClean="0"/>
              <a:t>tis</a:t>
            </a:r>
            <a:r>
              <a:rPr lang="en-US" baseline="0" dirty="0" smtClean="0"/>
              <a:t> </a:t>
            </a:r>
            <a:r>
              <a:rPr lang="en-US" baseline="0" dirty="0" err="1" smtClean="0"/>
              <a:t>xrisimopoioumenes</a:t>
            </a:r>
            <a:r>
              <a:rPr lang="en-US" baseline="0" dirty="0" smtClean="0"/>
              <a:t> </a:t>
            </a:r>
            <a:r>
              <a:rPr lang="en-US" baseline="0" dirty="0" err="1" smtClean="0"/>
              <a:t>methodous</a:t>
            </a:r>
            <a:r>
              <a:rPr lang="en-US" baseline="0" dirty="0" smtClean="0"/>
              <a:t> </a:t>
            </a:r>
            <a:r>
              <a:rPr lang="en-US" baseline="0" dirty="0" err="1" smtClean="0"/>
              <a:t>anazitisis</a:t>
            </a:r>
            <a:r>
              <a:rPr lang="en-US" baseline="0" dirty="0" smtClean="0"/>
              <a:t> </a:t>
            </a:r>
            <a:r>
              <a:rPr lang="en-US" baseline="0" dirty="0" err="1" smtClean="0"/>
              <a:t>xrisimopoioume</a:t>
            </a:r>
            <a:r>
              <a:rPr lang="en-US" baseline="0" dirty="0" smtClean="0"/>
              <a:t> </a:t>
            </a:r>
            <a:r>
              <a:rPr lang="en-US" baseline="0" dirty="0" err="1" smtClean="0"/>
              <a:t>deiktes</a:t>
            </a:r>
            <a:r>
              <a:rPr lang="en-US" baseline="0" dirty="0" smtClean="0"/>
              <a:t> </a:t>
            </a:r>
            <a:r>
              <a:rPr lang="en-US" baseline="0" dirty="0" err="1" smtClean="0"/>
              <a:t>opws</a:t>
            </a:r>
            <a:r>
              <a:rPr lang="en-US" baseline="0" dirty="0" smtClean="0"/>
              <a:t> o </a:t>
            </a:r>
            <a:r>
              <a:rPr lang="en-US" baseline="0" dirty="0" err="1" smtClean="0"/>
              <a:t>bathmos</a:t>
            </a:r>
            <a:r>
              <a:rPr lang="en-US" baseline="0" dirty="0" smtClean="0"/>
              <a:t> </a:t>
            </a:r>
            <a:r>
              <a:rPr lang="en-US" baseline="0" dirty="0" err="1" smtClean="0"/>
              <a:t>anaklisis</a:t>
            </a:r>
            <a:r>
              <a:rPr lang="en-US" baseline="0" dirty="0" smtClean="0"/>
              <a:t> (</a:t>
            </a:r>
            <a:r>
              <a:rPr lang="en-US" baseline="0" dirty="0" err="1" smtClean="0"/>
              <a:t>diladi</a:t>
            </a:r>
            <a:r>
              <a:rPr lang="en-US" baseline="0" dirty="0" smtClean="0"/>
              <a:t> se </a:t>
            </a:r>
            <a:r>
              <a:rPr lang="en-US" baseline="0" dirty="0" err="1" smtClean="0"/>
              <a:t>mia</a:t>
            </a:r>
            <a:r>
              <a:rPr lang="en-US" baseline="0" dirty="0" smtClean="0"/>
              <a:t> </a:t>
            </a:r>
            <a:r>
              <a:rPr lang="en-US" baseline="0" dirty="0" err="1" smtClean="0"/>
              <a:t>erwtisi</a:t>
            </a:r>
            <a:r>
              <a:rPr lang="en-US" baseline="0" dirty="0" smtClean="0"/>
              <a:t> pros tin </a:t>
            </a:r>
            <a:r>
              <a:rPr lang="en-US" baseline="0" dirty="0" err="1" smtClean="0"/>
              <a:t>basi</a:t>
            </a:r>
            <a:r>
              <a:rPr lang="en-US" baseline="0" dirty="0" smtClean="0"/>
              <a:t>,</a:t>
            </a:r>
          </a:p>
          <a:p>
            <a:r>
              <a:rPr lang="en-US" baseline="0" dirty="0" err="1" smtClean="0"/>
              <a:t>posa</a:t>
            </a:r>
            <a:r>
              <a:rPr lang="en-US" baseline="0" dirty="0" smtClean="0"/>
              <a:t> </a:t>
            </a:r>
            <a:r>
              <a:rPr lang="en-US" baseline="0" dirty="0" err="1" smtClean="0"/>
              <a:t>apo</a:t>
            </a:r>
            <a:r>
              <a:rPr lang="en-US" baseline="0" dirty="0" smtClean="0"/>
              <a:t> </a:t>
            </a:r>
            <a:r>
              <a:rPr lang="en-US" baseline="0" dirty="0" err="1" smtClean="0"/>
              <a:t>ta</a:t>
            </a:r>
            <a:r>
              <a:rPr lang="en-US" baseline="0" dirty="0" smtClean="0"/>
              <a:t> </a:t>
            </a:r>
            <a:r>
              <a:rPr lang="en-US" baseline="0" dirty="0" err="1" smtClean="0"/>
              <a:t>swsta</a:t>
            </a:r>
            <a:r>
              <a:rPr lang="en-US" baseline="0" dirty="0" smtClean="0"/>
              <a:t> </a:t>
            </a:r>
            <a:r>
              <a:rPr lang="en-US" baseline="0" dirty="0" err="1" smtClean="0"/>
              <a:t>apotelesmata</a:t>
            </a:r>
            <a:r>
              <a:rPr lang="en-US" baseline="0" dirty="0" smtClean="0"/>
              <a:t> </a:t>
            </a:r>
            <a:r>
              <a:rPr lang="en-US" baseline="0" dirty="0" err="1" smtClean="0"/>
              <a:t>pu</a:t>
            </a:r>
            <a:r>
              <a:rPr lang="en-US" baseline="0" dirty="0" smtClean="0"/>
              <a:t> </a:t>
            </a:r>
            <a:r>
              <a:rPr lang="en-US" baseline="0" dirty="0" err="1" smtClean="0"/>
              <a:t>perimenw</a:t>
            </a:r>
            <a:r>
              <a:rPr lang="en-US" baseline="0" dirty="0" smtClean="0"/>
              <a:t> </a:t>
            </a:r>
            <a:r>
              <a:rPr lang="en-US" baseline="0" dirty="0" err="1" smtClean="0"/>
              <a:t>mou</a:t>
            </a:r>
            <a:r>
              <a:rPr lang="en-US" baseline="0" dirty="0" smtClean="0"/>
              <a:t> </a:t>
            </a:r>
            <a:r>
              <a:rPr lang="en-US" baseline="0" dirty="0" err="1" smtClean="0"/>
              <a:t>exoun</a:t>
            </a:r>
            <a:r>
              <a:rPr lang="en-US" baseline="0" dirty="0" smtClean="0"/>
              <a:t> </a:t>
            </a:r>
            <a:r>
              <a:rPr lang="en-US" baseline="0" dirty="0" err="1" smtClean="0"/>
              <a:t>epistrafei</a:t>
            </a:r>
            <a:r>
              <a:rPr lang="en-US" baseline="0" dirty="0" smtClean="0"/>
              <a:t>)  </a:t>
            </a:r>
            <a:r>
              <a:rPr lang="en-US" baseline="0" dirty="0" err="1" smtClean="0"/>
              <a:t>kai</a:t>
            </a:r>
            <a:r>
              <a:rPr lang="en-US" baseline="0" dirty="0" smtClean="0"/>
              <a:t> ton </a:t>
            </a:r>
            <a:r>
              <a:rPr lang="en-US" baseline="0" dirty="0" err="1" smtClean="0"/>
              <a:t>dikti</a:t>
            </a:r>
            <a:r>
              <a:rPr lang="en-US" baseline="0" dirty="0" smtClean="0"/>
              <a:t> </a:t>
            </a:r>
            <a:r>
              <a:rPr lang="en-US" baseline="0" dirty="0" err="1" smtClean="0"/>
              <a:t>akribeias</a:t>
            </a:r>
            <a:r>
              <a:rPr lang="en-US" baseline="0" dirty="0" smtClean="0"/>
              <a:t> (</a:t>
            </a:r>
            <a:r>
              <a:rPr lang="en-US" baseline="0" dirty="0" err="1" smtClean="0"/>
              <a:t>diladi</a:t>
            </a:r>
            <a:r>
              <a:rPr lang="en-US" baseline="0" dirty="0" smtClean="0"/>
              <a:t> </a:t>
            </a:r>
            <a:r>
              <a:rPr lang="en-US" baseline="0" dirty="0" err="1" smtClean="0"/>
              <a:t>posa</a:t>
            </a:r>
            <a:r>
              <a:rPr lang="en-US" baseline="0" dirty="0" smtClean="0"/>
              <a:t> </a:t>
            </a:r>
            <a:r>
              <a:rPr lang="en-US" baseline="0" dirty="0" err="1" smtClean="0"/>
              <a:t>apo</a:t>
            </a:r>
            <a:r>
              <a:rPr lang="en-US" baseline="0" dirty="0" smtClean="0"/>
              <a:t> </a:t>
            </a:r>
            <a:r>
              <a:rPr lang="en-US" baseline="0" dirty="0" err="1" smtClean="0"/>
              <a:t>ta</a:t>
            </a:r>
            <a:r>
              <a:rPr lang="en-US" baseline="0" dirty="0" smtClean="0"/>
              <a:t> </a:t>
            </a:r>
            <a:r>
              <a:rPr lang="en-US" baseline="0" dirty="0" err="1" smtClean="0"/>
              <a:t>apotelesmata</a:t>
            </a:r>
            <a:r>
              <a:rPr lang="en-US" baseline="0" dirty="0" smtClean="0"/>
              <a:t> </a:t>
            </a:r>
            <a:r>
              <a:rPr lang="en-US" baseline="0" dirty="0" err="1" smtClean="0"/>
              <a:t>pou</a:t>
            </a:r>
            <a:r>
              <a:rPr lang="en-US" baseline="0" dirty="0" smtClean="0"/>
              <a:t> </a:t>
            </a:r>
            <a:r>
              <a:rPr lang="en-US" baseline="0" dirty="0" err="1" smtClean="0"/>
              <a:t>mou</a:t>
            </a:r>
            <a:r>
              <a:rPr lang="en-US" baseline="0" dirty="0" smtClean="0"/>
              <a:t> </a:t>
            </a:r>
            <a:r>
              <a:rPr lang="en-US" baseline="0" dirty="0" err="1" smtClean="0"/>
              <a:t>exoun</a:t>
            </a:r>
            <a:r>
              <a:rPr lang="en-US" baseline="0" dirty="0" smtClean="0"/>
              <a:t> </a:t>
            </a:r>
            <a:r>
              <a:rPr lang="en-US" baseline="0" dirty="0" err="1" smtClean="0"/>
              <a:t>epistrafei</a:t>
            </a:r>
            <a:r>
              <a:rPr lang="en-US" baseline="0" dirty="0" smtClean="0"/>
              <a:t> </a:t>
            </a:r>
            <a:r>
              <a:rPr lang="en-US" baseline="0" dirty="0" err="1" smtClean="0"/>
              <a:t>einai</a:t>
            </a:r>
            <a:r>
              <a:rPr lang="en-US" baseline="0" dirty="0" smtClean="0"/>
              <a:t> </a:t>
            </a:r>
            <a:r>
              <a:rPr lang="en-US" baseline="0" dirty="0" err="1" smtClean="0"/>
              <a:t>swsta</a:t>
            </a:r>
            <a:r>
              <a:rPr lang="en-US" baseline="0" dirty="0" smtClean="0"/>
              <a:t>). </a:t>
            </a:r>
            <a:r>
              <a:rPr lang="en-US" baseline="0" dirty="0" err="1" smtClean="0"/>
              <a:t>Gia</a:t>
            </a:r>
            <a:r>
              <a:rPr lang="en-US" baseline="0" dirty="0" smtClean="0"/>
              <a:t> tin </a:t>
            </a:r>
            <a:r>
              <a:rPr lang="en-US" baseline="0" dirty="0" err="1" smtClean="0"/>
              <a:t>anazitisi</a:t>
            </a:r>
            <a:r>
              <a:rPr lang="en-US" baseline="0" dirty="0" smtClean="0"/>
              <a:t> </a:t>
            </a:r>
            <a:r>
              <a:rPr lang="en-US" baseline="0" dirty="0" err="1" smtClean="0"/>
              <a:t>plliroforiwn</a:t>
            </a:r>
            <a:r>
              <a:rPr lang="en-US" baseline="0" dirty="0" smtClean="0"/>
              <a:t> se </a:t>
            </a:r>
            <a:r>
              <a:rPr lang="en-US" baseline="0" dirty="0" err="1" smtClean="0"/>
              <a:t>tetoia</a:t>
            </a:r>
            <a:r>
              <a:rPr lang="en-US" baseline="0" dirty="0" smtClean="0"/>
              <a:t> </a:t>
            </a:r>
            <a:r>
              <a:rPr lang="en-US" baseline="0" dirty="0" err="1" smtClean="0"/>
              <a:t>apothetiria</a:t>
            </a:r>
            <a:r>
              <a:rPr lang="en-US" baseline="0" dirty="0" smtClean="0"/>
              <a:t>, </a:t>
            </a:r>
            <a:r>
              <a:rPr lang="en-US" baseline="0" dirty="0" err="1" smtClean="0"/>
              <a:t>xrisimopoioume</a:t>
            </a:r>
            <a:r>
              <a:rPr lang="en-US" baseline="0" dirty="0" smtClean="0"/>
              <a:t> </a:t>
            </a:r>
            <a:r>
              <a:rPr lang="en-US" baseline="0" dirty="0" err="1" smtClean="0"/>
              <a:t>kuriws</a:t>
            </a:r>
            <a:r>
              <a:rPr lang="en-US" baseline="0" dirty="0" smtClean="0"/>
              <a:t> </a:t>
            </a:r>
            <a:r>
              <a:rPr lang="en-US" baseline="0" dirty="0" err="1" smtClean="0"/>
              <a:t>domikes</a:t>
            </a:r>
            <a:r>
              <a:rPr lang="en-US" baseline="0" dirty="0" smtClean="0"/>
              <a:t> </a:t>
            </a:r>
            <a:r>
              <a:rPr lang="en-US" baseline="0" dirty="0" err="1" smtClean="0"/>
              <a:t>glwsses</a:t>
            </a:r>
            <a:r>
              <a:rPr lang="en-US" baseline="0" dirty="0" smtClean="0"/>
              <a:t> </a:t>
            </a:r>
            <a:r>
              <a:rPr lang="en-US" baseline="0" dirty="0" err="1" smtClean="0"/>
              <a:t>eperwtisewn</a:t>
            </a:r>
            <a:r>
              <a:rPr lang="en-US" baseline="0" dirty="0" smtClean="0"/>
              <a:t> me </a:t>
            </a:r>
            <a:r>
              <a:rPr lang="en-US" baseline="0" dirty="0" err="1" smtClean="0"/>
              <a:t>kuriarxi</a:t>
            </a:r>
            <a:r>
              <a:rPr lang="en-US" baseline="0" dirty="0" smtClean="0"/>
              <a:t> </a:t>
            </a:r>
            <a:r>
              <a:rPr lang="en-US" baseline="0" dirty="0" err="1" smtClean="0"/>
              <a:t>epi</a:t>
            </a:r>
            <a:r>
              <a:rPr lang="en-US" baseline="0" dirty="0" smtClean="0"/>
              <a:t> </a:t>
            </a:r>
            <a:r>
              <a:rPr lang="en-US" baseline="0" dirty="0" err="1" smtClean="0"/>
              <a:t>autwn</a:t>
            </a:r>
            <a:r>
              <a:rPr lang="en-US" baseline="0" dirty="0" smtClean="0"/>
              <a:t> tin </a:t>
            </a:r>
            <a:r>
              <a:rPr lang="en-US" baseline="0" dirty="0" err="1" smtClean="0"/>
              <a:t>glwssa</a:t>
            </a:r>
            <a:r>
              <a:rPr lang="en-US" baseline="0" dirty="0" smtClean="0"/>
              <a:t> SPARQL.</a:t>
            </a:r>
            <a:endParaRPr lang="el-GR" dirty="0"/>
          </a:p>
        </p:txBody>
      </p:sp>
      <p:sp>
        <p:nvSpPr>
          <p:cNvPr id="4" name="3 - Θέση αριθμού διαφάνειας"/>
          <p:cNvSpPr>
            <a:spLocks noGrp="1"/>
          </p:cNvSpPr>
          <p:nvPr>
            <p:ph type="sldNum" sz="quarter" idx="10"/>
          </p:nvPr>
        </p:nvSpPr>
        <p:spPr/>
        <p:txBody>
          <a:bodyPr/>
          <a:lstStyle/>
          <a:p>
            <a:pPr>
              <a:defRPr/>
            </a:pPr>
            <a:fld id="{04C3FEB2-DE5B-46D9-BB97-FF48DC6D968F}" type="slidenum">
              <a:rPr lang="en-US" smtClean="0"/>
              <a:pPr>
                <a:defRPr/>
              </a:pPr>
              <a:t>58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1 - Θέση εικόνας διαφάνειας"/>
          <p:cNvSpPr>
            <a:spLocks noGrp="1" noRot="1" noChangeAspect="1"/>
          </p:cNvSpPr>
          <p:nvPr>
            <p:ph type="sldImg"/>
          </p:nvPr>
        </p:nvSpPr>
        <p:spPr>
          <a:ln/>
        </p:spPr>
      </p:sp>
      <p:sp>
        <p:nvSpPr>
          <p:cNvPr id="61442" name="2 - Θέση σημειώσεων"/>
          <p:cNvSpPr>
            <a:spLocks noGrp="1"/>
          </p:cNvSpPr>
          <p:nvPr>
            <p:ph type="body" idx="1"/>
          </p:nvPr>
        </p:nvSpPr>
        <p:spPr>
          <a:noFill/>
          <a:ln/>
        </p:spPr>
        <p:txBody>
          <a:bodyPr/>
          <a:lstStyle/>
          <a:p>
            <a:r>
              <a:rPr lang="en-US" dirty="0" smtClean="0"/>
              <a:t>To enforce this opinion take for example this case about an Egyptian Amphora and its existence in time and space declared with events. </a:t>
            </a:r>
          </a:p>
          <a:p>
            <a:r>
              <a:rPr lang="en-US" dirty="0" smtClean="0"/>
              <a:t>The only direct information we know about the amphora is that it was created during the reign of </a:t>
            </a:r>
            <a:r>
              <a:rPr lang="en-US" dirty="0" err="1" smtClean="0"/>
              <a:t>Tuthmosis</a:t>
            </a:r>
            <a:r>
              <a:rPr lang="en-US" dirty="0" smtClean="0"/>
              <a:t> the third. Nevertheless through information about </a:t>
            </a:r>
            <a:r>
              <a:rPr lang="en-US" dirty="0" err="1" smtClean="0"/>
              <a:t>Tuthmosis</a:t>
            </a:r>
            <a:r>
              <a:rPr lang="en-US" dirty="0" smtClean="0"/>
              <a:t> that we know from other sources, we can infer that it was created in the 15</a:t>
            </a:r>
            <a:r>
              <a:rPr lang="en-US" baseline="30000" dirty="0" smtClean="0"/>
              <a:t>th</a:t>
            </a:r>
            <a:r>
              <a:rPr lang="en-US" dirty="0" smtClean="0"/>
              <a:t> century in Egypt, even though the only explicitly stated place for the amphora is Crete, the place it was found. To describe all these events and the inferences that occur we definitely need a rich schema and DC elements framework is insufficient.  </a:t>
            </a:r>
          </a:p>
          <a:p>
            <a:endParaRPr lang="en-US" dirty="0" smtClean="0"/>
          </a:p>
          <a:p>
            <a:endParaRPr lang="en-US" dirty="0" smtClean="0"/>
          </a:p>
        </p:txBody>
      </p:sp>
      <p:sp>
        <p:nvSpPr>
          <p:cNvPr id="61443" name="3 - Θέση αριθμού διαφάνειας"/>
          <p:cNvSpPr>
            <a:spLocks noGrp="1"/>
          </p:cNvSpPr>
          <p:nvPr>
            <p:ph type="sldNum" sz="quarter" idx="5"/>
          </p:nvPr>
        </p:nvSpPr>
        <p:spPr>
          <a:noFill/>
        </p:spPr>
        <p:txBody>
          <a:bodyPr/>
          <a:lstStyle/>
          <a:p>
            <a:fld id="{82B740AB-9548-45ED-811F-100E0CA3C851}" type="slidenum">
              <a:rPr lang="en-US" smtClean="0"/>
              <a:pPr/>
              <a:t>60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r>
              <a:rPr lang="en-US" sz="1200" b="1" kern="1200" baseline="0" dirty="0" err="1" smtClean="0">
                <a:solidFill>
                  <a:schemeClr val="tx1"/>
                </a:solidFill>
                <a:latin typeface="Arial" charset="0"/>
                <a:ea typeface="+mn-ea"/>
                <a:cs typeface="+mn-cs"/>
              </a:rPr>
              <a:t>Sugkekrimena</a:t>
            </a:r>
            <a:r>
              <a:rPr lang="en-US" sz="1200" b="1" kern="1200" baseline="0" dirty="0" smtClean="0">
                <a:solidFill>
                  <a:schemeClr val="tx1"/>
                </a:solidFill>
                <a:latin typeface="Arial" charset="0"/>
                <a:ea typeface="+mn-ea"/>
                <a:cs typeface="+mn-cs"/>
              </a:rPr>
              <a:t> se </a:t>
            </a:r>
            <a:r>
              <a:rPr lang="en-US" sz="1200" b="1" kern="1200" baseline="0" dirty="0" err="1" smtClean="0">
                <a:solidFill>
                  <a:schemeClr val="tx1"/>
                </a:solidFill>
                <a:latin typeface="Arial" charset="0"/>
                <a:ea typeface="+mn-ea"/>
                <a:cs typeface="+mn-cs"/>
              </a:rPr>
              <a:t>autin</a:t>
            </a:r>
            <a:r>
              <a:rPr lang="en-US" sz="1200" b="1" kern="1200" baseline="0" dirty="0" smtClean="0">
                <a:solidFill>
                  <a:schemeClr val="tx1"/>
                </a:solidFill>
                <a:latin typeface="Arial" charset="0"/>
                <a:ea typeface="+mn-ea"/>
                <a:cs typeface="+mn-cs"/>
              </a:rPr>
              <a:t> tin </a:t>
            </a:r>
            <a:r>
              <a:rPr lang="en-US" sz="1200" b="1" kern="1200" baseline="0" dirty="0" err="1" smtClean="0">
                <a:solidFill>
                  <a:schemeClr val="tx1"/>
                </a:solidFill>
                <a:latin typeface="Arial" charset="0"/>
                <a:ea typeface="+mn-ea"/>
                <a:cs typeface="+mn-cs"/>
              </a:rPr>
              <a:t>ergasia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asxoliomaste</a:t>
            </a:r>
            <a:r>
              <a:rPr lang="en-US" sz="1200" b="1" kern="1200" baseline="0" dirty="0" smtClean="0">
                <a:solidFill>
                  <a:schemeClr val="tx1"/>
                </a:solidFill>
                <a:latin typeface="Arial" charset="0"/>
                <a:ea typeface="+mn-ea"/>
                <a:cs typeface="+mn-cs"/>
              </a:rPr>
              <a:t> me </a:t>
            </a:r>
            <a:r>
              <a:rPr lang="en-US" sz="1200" b="1" kern="1200" baseline="0" dirty="0" err="1" smtClean="0">
                <a:solidFill>
                  <a:schemeClr val="tx1"/>
                </a:solidFill>
                <a:latin typeface="Arial" charset="0"/>
                <a:ea typeface="+mn-ea"/>
                <a:cs typeface="+mn-cs"/>
              </a:rPr>
              <a:t>simasiologika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diktua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politismikis</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pliroforias</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Auta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ta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diktua</a:t>
            </a:r>
            <a:endParaRPr lang="en-US" sz="1200" b="1" kern="1200" baseline="0" dirty="0" smtClean="0">
              <a:solidFill>
                <a:schemeClr val="tx1"/>
              </a:solidFill>
              <a:latin typeface="Arial" charset="0"/>
              <a:ea typeface="+mn-ea"/>
              <a:cs typeface="+mn-cs"/>
            </a:endParaRPr>
          </a:p>
          <a:p>
            <a:r>
              <a:rPr lang="en-US" sz="1200" b="1" kern="1200" baseline="0" dirty="0" err="1" smtClean="0">
                <a:solidFill>
                  <a:schemeClr val="tx1"/>
                </a:solidFill>
                <a:latin typeface="Arial" charset="0"/>
                <a:ea typeface="+mn-ea"/>
                <a:cs typeface="+mn-cs"/>
              </a:rPr>
              <a:t>Sunistoun</a:t>
            </a:r>
            <a:r>
              <a:rPr lang="en-US" sz="1200" b="1" kern="1200" baseline="0" dirty="0" smtClean="0">
                <a:solidFill>
                  <a:schemeClr val="tx1"/>
                </a:solidFill>
                <a:latin typeface="Arial" charset="0"/>
                <a:ea typeface="+mn-ea"/>
                <a:cs typeface="+mn-cs"/>
              </a:rPr>
              <a:t> triple stores </a:t>
            </a:r>
            <a:r>
              <a:rPr lang="en-US" sz="1200" b="1" kern="1200" baseline="0" dirty="0" err="1" smtClean="0">
                <a:solidFill>
                  <a:schemeClr val="tx1"/>
                </a:solidFill>
                <a:latin typeface="Arial" charset="0"/>
                <a:ea typeface="+mn-ea"/>
                <a:cs typeface="+mn-cs"/>
              </a:rPr>
              <a:t>pou</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apothikeuoun</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dedomena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eterogeni</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diaforwn</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eidwn</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antikeimena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kai</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perigrafoun</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istorika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alla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kai</a:t>
            </a:r>
            <a:endParaRPr lang="en-US" sz="1200" b="1" kern="1200" baseline="0" dirty="0" smtClean="0">
              <a:solidFill>
                <a:schemeClr val="tx1"/>
              </a:solidFill>
              <a:latin typeface="Arial" charset="0"/>
              <a:ea typeface="+mn-ea"/>
              <a:cs typeface="+mn-cs"/>
            </a:endParaRPr>
          </a:p>
          <a:p>
            <a:r>
              <a:rPr lang="en-US" sz="1200" b="1" kern="1200" baseline="0" dirty="0" err="1" smtClean="0">
                <a:solidFill>
                  <a:schemeClr val="tx1"/>
                </a:solidFill>
                <a:latin typeface="Arial" charset="0"/>
                <a:ea typeface="+mn-ea"/>
                <a:cs typeface="+mn-cs"/>
              </a:rPr>
              <a:t>Koinwnika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gegonota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Autou</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tou</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eidous</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oi</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plirofories</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sunepagontai</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mia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syntheti</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domisi</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poikili</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simasiologia</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diaforetikes</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perigrafes</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kai</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pollwn</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eidwn</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sxesewn</a:t>
            </a:r>
            <a:r>
              <a:rPr lang="en-US" sz="1200" b="1" kern="1200" baseline="0" dirty="0" smtClean="0">
                <a:solidFill>
                  <a:schemeClr val="tx1"/>
                </a:solidFill>
                <a:latin typeface="Arial" charset="0"/>
                <a:ea typeface="+mn-ea"/>
                <a:cs typeface="+mn-cs"/>
              </a:rPr>
              <a:t> </a:t>
            </a:r>
            <a:r>
              <a:rPr lang="en-US" sz="1200" b="1" kern="1200" baseline="0" dirty="0" err="1" smtClean="0">
                <a:solidFill>
                  <a:schemeClr val="tx1"/>
                </a:solidFill>
                <a:latin typeface="Arial" charset="0"/>
                <a:ea typeface="+mn-ea"/>
                <a:cs typeface="+mn-cs"/>
              </a:rPr>
              <a:t>metaksi</a:t>
            </a:r>
            <a:r>
              <a:rPr lang="en-US" sz="1200" b="1" kern="1200" baseline="0" dirty="0" smtClean="0">
                <a:solidFill>
                  <a:schemeClr val="tx1"/>
                </a:solidFill>
                <a:latin typeface="Arial" charset="0"/>
                <a:ea typeface="+mn-ea"/>
                <a:cs typeface="+mn-cs"/>
              </a:rPr>
              <a:t> ton </a:t>
            </a:r>
            <a:r>
              <a:rPr lang="en-US" sz="1200" b="1" kern="1200" baseline="0" dirty="0" err="1" smtClean="0">
                <a:solidFill>
                  <a:schemeClr val="tx1"/>
                </a:solidFill>
                <a:latin typeface="Arial" charset="0"/>
                <a:ea typeface="+mn-ea"/>
                <a:cs typeface="+mn-cs"/>
              </a:rPr>
              <a:t>antikeimenwn</a:t>
            </a:r>
            <a:endParaRPr lang="en-US" sz="1200" b="1" kern="1200" baseline="0" dirty="0" smtClean="0">
              <a:solidFill>
                <a:schemeClr val="tx1"/>
              </a:solidFill>
              <a:latin typeface="Arial" charset="0"/>
              <a:ea typeface="+mn-ea"/>
              <a:cs typeface="+mn-cs"/>
            </a:endParaRPr>
          </a:p>
          <a:p>
            <a:r>
              <a:rPr lang="en-US" sz="1200" b="1" kern="1200" baseline="0" dirty="0" smtClean="0">
                <a:solidFill>
                  <a:schemeClr val="tx1"/>
                </a:solidFill>
                <a:latin typeface="Arial" charset="0"/>
                <a:ea typeface="+mn-ea"/>
                <a:cs typeface="+mn-cs"/>
              </a:rPr>
              <a:t>1. Introduction</a:t>
            </a:r>
          </a:p>
          <a:p>
            <a:r>
              <a:rPr lang="en-US" sz="1200" kern="1200" baseline="0" dirty="0" smtClean="0">
                <a:solidFill>
                  <a:schemeClr val="tx1"/>
                </a:solidFill>
                <a:latin typeface="Arial" charset="0"/>
                <a:ea typeface="+mn-ea"/>
                <a:cs typeface="+mn-cs"/>
              </a:rPr>
              <a:t>, paintings, photographs, 3D</a:t>
            </a:r>
          </a:p>
          <a:p>
            <a:r>
              <a:rPr lang="en-US" sz="1200" kern="1200" baseline="0" dirty="0" smtClean="0">
                <a:solidFill>
                  <a:schemeClr val="tx1"/>
                </a:solidFill>
                <a:latin typeface="Arial" charset="0"/>
                <a:ea typeface="+mn-ea"/>
                <a:cs typeface="+mn-cs"/>
              </a:rPr>
              <a:t>objects, sound recordings, maps or even digital objects. </a:t>
            </a:r>
            <a:r>
              <a:rPr lang="en-US" sz="1200" kern="1200" baseline="0" dirty="0" err="1" smtClean="0">
                <a:solidFill>
                  <a:schemeClr val="tx1"/>
                </a:solidFill>
                <a:latin typeface="Arial" charset="0"/>
                <a:ea typeface="+mn-ea"/>
                <a:cs typeface="+mn-cs"/>
              </a:rPr>
              <a:t>FurHeterogeneity</a:t>
            </a:r>
            <a:r>
              <a:rPr lang="en-US" sz="1200" kern="1200" baseline="0" dirty="0" smtClean="0">
                <a:solidFill>
                  <a:schemeClr val="tx1"/>
                </a:solidFill>
                <a:latin typeface="Arial" charset="0"/>
                <a:ea typeface="+mn-ea"/>
                <a:cs typeface="+mn-cs"/>
              </a:rPr>
              <a:t> is one of the main characteristics of cultural heritage collections. Such</a:t>
            </a:r>
          </a:p>
          <a:p>
            <a:r>
              <a:rPr lang="en-US" sz="1200" kern="1200" baseline="0" dirty="0" smtClean="0">
                <a:solidFill>
                  <a:schemeClr val="tx1"/>
                </a:solidFill>
                <a:latin typeface="Arial" charset="0"/>
                <a:ea typeface="+mn-ea"/>
                <a:cs typeface="+mn-cs"/>
              </a:rPr>
              <a:t>collections may be composed of text, written on different </a:t>
            </a:r>
            <a:r>
              <a:rPr lang="en-US" sz="1200" kern="1200" baseline="0" dirty="0" err="1" smtClean="0">
                <a:solidFill>
                  <a:schemeClr val="tx1"/>
                </a:solidFill>
                <a:latin typeface="Arial" charset="0"/>
                <a:ea typeface="+mn-ea"/>
                <a:cs typeface="+mn-cs"/>
              </a:rPr>
              <a:t>materialsthermore</a:t>
            </a:r>
            <a:r>
              <a:rPr lang="en-US" sz="1200" kern="1200" baseline="0" dirty="0" smtClean="0">
                <a:solidFill>
                  <a:schemeClr val="tx1"/>
                </a:solidFill>
                <a:latin typeface="Arial" charset="0"/>
                <a:ea typeface="+mn-ea"/>
                <a:cs typeface="+mn-cs"/>
              </a:rPr>
              <a:t>, the objects are strongly</a:t>
            </a:r>
          </a:p>
          <a:p>
            <a:r>
              <a:rPr lang="en-US" sz="1200" kern="1200" baseline="0" dirty="0" smtClean="0">
                <a:solidFill>
                  <a:schemeClr val="tx1"/>
                </a:solidFill>
                <a:latin typeface="Arial" charset="0"/>
                <a:ea typeface="+mn-ea"/>
                <a:cs typeface="+mn-cs"/>
              </a:rPr>
              <a:t>related with the social and historical events that take place over time. Consequently, it is quite</a:t>
            </a:r>
          </a:p>
          <a:p>
            <a:r>
              <a:rPr lang="en-US" sz="1200" kern="1200" baseline="0" dirty="0" smtClean="0">
                <a:solidFill>
                  <a:schemeClr val="tx1"/>
                </a:solidFill>
                <a:latin typeface="Arial" charset="0"/>
                <a:ea typeface="+mn-ea"/>
                <a:cs typeface="+mn-cs"/>
              </a:rPr>
              <a:t>justifiable to expose the composite structure, diverse semantics and multiple kinds of</a:t>
            </a:r>
          </a:p>
          <a:p>
            <a:r>
              <a:rPr lang="en-US" sz="1200" kern="1200" baseline="0" dirty="0" smtClean="0">
                <a:solidFill>
                  <a:schemeClr val="tx1"/>
                </a:solidFill>
                <a:latin typeface="Arial" charset="0"/>
                <a:ea typeface="+mn-ea"/>
                <a:cs typeface="+mn-cs"/>
              </a:rPr>
              <a:t>relationships between the objects of these collections. Hence, making accessible cultural heritage</a:t>
            </a:r>
          </a:p>
          <a:p>
            <a:r>
              <a:rPr lang="en-US" sz="1200" kern="1200" baseline="0" dirty="0" smtClean="0">
                <a:solidFill>
                  <a:schemeClr val="tx1"/>
                </a:solidFill>
                <a:latin typeface="Arial" charset="0"/>
                <a:ea typeface="+mn-ea"/>
                <a:cs typeface="+mn-cs"/>
              </a:rPr>
              <a:t>resources requires metadata schemas rich in semantics and structure able to cover the material</a:t>
            </a:r>
          </a:p>
          <a:p>
            <a:r>
              <a:rPr lang="en-US" sz="1200" kern="1200" baseline="0" dirty="0" smtClean="0">
                <a:solidFill>
                  <a:schemeClr val="tx1"/>
                </a:solidFill>
                <a:latin typeface="Arial" charset="0"/>
                <a:ea typeface="+mn-ea"/>
                <a:cs typeface="+mn-cs"/>
              </a:rPr>
              <a:t>heterogeneity and variety of memory institutions (libraries, archives and museums).</a:t>
            </a:r>
            <a:endParaRPr lang="el-GR"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1112838" y="796925"/>
            <a:ext cx="4632325" cy="3206750"/>
          </a:xfrm>
          <a:ln w="12700" cap="flat">
            <a:solidFill>
              <a:schemeClr val="tx1"/>
            </a:solidFill>
          </a:ln>
        </p:spPr>
      </p:sp>
      <p:sp>
        <p:nvSpPr>
          <p:cNvPr id="47106" name="Rectangle 3"/>
          <p:cNvSpPr>
            <a:spLocks noGrp="1" noChangeArrowheads="1"/>
          </p:cNvSpPr>
          <p:nvPr>
            <p:ph type="body" idx="1"/>
          </p:nvPr>
        </p:nvSpPr>
        <p:spPr>
          <a:xfrm>
            <a:off x="914400" y="4344988"/>
            <a:ext cx="5029200" cy="3849687"/>
          </a:xfrm>
          <a:noFill/>
          <a:ln/>
        </p:spPr>
        <p:txBody>
          <a:bodyPr lIns="93663" tIns="47625" rIns="93663" bIns="47625"/>
          <a:lstStyle/>
          <a:p>
            <a:pPr marL="852488" lvl="1" indent="-381000" defTabSz="903288">
              <a:lnSpc>
                <a:spcPct val="90000"/>
              </a:lnSpc>
              <a:spcAft>
                <a:spcPct val="20000"/>
              </a:spcAft>
            </a:pPr>
            <a:r>
              <a:rPr lang="en-US" dirty="0" err="1" smtClean="0"/>
              <a:t>Eksaitias</a:t>
            </a:r>
            <a:r>
              <a:rPr lang="en-US" baseline="0" dirty="0" smtClean="0"/>
              <a:t> </a:t>
            </a:r>
            <a:r>
              <a:rPr lang="en-US" baseline="0" dirty="0" err="1" smtClean="0"/>
              <a:t>autis</a:t>
            </a:r>
            <a:r>
              <a:rPr lang="en-US" baseline="0" dirty="0" smtClean="0"/>
              <a:t> </a:t>
            </a:r>
            <a:r>
              <a:rPr lang="en-US" baseline="0" dirty="0" err="1" smtClean="0"/>
              <a:t>tis</a:t>
            </a:r>
            <a:r>
              <a:rPr lang="en-US" baseline="0" dirty="0" smtClean="0"/>
              <a:t> </a:t>
            </a:r>
            <a:r>
              <a:rPr lang="en-US" baseline="0" dirty="0" err="1" smtClean="0"/>
              <a:t>poliplokotitas</a:t>
            </a:r>
            <a:r>
              <a:rPr lang="en-US" baseline="0" dirty="0" smtClean="0"/>
              <a:t> </a:t>
            </a:r>
            <a:r>
              <a:rPr lang="en-US" baseline="0" dirty="0" err="1" smtClean="0"/>
              <a:t>dimiourgountai</a:t>
            </a:r>
            <a:r>
              <a:rPr lang="en-US" baseline="0" dirty="0" smtClean="0"/>
              <a:t> extra </a:t>
            </a:r>
            <a:r>
              <a:rPr lang="en-US" baseline="0" dirty="0" err="1" smtClean="0"/>
              <a:t>apaitiseis</a:t>
            </a:r>
            <a:r>
              <a:rPr lang="en-US" baseline="0" dirty="0" smtClean="0"/>
              <a:t> </a:t>
            </a:r>
            <a:r>
              <a:rPr lang="en-US" baseline="0" dirty="0" err="1" smtClean="0"/>
              <a:t>oson</a:t>
            </a:r>
            <a:r>
              <a:rPr lang="en-US" baseline="0" dirty="0" smtClean="0"/>
              <a:t> </a:t>
            </a:r>
            <a:r>
              <a:rPr lang="en-US" baseline="0" dirty="0" err="1" smtClean="0"/>
              <a:t>afora</a:t>
            </a:r>
            <a:r>
              <a:rPr lang="en-US" baseline="0" dirty="0" smtClean="0"/>
              <a:t> tin </a:t>
            </a:r>
            <a:r>
              <a:rPr lang="en-US" baseline="0" dirty="0" err="1" smtClean="0"/>
              <a:t>apothikeusi</a:t>
            </a:r>
            <a:r>
              <a:rPr lang="en-US" baseline="0" dirty="0" smtClean="0"/>
              <a:t>, tin </a:t>
            </a:r>
            <a:r>
              <a:rPr lang="en-US" baseline="0" dirty="0" err="1" smtClean="0"/>
              <a:t>eperwtisi</a:t>
            </a:r>
            <a:r>
              <a:rPr lang="en-US" baseline="0" dirty="0" smtClean="0"/>
              <a:t> </a:t>
            </a:r>
            <a:r>
              <a:rPr lang="en-US" baseline="0" dirty="0" err="1" smtClean="0"/>
              <a:t>kathws</a:t>
            </a:r>
            <a:r>
              <a:rPr lang="en-US" baseline="0" dirty="0" smtClean="0"/>
              <a:t> </a:t>
            </a:r>
            <a:r>
              <a:rPr lang="en-US" baseline="0" dirty="0" err="1" smtClean="0"/>
              <a:t>kai</a:t>
            </a:r>
            <a:r>
              <a:rPr lang="en-US" baseline="0" dirty="0" smtClean="0"/>
              <a:t> tin </a:t>
            </a:r>
            <a:r>
              <a:rPr lang="en-US" baseline="0" dirty="0" err="1" smtClean="0"/>
              <a:t>oloklirwsi</a:t>
            </a:r>
            <a:endParaRPr lang="en-US" baseline="0" dirty="0" smtClean="0"/>
          </a:p>
          <a:p>
            <a:pPr marL="852488" lvl="1" indent="-381000" defTabSz="903288">
              <a:lnSpc>
                <a:spcPct val="90000"/>
              </a:lnSpc>
              <a:spcAft>
                <a:spcPct val="20000"/>
              </a:spcAft>
            </a:pPr>
            <a:r>
              <a:rPr lang="en-US" baseline="0" dirty="0" err="1" smtClean="0"/>
              <a:t>Tis</a:t>
            </a:r>
            <a:r>
              <a:rPr lang="en-US" baseline="0" dirty="0" smtClean="0"/>
              <a:t> </a:t>
            </a:r>
            <a:r>
              <a:rPr lang="en-US" baseline="0" dirty="0" err="1" smtClean="0"/>
              <a:t>pliroforias</a:t>
            </a:r>
            <a:r>
              <a:rPr lang="en-US" baseline="0" dirty="0" smtClean="0"/>
              <a:t> se </a:t>
            </a:r>
            <a:r>
              <a:rPr lang="en-US" baseline="0" dirty="0" err="1" smtClean="0"/>
              <a:t>tetoia</a:t>
            </a:r>
            <a:r>
              <a:rPr lang="en-US" baseline="0" dirty="0" smtClean="0"/>
              <a:t> </a:t>
            </a:r>
            <a:r>
              <a:rPr lang="en-US" baseline="0" dirty="0" err="1" smtClean="0"/>
              <a:t>diktua</a:t>
            </a:r>
            <a:r>
              <a:rPr lang="en-US" baseline="0" dirty="0" smtClean="0"/>
              <a:t>. An </a:t>
            </a:r>
            <a:r>
              <a:rPr lang="en-US" baseline="0" dirty="0" err="1" smtClean="0"/>
              <a:t>ksexwrisoume</a:t>
            </a:r>
            <a:r>
              <a:rPr lang="en-US" baseline="0" dirty="0" smtClean="0"/>
              <a:t> </a:t>
            </a:r>
            <a:r>
              <a:rPr lang="en-US" baseline="0" dirty="0" err="1" smtClean="0"/>
              <a:t>tis</a:t>
            </a:r>
            <a:r>
              <a:rPr lang="en-US" baseline="0" dirty="0" smtClean="0"/>
              <a:t> </a:t>
            </a:r>
            <a:r>
              <a:rPr lang="en-US" baseline="0" dirty="0" err="1" smtClean="0"/>
              <a:t>apaitiseis</a:t>
            </a:r>
            <a:r>
              <a:rPr lang="en-US" baseline="0" dirty="0" smtClean="0"/>
              <a:t> </a:t>
            </a:r>
            <a:r>
              <a:rPr lang="en-US" baseline="0" dirty="0" err="1" smtClean="0"/>
              <a:t>mporoume</a:t>
            </a:r>
            <a:r>
              <a:rPr lang="en-US" baseline="0" dirty="0" smtClean="0"/>
              <a:t> </a:t>
            </a:r>
            <a:r>
              <a:rPr lang="en-US" baseline="0" dirty="0" err="1" smtClean="0"/>
              <a:t>na</a:t>
            </a:r>
            <a:r>
              <a:rPr lang="en-US" baseline="0" dirty="0" smtClean="0"/>
              <a:t> </a:t>
            </a:r>
            <a:r>
              <a:rPr lang="en-US" baseline="0" dirty="0" err="1" smtClean="0"/>
              <a:t>anaferomaste</a:t>
            </a:r>
            <a:r>
              <a:rPr lang="en-US" baseline="0" dirty="0" smtClean="0"/>
              <a:t> se </a:t>
            </a:r>
            <a:r>
              <a:rPr lang="en-US" baseline="0" dirty="0" err="1" smtClean="0"/>
              <a:t>treis</a:t>
            </a:r>
            <a:r>
              <a:rPr lang="en-US" baseline="0" dirty="0" smtClean="0"/>
              <a:t> </a:t>
            </a:r>
            <a:r>
              <a:rPr lang="en-US" baseline="0" dirty="0" err="1" smtClean="0"/>
              <a:t>prokliseis</a:t>
            </a:r>
            <a:r>
              <a:rPr lang="en-US" baseline="0" dirty="0" smtClean="0"/>
              <a:t>:</a:t>
            </a:r>
            <a:endParaRPr lang="en-US" dirty="0" smtClean="0"/>
          </a:p>
          <a:p>
            <a:pPr marL="852488" lvl="1" indent="-381000" defTabSz="903288">
              <a:lnSpc>
                <a:spcPct val="90000"/>
              </a:lnSpc>
              <a:spcAft>
                <a:spcPct val="20000"/>
              </a:spcAft>
            </a:pPr>
            <a:r>
              <a:rPr lang="en-US" dirty="0" smtClean="0"/>
              <a:t>Firstly we need a core schema that is rich enough to represent and integrate the domain knowledge and provide extensions of any depth. </a:t>
            </a:r>
          </a:p>
          <a:p>
            <a:pPr marL="852488" lvl="1" indent="-381000" defTabSz="903288">
              <a:lnSpc>
                <a:spcPct val="90000"/>
              </a:lnSpc>
              <a:spcAft>
                <a:spcPct val="20000"/>
              </a:spcAft>
            </a:pPr>
            <a:r>
              <a:rPr lang="en-US" dirty="0" smtClean="0"/>
              <a:t>Secondly we need to provide the users with an efficient way to query large and complex networks. This is also the challenge this work is aiming at.</a:t>
            </a:r>
          </a:p>
          <a:p>
            <a:pPr marL="852488" lvl="1" indent="-381000" defTabSz="903288">
              <a:lnSpc>
                <a:spcPct val="90000"/>
              </a:lnSpc>
              <a:spcAft>
                <a:spcPct val="20000"/>
              </a:spcAft>
            </a:pPr>
            <a:r>
              <a:rPr lang="en-US" dirty="0" smtClean="0"/>
              <a:t>Last, and I won’t refer longer to this one because it is out of the presentation’s scope, we need co-reference resolution for multiple references to the same instances which is essential for the network’s consistency</a:t>
            </a:r>
          </a:p>
          <a:p>
            <a:pPr marL="852488" lvl="1" indent="-381000" defTabSz="903288">
              <a:lnSpc>
                <a:spcPct val="90000"/>
              </a:lnSpc>
              <a:spcAft>
                <a:spcPct val="20000"/>
              </a:spcAft>
            </a:pPr>
            <a:endParaRPr lang="en-US" dirty="0" smtClean="0"/>
          </a:p>
          <a:p>
            <a:pPr marL="852488" lvl="1" indent="-381000" defTabSz="903288">
              <a:lnSpc>
                <a:spcPct val="90000"/>
              </a:lnSpc>
              <a:spcAft>
                <a:spcPct val="20000"/>
              </a:spcAft>
            </a:pPr>
            <a:r>
              <a:rPr lang="en-US" dirty="0" smtClean="0"/>
              <a:t>1.</a:t>
            </a:r>
            <a:r>
              <a:rPr lang="en-US" sz="2000" dirty="0" smtClean="0"/>
              <a:t> Con: </a:t>
            </a:r>
            <a:r>
              <a:rPr lang="en-US" sz="2000" dirty="0" smtClean="0">
                <a:solidFill>
                  <a:srgbClr val="CC0066"/>
                </a:solidFill>
              </a:rPr>
              <a:t>impossible</a:t>
            </a:r>
            <a:r>
              <a:rPr lang="en-US" sz="2000" dirty="0" smtClean="0"/>
              <a:t> – everybody has his own conceptualization</a:t>
            </a:r>
          </a:p>
          <a:p>
            <a:pPr marL="852488" lvl="1" indent="-381000" defTabSz="903288">
              <a:lnSpc>
                <a:spcPct val="90000"/>
              </a:lnSpc>
              <a:spcAft>
                <a:spcPct val="20000"/>
              </a:spcAft>
            </a:pPr>
            <a:r>
              <a:rPr lang="en-US" sz="2000" dirty="0" smtClean="0"/>
              <a:t>Pro: CIDOC-FRBR work empirically proves opposite</a:t>
            </a:r>
          </a:p>
          <a:p>
            <a:pPr marL="852488" lvl="1" indent="-381000" defTabSz="903288">
              <a:lnSpc>
                <a:spcPct val="90000"/>
              </a:lnSpc>
              <a:spcAft>
                <a:spcPct val="20000"/>
              </a:spcAft>
            </a:pPr>
            <a:r>
              <a:rPr lang="en-US" sz="2000" dirty="0" smtClean="0"/>
              <a:t>2.Con: </a:t>
            </a:r>
            <a:r>
              <a:rPr lang="en-US" sz="2000" dirty="0" smtClean="0">
                <a:solidFill>
                  <a:srgbClr val="CC0066"/>
                </a:solidFill>
              </a:rPr>
              <a:t>impossible</a:t>
            </a:r>
            <a:r>
              <a:rPr lang="en-US" sz="2000" dirty="0" smtClean="0"/>
              <a:t> to write </a:t>
            </a:r>
            <a:r>
              <a:rPr lang="en-US" sz="2000" dirty="0" smtClean="0">
                <a:solidFill>
                  <a:srgbClr val="CC0066"/>
                </a:solidFill>
              </a:rPr>
              <a:t>ad hoc </a:t>
            </a:r>
            <a:r>
              <a:rPr lang="en-US" sz="2000" dirty="0" smtClean="0"/>
              <a:t>rich </a:t>
            </a:r>
            <a:r>
              <a:rPr lang="en-US" sz="2000" dirty="0" smtClean="0">
                <a:solidFill>
                  <a:srgbClr val="CC0066"/>
                </a:solidFill>
              </a:rPr>
              <a:t>SPARQL</a:t>
            </a:r>
            <a:r>
              <a:rPr lang="en-US" sz="2000" dirty="0" smtClean="0"/>
              <a:t> statements, impossible to memorize hundreds of properties</a:t>
            </a:r>
          </a:p>
          <a:p>
            <a:pPr marL="852488" lvl="1" indent="-381000" defTabSz="903288">
              <a:lnSpc>
                <a:spcPct val="90000"/>
              </a:lnSpc>
              <a:spcAft>
                <a:spcPct val="20000"/>
              </a:spcAft>
            </a:pPr>
            <a:r>
              <a:rPr lang="en-US" sz="2000" dirty="0" smtClean="0"/>
              <a:t>Pro:  use another, simple global schema for querying</a:t>
            </a:r>
          </a:p>
          <a:p>
            <a:pPr marL="852488" lvl="1" indent="-381000" defTabSz="903288">
              <a:lnSpc>
                <a:spcPct val="90000"/>
              </a:lnSpc>
              <a:spcAft>
                <a:spcPct val="20000"/>
              </a:spcAft>
            </a:pPr>
            <a:endParaRPr lang="en-US" sz="2000" dirty="0" smtClean="0"/>
          </a:p>
          <a:p>
            <a:pPr defTabSz="903288"/>
            <a:endParaRPr lang="el-GR"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1112838" y="796925"/>
            <a:ext cx="4632325" cy="3206750"/>
          </a:xfrm>
          <a:ln w="12700" cap="flat">
            <a:solidFill>
              <a:schemeClr val="tx1"/>
            </a:solidFill>
          </a:ln>
        </p:spPr>
      </p:sp>
      <p:sp>
        <p:nvSpPr>
          <p:cNvPr id="49154" name="Rectangle 3"/>
          <p:cNvSpPr>
            <a:spLocks noGrp="1" noChangeArrowheads="1"/>
          </p:cNvSpPr>
          <p:nvPr>
            <p:ph type="body" idx="1"/>
          </p:nvPr>
        </p:nvSpPr>
        <p:spPr>
          <a:xfrm>
            <a:off x="914400" y="4344988"/>
            <a:ext cx="5029200" cy="3849687"/>
          </a:xfrm>
          <a:noFill/>
          <a:ln/>
        </p:spPr>
        <p:txBody>
          <a:bodyPr lIns="93663" tIns="47625" rIns="93663" bIns="47625"/>
          <a:lstStyle/>
          <a:p>
            <a:r>
              <a:rPr lang="en-US" dirty="0" smtClean="0"/>
              <a:t>A candidate rich schema that can cope with the needs of the complex world of cultural heritage is CIDOC-CRM.</a:t>
            </a:r>
          </a:p>
          <a:p>
            <a:r>
              <a:rPr lang="en-US" dirty="0" smtClean="0"/>
              <a:t>CIDOC-CRM is the result of an extensive interdisciplinary work that results into an extensible core schema of 86 classes and 140 properties. It describes the semantics from all museum disciplines, archives and libraries based on the documentation of facts and it can easily be mapped to by other schemata. In this way huge, meaningful networks of knowledge can be created.</a:t>
            </a:r>
            <a:endParaRPr lang="el-GR"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 Θέση εικόνας διαφάνειας"/>
          <p:cNvSpPr>
            <a:spLocks noGrp="1" noRot="1" noChangeAspect="1"/>
          </p:cNvSpPr>
          <p:nvPr>
            <p:ph type="sldImg"/>
          </p:nvPr>
        </p:nvSpPr>
        <p:spPr>
          <a:ln/>
        </p:spPr>
      </p:sp>
      <p:sp>
        <p:nvSpPr>
          <p:cNvPr id="51202" name="2 - Θέση σημειώσεων"/>
          <p:cNvSpPr>
            <a:spLocks noGrp="1"/>
          </p:cNvSpPr>
          <p:nvPr>
            <p:ph type="body" idx="1"/>
          </p:nvPr>
        </p:nvSpPr>
        <p:spPr>
          <a:noFill/>
          <a:ln/>
        </p:spPr>
        <p:txBody>
          <a:bodyPr/>
          <a:lstStyle/>
          <a:p>
            <a:r>
              <a:rPr lang="en-US" smtClean="0"/>
              <a:t>And here comes the second challenge: how are we to query rich semantic networks?</a:t>
            </a:r>
            <a:endParaRPr lang="el-GR" smtClean="0"/>
          </a:p>
        </p:txBody>
      </p:sp>
      <p:sp>
        <p:nvSpPr>
          <p:cNvPr id="51203" name="3 - Θέση αριθμού διαφάνειας"/>
          <p:cNvSpPr>
            <a:spLocks noGrp="1"/>
          </p:cNvSpPr>
          <p:nvPr>
            <p:ph type="sldNum" sz="quarter" idx="5"/>
          </p:nvPr>
        </p:nvSpPr>
        <p:spPr>
          <a:noFill/>
        </p:spPr>
        <p:txBody>
          <a:bodyPr/>
          <a:lstStyle/>
          <a:p>
            <a:fld id="{B3A5EC57-6757-4655-A417-8EC714A01CB1}" type="slidenum">
              <a:rPr lang="en-US" smtClean="0"/>
              <a:pPr/>
              <a:t>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 Θέση εικόνας διαφάνειας"/>
          <p:cNvSpPr>
            <a:spLocks noGrp="1" noRot="1" noChangeAspect="1"/>
          </p:cNvSpPr>
          <p:nvPr>
            <p:ph type="sldImg"/>
          </p:nvPr>
        </p:nvSpPr>
        <p:spPr>
          <a:ln/>
        </p:spPr>
      </p:sp>
      <p:sp>
        <p:nvSpPr>
          <p:cNvPr id="53250" name="2 - Θέση σημειώσεων"/>
          <p:cNvSpPr>
            <a:spLocks noGrp="1"/>
          </p:cNvSpPr>
          <p:nvPr>
            <p:ph type="body" idx="1"/>
          </p:nvPr>
        </p:nvSpPr>
        <p:spPr>
          <a:noFill/>
          <a:ln/>
        </p:spPr>
        <p:txBody>
          <a:bodyPr/>
          <a:lstStyle/>
          <a:p>
            <a:r>
              <a:rPr lang="en-US" dirty="0" smtClean="0"/>
              <a:t>This problem is not one-</a:t>
            </a:r>
            <a:r>
              <a:rPr lang="en-US" dirty="0" err="1" smtClean="0"/>
              <a:t>dimentional</a:t>
            </a:r>
            <a:r>
              <a:rPr lang="en-US" dirty="0" smtClean="0"/>
              <a:t>. </a:t>
            </a:r>
          </a:p>
          <a:p>
            <a:r>
              <a:rPr lang="en-US" dirty="0" smtClean="0"/>
              <a:t>First hardship lies in the content itself:  </a:t>
            </a:r>
            <a:r>
              <a:rPr lang="en-US" dirty="0" err="1" smtClean="0"/>
              <a:t>bla</a:t>
            </a:r>
            <a:r>
              <a:rPr lang="en-US" dirty="0" smtClean="0"/>
              <a:t> </a:t>
            </a:r>
            <a:r>
              <a:rPr lang="en-US" dirty="0" err="1" smtClean="0"/>
              <a:t>bla</a:t>
            </a:r>
            <a:r>
              <a:rPr lang="en-US" dirty="0" smtClean="0"/>
              <a:t> </a:t>
            </a:r>
            <a:r>
              <a:rPr lang="en-US" dirty="0" err="1" smtClean="0"/>
              <a:t>bla</a:t>
            </a:r>
            <a:endParaRPr lang="el-GR" dirty="0" smtClean="0"/>
          </a:p>
        </p:txBody>
      </p:sp>
      <p:sp>
        <p:nvSpPr>
          <p:cNvPr id="53251" name="3 - Θέση αριθμού διαφάνειας"/>
          <p:cNvSpPr>
            <a:spLocks noGrp="1"/>
          </p:cNvSpPr>
          <p:nvPr>
            <p:ph type="sldNum" sz="quarter" idx="5"/>
          </p:nvPr>
        </p:nvSpPr>
        <p:spPr>
          <a:noFill/>
        </p:spPr>
        <p:txBody>
          <a:bodyPr/>
          <a:lstStyle/>
          <a:p>
            <a:fld id="{EA3489F0-5AFB-482F-8018-516B0D09F3B6}" type="slidenum">
              <a:rPr lang="en-US" smtClean="0"/>
              <a:pPr/>
              <a:t>10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1 - Θέση εικόνας διαφάνειας"/>
          <p:cNvSpPr>
            <a:spLocks noGrp="1" noRot="1" noChangeAspect="1"/>
          </p:cNvSpPr>
          <p:nvPr>
            <p:ph type="sldImg"/>
          </p:nvPr>
        </p:nvSpPr>
        <p:spPr>
          <a:ln/>
        </p:spPr>
      </p:sp>
      <p:sp>
        <p:nvSpPr>
          <p:cNvPr id="55298" name="2 - Θέση σημειώσεων"/>
          <p:cNvSpPr>
            <a:spLocks noGrp="1"/>
          </p:cNvSpPr>
          <p:nvPr>
            <p:ph type="body" idx="1"/>
          </p:nvPr>
        </p:nvSpPr>
        <p:spPr>
          <a:noFill/>
          <a:ln/>
        </p:spPr>
        <p:txBody>
          <a:bodyPr/>
          <a:lstStyle/>
          <a:p>
            <a:pPr algn="just"/>
            <a:endParaRPr lang="el-GR" dirty="0" smtClean="0"/>
          </a:p>
        </p:txBody>
      </p:sp>
      <p:sp>
        <p:nvSpPr>
          <p:cNvPr id="55299" name="3 - Θέση αριθμού διαφάνειας"/>
          <p:cNvSpPr>
            <a:spLocks noGrp="1"/>
          </p:cNvSpPr>
          <p:nvPr>
            <p:ph type="sldNum" sz="quarter" idx="5"/>
          </p:nvPr>
        </p:nvSpPr>
        <p:spPr>
          <a:noFill/>
        </p:spPr>
        <p:txBody>
          <a:bodyPr/>
          <a:lstStyle/>
          <a:p>
            <a:fld id="{9CEC6059-A2FD-44F0-B0BB-A318151519D5}" type="slidenum">
              <a:rPr lang="en-US" smtClean="0"/>
              <a:pPr/>
              <a:t>12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Διαφάνεια τίτλου">
    <p:spTree>
      <p:nvGrpSpPr>
        <p:cNvPr id="1" name=""/>
        <p:cNvGrpSpPr/>
        <p:nvPr/>
      </p:nvGrpSpPr>
      <p:grpSpPr>
        <a:xfrm>
          <a:off x="0" y="0"/>
          <a:ext cx="0" cy="0"/>
          <a:chOff x="0" y="0"/>
          <a:chExt cx="0" cy="0"/>
        </a:xfrm>
      </p:grpSpPr>
      <p:sp>
        <p:nvSpPr>
          <p:cNvPr id="4" name="Arc 17"/>
          <p:cNvSpPr>
            <a:spLocks/>
          </p:cNvSpPr>
          <p:nvPr userDrawn="1"/>
        </p:nvSpPr>
        <p:spPr bwMode="auto">
          <a:xfrm>
            <a:off x="0" y="609600"/>
            <a:ext cx="3279648" cy="1328928"/>
          </a:xfrm>
          <a:custGeom>
            <a:avLst/>
            <a:gdLst>
              <a:gd name="G0" fmla="+- 4544 0 0"/>
              <a:gd name="G1" fmla="+- 21600 0 0"/>
              <a:gd name="G2" fmla="+- 21600 0 0"/>
              <a:gd name="T0" fmla="*/ 48 w 26144"/>
              <a:gd name="T1" fmla="*/ 473 h 43200"/>
              <a:gd name="T2" fmla="*/ 0 w 26144"/>
              <a:gd name="T3" fmla="*/ 42717 h 43200"/>
              <a:gd name="T4" fmla="*/ 4544 w 26144"/>
              <a:gd name="T5" fmla="*/ 21600 h 43200"/>
            </a:gdLst>
            <a:ahLst/>
            <a:cxnLst>
              <a:cxn ang="0">
                <a:pos x="T0" y="T1"/>
              </a:cxn>
              <a:cxn ang="0">
                <a:pos x="T2" y="T3"/>
              </a:cxn>
              <a:cxn ang="0">
                <a:pos x="T4" y="T5"/>
              </a:cxn>
            </a:cxnLst>
            <a:rect l="0" t="0" r="r" b="b"/>
            <a:pathLst>
              <a:path w="26144" h="43200" fill="none" extrusionOk="0">
                <a:moveTo>
                  <a:pt x="48" y="473"/>
                </a:moveTo>
                <a:cubicBezTo>
                  <a:pt x="1526" y="158"/>
                  <a:pt x="3032" y="-1"/>
                  <a:pt x="4544" y="0"/>
                </a:cubicBezTo>
                <a:cubicBezTo>
                  <a:pt x="16473" y="0"/>
                  <a:pt x="26144" y="9670"/>
                  <a:pt x="26144" y="21600"/>
                </a:cubicBezTo>
                <a:cubicBezTo>
                  <a:pt x="26144" y="33529"/>
                  <a:pt x="16473" y="43200"/>
                  <a:pt x="4544" y="43200"/>
                </a:cubicBezTo>
                <a:cubicBezTo>
                  <a:pt x="3016" y="43200"/>
                  <a:pt x="1493" y="43037"/>
                  <a:pt x="0" y="42716"/>
                </a:cubicBezTo>
              </a:path>
              <a:path w="26144" h="43200" stroke="0" extrusionOk="0">
                <a:moveTo>
                  <a:pt x="48" y="473"/>
                </a:moveTo>
                <a:cubicBezTo>
                  <a:pt x="1526" y="158"/>
                  <a:pt x="3032" y="-1"/>
                  <a:pt x="4544" y="0"/>
                </a:cubicBezTo>
                <a:cubicBezTo>
                  <a:pt x="16473" y="0"/>
                  <a:pt x="26144" y="9670"/>
                  <a:pt x="26144" y="21600"/>
                </a:cubicBezTo>
                <a:cubicBezTo>
                  <a:pt x="26144" y="33529"/>
                  <a:pt x="16473" y="43200"/>
                  <a:pt x="4544" y="43200"/>
                </a:cubicBezTo>
                <a:cubicBezTo>
                  <a:pt x="3016" y="43200"/>
                  <a:pt x="1493" y="43037"/>
                  <a:pt x="0" y="42716"/>
                </a:cubicBezTo>
                <a:lnTo>
                  <a:pt x="4544" y="21600"/>
                </a:lnTo>
                <a:close/>
              </a:path>
            </a:pathLst>
          </a:custGeom>
          <a:noFill/>
          <a:ln w="19050">
            <a:solidFill>
              <a:srgbClr val="800000"/>
            </a:solidFill>
            <a:round/>
            <a:headEnd/>
            <a:tailEnd/>
          </a:ln>
          <a:effectLst/>
        </p:spPr>
        <p:txBody>
          <a:bodyPr wrap="none" anchor="ctr"/>
          <a:lstStyle/>
          <a:p>
            <a:pPr eaLnBrk="0" hangingPunct="0">
              <a:defRPr/>
            </a:pPr>
            <a:endParaRPr lang="el-GR"/>
          </a:p>
        </p:txBody>
      </p:sp>
      <p:sp>
        <p:nvSpPr>
          <p:cNvPr id="5" name="Rectangle 8"/>
          <p:cNvSpPr>
            <a:spLocks noChangeArrowheads="1"/>
          </p:cNvSpPr>
          <p:nvPr userDrawn="1"/>
        </p:nvSpPr>
        <p:spPr bwMode="hidden">
          <a:xfrm>
            <a:off x="0" y="914401"/>
            <a:ext cx="4693920" cy="780287"/>
          </a:xfrm>
          <a:prstGeom prst="rect">
            <a:avLst/>
          </a:prstGeom>
          <a:solidFill>
            <a:schemeClr val="accent2"/>
          </a:solidFill>
          <a:ln w="9525">
            <a:noFill/>
            <a:miter lim="800000"/>
            <a:headEnd/>
            <a:tailEnd/>
          </a:ln>
          <a:effectLst/>
        </p:spPr>
        <p:txBody>
          <a:bodyPr wrap="none" anchor="ctr"/>
          <a:lstStyle/>
          <a:p>
            <a:pPr algn="ctr">
              <a:defRPr/>
            </a:pPr>
            <a:endParaRPr lang="el-GR" sz="2400" b="0">
              <a:latin typeface="Times New Roman" pitchFamily="18" charset="0"/>
            </a:endParaRPr>
          </a:p>
        </p:txBody>
      </p:sp>
      <p:sp>
        <p:nvSpPr>
          <p:cNvPr id="6" name="Rectangle 9"/>
          <p:cNvSpPr>
            <a:spLocks noChangeArrowheads="1"/>
          </p:cNvSpPr>
          <p:nvPr userDrawn="1"/>
        </p:nvSpPr>
        <p:spPr bwMode="hidden">
          <a:xfrm>
            <a:off x="4179651" y="914400"/>
            <a:ext cx="5643799" cy="780288"/>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l-GR" sz="2400" b="0">
              <a:latin typeface="Times New Roman" pitchFamily="18" charset="0"/>
            </a:endParaRPr>
          </a:p>
        </p:txBody>
      </p:sp>
      <p:sp>
        <p:nvSpPr>
          <p:cNvPr id="8" name="Text Box 15"/>
          <p:cNvSpPr txBox="1">
            <a:spLocks noChangeArrowheads="1"/>
          </p:cNvSpPr>
          <p:nvPr userDrawn="1"/>
        </p:nvSpPr>
        <p:spPr bwMode="auto">
          <a:xfrm>
            <a:off x="2651125" y="4075113"/>
            <a:ext cx="4892675" cy="366712"/>
          </a:xfrm>
          <a:prstGeom prst="rect">
            <a:avLst/>
          </a:prstGeom>
          <a:noFill/>
          <a:ln w="9525">
            <a:noFill/>
            <a:miter lim="800000"/>
            <a:headEnd/>
            <a:tailEnd/>
          </a:ln>
          <a:effectLst/>
        </p:spPr>
        <p:txBody>
          <a:bodyPr>
            <a:spAutoFit/>
          </a:bodyPr>
          <a:lstStyle/>
          <a:p>
            <a:pPr eaLnBrk="0" hangingPunct="0">
              <a:defRPr/>
            </a:pPr>
            <a:endParaRPr lang="el-GR" b="0"/>
          </a:p>
        </p:txBody>
      </p:sp>
      <p:sp>
        <p:nvSpPr>
          <p:cNvPr id="113666" name="Rectangle 2"/>
          <p:cNvSpPr>
            <a:spLocks noGrp="1" noChangeArrowheads="1"/>
          </p:cNvSpPr>
          <p:nvPr>
            <p:ph type="subTitle" idx="1"/>
          </p:nvPr>
        </p:nvSpPr>
        <p:spPr>
          <a:xfrm>
            <a:off x="1828800" y="2667000"/>
            <a:ext cx="6172200" cy="533400"/>
          </a:xfrm>
        </p:spPr>
        <p:txBody>
          <a:bodyPr/>
          <a:lstStyle>
            <a:lvl1pPr marL="0" indent="0" algn="ctr">
              <a:defRPr i="0"/>
            </a:lvl1pPr>
          </a:lstStyle>
          <a:p>
            <a:endParaRPr lang="el-GR"/>
          </a:p>
        </p:txBody>
      </p:sp>
      <p:sp>
        <p:nvSpPr>
          <p:cNvPr id="10" name="Rectangle 3"/>
          <p:cNvSpPr>
            <a:spLocks noGrp="1" noChangeArrowheads="1"/>
          </p:cNvSpPr>
          <p:nvPr>
            <p:ph type="dt" sz="half" idx="10"/>
          </p:nvPr>
        </p:nvSpPr>
        <p:spPr>
          <a:xfrm>
            <a:off x="742950" y="6248400"/>
            <a:ext cx="2063750" cy="457200"/>
          </a:xfrm>
        </p:spPr>
        <p:txBody>
          <a:bodyPr/>
          <a:lstStyle>
            <a:lvl1pPr>
              <a:defRPr/>
            </a:lvl1pPr>
          </a:lstStyle>
          <a:p>
            <a:pPr>
              <a:defRPr/>
            </a:pPr>
            <a:r>
              <a:rPr lang="el-GR" smtClean="0"/>
              <a:t>24/7/2012</a:t>
            </a:r>
            <a:endParaRPr lang="en-US" dirty="0"/>
          </a:p>
        </p:txBody>
      </p:sp>
      <p:sp>
        <p:nvSpPr>
          <p:cNvPr id="11" name="Rectangle 4"/>
          <p:cNvSpPr>
            <a:spLocks noGrp="1" noChangeArrowheads="1"/>
          </p:cNvSpPr>
          <p:nvPr>
            <p:ph type="ftr" sz="quarter" idx="11"/>
          </p:nvPr>
        </p:nvSpPr>
        <p:spPr bwMode="auto">
          <a:xfrm>
            <a:off x="3384550" y="6248400"/>
            <a:ext cx="31369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000" b="0">
                <a:latin typeface="Arial" charset="0"/>
              </a:defRPr>
            </a:lvl1pPr>
          </a:lstStyle>
          <a:p>
            <a:pPr>
              <a:defRPr/>
            </a:pPr>
            <a:endParaRPr lang="en-US"/>
          </a:p>
        </p:txBody>
      </p:sp>
      <p:sp>
        <p:nvSpPr>
          <p:cNvPr id="12" name="Rectangle 5"/>
          <p:cNvSpPr>
            <a:spLocks noGrp="1" noChangeArrowheads="1"/>
          </p:cNvSpPr>
          <p:nvPr>
            <p:ph type="sldNum" sz="quarter" idx="12"/>
          </p:nvPr>
        </p:nvSpPr>
        <p:spPr>
          <a:xfrm>
            <a:off x="7099300" y="6248400"/>
            <a:ext cx="2063750" cy="457200"/>
          </a:xfrm>
        </p:spPr>
        <p:txBody>
          <a:bodyPr/>
          <a:lstStyle>
            <a:lvl1pPr>
              <a:defRPr sz="1000">
                <a:solidFill>
                  <a:schemeClr val="tx1"/>
                </a:solidFill>
              </a:defRPr>
            </a:lvl1pPr>
          </a:lstStyle>
          <a:p>
            <a:pPr>
              <a:defRPr/>
            </a:pPr>
            <a:fld id="{07861C55-E76A-4858-975F-FFC24430CB65}" type="slidenum">
              <a:rPr lang="en-US"/>
              <a:pPr>
                <a:defRPr/>
              </a:pPr>
              <a:t>‹#›</a:t>
            </a:fld>
            <a:endParaRPr lang="en-US"/>
          </a:p>
        </p:txBody>
      </p:sp>
      <p:pic>
        <p:nvPicPr>
          <p:cNvPr id="13" name="Picture 11"/>
          <p:cNvPicPr>
            <a:picLocks noChangeArrowheads="1"/>
          </p:cNvPicPr>
          <p:nvPr userDrawn="1"/>
        </p:nvPicPr>
        <p:blipFill>
          <a:blip r:embed="rId2" cstate="print"/>
          <a:srcRect/>
          <a:stretch>
            <a:fillRect/>
          </a:stretch>
        </p:blipFill>
        <p:spPr bwMode="auto">
          <a:xfrm>
            <a:off x="748538" y="771144"/>
            <a:ext cx="1155700" cy="10699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Rectangle 6"/>
          <p:cNvSpPr>
            <a:spLocks noGrp="1" noChangeArrowheads="1"/>
          </p:cNvSpPr>
          <p:nvPr>
            <p:ph type="dt" sz="half" idx="10"/>
          </p:nvPr>
        </p:nvSpPr>
        <p:spPr>
          <a:ln/>
        </p:spPr>
        <p:txBody>
          <a:bodyPr/>
          <a:lstStyle>
            <a:lvl1pPr>
              <a:defRPr/>
            </a:lvl1pPr>
          </a:lstStyle>
          <a:p>
            <a:pPr>
              <a:defRPr/>
            </a:pPr>
            <a:r>
              <a:rPr lang="el-GR" smtClean="0"/>
              <a:t>24/7/2012</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1B49C2BB-E9F0-466A-9C9B-9D8EDE7039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7181850" y="711200"/>
            <a:ext cx="2228850" cy="5384800"/>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95300" y="711200"/>
            <a:ext cx="6534150" cy="5384800"/>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Rectangle 6"/>
          <p:cNvSpPr>
            <a:spLocks noGrp="1" noChangeArrowheads="1"/>
          </p:cNvSpPr>
          <p:nvPr>
            <p:ph type="dt" sz="half" idx="10"/>
          </p:nvPr>
        </p:nvSpPr>
        <p:spPr>
          <a:ln/>
        </p:spPr>
        <p:txBody>
          <a:bodyPr/>
          <a:lstStyle>
            <a:lvl1pPr>
              <a:defRPr/>
            </a:lvl1pPr>
          </a:lstStyle>
          <a:p>
            <a:pPr>
              <a:defRPr/>
            </a:pPr>
            <a:r>
              <a:rPr lang="el-GR" smtClean="0"/>
              <a:t>24/7/2012</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3EAEDE8C-5E34-4BD6-92FF-84A927660F4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742950" y="2130425"/>
            <a:ext cx="84201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39BC66CD-FFFE-4FF6-B9D8-DA77A649196F}" type="slidenum">
              <a:rPr lang="el-GR"/>
              <a:pPr>
                <a:defRPr/>
              </a:pPr>
              <a:t>‹#›</a:t>
            </a:fld>
            <a:endParaRPr lang="el-G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E6616009-F34D-49B2-93AC-C3AA2EEE76A1}" type="slidenum">
              <a:rPr lang="el-GR"/>
              <a:pPr>
                <a:defRPr/>
              </a:pPr>
              <a:t>‹#›</a:t>
            </a:fld>
            <a:endParaRPr lang="el-G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82638" y="4406900"/>
            <a:ext cx="84201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E4F75614-A2F3-4EC9-AA31-5DBFD1F4B2D6}" type="slidenum">
              <a:rPr lang="el-GR"/>
              <a:pPr>
                <a:defRPr/>
              </a:pPr>
              <a:t>‹#›</a:t>
            </a:fld>
            <a:endParaRPr lang="el-G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6" name="4 - Θέση υποσέλιδου"/>
          <p:cNvSpPr>
            <a:spLocks noGrp="1"/>
          </p:cNvSpPr>
          <p:nvPr>
            <p:ph type="ftr" sz="quarter" idx="11"/>
          </p:nvPr>
        </p:nvSpPr>
        <p:spPr/>
        <p:txBody>
          <a:bodyPr/>
          <a:lstStyle>
            <a:lvl1pPr>
              <a:defRPr/>
            </a:lvl1pPr>
          </a:lstStyle>
          <a:p>
            <a:pPr>
              <a:defRPr/>
            </a:pPr>
            <a:endParaRPr lang="el-GR"/>
          </a:p>
        </p:txBody>
      </p:sp>
      <p:sp>
        <p:nvSpPr>
          <p:cNvPr id="7" name="5 - Θέση αριθμού διαφάνειας"/>
          <p:cNvSpPr>
            <a:spLocks noGrp="1"/>
          </p:cNvSpPr>
          <p:nvPr>
            <p:ph type="sldNum" sz="quarter" idx="12"/>
          </p:nvPr>
        </p:nvSpPr>
        <p:spPr/>
        <p:txBody>
          <a:bodyPr/>
          <a:lstStyle>
            <a:lvl1pPr>
              <a:defRPr/>
            </a:lvl1pPr>
          </a:lstStyle>
          <a:p>
            <a:pPr>
              <a:defRPr/>
            </a:pPr>
            <a:fld id="{81F3254A-596B-42B2-AF57-019B1AB8A0F1}" type="slidenum">
              <a:rPr lang="el-GR"/>
              <a:pPr>
                <a:defRPr/>
              </a:pPr>
              <a:t>‹#›</a:t>
            </a:fld>
            <a:endParaRPr lang="el-G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8" name="4 - Θέση υποσέλιδου"/>
          <p:cNvSpPr>
            <a:spLocks noGrp="1"/>
          </p:cNvSpPr>
          <p:nvPr>
            <p:ph type="ftr" sz="quarter" idx="11"/>
          </p:nvPr>
        </p:nvSpPr>
        <p:spPr/>
        <p:txBody>
          <a:bodyPr/>
          <a:lstStyle>
            <a:lvl1pPr>
              <a:defRPr/>
            </a:lvl1pPr>
          </a:lstStyle>
          <a:p>
            <a:pPr>
              <a:defRPr/>
            </a:pPr>
            <a:endParaRPr lang="el-GR"/>
          </a:p>
        </p:txBody>
      </p:sp>
      <p:sp>
        <p:nvSpPr>
          <p:cNvPr id="9" name="5 - Θέση αριθμού διαφάνειας"/>
          <p:cNvSpPr>
            <a:spLocks noGrp="1"/>
          </p:cNvSpPr>
          <p:nvPr>
            <p:ph type="sldNum" sz="quarter" idx="12"/>
          </p:nvPr>
        </p:nvSpPr>
        <p:spPr/>
        <p:txBody>
          <a:bodyPr/>
          <a:lstStyle>
            <a:lvl1pPr>
              <a:defRPr/>
            </a:lvl1pPr>
          </a:lstStyle>
          <a:p>
            <a:pPr>
              <a:defRPr/>
            </a:pPr>
            <a:fld id="{E932EB65-0773-4CEF-BB0E-CD260D2A7B9C}" type="slidenum">
              <a:rPr lang="el-GR"/>
              <a:pPr>
                <a:defRPr/>
              </a:pPr>
              <a:t>‹#›</a:t>
            </a:fld>
            <a:endParaRPr lang="el-G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4" name="4 - Θέση υποσέλιδου"/>
          <p:cNvSpPr>
            <a:spLocks noGrp="1"/>
          </p:cNvSpPr>
          <p:nvPr>
            <p:ph type="ftr" sz="quarter" idx="11"/>
          </p:nvPr>
        </p:nvSpPr>
        <p:spPr/>
        <p:txBody>
          <a:bodyPr/>
          <a:lstStyle>
            <a:lvl1pPr>
              <a:defRPr/>
            </a:lvl1pPr>
          </a:lstStyle>
          <a:p>
            <a:pPr>
              <a:defRPr/>
            </a:pPr>
            <a:endParaRPr lang="el-GR"/>
          </a:p>
        </p:txBody>
      </p:sp>
      <p:sp>
        <p:nvSpPr>
          <p:cNvPr id="5" name="5 - Θέση αριθμού διαφάνειας"/>
          <p:cNvSpPr>
            <a:spLocks noGrp="1"/>
          </p:cNvSpPr>
          <p:nvPr>
            <p:ph type="sldNum" sz="quarter" idx="12"/>
          </p:nvPr>
        </p:nvSpPr>
        <p:spPr/>
        <p:txBody>
          <a:bodyPr/>
          <a:lstStyle>
            <a:lvl1pPr>
              <a:defRPr/>
            </a:lvl1pPr>
          </a:lstStyle>
          <a:p>
            <a:pPr>
              <a:defRPr/>
            </a:pPr>
            <a:fld id="{9E0B9528-FA67-44B1-99F3-A00224803D44}" type="slidenum">
              <a:rPr lang="el-GR"/>
              <a:pPr>
                <a:defRPr/>
              </a:pPr>
              <a:t>‹#›</a:t>
            </a:fld>
            <a:endParaRPr lang="el-G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3" name="4 - Θέση υποσέλιδου"/>
          <p:cNvSpPr>
            <a:spLocks noGrp="1"/>
          </p:cNvSpPr>
          <p:nvPr>
            <p:ph type="ftr" sz="quarter" idx="11"/>
          </p:nvPr>
        </p:nvSpPr>
        <p:spPr/>
        <p:txBody>
          <a:bodyPr/>
          <a:lstStyle>
            <a:lvl1pPr>
              <a:defRPr/>
            </a:lvl1pPr>
          </a:lstStyle>
          <a:p>
            <a:pPr>
              <a:defRPr/>
            </a:pPr>
            <a:endParaRPr lang="el-GR"/>
          </a:p>
        </p:txBody>
      </p:sp>
      <p:sp>
        <p:nvSpPr>
          <p:cNvPr id="4" name="5 - Θέση αριθμού διαφάνειας"/>
          <p:cNvSpPr>
            <a:spLocks noGrp="1"/>
          </p:cNvSpPr>
          <p:nvPr>
            <p:ph type="sldNum" sz="quarter" idx="12"/>
          </p:nvPr>
        </p:nvSpPr>
        <p:spPr/>
        <p:txBody>
          <a:bodyPr/>
          <a:lstStyle>
            <a:lvl1pPr>
              <a:defRPr/>
            </a:lvl1pPr>
          </a:lstStyle>
          <a:p>
            <a:pPr>
              <a:defRPr/>
            </a:pPr>
            <a:fld id="{54F42283-6E52-4A9C-A6E5-D1AE218AE99F}" type="slidenum">
              <a:rPr lang="el-GR"/>
              <a:pPr>
                <a:defRPr/>
              </a:pPr>
              <a:t>‹#›</a:t>
            </a:fld>
            <a:endParaRPr lang="el-G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95300" y="273050"/>
            <a:ext cx="3259138"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6" name="4 - Θέση υποσέλιδου"/>
          <p:cNvSpPr>
            <a:spLocks noGrp="1"/>
          </p:cNvSpPr>
          <p:nvPr>
            <p:ph type="ftr" sz="quarter" idx="11"/>
          </p:nvPr>
        </p:nvSpPr>
        <p:spPr/>
        <p:txBody>
          <a:bodyPr/>
          <a:lstStyle>
            <a:lvl1pPr>
              <a:defRPr/>
            </a:lvl1pPr>
          </a:lstStyle>
          <a:p>
            <a:pPr>
              <a:defRPr/>
            </a:pPr>
            <a:endParaRPr lang="el-GR"/>
          </a:p>
        </p:txBody>
      </p:sp>
      <p:sp>
        <p:nvSpPr>
          <p:cNvPr id="7" name="5 - Θέση αριθμού διαφάνειας"/>
          <p:cNvSpPr>
            <a:spLocks noGrp="1"/>
          </p:cNvSpPr>
          <p:nvPr>
            <p:ph type="sldNum" sz="quarter" idx="12"/>
          </p:nvPr>
        </p:nvSpPr>
        <p:spPr/>
        <p:txBody>
          <a:bodyPr/>
          <a:lstStyle>
            <a:lvl1pPr>
              <a:defRPr/>
            </a:lvl1pPr>
          </a:lstStyle>
          <a:p>
            <a:pPr>
              <a:defRPr/>
            </a:pPr>
            <a:fld id="{8AAAD10C-6ED6-433A-A319-46D613D51031}" type="slidenum">
              <a:rPr lang="el-GR"/>
              <a:pPr>
                <a:defRPr/>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Rectangle 6"/>
          <p:cNvSpPr>
            <a:spLocks noGrp="1" noChangeArrowheads="1"/>
          </p:cNvSpPr>
          <p:nvPr>
            <p:ph type="dt" sz="half" idx="10"/>
          </p:nvPr>
        </p:nvSpPr>
        <p:spPr>
          <a:ln/>
        </p:spPr>
        <p:txBody>
          <a:bodyPr/>
          <a:lstStyle>
            <a:lvl1pPr>
              <a:defRPr/>
            </a:lvl1pPr>
          </a:lstStyle>
          <a:p>
            <a:pPr>
              <a:defRPr/>
            </a:pPr>
            <a:r>
              <a:rPr lang="el-GR" smtClean="0"/>
              <a:t>24/7/2012</a:t>
            </a:r>
            <a:endParaRPr lang="en-US" dirty="0"/>
          </a:p>
        </p:txBody>
      </p:sp>
      <p:sp>
        <p:nvSpPr>
          <p:cNvPr id="5" name="Rectangle 8"/>
          <p:cNvSpPr>
            <a:spLocks noGrp="1" noChangeArrowheads="1"/>
          </p:cNvSpPr>
          <p:nvPr>
            <p:ph type="sldNum" sz="quarter" idx="11"/>
          </p:nvPr>
        </p:nvSpPr>
        <p:spPr>
          <a:ln/>
        </p:spPr>
        <p:txBody>
          <a:bodyPr/>
          <a:lstStyle>
            <a:lvl1pPr>
              <a:defRPr/>
            </a:lvl1pPr>
          </a:lstStyle>
          <a:p>
            <a:pPr>
              <a:defRPr/>
            </a:pPr>
            <a:fld id="{D7E35E5D-D40B-4573-8443-26405D1B637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941513" y="4800600"/>
            <a:ext cx="59436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941513"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p>
        </p:txBody>
      </p:sp>
      <p:sp>
        <p:nvSpPr>
          <p:cNvPr id="4" name="3 - Θέση κειμένου"/>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6" name="4 - Θέση υποσέλιδου"/>
          <p:cNvSpPr>
            <a:spLocks noGrp="1"/>
          </p:cNvSpPr>
          <p:nvPr>
            <p:ph type="ftr" sz="quarter" idx="11"/>
          </p:nvPr>
        </p:nvSpPr>
        <p:spPr/>
        <p:txBody>
          <a:bodyPr/>
          <a:lstStyle>
            <a:lvl1pPr>
              <a:defRPr/>
            </a:lvl1pPr>
          </a:lstStyle>
          <a:p>
            <a:pPr>
              <a:defRPr/>
            </a:pPr>
            <a:endParaRPr lang="el-GR"/>
          </a:p>
        </p:txBody>
      </p:sp>
      <p:sp>
        <p:nvSpPr>
          <p:cNvPr id="7" name="5 - Θέση αριθμού διαφάνειας"/>
          <p:cNvSpPr>
            <a:spLocks noGrp="1"/>
          </p:cNvSpPr>
          <p:nvPr>
            <p:ph type="sldNum" sz="quarter" idx="12"/>
          </p:nvPr>
        </p:nvSpPr>
        <p:spPr/>
        <p:txBody>
          <a:bodyPr/>
          <a:lstStyle>
            <a:lvl1pPr>
              <a:defRPr/>
            </a:lvl1pPr>
          </a:lstStyle>
          <a:p>
            <a:pPr>
              <a:defRPr/>
            </a:pPr>
            <a:fld id="{DCC26C69-D86C-4494-96B4-99F5194FC8E1}" type="slidenum">
              <a:rPr lang="el-GR"/>
              <a:pPr>
                <a:defRPr/>
              </a:pPr>
              <a:t>‹#›</a:t>
            </a:fld>
            <a:endParaRPr lang="el-G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1691097E-800E-40B5-9C3E-984A880B21C0}" type="slidenum">
              <a:rPr lang="el-GR"/>
              <a:pPr>
                <a:defRPr/>
              </a:pPr>
              <a:t>‹#›</a:t>
            </a:fld>
            <a:endParaRPr lang="el-G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7181850" y="274638"/>
            <a:ext cx="222885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95300" y="274638"/>
            <a:ext cx="653415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6DD05C78-4053-423A-B80F-E2A3BE47C1C1}" type="slidenum">
              <a:rPr lang="el-GR"/>
              <a:pPr>
                <a:defRPr/>
              </a:pPr>
              <a:t>‹#›</a:t>
            </a:fld>
            <a:endParaRPr lang="el-G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742950" y="2130425"/>
            <a:ext cx="84201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2F978552-2773-441D-84F1-74B9B79A4C2B}" type="slidenum">
              <a:rPr lang="el-GR"/>
              <a:pPr>
                <a:defRPr/>
              </a:pPr>
              <a:t>‹#›</a:t>
            </a:fld>
            <a:endParaRPr lang="el-G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F969969D-E2F0-460C-A9B3-728DF8742274}" type="slidenum">
              <a:rPr lang="el-GR"/>
              <a:pPr>
                <a:defRPr/>
              </a:pPr>
              <a:t>‹#›</a:t>
            </a:fld>
            <a:endParaRPr lang="el-G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82638" y="4406900"/>
            <a:ext cx="84201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6A8FA05E-2578-4E12-9406-E06898400F90}" type="slidenum">
              <a:rPr lang="el-GR"/>
              <a:pPr>
                <a:defRPr/>
              </a:pPr>
              <a:t>‹#›</a:t>
            </a:fld>
            <a:endParaRPr lang="el-G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6" name="4 - Θέση υποσέλιδου"/>
          <p:cNvSpPr>
            <a:spLocks noGrp="1"/>
          </p:cNvSpPr>
          <p:nvPr>
            <p:ph type="ftr" sz="quarter" idx="11"/>
          </p:nvPr>
        </p:nvSpPr>
        <p:spPr/>
        <p:txBody>
          <a:bodyPr/>
          <a:lstStyle>
            <a:lvl1pPr>
              <a:defRPr/>
            </a:lvl1pPr>
          </a:lstStyle>
          <a:p>
            <a:pPr>
              <a:defRPr/>
            </a:pPr>
            <a:endParaRPr lang="el-GR"/>
          </a:p>
        </p:txBody>
      </p:sp>
      <p:sp>
        <p:nvSpPr>
          <p:cNvPr id="7" name="5 - Θέση αριθμού διαφάνειας"/>
          <p:cNvSpPr>
            <a:spLocks noGrp="1"/>
          </p:cNvSpPr>
          <p:nvPr>
            <p:ph type="sldNum" sz="quarter" idx="12"/>
          </p:nvPr>
        </p:nvSpPr>
        <p:spPr/>
        <p:txBody>
          <a:bodyPr/>
          <a:lstStyle>
            <a:lvl1pPr>
              <a:defRPr/>
            </a:lvl1pPr>
          </a:lstStyle>
          <a:p>
            <a:pPr>
              <a:defRPr/>
            </a:pPr>
            <a:fld id="{7F5A22EA-89DD-49BF-BCDD-4E772FA60CB1}" type="slidenum">
              <a:rPr lang="el-GR"/>
              <a:pPr>
                <a:defRPr/>
              </a:pPr>
              <a:t>‹#›</a:t>
            </a:fld>
            <a:endParaRPr lang="el-G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8" name="4 - Θέση υποσέλιδου"/>
          <p:cNvSpPr>
            <a:spLocks noGrp="1"/>
          </p:cNvSpPr>
          <p:nvPr>
            <p:ph type="ftr" sz="quarter" idx="11"/>
          </p:nvPr>
        </p:nvSpPr>
        <p:spPr/>
        <p:txBody>
          <a:bodyPr/>
          <a:lstStyle>
            <a:lvl1pPr>
              <a:defRPr/>
            </a:lvl1pPr>
          </a:lstStyle>
          <a:p>
            <a:pPr>
              <a:defRPr/>
            </a:pPr>
            <a:endParaRPr lang="el-GR"/>
          </a:p>
        </p:txBody>
      </p:sp>
      <p:sp>
        <p:nvSpPr>
          <p:cNvPr id="9" name="5 - Θέση αριθμού διαφάνειας"/>
          <p:cNvSpPr>
            <a:spLocks noGrp="1"/>
          </p:cNvSpPr>
          <p:nvPr>
            <p:ph type="sldNum" sz="quarter" idx="12"/>
          </p:nvPr>
        </p:nvSpPr>
        <p:spPr/>
        <p:txBody>
          <a:bodyPr/>
          <a:lstStyle>
            <a:lvl1pPr>
              <a:defRPr/>
            </a:lvl1pPr>
          </a:lstStyle>
          <a:p>
            <a:pPr>
              <a:defRPr/>
            </a:pPr>
            <a:fld id="{5B8B3E68-0A8C-4F9B-909D-82CF91681B9F}" type="slidenum">
              <a:rPr lang="el-GR"/>
              <a:pPr>
                <a:defRPr/>
              </a:pPr>
              <a:t>‹#›</a:t>
            </a:fld>
            <a:endParaRPr lang="el-G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4" name="4 - Θέση υποσέλιδου"/>
          <p:cNvSpPr>
            <a:spLocks noGrp="1"/>
          </p:cNvSpPr>
          <p:nvPr>
            <p:ph type="ftr" sz="quarter" idx="11"/>
          </p:nvPr>
        </p:nvSpPr>
        <p:spPr/>
        <p:txBody>
          <a:bodyPr/>
          <a:lstStyle>
            <a:lvl1pPr>
              <a:defRPr/>
            </a:lvl1pPr>
          </a:lstStyle>
          <a:p>
            <a:pPr>
              <a:defRPr/>
            </a:pPr>
            <a:endParaRPr lang="el-GR"/>
          </a:p>
        </p:txBody>
      </p:sp>
      <p:sp>
        <p:nvSpPr>
          <p:cNvPr id="5" name="5 - Θέση αριθμού διαφάνειας"/>
          <p:cNvSpPr>
            <a:spLocks noGrp="1"/>
          </p:cNvSpPr>
          <p:nvPr>
            <p:ph type="sldNum" sz="quarter" idx="12"/>
          </p:nvPr>
        </p:nvSpPr>
        <p:spPr/>
        <p:txBody>
          <a:bodyPr/>
          <a:lstStyle>
            <a:lvl1pPr>
              <a:defRPr/>
            </a:lvl1pPr>
          </a:lstStyle>
          <a:p>
            <a:pPr>
              <a:defRPr/>
            </a:pPr>
            <a:fld id="{0C90B0A2-8054-43D9-83D4-3C3AC74B6E7C}" type="slidenum">
              <a:rPr lang="el-GR"/>
              <a:pPr>
                <a:defRPr/>
              </a:pPr>
              <a:t>‹#›</a:t>
            </a:fld>
            <a:endParaRPr lang="el-G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3" name="4 - Θέση υποσέλιδου"/>
          <p:cNvSpPr>
            <a:spLocks noGrp="1"/>
          </p:cNvSpPr>
          <p:nvPr>
            <p:ph type="ftr" sz="quarter" idx="11"/>
          </p:nvPr>
        </p:nvSpPr>
        <p:spPr/>
        <p:txBody>
          <a:bodyPr/>
          <a:lstStyle>
            <a:lvl1pPr>
              <a:defRPr/>
            </a:lvl1pPr>
          </a:lstStyle>
          <a:p>
            <a:pPr>
              <a:defRPr/>
            </a:pPr>
            <a:endParaRPr lang="el-GR"/>
          </a:p>
        </p:txBody>
      </p:sp>
      <p:sp>
        <p:nvSpPr>
          <p:cNvPr id="4" name="5 - Θέση αριθμού διαφάνειας"/>
          <p:cNvSpPr>
            <a:spLocks noGrp="1"/>
          </p:cNvSpPr>
          <p:nvPr>
            <p:ph type="sldNum" sz="quarter" idx="12"/>
          </p:nvPr>
        </p:nvSpPr>
        <p:spPr/>
        <p:txBody>
          <a:bodyPr/>
          <a:lstStyle>
            <a:lvl1pPr>
              <a:defRPr/>
            </a:lvl1pPr>
          </a:lstStyle>
          <a:p>
            <a:pPr>
              <a:defRPr/>
            </a:pPr>
            <a:fld id="{A27EEC33-4411-459C-AC8B-FAE8D1BABD53}" type="slidenum">
              <a:rPr lang="el-GR"/>
              <a:pPr>
                <a:defRPr/>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82638" y="4406900"/>
            <a:ext cx="84201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l-GR" smtClean="0"/>
              <a:t>Kλικ για επεξεργασία των στυλ του υποδείγματος</a:t>
            </a:r>
          </a:p>
        </p:txBody>
      </p:sp>
      <p:sp>
        <p:nvSpPr>
          <p:cNvPr id="4" name="Rectangle 6"/>
          <p:cNvSpPr>
            <a:spLocks noGrp="1" noChangeArrowheads="1"/>
          </p:cNvSpPr>
          <p:nvPr>
            <p:ph type="dt" sz="half" idx="10"/>
          </p:nvPr>
        </p:nvSpPr>
        <p:spPr>
          <a:ln/>
        </p:spPr>
        <p:txBody>
          <a:bodyPr/>
          <a:lstStyle>
            <a:lvl1pPr>
              <a:defRPr/>
            </a:lvl1pPr>
          </a:lstStyle>
          <a:p>
            <a:pPr>
              <a:defRPr/>
            </a:pPr>
            <a:r>
              <a:rPr lang="el-GR" smtClean="0"/>
              <a:t>24/7/2012</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EA311011-6DCA-4C22-9425-F1D675CEBE33}"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95300" y="273050"/>
            <a:ext cx="3259138"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6" name="4 - Θέση υποσέλιδου"/>
          <p:cNvSpPr>
            <a:spLocks noGrp="1"/>
          </p:cNvSpPr>
          <p:nvPr>
            <p:ph type="ftr" sz="quarter" idx="11"/>
          </p:nvPr>
        </p:nvSpPr>
        <p:spPr/>
        <p:txBody>
          <a:bodyPr/>
          <a:lstStyle>
            <a:lvl1pPr>
              <a:defRPr/>
            </a:lvl1pPr>
          </a:lstStyle>
          <a:p>
            <a:pPr>
              <a:defRPr/>
            </a:pPr>
            <a:endParaRPr lang="el-GR"/>
          </a:p>
        </p:txBody>
      </p:sp>
      <p:sp>
        <p:nvSpPr>
          <p:cNvPr id="7" name="5 - Θέση αριθμού διαφάνειας"/>
          <p:cNvSpPr>
            <a:spLocks noGrp="1"/>
          </p:cNvSpPr>
          <p:nvPr>
            <p:ph type="sldNum" sz="quarter" idx="12"/>
          </p:nvPr>
        </p:nvSpPr>
        <p:spPr/>
        <p:txBody>
          <a:bodyPr/>
          <a:lstStyle>
            <a:lvl1pPr>
              <a:defRPr/>
            </a:lvl1pPr>
          </a:lstStyle>
          <a:p>
            <a:pPr>
              <a:defRPr/>
            </a:pPr>
            <a:fld id="{4F24AA95-49FA-40C7-A0C1-293E72DB0AD0}" type="slidenum">
              <a:rPr lang="el-GR"/>
              <a:pPr>
                <a:defRPr/>
              </a:pPr>
              <a:t>‹#›</a:t>
            </a:fld>
            <a:endParaRPr lang="el-G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941513" y="4800600"/>
            <a:ext cx="59436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941513"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p>
        </p:txBody>
      </p:sp>
      <p:sp>
        <p:nvSpPr>
          <p:cNvPr id="4" name="3 - Θέση κειμένου"/>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6" name="4 - Θέση υποσέλιδου"/>
          <p:cNvSpPr>
            <a:spLocks noGrp="1"/>
          </p:cNvSpPr>
          <p:nvPr>
            <p:ph type="ftr" sz="quarter" idx="11"/>
          </p:nvPr>
        </p:nvSpPr>
        <p:spPr/>
        <p:txBody>
          <a:bodyPr/>
          <a:lstStyle>
            <a:lvl1pPr>
              <a:defRPr/>
            </a:lvl1pPr>
          </a:lstStyle>
          <a:p>
            <a:pPr>
              <a:defRPr/>
            </a:pPr>
            <a:endParaRPr lang="el-GR"/>
          </a:p>
        </p:txBody>
      </p:sp>
      <p:sp>
        <p:nvSpPr>
          <p:cNvPr id="7" name="5 - Θέση αριθμού διαφάνειας"/>
          <p:cNvSpPr>
            <a:spLocks noGrp="1"/>
          </p:cNvSpPr>
          <p:nvPr>
            <p:ph type="sldNum" sz="quarter" idx="12"/>
          </p:nvPr>
        </p:nvSpPr>
        <p:spPr/>
        <p:txBody>
          <a:bodyPr/>
          <a:lstStyle>
            <a:lvl1pPr>
              <a:defRPr/>
            </a:lvl1pPr>
          </a:lstStyle>
          <a:p>
            <a:pPr>
              <a:defRPr/>
            </a:pPr>
            <a:fld id="{11EAC226-6961-4985-8E98-1D2A425C5D49}" type="slidenum">
              <a:rPr lang="el-GR"/>
              <a:pPr>
                <a:defRPr/>
              </a:pPr>
              <a:t>‹#›</a:t>
            </a:fld>
            <a:endParaRPr lang="el-G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60EB7CE5-0C65-47B7-A0F1-7674A4200B8C}" type="slidenum">
              <a:rPr lang="el-GR"/>
              <a:pPr>
                <a:defRPr/>
              </a:pPr>
              <a:t>‹#›</a:t>
            </a:fld>
            <a:endParaRPr lang="el-G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7181850" y="274638"/>
            <a:ext cx="222885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95300" y="274638"/>
            <a:ext cx="653415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pPr>
              <a:defRPr/>
            </a:pPr>
            <a:r>
              <a:rPr lang="el-GR" smtClean="0"/>
              <a:t>24/7/2012</a:t>
            </a:r>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2BB4419A-D023-40A0-A190-F1C4A0151687}" type="slidenum">
              <a:rPr lang="el-GR"/>
              <a:pPr>
                <a:defRPr/>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95300" y="1676400"/>
            <a:ext cx="4381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5029200" y="1676400"/>
            <a:ext cx="4381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Rectangle 6"/>
          <p:cNvSpPr>
            <a:spLocks noGrp="1" noChangeArrowheads="1"/>
          </p:cNvSpPr>
          <p:nvPr>
            <p:ph type="dt" sz="half" idx="10"/>
          </p:nvPr>
        </p:nvSpPr>
        <p:spPr>
          <a:ln/>
        </p:spPr>
        <p:txBody>
          <a:bodyPr/>
          <a:lstStyle>
            <a:lvl1pPr>
              <a:defRPr/>
            </a:lvl1pPr>
          </a:lstStyle>
          <a:p>
            <a:pPr>
              <a:defRPr/>
            </a:pPr>
            <a:r>
              <a:rPr lang="el-GR" smtClean="0"/>
              <a:t>24/7/2012</a:t>
            </a:r>
            <a:endParaRPr lang="en-US" dirty="0"/>
          </a:p>
        </p:txBody>
      </p:sp>
      <p:sp>
        <p:nvSpPr>
          <p:cNvPr id="6" name="Rectangle 8"/>
          <p:cNvSpPr>
            <a:spLocks noGrp="1" noChangeArrowheads="1"/>
          </p:cNvSpPr>
          <p:nvPr>
            <p:ph type="sldNum" sz="quarter" idx="11"/>
          </p:nvPr>
        </p:nvSpPr>
        <p:spPr>
          <a:ln/>
        </p:spPr>
        <p:txBody>
          <a:bodyPr/>
          <a:lstStyle>
            <a:lvl1pPr>
              <a:defRPr/>
            </a:lvl1pPr>
          </a:lstStyle>
          <a:p>
            <a:pPr>
              <a:defRPr/>
            </a:pPr>
            <a:fld id="{8BB56535-BAB9-49C6-9E57-D7B64C59C3DD}"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95300" y="274638"/>
            <a:ext cx="8915400" cy="1143000"/>
          </a:xfrm>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Rectangle 6"/>
          <p:cNvSpPr>
            <a:spLocks noGrp="1" noChangeArrowheads="1"/>
          </p:cNvSpPr>
          <p:nvPr>
            <p:ph type="dt" sz="half" idx="10"/>
          </p:nvPr>
        </p:nvSpPr>
        <p:spPr>
          <a:ln/>
        </p:spPr>
        <p:txBody>
          <a:bodyPr/>
          <a:lstStyle>
            <a:lvl1pPr>
              <a:defRPr/>
            </a:lvl1pPr>
          </a:lstStyle>
          <a:p>
            <a:pPr>
              <a:defRPr/>
            </a:pPr>
            <a:r>
              <a:rPr lang="el-GR" smtClean="0"/>
              <a:t>24/7/2012</a:t>
            </a:r>
            <a:endParaRPr lang="en-US"/>
          </a:p>
        </p:txBody>
      </p:sp>
      <p:sp>
        <p:nvSpPr>
          <p:cNvPr id="8" name="Rectangle 8"/>
          <p:cNvSpPr>
            <a:spLocks noGrp="1" noChangeArrowheads="1"/>
          </p:cNvSpPr>
          <p:nvPr>
            <p:ph type="sldNum" sz="quarter" idx="11"/>
          </p:nvPr>
        </p:nvSpPr>
        <p:spPr>
          <a:ln/>
        </p:spPr>
        <p:txBody>
          <a:bodyPr/>
          <a:lstStyle>
            <a:lvl1pPr>
              <a:defRPr/>
            </a:lvl1pPr>
          </a:lstStyle>
          <a:p>
            <a:pPr>
              <a:defRPr/>
            </a:pPr>
            <a:fld id="{3A129961-3DE5-4E85-8CCE-D9E9FA098BB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Rectangle 6"/>
          <p:cNvSpPr>
            <a:spLocks noGrp="1" noChangeArrowheads="1"/>
          </p:cNvSpPr>
          <p:nvPr>
            <p:ph type="dt" sz="half" idx="10"/>
          </p:nvPr>
        </p:nvSpPr>
        <p:spPr>
          <a:ln/>
        </p:spPr>
        <p:txBody>
          <a:bodyPr/>
          <a:lstStyle>
            <a:lvl1pPr>
              <a:defRPr/>
            </a:lvl1pPr>
          </a:lstStyle>
          <a:p>
            <a:pPr>
              <a:defRPr/>
            </a:pPr>
            <a:r>
              <a:rPr lang="el-GR" smtClean="0"/>
              <a:t>24/7/2012</a:t>
            </a:r>
            <a:endParaRPr lang="en-US"/>
          </a:p>
        </p:txBody>
      </p:sp>
      <p:sp>
        <p:nvSpPr>
          <p:cNvPr id="4" name="Rectangle 8"/>
          <p:cNvSpPr>
            <a:spLocks noGrp="1" noChangeArrowheads="1"/>
          </p:cNvSpPr>
          <p:nvPr>
            <p:ph type="sldNum" sz="quarter" idx="11"/>
          </p:nvPr>
        </p:nvSpPr>
        <p:spPr>
          <a:ln/>
        </p:spPr>
        <p:txBody>
          <a:bodyPr/>
          <a:lstStyle>
            <a:lvl1pPr>
              <a:defRPr/>
            </a:lvl1pPr>
          </a:lstStyle>
          <a:p>
            <a:pPr>
              <a:defRPr/>
            </a:pPr>
            <a:fld id="{99E577A8-49C7-4162-9408-AFC3C386566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r>
              <a:rPr lang="el-GR" smtClean="0"/>
              <a:t>24/7/2012</a:t>
            </a:r>
            <a:endParaRPr lang="en-US"/>
          </a:p>
        </p:txBody>
      </p:sp>
      <p:sp>
        <p:nvSpPr>
          <p:cNvPr id="3" name="Rectangle 8"/>
          <p:cNvSpPr>
            <a:spLocks noGrp="1" noChangeArrowheads="1"/>
          </p:cNvSpPr>
          <p:nvPr>
            <p:ph type="sldNum" sz="quarter" idx="11"/>
          </p:nvPr>
        </p:nvSpPr>
        <p:spPr>
          <a:ln/>
        </p:spPr>
        <p:txBody>
          <a:bodyPr/>
          <a:lstStyle>
            <a:lvl1pPr>
              <a:defRPr/>
            </a:lvl1pPr>
          </a:lstStyle>
          <a:p>
            <a:pPr>
              <a:defRPr/>
            </a:pPr>
            <a:fld id="{3ADD8475-48A1-450B-BAC0-23209841DF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95300" y="273050"/>
            <a:ext cx="3259138" cy="1162050"/>
          </a:xfrm>
        </p:spPr>
        <p:txBody>
          <a:bodyPr/>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Rectangle 6"/>
          <p:cNvSpPr>
            <a:spLocks noGrp="1" noChangeArrowheads="1"/>
          </p:cNvSpPr>
          <p:nvPr>
            <p:ph type="dt" sz="half" idx="10"/>
          </p:nvPr>
        </p:nvSpPr>
        <p:spPr>
          <a:ln/>
        </p:spPr>
        <p:txBody>
          <a:bodyPr/>
          <a:lstStyle>
            <a:lvl1pPr>
              <a:defRPr/>
            </a:lvl1pPr>
          </a:lstStyle>
          <a:p>
            <a:pPr>
              <a:defRPr/>
            </a:pPr>
            <a:r>
              <a:rPr lang="el-GR" smtClean="0"/>
              <a:t>24/7/2012</a:t>
            </a: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F14C0416-87F5-4364-88D1-F783829500D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941513" y="4800600"/>
            <a:ext cx="5943600" cy="566738"/>
          </a:xfrm>
        </p:spPr>
        <p:txBody>
          <a:bodyPr/>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p>
        </p:txBody>
      </p:sp>
      <p:sp>
        <p:nvSpPr>
          <p:cNvPr id="4" name="3 - Θέση κειμένου"/>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Rectangle 6"/>
          <p:cNvSpPr>
            <a:spLocks noGrp="1" noChangeArrowheads="1"/>
          </p:cNvSpPr>
          <p:nvPr>
            <p:ph type="dt" sz="half" idx="10"/>
          </p:nvPr>
        </p:nvSpPr>
        <p:spPr>
          <a:ln/>
        </p:spPr>
        <p:txBody>
          <a:bodyPr/>
          <a:lstStyle>
            <a:lvl1pPr>
              <a:defRPr/>
            </a:lvl1pPr>
          </a:lstStyle>
          <a:p>
            <a:pPr>
              <a:defRPr/>
            </a:pPr>
            <a:r>
              <a:rPr lang="el-GR" smtClean="0"/>
              <a:t>24/7/2012</a:t>
            </a: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E50E3037-8416-4A48-AB7B-F879CF31848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1254125"/>
            <a:ext cx="2311400" cy="101600"/>
          </a:xfrm>
          <a:prstGeom prst="rect">
            <a:avLst/>
          </a:prstGeom>
          <a:solidFill>
            <a:schemeClr val="accent2"/>
          </a:solidFill>
          <a:ln w="9525">
            <a:noFill/>
            <a:miter lim="800000"/>
            <a:headEnd/>
            <a:tailEnd/>
          </a:ln>
          <a:effectLst/>
        </p:spPr>
        <p:txBody>
          <a:bodyPr wrap="none" anchor="ctr"/>
          <a:lstStyle/>
          <a:p>
            <a:pPr algn="ctr">
              <a:defRPr/>
            </a:pPr>
            <a:endParaRPr lang="el-GR" sz="2400" b="0">
              <a:latin typeface="Times New Roman" pitchFamily="18" charset="0"/>
            </a:endParaRPr>
          </a:p>
        </p:txBody>
      </p:sp>
      <p:sp>
        <p:nvSpPr>
          <p:cNvPr id="112643" name="Rectangle 3"/>
          <p:cNvSpPr>
            <a:spLocks noChangeArrowheads="1"/>
          </p:cNvSpPr>
          <p:nvPr/>
        </p:nvSpPr>
        <p:spPr bwMode="auto">
          <a:xfrm>
            <a:off x="1568450" y="1254125"/>
            <a:ext cx="784225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l-GR" sz="2400" b="0">
              <a:latin typeface="Times New Roman" pitchFamily="18" charset="0"/>
            </a:endParaRPr>
          </a:p>
        </p:txBody>
      </p:sp>
      <p:sp>
        <p:nvSpPr>
          <p:cNvPr id="1028" name="Rectangle 4"/>
          <p:cNvSpPr>
            <a:spLocks noGrp="1" noChangeArrowheads="1"/>
          </p:cNvSpPr>
          <p:nvPr>
            <p:ph type="title"/>
          </p:nvPr>
        </p:nvSpPr>
        <p:spPr bwMode="auto">
          <a:xfrm>
            <a:off x="1928813" y="711200"/>
            <a:ext cx="7150100" cy="577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495300" y="1676400"/>
            <a:ext cx="8915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2646" name="Rectangle 6"/>
          <p:cNvSpPr>
            <a:spLocks noGrp="1" noChangeArrowheads="1"/>
          </p:cNvSpPr>
          <p:nvPr>
            <p:ph type="dt" sz="half" idx="2"/>
          </p:nvPr>
        </p:nvSpPr>
        <p:spPr bwMode="auto">
          <a:xfrm>
            <a:off x="165100" y="6324600"/>
            <a:ext cx="23939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latin typeface="Arial" charset="0"/>
              </a:defRPr>
            </a:lvl1pPr>
          </a:lstStyle>
          <a:p>
            <a:pPr>
              <a:defRPr/>
            </a:pPr>
            <a:r>
              <a:rPr lang="el-GR" smtClean="0"/>
              <a:t>24/7/2012</a:t>
            </a:r>
            <a:endParaRPr lang="en-US" dirty="0"/>
          </a:p>
        </p:txBody>
      </p:sp>
      <p:sp>
        <p:nvSpPr>
          <p:cNvPr id="112648" name="Rectangle 8"/>
          <p:cNvSpPr>
            <a:spLocks noGrp="1" noChangeArrowheads="1"/>
          </p:cNvSpPr>
          <p:nvPr>
            <p:ph type="sldNum" sz="quarter" idx="4"/>
          </p:nvPr>
        </p:nvSpPr>
        <p:spPr bwMode="auto">
          <a:xfrm>
            <a:off x="9296400" y="6324600"/>
            <a:ext cx="45085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b="0">
                <a:solidFill>
                  <a:schemeClr val="tx2"/>
                </a:solidFill>
                <a:latin typeface="Arial" charset="0"/>
              </a:defRPr>
            </a:lvl1pPr>
          </a:lstStyle>
          <a:p>
            <a:pPr>
              <a:defRPr/>
            </a:pPr>
            <a:fld id="{04552B6B-6841-453A-A29D-0E88C484B409}" type="slidenum">
              <a:rPr lang="en-US"/>
              <a:pPr>
                <a:defRPr/>
              </a:pPr>
              <a:t>‹#›</a:t>
            </a:fld>
            <a:endParaRPr lang="en-US" dirty="0"/>
          </a:p>
        </p:txBody>
      </p:sp>
      <p:pic>
        <p:nvPicPr>
          <p:cNvPr id="1032" name="Picture 11"/>
          <p:cNvPicPr>
            <a:picLocks noChangeArrowheads="1"/>
          </p:cNvPicPr>
          <p:nvPr userDrawn="1"/>
        </p:nvPicPr>
        <p:blipFill>
          <a:blip r:embed="rId13" cstate="print"/>
          <a:srcRect/>
          <a:stretch>
            <a:fillRect/>
          </a:stretch>
        </p:blipFill>
        <p:spPr bwMode="auto">
          <a:xfrm>
            <a:off x="577850" y="381000"/>
            <a:ext cx="1155700" cy="1069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9"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iming>
    <p:tnLst>
      <p:par>
        <p:cTn id="1" dur="indefinite" restart="never" nodeType="tmRoot"/>
      </p:par>
    </p:tnLst>
  </p:timing>
  <p:hf hdr="0" ftr="0" dt="0"/>
  <p:txStyles>
    <p:titleStyle>
      <a:lvl1pPr algn="r" rtl="0" eaLnBrk="0" fontAlgn="base" hangingPunct="0">
        <a:spcBef>
          <a:spcPct val="0"/>
        </a:spcBef>
        <a:spcAft>
          <a:spcPct val="0"/>
        </a:spcAft>
        <a:defRPr sz="2800" i="1">
          <a:solidFill>
            <a:srgbClr val="4D4D4D"/>
          </a:solidFill>
          <a:latin typeface="+mj-lt"/>
          <a:ea typeface="+mj-ea"/>
          <a:cs typeface="+mj-cs"/>
        </a:defRPr>
      </a:lvl1pPr>
      <a:lvl2pPr algn="r" rtl="0" eaLnBrk="0" fontAlgn="base" hangingPunct="0">
        <a:spcBef>
          <a:spcPct val="0"/>
        </a:spcBef>
        <a:spcAft>
          <a:spcPct val="0"/>
        </a:spcAft>
        <a:defRPr sz="2800" i="1">
          <a:solidFill>
            <a:srgbClr val="4D4D4D"/>
          </a:solidFill>
          <a:latin typeface="Arial" charset="0"/>
        </a:defRPr>
      </a:lvl2pPr>
      <a:lvl3pPr algn="r" rtl="0" eaLnBrk="0" fontAlgn="base" hangingPunct="0">
        <a:spcBef>
          <a:spcPct val="0"/>
        </a:spcBef>
        <a:spcAft>
          <a:spcPct val="0"/>
        </a:spcAft>
        <a:defRPr sz="2800" i="1">
          <a:solidFill>
            <a:srgbClr val="4D4D4D"/>
          </a:solidFill>
          <a:latin typeface="Arial" charset="0"/>
        </a:defRPr>
      </a:lvl3pPr>
      <a:lvl4pPr algn="r" rtl="0" eaLnBrk="0" fontAlgn="base" hangingPunct="0">
        <a:spcBef>
          <a:spcPct val="0"/>
        </a:spcBef>
        <a:spcAft>
          <a:spcPct val="0"/>
        </a:spcAft>
        <a:defRPr sz="2800" i="1">
          <a:solidFill>
            <a:srgbClr val="4D4D4D"/>
          </a:solidFill>
          <a:latin typeface="Arial" charset="0"/>
        </a:defRPr>
      </a:lvl4pPr>
      <a:lvl5pPr algn="r" rtl="0" eaLnBrk="0" fontAlgn="base" hangingPunct="0">
        <a:spcBef>
          <a:spcPct val="0"/>
        </a:spcBef>
        <a:spcAft>
          <a:spcPct val="0"/>
        </a:spcAft>
        <a:defRPr sz="2800" i="1">
          <a:solidFill>
            <a:srgbClr val="4D4D4D"/>
          </a:solidFill>
          <a:latin typeface="Arial" charset="0"/>
        </a:defRPr>
      </a:lvl5pPr>
      <a:lvl6pPr marL="457200" algn="r" rtl="0" fontAlgn="base">
        <a:spcBef>
          <a:spcPct val="0"/>
        </a:spcBef>
        <a:spcAft>
          <a:spcPct val="0"/>
        </a:spcAft>
        <a:defRPr sz="2800" i="1">
          <a:solidFill>
            <a:srgbClr val="4D4D4D"/>
          </a:solidFill>
          <a:latin typeface="Arial" charset="0"/>
        </a:defRPr>
      </a:lvl6pPr>
      <a:lvl7pPr marL="914400" algn="r" rtl="0" fontAlgn="base">
        <a:spcBef>
          <a:spcPct val="0"/>
        </a:spcBef>
        <a:spcAft>
          <a:spcPct val="0"/>
        </a:spcAft>
        <a:defRPr sz="2800" i="1">
          <a:solidFill>
            <a:srgbClr val="4D4D4D"/>
          </a:solidFill>
          <a:latin typeface="Arial" charset="0"/>
        </a:defRPr>
      </a:lvl7pPr>
      <a:lvl8pPr marL="1371600" algn="r" rtl="0" fontAlgn="base">
        <a:spcBef>
          <a:spcPct val="0"/>
        </a:spcBef>
        <a:spcAft>
          <a:spcPct val="0"/>
        </a:spcAft>
        <a:defRPr sz="2800" i="1">
          <a:solidFill>
            <a:srgbClr val="4D4D4D"/>
          </a:solidFill>
          <a:latin typeface="Arial" charset="0"/>
        </a:defRPr>
      </a:lvl8pPr>
      <a:lvl9pPr marL="1828800" algn="r" rtl="0" fontAlgn="base">
        <a:spcBef>
          <a:spcPct val="0"/>
        </a:spcBef>
        <a:spcAft>
          <a:spcPct val="0"/>
        </a:spcAft>
        <a:defRPr sz="2800" i="1">
          <a:solidFill>
            <a:srgbClr val="4D4D4D"/>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defRPr sz="2000" i="1">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i="1">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14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1 - Θέση τίτλου"/>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l-GR" smtClean="0"/>
              <a:t>Kλικ για επεξεργασία του τίτλου</a:t>
            </a:r>
          </a:p>
        </p:txBody>
      </p:sp>
      <p:sp>
        <p:nvSpPr>
          <p:cNvPr id="13315" name="2 - Θέση κειμένου"/>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p>
        </p:txBody>
      </p:sp>
      <p:sp>
        <p:nvSpPr>
          <p:cNvPr id="4" name="3 - Θέση ημερομηνίας"/>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Arial" charset="0"/>
              </a:defRPr>
            </a:lvl1pPr>
          </a:lstStyle>
          <a:p>
            <a:pPr>
              <a:defRPr/>
            </a:pPr>
            <a:r>
              <a:rPr lang="el-GR" smtClean="0"/>
              <a:t>24/7/2012</a:t>
            </a:r>
            <a:endParaRPr lang="el-GR"/>
          </a:p>
        </p:txBody>
      </p:sp>
      <p:sp>
        <p:nvSpPr>
          <p:cNvPr id="5" name="4 - Θέση υποσέλιδου"/>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0" hangingPunct="0">
              <a:defRPr sz="1200">
                <a:solidFill>
                  <a:schemeClr val="tx1">
                    <a:tint val="75000"/>
                  </a:schemeClr>
                </a:solidFill>
                <a:latin typeface="Arial" charset="0"/>
              </a:defRPr>
            </a:lvl1pPr>
          </a:lstStyle>
          <a:p>
            <a:pPr>
              <a:defRPr/>
            </a:pPr>
            <a:endParaRPr lang="el-GR"/>
          </a:p>
        </p:txBody>
      </p:sp>
      <p:sp>
        <p:nvSpPr>
          <p:cNvPr id="6" name="5 - Θέση αριθμού διαφάνειας"/>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eaLnBrk="0" hangingPunct="0">
              <a:defRPr sz="1200">
                <a:solidFill>
                  <a:schemeClr val="tx1">
                    <a:tint val="75000"/>
                  </a:schemeClr>
                </a:solidFill>
                <a:latin typeface="Arial" charset="0"/>
              </a:defRPr>
            </a:lvl1pPr>
          </a:lstStyle>
          <a:p>
            <a:pPr>
              <a:defRPr/>
            </a:pPr>
            <a:fld id="{C13D1C9D-3EAF-480E-9E05-1BB2FBD22E37}" type="slidenum">
              <a:rPr lang="el-GR"/>
              <a:pPr>
                <a:defRPr/>
              </a:pPr>
              <a:t>‹#›</a:t>
            </a:fld>
            <a:endParaRPr lang="el-G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1 - Θέση τίτλου"/>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l-GR" smtClean="0"/>
              <a:t>Kλικ για επεξεργασία του τίτλου</a:t>
            </a:r>
          </a:p>
        </p:txBody>
      </p:sp>
      <p:sp>
        <p:nvSpPr>
          <p:cNvPr id="25603" name="2 - Θέση κειμένου"/>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p>
        </p:txBody>
      </p:sp>
      <p:sp>
        <p:nvSpPr>
          <p:cNvPr id="4" name="3 - Θέση ημερομηνίας"/>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Arial" charset="0"/>
              </a:defRPr>
            </a:lvl1pPr>
          </a:lstStyle>
          <a:p>
            <a:pPr>
              <a:defRPr/>
            </a:pPr>
            <a:r>
              <a:rPr lang="el-GR" smtClean="0"/>
              <a:t>24/7/2012</a:t>
            </a:r>
            <a:endParaRPr lang="el-GR"/>
          </a:p>
        </p:txBody>
      </p:sp>
      <p:sp>
        <p:nvSpPr>
          <p:cNvPr id="5" name="4 - Θέση υποσέλιδου"/>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0" hangingPunct="0">
              <a:defRPr sz="1200">
                <a:solidFill>
                  <a:schemeClr val="tx1">
                    <a:tint val="75000"/>
                  </a:schemeClr>
                </a:solidFill>
                <a:latin typeface="Arial" charset="0"/>
              </a:defRPr>
            </a:lvl1pPr>
          </a:lstStyle>
          <a:p>
            <a:pPr>
              <a:defRPr/>
            </a:pPr>
            <a:endParaRPr lang="el-GR"/>
          </a:p>
        </p:txBody>
      </p:sp>
      <p:sp>
        <p:nvSpPr>
          <p:cNvPr id="6" name="5 - Θέση αριθμού διαφάνειας"/>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eaLnBrk="0" hangingPunct="0">
              <a:defRPr sz="1200">
                <a:solidFill>
                  <a:schemeClr val="tx1">
                    <a:tint val="75000"/>
                  </a:schemeClr>
                </a:solidFill>
                <a:latin typeface="Arial" charset="0"/>
              </a:defRPr>
            </a:lvl1pPr>
          </a:lstStyle>
          <a:p>
            <a:pPr>
              <a:defRPr/>
            </a:pPr>
            <a:fld id="{920B9522-FC1B-4673-B793-09B99592CA39}" type="slidenum">
              <a:rPr lang="el-GR"/>
              <a:pPr>
                <a:defRPr/>
              </a:pPr>
              <a:t>‹#›</a:t>
            </a:fld>
            <a:endParaRPr lang="el-GR"/>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7.gif"/><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9.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
          <p:cNvSpPr>
            <a:spLocks noChangeArrowheads="1"/>
          </p:cNvSpPr>
          <p:nvPr/>
        </p:nvSpPr>
        <p:spPr bwMode="auto">
          <a:xfrm>
            <a:off x="617426" y="5701628"/>
            <a:ext cx="3046556" cy="739306"/>
          </a:xfrm>
          <a:prstGeom prst="rect">
            <a:avLst/>
          </a:prstGeom>
          <a:noFill/>
          <a:ln w="9525">
            <a:noFill/>
            <a:miter lim="800000"/>
            <a:headEnd/>
            <a:tailEnd/>
          </a:ln>
        </p:spPr>
        <p:txBody>
          <a:bodyPr wrap="square" lIns="92075" tIns="46038" rIns="92075" bIns="46038">
            <a:spAutoFit/>
          </a:bodyPr>
          <a:lstStyle/>
          <a:p>
            <a:pPr algn="ctr" defTabSz="903288" eaLnBrk="0" hangingPunct="0"/>
            <a:r>
              <a:rPr lang="en-US" sz="1400" i="1" dirty="0" smtClean="0">
                <a:solidFill>
                  <a:schemeClr val="tx2"/>
                </a:solidFill>
                <a:cs typeface="Arial" charset="0"/>
              </a:rPr>
              <a:t>Institute </a:t>
            </a:r>
            <a:r>
              <a:rPr lang="en-US" sz="1400" i="1" dirty="0">
                <a:solidFill>
                  <a:schemeClr val="tx2"/>
                </a:solidFill>
                <a:cs typeface="Arial" charset="0"/>
              </a:rPr>
              <a:t>of Computer Science </a:t>
            </a:r>
          </a:p>
          <a:p>
            <a:pPr algn="ctr" defTabSz="903288" eaLnBrk="0" hangingPunct="0"/>
            <a:r>
              <a:rPr lang="en-US" sz="1400" i="1" dirty="0">
                <a:solidFill>
                  <a:schemeClr val="tx2"/>
                </a:solidFill>
                <a:cs typeface="Arial" charset="0"/>
              </a:rPr>
              <a:t>Foundation for Research and Technology - Hellas</a:t>
            </a:r>
          </a:p>
        </p:txBody>
      </p:sp>
      <p:sp>
        <p:nvSpPr>
          <p:cNvPr id="39940" name="Rectangle 5"/>
          <p:cNvSpPr>
            <a:spLocks noChangeArrowheads="1"/>
          </p:cNvSpPr>
          <p:nvPr/>
        </p:nvSpPr>
        <p:spPr bwMode="auto">
          <a:xfrm>
            <a:off x="1588" y="4257833"/>
            <a:ext cx="9904412" cy="457200"/>
          </a:xfrm>
          <a:prstGeom prst="rect">
            <a:avLst/>
          </a:prstGeom>
          <a:noFill/>
          <a:ln w="9525" algn="ctr">
            <a:noFill/>
            <a:miter lim="800000"/>
            <a:headEnd/>
            <a:tailEnd/>
          </a:ln>
        </p:spPr>
        <p:txBody>
          <a:bodyPr lIns="92075" tIns="46038" rIns="92075" bIns="46038"/>
          <a:lstStyle/>
          <a:p>
            <a:pPr algn="ctr" defTabSz="903288" eaLnBrk="0" hangingPunct="0">
              <a:spcBef>
                <a:spcPct val="20000"/>
              </a:spcBef>
            </a:pPr>
            <a:r>
              <a:rPr lang="en-US" sz="2800" i="1" dirty="0">
                <a:solidFill>
                  <a:schemeClr val="accent1"/>
                </a:solidFill>
                <a:cs typeface="Arial" charset="0"/>
              </a:rPr>
              <a:t>Katerina</a:t>
            </a:r>
            <a:r>
              <a:rPr lang="en-US" sz="2500" i="1" dirty="0">
                <a:solidFill>
                  <a:schemeClr val="accent1"/>
                </a:solidFill>
                <a:cs typeface="Arial" charset="0"/>
              </a:rPr>
              <a:t> </a:t>
            </a:r>
            <a:r>
              <a:rPr lang="en-US" sz="2800" i="1" dirty="0" smtClean="0">
                <a:solidFill>
                  <a:schemeClr val="accent1"/>
                </a:solidFill>
                <a:cs typeface="Arial" charset="0"/>
              </a:rPr>
              <a:t>Tzompanaki</a:t>
            </a:r>
            <a:endParaRPr lang="en-US" sz="2500" i="1" dirty="0">
              <a:solidFill>
                <a:schemeClr val="accent1"/>
              </a:solidFill>
              <a:cs typeface="Arial" charset="0"/>
            </a:endParaRPr>
          </a:p>
          <a:p>
            <a:pPr algn="ctr" defTabSz="903288" eaLnBrk="0" hangingPunct="0">
              <a:spcBef>
                <a:spcPct val="20000"/>
              </a:spcBef>
            </a:pPr>
            <a:endParaRPr lang="en-US" sz="2500" b="0" i="1" dirty="0">
              <a:solidFill>
                <a:srgbClr val="CC0066"/>
              </a:solidFill>
              <a:cs typeface="Arial" charset="0"/>
            </a:endParaRPr>
          </a:p>
        </p:txBody>
      </p:sp>
      <p:sp>
        <p:nvSpPr>
          <p:cNvPr id="39941" name="Rectangle 7"/>
          <p:cNvSpPr>
            <a:spLocks noChangeArrowheads="1"/>
          </p:cNvSpPr>
          <p:nvPr/>
        </p:nvSpPr>
        <p:spPr bwMode="auto">
          <a:xfrm>
            <a:off x="0" y="6455366"/>
            <a:ext cx="9901237" cy="400752"/>
          </a:xfrm>
          <a:prstGeom prst="rect">
            <a:avLst/>
          </a:prstGeom>
          <a:noFill/>
          <a:ln w="9525">
            <a:noFill/>
            <a:miter lim="800000"/>
            <a:headEnd/>
            <a:tailEnd/>
          </a:ln>
        </p:spPr>
        <p:txBody>
          <a:bodyPr lIns="92075" tIns="46038" rIns="92075" bIns="46038">
            <a:spAutoFit/>
          </a:bodyPr>
          <a:lstStyle/>
          <a:p>
            <a:pPr algn="ctr" defTabSz="903288" eaLnBrk="0" hangingPunct="0"/>
            <a:r>
              <a:rPr lang="en-US" sz="2000" dirty="0" smtClean="0"/>
              <a:t>July 24</a:t>
            </a:r>
            <a:r>
              <a:rPr lang="en-US" sz="2000" dirty="0"/>
              <a:t>, 2012</a:t>
            </a:r>
            <a:endParaRPr lang="en-GB" i="1" dirty="0"/>
          </a:p>
        </p:txBody>
      </p:sp>
      <p:sp>
        <p:nvSpPr>
          <p:cNvPr id="7" name="6 - Υπότιτλος"/>
          <p:cNvSpPr>
            <a:spLocks noGrp="1"/>
          </p:cNvSpPr>
          <p:nvPr>
            <p:ph type="subTitle" idx="1"/>
          </p:nvPr>
        </p:nvSpPr>
        <p:spPr>
          <a:xfrm>
            <a:off x="1581665" y="1767016"/>
            <a:ext cx="6625267" cy="1574966"/>
          </a:xfrm>
        </p:spPr>
        <p:txBody>
          <a:bodyPr/>
          <a:lstStyle/>
          <a:p>
            <a:r>
              <a:rPr lang="en-US" sz="3200" b="1" dirty="0" smtClean="0"/>
              <a:t>Design and Implementation of a tool for formulating</a:t>
            </a:r>
          </a:p>
          <a:p>
            <a:r>
              <a:rPr lang="en-US" sz="3200" b="1" dirty="0" smtClean="0"/>
              <a:t> recall-oriented structured queries on semantic networks</a:t>
            </a:r>
            <a:endParaRPr lang="el-GR" sz="3200" dirty="0"/>
          </a:p>
        </p:txBody>
      </p:sp>
      <p:sp>
        <p:nvSpPr>
          <p:cNvPr id="10" name="Rectangle 4"/>
          <p:cNvSpPr>
            <a:spLocks noChangeArrowheads="1"/>
          </p:cNvSpPr>
          <p:nvPr/>
        </p:nvSpPr>
        <p:spPr bwMode="auto">
          <a:xfrm>
            <a:off x="5986619" y="5687773"/>
            <a:ext cx="3046556" cy="523862"/>
          </a:xfrm>
          <a:prstGeom prst="rect">
            <a:avLst/>
          </a:prstGeom>
          <a:noFill/>
          <a:ln w="9525">
            <a:noFill/>
            <a:miter lim="800000"/>
            <a:headEnd/>
            <a:tailEnd/>
          </a:ln>
        </p:spPr>
        <p:txBody>
          <a:bodyPr wrap="square" lIns="92075" tIns="46038" rIns="92075" bIns="46038">
            <a:spAutoFit/>
          </a:bodyPr>
          <a:lstStyle/>
          <a:p>
            <a:pPr algn="ctr" defTabSz="903288" eaLnBrk="0" hangingPunct="0"/>
            <a:r>
              <a:rPr lang="en-US" sz="1400" i="1" dirty="0" smtClean="0">
                <a:solidFill>
                  <a:schemeClr val="tx2"/>
                </a:solidFill>
                <a:cs typeface="Arial" charset="0"/>
              </a:rPr>
              <a:t>Computer Science Department </a:t>
            </a:r>
          </a:p>
          <a:p>
            <a:pPr algn="ctr" defTabSz="903288" eaLnBrk="0" hangingPunct="0"/>
            <a:r>
              <a:rPr lang="en-US" sz="1400" i="1" dirty="0" smtClean="0">
                <a:solidFill>
                  <a:schemeClr val="tx2"/>
                </a:solidFill>
                <a:cs typeface="Arial" charset="0"/>
              </a:rPr>
              <a:t>University of Crete </a:t>
            </a:r>
            <a:endParaRPr lang="en-US" sz="1400" i="1" dirty="0">
              <a:solidFill>
                <a:schemeClr val="tx2"/>
              </a:solidFill>
              <a:cs typeface="Arial" charset="0"/>
            </a:endParaRPr>
          </a:p>
        </p:txBody>
      </p:sp>
      <p:pic>
        <p:nvPicPr>
          <p:cNvPr id="1026" name="Picture 4"/>
          <p:cNvPicPr>
            <a:picLocks noChangeAspect="1" noChangeArrowheads="1"/>
          </p:cNvPicPr>
          <p:nvPr/>
        </p:nvPicPr>
        <p:blipFill>
          <a:blip r:embed="rId3" cstate="print"/>
          <a:srcRect/>
          <a:stretch>
            <a:fillRect/>
          </a:stretch>
        </p:blipFill>
        <p:spPr bwMode="auto">
          <a:xfrm>
            <a:off x="8850904" y="5527979"/>
            <a:ext cx="1055096" cy="928254"/>
          </a:xfrm>
          <a:prstGeom prst="rect">
            <a:avLst/>
          </a:prstGeom>
          <a:noFill/>
          <a:ln w="9525">
            <a:noFill/>
            <a:miter lim="800000"/>
            <a:headEnd/>
            <a:tailEnd/>
          </a:ln>
        </p:spPr>
      </p:pic>
      <p:pic>
        <p:nvPicPr>
          <p:cNvPr id="1027" name="Picture 3" descr="C:\Users\Katerina\Desktop\FORTH_Logo_PartnerDescription_Large.jpg"/>
          <p:cNvPicPr>
            <a:picLocks noChangeAspect="1" noChangeArrowheads="1"/>
          </p:cNvPicPr>
          <p:nvPr/>
        </p:nvPicPr>
        <p:blipFill>
          <a:blip r:embed="rId4" cstate="print"/>
          <a:srcRect/>
          <a:stretch>
            <a:fillRect/>
          </a:stretch>
        </p:blipFill>
        <p:spPr bwMode="auto">
          <a:xfrm>
            <a:off x="0" y="5577899"/>
            <a:ext cx="840259" cy="931374"/>
          </a:xfrm>
          <a:prstGeom prst="rect">
            <a:avLst/>
          </a:prstGeom>
          <a:noFill/>
        </p:spPr>
      </p:pic>
      <p:sp>
        <p:nvSpPr>
          <p:cNvPr id="13" name="Rectangle 5"/>
          <p:cNvSpPr>
            <a:spLocks noChangeArrowheads="1"/>
          </p:cNvSpPr>
          <p:nvPr/>
        </p:nvSpPr>
        <p:spPr bwMode="auto">
          <a:xfrm>
            <a:off x="0" y="4825868"/>
            <a:ext cx="9904412" cy="923767"/>
          </a:xfrm>
          <a:prstGeom prst="rect">
            <a:avLst/>
          </a:prstGeom>
          <a:noFill/>
          <a:ln w="9525" algn="ctr">
            <a:noFill/>
            <a:miter lim="800000"/>
            <a:headEnd/>
            <a:tailEnd/>
          </a:ln>
        </p:spPr>
        <p:txBody>
          <a:bodyPr lIns="92075" tIns="46038" rIns="92075" bIns="46038"/>
          <a:lstStyle/>
          <a:p>
            <a:pPr algn="ctr" defTabSz="903288" eaLnBrk="0" hangingPunct="0">
              <a:spcBef>
                <a:spcPct val="20000"/>
              </a:spcBef>
            </a:pPr>
            <a:r>
              <a:rPr lang="en-US" i="1" dirty="0" smtClean="0">
                <a:solidFill>
                  <a:schemeClr val="accent1"/>
                </a:solidFill>
                <a:cs typeface="Arial" charset="0"/>
              </a:rPr>
              <a:t>Advisors:  </a:t>
            </a:r>
          </a:p>
          <a:p>
            <a:pPr algn="ctr" defTabSz="903288" eaLnBrk="0" hangingPunct="0">
              <a:spcBef>
                <a:spcPct val="20000"/>
              </a:spcBef>
            </a:pPr>
            <a:r>
              <a:rPr lang="en-US" i="1" dirty="0" smtClean="0">
                <a:solidFill>
                  <a:schemeClr val="accent1"/>
                </a:solidFill>
                <a:cs typeface="Arial" charset="0"/>
              </a:rPr>
              <a:t>Martin </a:t>
            </a:r>
            <a:r>
              <a:rPr lang="en-US" i="1" dirty="0" smtClean="0">
                <a:solidFill>
                  <a:schemeClr val="accent1"/>
                </a:solidFill>
                <a:cs typeface="Arial" charset="0"/>
              </a:rPr>
              <a:t>Doerr</a:t>
            </a:r>
          </a:p>
          <a:p>
            <a:pPr algn="ctr" defTabSz="903288" eaLnBrk="0" hangingPunct="0">
              <a:spcBef>
                <a:spcPct val="20000"/>
              </a:spcBef>
            </a:pPr>
            <a:r>
              <a:rPr lang="en-US" i="1" dirty="0" err="1" smtClean="0">
                <a:solidFill>
                  <a:schemeClr val="accent1"/>
                </a:solidFill>
                <a:cs typeface="Arial" charset="0"/>
              </a:rPr>
              <a:t>Yannis</a:t>
            </a:r>
            <a:r>
              <a:rPr lang="en-US" i="1" dirty="0" smtClean="0">
                <a:solidFill>
                  <a:schemeClr val="accent1"/>
                </a:solidFill>
                <a:cs typeface="Arial" charset="0"/>
              </a:rPr>
              <a:t> </a:t>
            </a:r>
            <a:r>
              <a:rPr lang="en-US" i="1" dirty="0" err="1" smtClean="0">
                <a:solidFill>
                  <a:schemeClr val="accent1"/>
                </a:solidFill>
                <a:cs typeface="Arial" charset="0"/>
              </a:rPr>
              <a:t>Tzitzikas</a:t>
            </a:r>
            <a:endParaRPr lang="en-US" i="1" dirty="0" smtClean="0">
              <a:solidFill>
                <a:schemeClr val="accent1"/>
              </a:solidFill>
              <a:cs typeface="Arial" charset="0"/>
            </a:endParaRPr>
          </a:p>
          <a:p>
            <a:pPr algn="ctr" defTabSz="903288" eaLnBrk="0" hangingPunct="0">
              <a:spcBef>
                <a:spcPct val="20000"/>
              </a:spcBef>
            </a:pPr>
            <a:endParaRPr lang="en-US" sz="2500" b="0" i="1" dirty="0">
              <a:solidFill>
                <a:srgbClr val="CC0066"/>
              </a:solidFill>
              <a:cs typeface="Arial" charset="0"/>
            </a:endParaRPr>
          </a:p>
        </p:txBody>
      </p:sp>
    </p:spTree>
  </p:cSld>
  <p:clrMapOvr>
    <a:masterClrMapping/>
  </p:clrMapOvr>
  <p:transition advTm="2528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 Τίτλος"/>
          <p:cNvSpPr>
            <a:spLocks noGrp="1"/>
          </p:cNvSpPr>
          <p:nvPr>
            <p:ph type="title"/>
          </p:nvPr>
        </p:nvSpPr>
        <p:spPr/>
        <p:txBody>
          <a:bodyPr/>
          <a:lstStyle/>
          <a:p>
            <a:r>
              <a:rPr lang="en-GB" dirty="0" smtClean="0"/>
              <a:t>How to query rich semantic networks?</a:t>
            </a:r>
            <a:endParaRPr lang="el-GR" dirty="0" smtClean="0"/>
          </a:p>
        </p:txBody>
      </p:sp>
      <p:sp>
        <p:nvSpPr>
          <p:cNvPr id="52226" name="2 - Θέση περιεχομένου"/>
          <p:cNvSpPr>
            <a:spLocks noGrp="1"/>
          </p:cNvSpPr>
          <p:nvPr>
            <p:ph idx="1"/>
          </p:nvPr>
        </p:nvSpPr>
        <p:spPr/>
        <p:txBody>
          <a:bodyPr/>
          <a:lstStyle/>
          <a:p>
            <a:pPr lvl="1">
              <a:buFont typeface="Wingdings" pitchFamily="2" charset="2"/>
              <a:buNone/>
            </a:pPr>
            <a:r>
              <a:rPr lang="en-US" sz="3000" b="1" dirty="0" smtClean="0"/>
              <a:t>Hardships:</a:t>
            </a:r>
          </a:p>
          <a:p>
            <a:pPr lvl="1">
              <a:buFont typeface="Arial" charset="0"/>
              <a:buChar char="•"/>
            </a:pPr>
            <a:r>
              <a:rPr lang="en-US" sz="3000" dirty="0" smtClean="0"/>
              <a:t>Incomplete information</a:t>
            </a:r>
            <a:endParaRPr lang="en-US" sz="2600" dirty="0" smtClean="0"/>
          </a:p>
          <a:p>
            <a:pPr lvl="1">
              <a:buFont typeface="Arial" charset="0"/>
              <a:buChar char="•"/>
            </a:pPr>
            <a:r>
              <a:rPr lang="en-US" sz="3000" dirty="0" smtClean="0"/>
              <a:t>Users’ ignorance </a:t>
            </a:r>
            <a:endParaRPr lang="en-US" sz="2600" dirty="0" smtClean="0"/>
          </a:p>
          <a:p>
            <a:pPr lvl="1">
              <a:buFont typeface="Arial" charset="0"/>
              <a:buChar char="•"/>
            </a:pPr>
            <a:r>
              <a:rPr lang="en-US" sz="3000" dirty="0" smtClean="0"/>
              <a:t>querying methods</a:t>
            </a:r>
          </a:p>
          <a:p>
            <a:pPr lvl="2">
              <a:buFont typeface="Arial" charset="0"/>
              <a:buChar char="•"/>
            </a:pPr>
            <a:r>
              <a:rPr lang="en-US" sz="2800" i="0" dirty="0" smtClean="0"/>
              <a:t>Declarative (keyword search)</a:t>
            </a:r>
            <a:endParaRPr lang="en-US" sz="2800" dirty="0" smtClean="0"/>
          </a:p>
          <a:p>
            <a:pPr lvl="2">
              <a:buFont typeface="Arial" charset="0"/>
              <a:buChar char="•"/>
            </a:pPr>
            <a:r>
              <a:rPr lang="en-US" sz="2800" i="0" dirty="0" smtClean="0"/>
              <a:t>Structured (SPARQL) 	</a:t>
            </a:r>
            <a:r>
              <a:rPr lang="en-US" sz="2800" dirty="0" smtClean="0"/>
              <a:t>	</a:t>
            </a:r>
          </a:p>
          <a:p>
            <a:pPr lvl="1">
              <a:buFont typeface="Arial" charset="0"/>
              <a:buChar char="•"/>
            </a:pPr>
            <a:endParaRPr lang="en-US" sz="3000" dirty="0" smtClean="0"/>
          </a:p>
          <a:p>
            <a:pPr>
              <a:buFont typeface="Arial" charset="0"/>
              <a:buChar char="•"/>
            </a:pPr>
            <a:endParaRPr lang="en-US" sz="2800" dirty="0" smtClean="0"/>
          </a:p>
          <a:p>
            <a:pPr>
              <a:buFont typeface="Arial" charset="0"/>
              <a:buChar char="•"/>
            </a:pPr>
            <a:endParaRPr lang="en-US" sz="2800" dirty="0" smtClean="0"/>
          </a:p>
          <a:p>
            <a:endParaRPr lang="el-GR" dirty="0" smtClean="0"/>
          </a:p>
        </p:txBody>
      </p:sp>
      <p:sp>
        <p:nvSpPr>
          <p:cNvPr id="5" name="4 - TextBox"/>
          <p:cNvSpPr txBox="1"/>
          <p:nvPr/>
        </p:nvSpPr>
        <p:spPr>
          <a:xfrm>
            <a:off x="6840156" y="4433691"/>
            <a:ext cx="2563522" cy="523220"/>
          </a:xfrm>
          <a:prstGeom prst="rect">
            <a:avLst/>
          </a:prstGeom>
          <a:noFill/>
        </p:spPr>
        <p:txBody>
          <a:bodyPr wrap="none" rtlCol="0">
            <a:spAutoFit/>
          </a:bodyPr>
          <a:lstStyle/>
          <a:p>
            <a:r>
              <a:rPr lang="en-US" sz="2800" b="0" i="1" kern="0" dirty="0" smtClean="0">
                <a:solidFill>
                  <a:srgbClr val="292929"/>
                </a:solidFill>
                <a:latin typeface="Arial"/>
              </a:rPr>
              <a:t>→ complicated</a:t>
            </a:r>
            <a:endParaRPr lang="el-GR" dirty="0"/>
          </a:p>
        </p:txBody>
      </p:sp>
      <p:sp>
        <p:nvSpPr>
          <p:cNvPr id="7" name="6 - TextBox"/>
          <p:cNvSpPr txBox="1"/>
          <p:nvPr/>
        </p:nvSpPr>
        <p:spPr>
          <a:xfrm>
            <a:off x="6855653" y="3908390"/>
            <a:ext cx="2342308" cy="523220"/>
          </a:xfrm>
          <a:prstGeom prst="rect">
            <a:avLst/>
          </a:prstGeom>
          <a:noFill/>
        </p:spPr>
        <p:txBody>
          <a:bodyPr wrap="none" rtlCol="0">
            <a:spAutoFit/>
          </a:bodyPr>
          <a:lstStyle/>
          <a:p>
            <a:r>
              <a:rPr lang="en-US" sz="2800" b="0" i="1" kern="0" dirty="0" smtClean="0">
                <a:solidFill>
                  <a:srgbClr val="292929"/>
                </a:solidFill>
                <a:latin typeface="Arial"/>
              </a:rPr>
              <a:t>→ insufficient</a:t>
            </a:r>
            <a:endParaRPr lang="el-GR" dirty="0"/>
          </a:p>
        </p:txBody>
      </p:sp>
      <p:sp>
        <p:nvSpPr>
          <p:cNvPr id="6" name="5 - TextBox"/>
          <p:cNvSpPr txBox="1"/>
          <p:nvPr/>
        </p:nvSpPr>
        <p:spPr>
          <a:xfrm>
            <a:off x="0" y="6488668"/>
            <a:ext cx="1043876" cy="369332"/>
          </a:xfrm>
          <a:prstGeom prst="rect">
            <a:avLst/>
          </a:prstGeom>
          <a:noFill/>
        </p:spPr>
        <p:txBody>
          <a:bodyPr wrap="none" rtlCol="0">
            <a:spAutoFit/>
          </a:bodyPr>
          <a:lstStyle/>
          <a:p>
            <a:r>
              <a:rPr lang="en-US" b="0" i="1" dirty="0" smtClean="0">
                <a:solidFill>
                  <a:srgbClr val="CCCC00"/>
                </a:solidFill>
              </a:rPr>
              <a:t>Problem</a:t>
            </a:r>
            <a:endParaRPr lang="el-GR" b="0" i="1" dirty="0">
              <a:solidFill>
                <a:srgbClr val="CCCC00"/>
              </a:solidFill>
            </a:endParaRPr>
          </a:p>
        </p:txBody>
      </p:sp>
      <p:sp>
        <p:nvSpPr>
          <p:cNvPr id="8" name="7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10</a:t>
            </a:fld>
            <a:endParaRPr lang="en-US"/>
          </a:p>
        </p:txBody>
      </p:sp>
    </p:spTree>
  </p:cSld>
  <p:clrMapOvr>
    <a:masterClrMapping/>
  </p:clrMapOvr>
  <p:transition advTm="8344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5" name="2 - Θέση περιεχομένου"/>
          <p:cNvSpPr>
            <a:spLocks noGrp="1"/>
          </p:cNvSpPr>
          <p:nvPr>
            <p:ph idx="1"/>
          </p:nvPr>
        </p:nvSpPr>
        <p:spPr>
          <a:xfrm>
            <a:off x="495300" y="1593270"/>
            <a:ext cx="8915400" cy="4419600"/>
          </a:xfrm>
        </p:spPr>
        <p: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sz="4400" b="1" dirty="0" smtClean="0">
                <a:solidFill>
                  <a:schemeClr val="accent1"/>
                </a:solidFill>
              </a:rPr>
              <a:t>Related Work</a:t>
            </a:r>
            <a:endParaRPr lang="el-GR" sz="4400" b="1" dirty="0" smtClean="0">
              <a:solidFill>
                <a:schemeClr val="accent1"/>
              </a:solidFill>
            </a:endParaRPr>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2 - Θέση περιεχομένου"/>
          <p:cNvSpPr>
            <a:spLocks noGrp="1"/>
          </p:cNvSpPr>
          <p:nvPr>
            <p:ph idx="1"/>
          </p:nvPr>
        </p:nvSpPr>
        <p:spPr>
          <a:xfrm>
            <a:off x="469234" y="1898073"/>
            <a:ext cx="8915400" cy="3170577"/>
          </a:xfrm>
        </p:spPr>
        <p:txBody>
          <a:bodyPr/>
          <a:lstStyle/>
          <a:p>
            <a:pPr>
              <a:lnSpc>
                <a:spcPct val="150000"/>
              </a:lnSpc>
              <a:spcBef>
                <a:spcPts val="0"/>
              </a:spcBef>
            </a:pPr>
            <a:r>
              <a:rPr lang="en-US" sz="2800" b="1" i="0" dirty="0" smtClean="0"/>
              <a:t>User Interface query formulation techniques</a:t>
            </a:r>
            <a:r>
              <a:rPr lang="en-US" sz="2800" i="0" dirty="0" smtClean="0"/>
              <a:t>:</a:t>
            </a:r>
          </a:p>
          <a:p>
            <a:pPr>
              <a:lnSpc>
                <a:spcPct val="150000"/>
              </a:lnSpc>
              <a:spcBef>
                <a:spcPts val="0"/>
              </a:spcBef>
              <a:buFont typeface="Arial" charset="0"/>
              <a:buChar char="•"/>
            </a:pPr>
            <a:r>
              <a:rPr lang="en-US" sz="2400" i="0" dirty="0" smtClean="0"/>
              <a:t>schema graphical representations</a:t>
            </a:r>
          </a:p>
          <a:p>
            <a:pPr>
              <a:lnSpc>
                <a:spcPct val="150000"/>
              </a:lnSpc>
              <a:spcBef>
                <a:spcPts val="0"/>
              </a:spcBef>
              <a:buFont typeface="Arial" charset="0"/>
              <a:buChar char="•"/>
            </a:pPr>
            <a:r>
              <a:rPr lang="en-US" sz="2400" i="0" dirty="0" smtClean="0"/>
              <a:t>natural language</a:t>
            </a:r>
          </a:p>
          <a:p>
            <a:pPr>
              <a:lnSpc>
                <a:spcPct val="150000"/>
              </a:lnSpc>
              <a:spcBef>
                <a:spcPts val="0"/>
              </a:spcBef>
              <a:buFont typeface="Arial" charset="0"/>
              <a:buChar char="•"/>
            </a:pPr>
            <a:r>
              <a:rPr lang="en-US" sz="2400" i="0" dirty="0" smtClean="0"/>
              <a:t>menu-guided interfaces with look ahead mechanisms</a:t>
            </a:r>
          </a:p>
          <a:p>
            <a:pPr>
              <a:buFontTx/>
              <a:buChar char="-"/>
            </a:pPr>
            <a:endParaRPr lang="en-US" dirty="0" smtClean="0"/>
          </a:p>
          <a:p>
            <a:pPr>
              <a:buFontTx/>
              <a:buChar char="-"/>
            </a:pPr>
            <a:endParaRPr lang="el-GR" dirty="0" smtClean="0"/>
          </a:p>
        </p:txBody>
      </p:sp>
      <p:sp>
        <p:nvSpPr>
          <p:cNvPr id="54274" name="1 - Τίτλος"/>
          <p:cNvSpPr>
            <a:spLocks noGrp="1"/>
          </p:cNvSpPr>
          <p:nvPr>
            <p:ph type="title"/>
          </p:nvPr>
        </p:nvSpPr>
        <p:spPr/>
        <p:txBody>
          <a:bodyPr/>
          <a:lstStyle/>
          <a:p>
            <a:r>
              <a:rPr lang="en-US" smtClean="0"/>
              <a:t>Existing Approach 1</a:t>
            </a:r>
            <a:endParaRPr lang="el-GR" smtClean="0"/>
          </a:p>
        </p:txBody>
      </p:sp>
      <p:sp>
        <p:nvSpPr>
          <p:cNvPr id="4" name="3 - TextBox"/>
          <p:cNvSpPr txBox="1"/>
          <p:nvPr/>
        </p:nvSpPr>
        <p:spPr>
          <a:xfrm>
            <a:off x="511445" y="2660073"/>
            <a:ext cx="8632556" cy="1791260"/>
          </a:xfrm>
          <a:prstGeom prst="rect">
            <a:avLst/>
          </a:prstGeom>
          <a:noFill/>
        </p:spPr>
        <p:txBody>
          <a:bodyPr wrap="square" rtlCol="0">
            <a:spAutoFit/>
          </a:bodyPr>
          <a:lstStyle/>
          <a:p>
            <a:pPr marL="447675" lvl="0" indent="-447675" eaLnBrk="0" hangingPunct="0">
              <a:spcBef>
                <a:spcPct val="20000"/>
              </a:spcBef>
              <a:buClr>
                <a:srgbClr val="CC9900"/>
              </a:buClr>
              <a:buSzPct val="70000"/>
            </a:pPr>
            <a:r>
              <a:rPr lang="en-US" sz="2400" kern="0" dirty="0" smtClean="0">
                <a:solidFill>
                  <a:srgbClr val="292929"/>
                </a:solidFill>
                <a:latin typeface="Arial"/>
              </a:rPr>
              <a:t>Drawbacks</a:t>
            </a:r>
            <a:endParaRPr lang="en-US" kern="0" dirty="0" smtClean="0">
              <a:solidFill>
                <a:srgbClr val="292929"/>
              </a:solidFill>
              <a:latin typeface="Arial"/>
            </a:endParaRPr>
          </a:p>
          <a:p>
            <a:pPr marL="447675" indent="-447675" eaLnBrk="0" hangingPunct="0">
              <a:spcBef>
                <a:spcPct val="20000"/>
              </a:spcBef>
              <a:buClr>
                <a:srgbClr val="CC9900"/>
              </a:buClr>
              <a:buSzPct val="70000"/>
              <a:buFontTx/>
              <a:buChar char="-"/>
            </a:pPr>
            <a:r>
              <a:rPr lang="en-US" sz="2400" b="0" kern="0" dirty="0" smtClean="0">
                <a:solidFill>
                  <a:srgbClr val="292929"/>
                </a:solidFill>
                <a:latin typeface="Arial"/>
              </a:rPr>
              <a:t>SPARQL knowledge dependency</a:t>
            </a:r>
          </a:p>
          <a:p>
            <a:pPr marL="447675" indent="-447675" eaLnBrk="0" hangingPunct="0">
              <a:spcBef>
                <a:spcPct val="20000"/>
              </a:spcBef>
              <a:buClr>
                <a:srgbClr val="CC9900"/>
              </a:buClr>
              <a:buSzPct val="70000"/>
              <a:buFontTx/>
              <a:buChar char="-"/>
            </a:pPr>
            <a:r>
              <a:rPr lang="en-US" sz="2400" b="0" kern="0" dirty="0" smtClean="0">
                <a:solidFill>
                  <a:srgbClr val="292929"/>
                </a:solidFill>
                <a:latin typeface="Arial"/>
              </a:rPr>
              <a:t>Schema structure knowledge dependency</a:t>
            </a:r>
            <a:endParaRPr lang="el-GR" sz="2400" dirty="0" smtClean="0"/>
          </a:p>
          <a:p>
            <a:pPr marL="447675" lvl="0" indent="-447675" eaLnBrk="0" hangingPunct="0">
              <a:spcBef>
                <a:spcPct val="20000"/>
              </a:spcBef>
              <a:buClr>
                <a:srgbClr val="CC9900"/>
              </a:buClr>
              <a:buSzPct val="70000"/>
              <a:buFontTx/>
              <a:buChar char="-"/>
            </a:pPr>
            <a:r>
              <a:rPr lang="en-US" sz="2400" b="0" kern="0" dirty="0" err="1" smtClean="0">
                <a:solidFill>
                  <a:srgbClr val="292929"/>
                </a:solidFill>
                <a:latin typeface="Arial"/>
              </a:rPr>
              <a:t>Polysemy</a:t>
            </a:r>
            <a:r>
              <a:rPr lang="en-US" sz="2400" b="0" kern="0" dirty="0" smtClean="0">
                <a:solidFill>
                  <a:srgbClr val="292929"/>
                </a:solidFill>
                <a:latin typeface="Arial"/>
              </a:rPr>
              <a:t> of natural language</a:t>
            </a:r>
          </a:p>
        </p:txBody>
      </p:sp>
      <p:sp>
        <p:nvSpPr>
          <p:cNvPr id="5" name="4 - TextBox"/>
          <p:cNvSpPr txBox="1"/>
          <p:nvPr/>
        </p:nvSpPr>
        <p:spPr>
          <a:xfrm>
            <a:off x="0" y="6488668"/>
            <a:ext cx="1582484" cy="369332"/>
          </a:xfrm>
          <a:prstGeom prst="rect">
            <a:avLst/>
          </a:prstGeom>
          <a:noFill/>
        </p:spPr>
        <p:txBody>
          <a:bodyPr wrap="none" rtlCol="0">
            <a:spAutoFit/>
          </a:bodyPr>
          <a:lstStyle/>
          <a:p>
            <a:r>
              <a:rPr lang="en-US" b="0" i="1" dirty="0" smtClean="0">
                <a:solidFill>
                  <a:srgbClr val="CCCC00"/>
                </a:solidFill>
              </a:rPr>
              <a:t>Related Work</a:t>
            </a:r>
            <a:endParaRPr lang="el-GR" b="0" i="1" dirty="0">
              <a:solidFill>
                <a:srgbClr val="CCCC00"/>
              </a:solidFill>
            </a:endParaRPr>
          </a:p>
        </p:txBody>
      </p:sp>
      <p:sp>
        <p:nvSpPr>
          <p:cNvPr id="6" name="5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12</a:t>
            </a:fld>
            <a:endParaRPr lang="en-US"/>
          </a:p>
        </p:txBody>
      </p:sp>
    </p:spTree>
  </p:cSld>
  <p:clrMapOvr>
    <a:masterClrMapping/>
  </p:clrMapOvr>
  <p:transition advTm="8174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4273">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4273">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4273">
                                            <p:txEl>
                                              <p:pRg st="3" end="3"/>
                                            </p:txEl>
                                          </p:spTgt>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2 - Θέση περιεχομένου"/>
          <p:cNvSpPr>
            <a:spLocks noGrp="1"/>
          </p:cNvSpPr>
          <p:nvPr>
            <p:ph idx="1"/>
          </p:nvPr>
        </p:nvSpPr>
        <p:spPr>
          <a:xfrm>
            <a:off x="412084" y="1736923"/>
            <a:ext cx="8915400" cy="4625777"/>
          </a:xfrm>
        </p:spPr>
        <p:txBody>
          <a:bodyPr/>
          <a:lstStyle/>
          <a:p>
            <a:pPr>
              <a:lnSpc>
                <a:spcPct val="150000"/>
              </a:lnSpc>
              <a:spcBef>
                <a:spcPts val="0"/>
              </a:spcBef>
            </a:pPr>
            <a:r>
              <a:rPr lang="en-US" sz="2400" b="1" i="0" dirty="0" smtClean="0"/>
              <a:t>Use of</a:t>
            </a:r>
          </a:p>
          <a:p>
            <a:pPr lvl="1">
              <a:spcBef>
                <a:spcPts val="0"/>
              </a:spcBef>
              <a:buFont typeface="Arial" charset="0"/>
              <a:buChar char="•"/>
            </a:pPr>
            <a:r>
              <a:rPr lang="en-US" sz="2400" dirty="0" smtClean="0"/>
              <a:t>r</a:t>
            </a:r>
            <a:r>
              <a:rPr lang="en-US" sz="2400" i="0" dirty="0" smtClean="0"/>
              <a:t>ules</a:t>
            </a:r>
          </a:p>
          <a:p>
            <a:pPr lvl="1">
              <a:spcBef>
                <a:spcPts val="0"/>
              </a:spcBef>
              <a:spcAft>
                <a:spcPts val="600"/>
              </a:spcAft>
              <a:buFont typeface="Arial" charset="0"/>
              <a:buChar char="•"/>
            </a:pPr>
            <a:r>
              <a:rPr lang="en-US" sz="2400" dirty="0" smtClean="0"/>
              <a:t>v</a:t>
            </a:r>
            <a:r>
              <a:rPr lang="en-US" sz="2400" i="0" dirty="0" smtClean="0"/>
              <a:t>iews </a:t>
            </a:r>
          </a:p>
          <a:p>
            <a:pPr lvl="1">
              <a:spcBef>
                <a:spcPts val="0"/>
              </a:spcBef>
              <a:buNone/>
            </a:pPr>
            <a:r>
              <a:rPr lang="en-US" sz="2400" i="1" dirty="0" smtClean="0"/>
              <a:t>	for queries representation (instead of SPARQL)</a:t>
            </a:r>
          </a:p>
          <a:p>
            <a:pPr lvl="1">
              <a:lnSpc>
                <a:spcPct val="150000"/>
              </a:lnSpc>
              <a:spcBef>
                <a:spcPts val="0"/>
              </a:spcBef>
              <a:buNone/>
            </a:pPr>
            <a:endParaRPr lang="el-GR" sz="2200" i="1" dirty="0" smtClean="0"/>
          </a:p>
        </p:txBody>
      </p:sp>
      <p:sp>
        <p:nvSpPr>
          <p:cNvPr id="54274" name="1 - Τίτλος"/>
          <p:cNvSpPr>
            <a:spLocks noGrp="1"/>
          </p:cNvSpPr>
          <p:nvPr>
            <p:ph type="title"/>
          </p:nvPr>
        </p:nvSpPr>
        <p:spPr/>
        <p:txBody>
          <a:bodyPr/>
          <a:lstStyle/>
          <a:p>
            <a:r>
              <a:rPr lang="en-US" dirty="0" smtClean="0"/>
              <a:t>Existing Approach 2</a:t>
            </a:r>
            <a:endParaRPr lang="el-GR" dirty="0" smtClean="0"/>
          </a:p>
        </p:txBody>
      </p:sp>
      <p:sp>
        <p:nvSpPr>
          <p:cNvPr id="5" name="4 - TextBox"/>
          <p:cNvSpPr txBox="1"/>
          <p:nvPr/>
        </p:nvSpPr>
        <p:spPr>
          <a:xfrm>
            <a:off x="0" y="6488668"/>
            <a:ext cx="1582484" cy="369332"/>
          </a:xfrm>
          <a:prstGeom prst="rect">
            <a:avLst/>
          </a:prstGeom>
          <a:noFill/>
        </p:spPr>
        <p:txBody>
          <a:bodyPr wrap="none" rtlCol="0">
            <a:spAutoFit/>
          </a:bodyPr>
          <a:lstStyle/>
          <a:p>
            <a:r>
              <a:rPr lang="en-US" b="0" i="1" dirty="0" smtClean="0">
                <a:solidFill>
                  <a:srgbClr val="CCCC00"/>
                </a:solidFill>
              </a:rPr>
              <a:t>Related Work</a:t>
            </a:r>
            <a:endParaRPr lang="el-GR" b="0" i="1" dirty="0">
              <a:solidFill>
                <a:srgbClr val="CCCC00"/>
              </a:solidFill>
            </a:endParaRPr>
          </a:p>
        </p:txBody>
      </p:sp>
      <p:sp>
        <p:nvSpPr>
          <p:cNvPr id="6" name="5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13</a:t>
            </a:fld>
            <a:endParaRPr lang="en-US"/>
          </a:p>
        </p:txBody>
      </p:sp>
      <p:sp>
        <p:nvSpPr>
          <p:cNvPr id="7" name="6 - TextBox"/>
          <p:cNvSpPr txBox="1"/>
          <p:nvPr/>
        </p:nvSpPr>
        <p:spPr>
          <a:xfrm>
            <a:off x="515505" y="3797468"/>
            <a:ext cx="8632556" cy="2603790"/>
          </a:xfrm>
          <a:prstGeom prst="rect">
            <a:avLst/>
          </a:prstGeom>
          <a:noFill/>
        </p:spPr>
        <p:txBody>
          <a:bodyPr wrap="square" rtlCol="0">
            <a:spAutoFit/>
          </a:bodyPr>
          <a:lstStyle/>
          <a:p>
            <a:pPr marL="447675" lvl="0" indent="-447675" eaLnBrk="0" hangingPunct="0">
              <a:spcBef>
                <a:spcPct val="20000"/>
              </a:spcBef>
              <a:buClr>
                <a:srgbClr val="CC9900"/>
              </a:buClr>
              <a:buSzPct val="70000"/>
            </a:pPr>
            <a:r>
              <a:rPr lang="en-US" sz="2400" kern="0" dirty="0" smtClean="0">
                <a:solidFill>
                  <a:srgbClr val="292929"/>
                </a:solidFill>
                <a:latin typeface="Arial"/>
              </a:rPr>
              <a:t>Drawbacks</a:t>
            </a:r>
            <a:endParaRPr lang="en-US" kern="0" dirty="0" smtClean="0">
              <a:solidFill>
                <a:srgbClr val="292929"/>
              </a:solidFill>
              <a:latin typeface="Arial"/>
            </a:endParaRPr>
          </a:p>
          <a:p>
            <a:pPr marL="447675" indent="-447675" eaLnBrk="0" hangingPunct="0">
              <a:spcBef>
                <a:spcPct val="20000"/>
              </a:spcBef>
              <a:buClr>
                <a:srgbClr val="CC9900"/>
              </a:buClr>
              <a:buSzPct val="70000"/>
              <a:buFontTx/>
              <a:buChar char="-"/>
            </a:pPr>
            <a:r>
              <a:rPr lang="en-US" sz="2400" b="0" kern="0" dirty="0" smtClean="0">
                <a:solidFill>
                  <a:srgbClr val="292929"/>
                </a:solidFill>
                <a:latin typeface="Arial"/>
              </a:rPr>
              <a:t>requires technical knowledge</a:t>
            </a:r>
          </a:p>
          <a:p>
            <a:pPr marL="447675" indent="-447675" eaLnBrk="0" hangingPunct="0">
              <a:spcBef>
                <a:spcPct val="20000"/>
              </a:spcBef>
              <a:buClr>
                <a:srgbClr val="CC9900"/>
              </a:buClr>
              <a:buSzPct val="70000"/>
              <a:buFontTx/>
              <a:buChar char="-"/>
            </a:pPr>
            <a:r>
              <a:rPr lang="en-US" sz="2400" b="0" kern="0" dirty="0" smtClean="0">
                <a:solidFill>
                  <a:srgbClr val="292929"/>
                </a:solidFill>
                <a:latin typeface="Arial"/>
              </a:rPr>
              <a:t>materialization (rules/views)  →  update/modification difficulties </a:t>
            </a:r>
          </a:p>
          <a:p>
            <a:pPr marL="447675" indent="-447675" eaLnBrk="0" hangingPunct="0">
              <a:spcBef>
                <a:spcPct val="20000"/>
              </a:spcBef>
              <a:buClr>
                <a:srgbClr val="CC9900"/>
              </a:buClr>
              <a:buSzPct val="70000"/>
              <a:buFontTx/>
              <a:buChar char="-"/>
            </a:pPr>
            <a:r>
              <a:rPr lang="en-US" sz="2400" b="0" kern="0" dirty="0" smtClean="0">
                <a:solidFill>
                  <a:srgbClr val="292929"/>
                </a:solidFill>
                <a:latin typeface="Arial"/>
              </a:rPr>
              <a:t>performance issues for massive repositories</a:t>
            </a:r>
          </a:p>
          <a:p>
            <a:pPr marL="447675" lvl="0" indent="-447675" eaLnBrk="0" hangingPunct="0">
              <a:spcBef>
                <a:spcPct val="20000"/>
              </a:spcBef>
              <a:buClr>
                <a:srgbClr val="CC9900"/>
              </a:buClr>
              <a:buSzPct val="70000"/>
              <a:buFontTx/>
              <a:buChar char="-"/>
            </a:pPr>
            <a:endParaRPr lang="en-US" sz="2400" b="0" kern="0" dirty="0" smtClean="0">
              <a:solidFill>
                <a:srgbClr val="292929"/>
              </a:solidFill>
              <a:latin typeface="Arial"/>
            </a:endParaRPr>
          </a:p>
        </p:txBody>
      </p:sp>
    </p:spTree>
  </p:cSld>
  <p:clrMapOvr>
    <a:masterClrMapping/>
  </p:clrMapOvr>
  <p:transition advTm="8174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childTnLst>
                                    <p:set>
                                      <p:cBhvr override="childStyle">
                                        <p:cTn id="6" dur="500" fill="hold"/>
                                        <p:tgtEl>
                                          <p:spTgt spid="54273">
                                            <p:txEl>
                                              <p:pRg st="0" end="0"/>
                                            </p:txEl>
                                          </p:spTgt>
                                        </p:tgtEl>
                                        <p:attrNameLst>
                                          <p:attrName>style.color</p:attrName>
                                        </p:attrNameLst>
                                      </p:cBhvr>
                                      <p:to>
                                        <p:clrVal>
                                          <a:schemeClr val="accent2"/>
                                        </p:clrVal>
                                      </p:to>
                                    </p:set>
                                    <p:set>
                                      <p:cBhvr>
                                        <p:cTn id="7" dur="500" fill="hold"/>
                                        <p:tgtEl>
                                          <p:spTgt spid="54273">
                                            <p:txEl>
                                              <p:pRg st="0" end="0"/>
                                            </p:txEl>
                                          </p:spTgt>
                                        </p:tgtEl>
                                        <p:attrNameLst>
                                          <p:attrName>fillcolor</p:attrName>
                                        </p:attrNameLst>
                                      </p:cBhvr>
                                      <p:to>
                                        <p:clrVal>
                                          <a:schemeClr val="accent2"/>
                                        </p:clrVal>
                                      </p:to>
                                    </p:set>
                                    <p:set>
                                      <p:cBhvr>
                                        <p:cTn id="8" dur="500" fill="hold"/>
                                        <p:tgtEl>
                                          <p:spTgt spid="54273">
                                            <p:txEl>
                                              <p:pRg st="0" end="0"/>
                                            </p:txEl>
                                          </p:spTgt>
                                        </p:tgtEl>
                                        <p:attrNameLst>
                                          <p:attrName>fill.type</p:attrName>
                                        </p:attrNameLst>
                                      </p:cBhvr>
                                      <p:to>
                                        <p:strVal val="solid"/>
                                      </p:to>
                                    </p:set>
                                  </p:childTnLst>
                                </p:cTn>
                              </p:par>
                              <p:par>
                                <p:cTn id="9" presetID="16" presetClass="emph" presetSubtype="0" fill="hold" nodeType="withEffect">
                                  <p:stCondLst>
                                    <p:cond delay="0"/>
                                  </p:stCondLst>
                                  <p:childTnLst>
                                    <p:set>
                                      <p:cBhvr override="childStyle">
                                        <p:cTn id="10" dur="500" fill="hold"/>
                                        <p:tgtEl>
                                          <p:spTgt spid="54273">
                                            <p:txEl>
                                              <p:pRg st="1" end="1"/>
                                            </p:txEl>
                                          </p:spTgt>
                                        </p:tgtEl>
                                        <p:attrNameLst>
                                          <p:attrName>style.color</p:attrName>
                                        </p:attrNameLst>
                                      </p:cBhvr>
                                      <p:to>
                                        <p:clrVal>
                                          <a:schemeClr val="accent2"/>
                                        </p:clrVal>
                                      </p:to>
                                    </p:set>
                                    <p:set>
                                      <p:cBhvr>
                                        <p:cTn id="11" dur="500" fill="hold"/>
                                        <p:tgtEl>
                                          <p:spTgt spid="54273">
                                            <p:txEl>
                                              <p:pRg st="1" end="1"/>
                                            </p:txEl>
                                          </p:spTgt>
                                        </p:tgtEl>
                                        <p:attrNameLst>
                                          <p:attrName>fillcolor</p:attrName>
                                        </p:attrNameLst>
                                      </p:cBhvr>
                                      <p:to>
                                        <p:clrVal>
                                          <a:schemeClr val="accent2"/>
                                        </p:clrVal>
                                      </p:to>
                                    </p:set>
                                    <p:set>
                                      <p:cBhvr>
                                        <p:cTn id="12" dur="500" fill="hold"/>
                                        <p:tgtEl>
                                          <p:spTgt spid="54273">
                                            <p:txEl>
                                              <p:pRg st="1" end="1"/>
                                            </p:txEl>
                                          </p:spTgt>
                                        </p:tgtEl>
                                        <p:attrNameLst>
                                          <p:attrName>fill.type</p:attrName>
                                        </p:attrNameLst>
                                      </p:cBhvr>
                                      <p:to>
                                        <p:strVal val="solid"/>
                                      </p:to>
                                    </p:set>
                                  </p:childTnLst>
                                </p:cTn>
                              </p:par>
                              <p:par>
                                <p:cTn id="13" presetID="16" presetClass="emph" presetSubtype="0" fill="hold" nodeType="withEffect">
                                  <p:stCondLst>
                                    <p:cond delay="0"/>
                                  </p:stCondLst>
                                  <p:childTnLst>
                                    <p:set>
                                      <p:cBhvr override="childStyle">
                                        <p:cTn id="14" dur="500" fill="hold"/>
                                        <p:tgtEl>
                                          <p:spTgt spid="54273">
                                            <p:txEl>
                                              <p:pRg st="2" end="2"/>
                                            </p:txEl>
                                          </p:spTgt>
                                        </p:tgtEl>
                                        <p:attrNameLst>
                                          <p:attrName>style.color</p:attrName>
                                        </p:attrNameLst>
                                      </p:cBhvr>
                                      <p:to>
                                        <p:clrVal>
                                          <a:schemeClr val="accent2"/>
                                        </p:clrVal>
                                      </p:to>
                                    </p:set>
                                    <p:set>
                                      <p:cBhvr>
                                        <p:cTn id="15" dur="500" fill="hold"/>
                                        <p:tgtEl>
                                          <p:spTgt spid="54273">
                                            <p:txEl>
                                              <p:pRg st="2" end="2"/>
                                            </p:txEl>
                                          </p:spTgt>
                                        </p:tgtEl>
                                        <p:attrNameLst>
                                          <p:attrName>fillcolor</p:attrName>
                                        </p:attrNameLst>
                                      </p:cBhvr>
                                      <p:to>
                                        <p:clrVal>
                                          <a:schemeClr val="accent2"/>
                                        </p:clrVal>
                                      </p:to>
                                    </p:set>
                                    <p:set>
                                      <p:cBhvr>
                                        <p:cTn id="16" dur="500" fill="hold"/>
                                        <p:tgtEl>
                                          <p:spTgt spid="54273">
                                            <p:txEl>
                                              <p:pRg st="2" end="2"/>
                                            </p:txEl>
                                          </p:spTgt>
                                        </p:tgtEl>
                                        <p:attrNameLst>
                                          <p:attrName>fill.type</p:attrName>
                                        </p:attrNameLst>
                                      </p:cBhvr>
                                      <p:to>
                                        <p:strVal val="solid"/>
                                      </p:to>
                                    </p:set>
                                  </p:childTnLst>
                                </p:cTn>
                              </p:par>
                              <p:par>
                                <p:cTn id="17" presetID="16" presetClass="emph" presetSubtype="0" fill="hold" nodeType="withEffect">
                                  <p:stCondLst>
                                    <p:cond delay="0"/>
                                  </p:stCondLst>
                                  <p:childTnLst>
                                    <p:set>
                                      <p:cBhvr override="childStyle">
                                        <p:cTn id="18" dur="500" fill="hold"/>
                                        <p:tgtEl>
                                          <p:spTgt spid="54273">
                                            <p:txEl>
                                              <p:pRg st="3" end="3"/>
                                            </p:txEl>
                                          </p:spTgt>
                                        </p:tgtEl>
                                        <p:attrNameLst>
                                          <p:attrName>style.color</p:attrName>
                                        </p:attrNameLst>
                                      </p:cBhvr>
                                      <p:to>
                                        <p:clrVal>
                                          <a:schemeClr val="accent2"/>
                                        </p:clrVal>
                                      </p:to>
                                    </p:set>
                                    <p:set>
                                      <p:cBhvr>
                                        <p:cTn id="19" dur="500" fill="hold"/>
                                        <p:tgtEl>
                                          <p:spTgt spid="54273">
                                            <p:txEl>
                                              <p:pRg st="3" end="3"/>
                                            </p:txEl>
                                          </p:spTgt>
                                        </p:tgtEl>
                                        <p:attrNameLst>
                                          <p:attrName>fillcolor</p:attrName>
                                        </p:attrNameLst>
                                      </p:cBhvr>
                                      <p:to>
                                        <p:clrVal>
                                          <a:schemeClr val="accent2"/>
                                        </p:clrVal>
                                      </p:to>
                                    </p:set>
                                    <p:set>
                                      <p:cBhvr>
                                        <p:cTn id="20" dur="500" fill="hold"/>
                                        <p:tgtEl>
                                          <p:spTgt spid="54273">
                                            <p:txEl>
                                              <p:pRg st="3" end="3"/>
                                            </p:txEl>
                                          </p:spTgt>
                                        </p:tgtEl>
                                        <p:attrNameLst>
                                          <p:attrName>fill.type</p:attrName>
                                        </p:attrNameLst>
                                      </p:cBhvr>
                                      <p:to>
                                        <p:strVal val="solid"/>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 Τίτλος"/>
          <p:cNvSpPr>
            <a:spLocks noGrp="1"/>
          </p:cNvSpPr>
          <p:nvPr>
            <p:ph type="title"/>
          </p:nvPr>
        </p:nvSpPr>
        <p:spPr/>
        <p:txBody>
          <a:bodyPr/>
          <a:lstStyle/>
          <a:p>
            <a:r>
              <a:rPr lang="en-US" dirty="0" smtClean="0"/>
              <a:t>Existing Approach 3 (1/2)</a:t>
            </a:r>
            <a:endParaRPr lang="el-GR" dirty="0" smtClean="0"/>
          </a:p>
        </p:txBody>
      </p:sp>
      <p:sp>
        <p:nvSpPr>
          <p:cNvPr id="56322" name="2 - Θέση περιεχομένου"/>
          <p:cNvSpPr>
            <a:spLocks noGrp="1"/>
          </p:cNvSpPr>
          <p:nvPr>
            <p:ph idx="1"/>
          </p:nvPr>
        </p:nvSpPr>
        <p:spPr>
          <a:xfrm>
            <a:off x="565198" y="1435863"/>
            <a:ext cx="8915400" cy="1589088"/>
          </a:xfrm>
        </p:spPr>
        <p:txBody>
          <a:bodyPr/>
          <a:lstStyle/>
          <a:p>
            <a:pPr lvl="1"/>
            <a:endParaRPr lang="en-US" dirty="0" smtClean="0"/>
          </a:p>
          <a:p>
            <a:pPr lvl="1">
              <a:buFont typeface="Wingdings" pitchFamily="2" charset="2"/>
              <a:buNone/>
            </a:pPr>
            <a:r>
              <a:rPr lang="en-US" sz="2400" b="1" i="1" dirty="0" smtClean="0"/>
              <a:t>	</a:t>
            </a:r>
            <a:r>
              <a:rPr lang="en-US" sz="2800" b="1" i="1" dirty="0" smtClean="0"/>
              <a:t>Simplify</a:t>
            </a:r>
            <a:r>
              <a:rPr lang="en-US" sz="2800" i="1" dirty="0" smtClean="0"/>
              <a:t> the network by using “core” elements</a:t>
            </a:r>
          </a:p>
          <a:p>
            <a:pPr lvl="1">
              <a:buFont typeface="Wingdings" pitchFamily="2" charset="2"/>
              <a:buNone/>
            </a:pPr>
            <a:r>
              <a:rPr lang="en-US" sz="2800" i="1" dirty="0" smtClean="0"/>
              <a:t>				such as in Dublin Core</a:t>
            </a:r>
            <a:endParaRPr lang="en-US" sz="2000" i="1" dirty="0" smtClean="0"/>
          </a:p>
          <a:p>
            <a:pPr lvl="1"/>
            <a:endParaRPr lang="el-GR" dirty="0" smtClean="0"/>
          </a:p>
        </p:txBody>
      </p:sp>
      <p:pic>
        <p:nvPicPr>
          <p:cNvPr id="56323" name="3 - Εικόνα" descr="cidocDigitalFull.jpg"/>
          <p:cNvPicPr>
            <a:picLocks noChangeAspect="1"/>
          </p:cNvPicPr>
          <p:nvPr/>
        </p:nvPicPr>
        <p:blipFill>
          <a:blip r:embed="rId3" cstate="print"/>
          <a:srcRect/>
          <a:stretch>
            <a:fillRect/>
          </a:stretch>
        </p:blipFill>
        <p:spPr bwMode="auto">
          <a:xfrm>
            <a:off x="83130" y="3033713"/>
            <a:ext cx="3897313" cy="3073400"/>
          </a:xfrm>
          <a:prstGeom prst="rect">
            <a:avLst/>
          </a:prstGeom>
          <a:noFill/>
          <a:ln w="9525">
            <a:noFill/>
            <a:miter lim="800000"/>
            <a:headEnd/>
            <a:tailEnd/>
          </a:ln>
        </p:spPr>
      </p:pic>
      <p:pic>
        <p:nvPicPr>
          <p:cNvPr id="56324" name="4 - Εικόνα" descr="hedgehog.gif"/>
          <p:cNvPicPr>
            <a:picLocks noChangeAspect="1"/>
          </p:cNvPicPr>
          <p:nvPr/>
        </p:nvPicPr>
        <p:blipFill>
          <a:blip r:embed="rId4" cstate="print"/>
          <a:srcRect/>
          <a:stretch>
            <a:fillRect/>
          </a:stretch>
        </p:blipFill>
        <p:spPr bwMode="auto">
          <a:xfrm>
            <a:off x="5927725" y="2865438"/>
            <a:ext cx="3143250" cy="3143250"/>
          </a:xfrm>
          <a:prstGeom prst="rect">
            <a:avLst/>
          </a:prstGeom>
          <a:noFill/>
          <a:ln w="9525">
            <a:noFill/>
            <a:miter lim="800000"/>
            <a:headEnd/>
            <a:tailEnd/>
          </a:ln>
        </p:spPr>
      </p:pic>
      <p:cxnSp>
        <p:nvCxnSpPr>
          <p:cNvPr id="56325" name="6 - Καμπύλη γραμμή σύνδεσης"/>
          <p:cNvCxnSpPr>
            <a:cxnSpLocks noChangeShapeType="1"/>
          </p:cNvCxnSpPr>
          <p:nvPr/>
        </p:nvCxnSpPr>
        <p:spPr bwMode="auto">
          <a:xfrm>
            <a:off x="4151313" y="4354513"/>
            <a:ext cx="1581150" cy="420687"/>
          </a:xfrm>
          <a:prstGeom prst="curvedConnector3">
            <a:avLst>
              <a:gd name="adj1" fmla="val 50000"/>
            </a:avLst>
          </a:prstGeom>
          <a:noFill/>
          <a:ln w="38100" algn="ctr">
            <a:solidFill>
              <a:schemeClr val="tx1"/>
            </a:solidFill>
            <a:round/>
            <a:headEnd/>
            <a:tailEnd type="arrow" w="med" len="med"/>
          </a:ln>
        </p:spPr>
      </p:cxnSp>
      <p:sp>
        <p:nvSpPr>
          <p:cNvPr id="21" name="20 - TextBox"/>
          <p:cNvSpPr txBox="1"/>
          <p:nvPr/>
        </p:nvSpPr>
        <p:spPr>
          <a:xfrm>
            <a:off x="7002463" y="5951538"/>
            <a:ext cx="2903537" cy="646112"/>
          </a:xfrm>
          <a:prstGeom prst="rect">
            <a:avLst/>
          </a:prstGeom>
          <a:noFill/>
        </p:spPr>
        <p:txBody>
          <a:bodyPr wrap="none">
            <a:spAutoFit/>
          </a:bodyPr>
          <a:lstStyle/>
          <a:p>
            <a:pPr eaLnBrk="0" hangingPunct="0">
              <a:defRPr/>
            </a:pPr>
            <a:r>
              <a:rPr lang="en-US" dirty="0">
                <a:solidFill>
                  <a:schemeClr val="bg2">
                    <a:lumMod val="60000"/>
                    <a:lumOff val="40000"/>
                  </a:schemeClr>
                </a:solidFill>
                <a:latin typeface="Arial" pitchFamily="34" charset="0"/>
              </a:rPr>
              <a:t>The DC hedgehog model</a:t>
            </a:r>
          </a:p>
          <a:p>
            <a:pPr eaLnBrk="0" hangingPunct="0">
              <a:defRPr/>
            </a:pPr>
            <a:endParaRPr lang="el-GR" dirty="0">
              <a:latin typeface="Arial" pitchFamily="34" charset="0"/>
            </a:endParaRPr>
          </a:p>
        </p:txBody>
      </p:sp>
      <p:sp>
        <p:nvSpPr>
          <p:cNvPr id="8" name="7 - TextBox"/>
          <p:cNvSpPr txBox="1"/>
          <p:nvPr/>
        </p:nvSpPr>
        <p:spPr>
          <a:xfrm>
            <a:off x="0" y="6488668"/>
            <a:ext cx="1582484" cy="369332"/>
          </a:xfrm>
          <a:prstGeom prst="rect">
            <a:avLst/>
          </a:prstGeom>
          <a:noFill/>
        </p:spPr>
        <p:txBody>
          <a:bodyPr wrap="none" rtlCol="0">
            <a:spAutoFit/>
          </a:bodyPr>
          <a:lstStyle/>
          <a:p>
            <a:r>
              <a:rPr lang="en-US" b="0" i="1" dirty="0" smtClean="0">
                <a:solidFill>
                  <a:srgbClr val="CCCC00"/>
                </a:solidFill>
              </a:rPr>
              <a:t>Related Work</a:t>
            </a:r>
            <a:endParaRPr lang="el-GR" b="0" i="1" dirty="0">
              <a:solidFill>
                <a:srgbClr val="CCCC00"/>
              </a:solidFill>
            </a:endParaRPr>
          </a:p>
        </p:txBody>
      </p:sp>
      <p:sp>
        <p:nvSpPr>
          <p:cNvPr id="9" name="8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14</a:t>
            </a:fld>
            <a:endParaRPr lang="en-US"/>
          </a:p>
        </p:txBody>
      </p:sp>
    </p:spTree>
  </p:cSld>
  <p:clrMapOvr>
    <a:masterClrMapping/>
  </p:clrMapOvr>
  <p:transition advTm="2346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 Τίτλος"/>
          <p:cNvSpPr>
            <a:spLocks noGrp="1"/>
          </p:cNvSpPr>
          <p:nvPr>
            <p:ph type="title"/>
          </p:nvPr>
        </p:nvSpPr>
        <p:spPr/>
        <p:txBody>
          <a:bodyPr/>
          <a:lstStyle/>
          <a:p>
            <a:r>
              <a:rPr lang="en-US" dirty="0" smtClean="0"/>
              <a:t>Existing Approach 3 (2/2)</a:t>
            </a:r>
            <a:endParaRPr lang="el-GR" dirty="0" smtClean="0"/>
          </a:p>
        </p:txBody>
      </p:sp>
      <p:sp>
        <p:nvSpPr>
          <p:cNvPr id="4" name="2 - Θέση περιεχομένου"/>
          <p:cNvSpPr>
            <a:spLocks noGrp="1"/>
          </p:cNvSpPr>
          <p:nvPr>
            <p:ph idx="1"/>
          </p:nvPr>
        </p:nvSpPr>
        <p:spPr>
          <a:xfrm>
            <a:off x="495300" y="1676400"/>
            <a:ext cx="3022815" cy="4708902"/>
          </a:xfrm>
        </p:spPr>
        <p:txBody>
          <a:bodyPr/>
          <a:lstStyle/>
          <a:p>
            <a:pPr lvl="1">
              <a:buFont typeface="Wingdings" pitchFamily="2" charset="2"/>
              <a:buNone/>
              <a:defRPr/>
            </a:pPr>
            <a:r>
              <a:rPr lang="en-US" sz="2800" b="1" dirty="0" smtClean="0"/>
              <a:t>Advantages </a:t>
            </a:r>
          </a:p>
          <a:p>
            <a:pPr lvl="1">
              <a:defRPr/>
            </a:pPr>
            <a:endParaRPr lang="en-US" sz="2800" dirty="0" smtClean="0"/>
          </a:p>
          <a:p>
            <a:pPr lvl="1">
              <a:defRPr/>
            </a:pPr>
            <a:endParaRPr lang="en-US" sz="2800" dirty="0" smtClean="0"/>
          </a:p>
          <a:p>
            <a:pPr lvl="1">
              <a:defRPr/>
            </a:pPr>
            <a:endParaRPr lang="en-US" sz="2800" dirty="0" smtClean="0"/>
          </a:p>
          <a:p>
            <a:pPr lvl="1">
              <a:defRPr/>
            </a:pPr>
            <a:r>
              <a:rPr lang="en-US" sz="2800" dirty="0" smtClean="0"/>
              <a:t>Simplicity</a:t>
            </a:r>
          </a:p>
          <a:p>
            <a:pPr lvl="1">
              <a:buFont typeface="Wingdings" pitchFamily="2" charset="2"/>
              <a:buNone/>
              <a:defRPr/>
            </a:pPr>
            <a:endParaRPr lang="en-US" sz="2800" b="1" dirty="0" smtClean="0"/>
          </a:p>
          <a:p>
            <a:pPr lvl="1">
              <a:defRPr/>
            </a:pPr>
            <a:endParaRPr lang="el-GR" dirty="0"/>
          </a:p>
        </p:txBody>
      </p:sp>
      <p:sp>
        <p:nvSpPr>
          <p:cNvPr id="5" name="4 - TextBox"/>
          <p:cNvSpPr txBox="1"/>
          <p:nvPr/>
        </p:nvSpPr>
        <p:spPr>
          <a:xfrm>
            <a:off x="3905580" y="1658576"/>
            <a:ext cx="5659464" cy="4333494"/>
          </a:xfrm>
          <a:prstGeom prst="rect">
            <a:avLst/>
          </a:prstGeom>
          <a:noFill/>
        </p:spPr>
        <p:txBody>
          <a:bodyPr wrap="square" rtlCol="0">
            <a:spAutoFit/>
          </a:bodyPr>
          <a:lstStyle/>
          <a:p>
            <a:pPr marL="889000" lvl="1" indent="-439738" algn="ctr" eaLnBrk="0" hangingPunct="0">
              <a:spcBef>
                <a:spcPct val="20000"/>
              </a:spcBef>
              <a:buClr>
                <a:srgbClr val="999933"/>
              </a:buClr>
              <a:buSzPct val="65000"/>
              <a:defRPr/>
            </a:pPr>
            <a:r>
              <a:rPr lang="en-US" sz="2800" kern="0" dirty="0" smtClean="0">
                <a:solidFill>
                  <a:srgbClr val="292929"/>
                </a:solidFill>
                <a:latin typeface="Arial"/>
              </a:rPr>
              <a:t>Disadvantages</a:t>
            </a:r>
          </a:p>
          <a:p>
            <a:pPr marL="889000" lvl="1" indent="-439738" algn="ctr" eaLnBrk="0" hangingPunct="0">
              <a:spcBef>
                <a:spcPct val="20000"/>
              </a:spcBef>
              <a:buClr>
                <a:srgbClr val="999933"/>
              </a:buClr>
              <a:buSzPct val="65000"/>
              <a:defRPr/>
            </a:pPr>
            <a:endParaRPr lang="en-US" sz="2800" kern="0" dirty="0" smtClean="0">
              <a:solidFill>
                <a:srgbClr val="292929"/>
              </a:solidFill>
              <a:latin typeface="Arial"/>
            </a:endParaRPr>
          </a:p>
          <a:p>
            <a:pPr marL="889000" lvl="1" indent="-439738" eaLnBrk="0" hangingPunct="0">
              <a:spcBef>
                <a:spcPct val="20000"/>
              </a:spcBef>
              <a:buClr>
                <a:srgbClr val="999933"/>
              </a:buClr>
              <a:buSzPct val="65000"/>
              <a:buFont typeface="Wingdings" pitchFamily="2" charset="2"/>
              <a:buChar char="¡"/>
              <a:defRPr/>
            </a:pPr>
            <a:r>
              <a:rPr lang="en-US" sz="2800" b="0" kern="0" dirty="0" smtClean="0">
                <a:solidFill>
                  <a:srgbClr val="292929"/>
                </a:solidFill>
                <a:latin typeface="Arial"/>
              </a:rPr>
              <a:t>Poor scientific knowledge mapping</a:t>
            </a:r>
          </a:p>
          <a:p>
            <a:pPr marL="889000" lvl="1" indent="-439738" eaLnBrk="0" hangingPunct="0">
              <a:spcBef>
                <a:spcPct val="20000"/>
              </a:spcBef>
              <a:buClr>
                <a:srgbClr val="999933"/>
              </a:buClr>
              <a:buSzPct val="65000"/>
              <a:buFont typeface="Wingdings" pitchFamily="2" charset="2"/>
              <a:buChar char="¡"/>
              <a:defRPr/>
            </a:pPr>
            <a:r>
              <a:rPr lang="en-US" sz="2800" b="0" kern="0" dirty="0" smtClean="0">
                <a:solidFill>
                  <a:srgbClr val="292929"/>
                </a:solidFill>
                <a:latin typeface="Arial"/>
              </a:rPr>
              <a:t>Low precision</a:t>
            </a:r>
          </a:p>
          <a:p>
            <a:pPr marL="889000" lvl="1" indent="-439738" eaLnBrk="0" hangingPunct="0">
              <a:spcBef>
                <a:spcPct val="20000"/>
              </a:spcBef>
              <a:buClr>
                <a:srgbClr val="999933"/>
              </a:buClr>
              <a:buSzPct val="65000"/>
              <a:buFont typeface="Wingdings" pitchFamily="2" charset="2"/>
              <a:buChar char="¡"/>
              <a:defRPr/>
            </a:pPr>
            <a:r>
              <a:rPr lang="en-US" sz="2800" b="0" kern="0" dirty="0" smtClean="0">
                <a:solidFill>
                  <a:srgbClr val="292929"/>
                </a:solidFill>
                <a:latin typeface="Arial"/>
              </a:rPr>
              <a:t>Lack of expressivity</a:t>
            </a:r>
          </a:p>
          <a:p>
            <a:pPr marL="889000" lvl="1" indent="-439738" eaLnBrk="0" hangingPunct="0">
              <a:spcBef>
                <a:spcPct val="20000"/>
              </a:spcBef>
              <a:buClr>
                <a:srgbClr val="999933"/>
              </a:buClr>
              <a:buSzPct val="65000"/>
              <a:buFont typeface="Wingdings" pitchFamily="2" charset="2"/>
              <a:buChar char="¡"/>
              <a:defRPr/>
            </a:pPr>
            <a:r>
              <a:rPr lang="en-US" sz="2800" b="0" kern="0" dirty="0" smtClean="0">
                <a:solidFill>
                  <a:srgbClr val="292929"/>
                </a:solidFill>
                <a:latin typeface="Arial"/>
              </a:rPr>
              <a:t>Lack of reasoning capability</a:t>
            </a:r>
            <a:endParaRPr lang="en-US" sz="2800" b="0" kern="0" dirty="0" smtClean="0">
              <a:solidFill>
                <a:srgbClr val="CC0066"/>
              </a:solidFill>
              <a:latin typeface="Arial"/>
            </a:endParaRPr>
          </a:p>
          <a:p>
            <a:pPr marL="889000" lvl="1" indent="-439738" eaLnBrk="0" hangingPunct="0">
              <a:spcBef>
                <a:spcPct val="20000"/>
              </a:spcBef>
              <a:buClr>
                <a:srgbClr val="999933"/>
              </a:buClr>
              <a:buSzPct val="65000"/>
              <a:buFont typeface="Wingdings" pitchFamily="2" charset="2"/>
              <a:buChar char="¡"/>
              <a:defRPr/>
            </a:pPr>
            <a:r>
              <a:rPr lang="en-US" sz="2800" b="0" kern="0" dirty="0" smtClean="0">
                <a:solidFill>
                  <a:srgbClr val="292929"/>
                </a:solidFill>
                <a:latin typeface="Arial"/>
              </a:rPr>
              <a:t>Lack of integration capability</a:t>
            </a:r>
          </a:p>
          <a:p>
            <a:endParaRPr lang="el-GR" dirty="0"/>
          </a:p>
        </p:txBody>
      </p:sp>
      <p:sp>
        <p:nvSpPr>
          <p:cNvPr id="6" name="5 - TextBox"/>
          <p:cNvSpPr txBox="1"/>
          <p:nvPr/>
        </p:nvSpPr>
        <p:spPr>
          <a:xfrm>
            <a:off x="0" y="6488668"/>
            <a:ext cx="1582484" cy="369332"/>
          </a:xfrm>
          <a:prstGeom prst="rect">
            <a:avLst/>
          </a:prstGeom>
          <a:noFill/>
        </p:spPr>
        <p:txBody>
          <a:bodyPr wrap="none" rtlCol="0">
            <a:spAutoFit/>
          </a:bodyPr>
          <a:lstStyle/>
          <a:p>
            <a:r>
              <a:rPr lang="en-US" b="0" i="1" dirty="0" smtClean="0">
                <a:solidFill>
                  <a:srgbClr val="CCCC00"/>
                </a:solidFill>
              </a:rPr>
              <a:t>Related Work</a:t>
            </a:r>
            <a:endParaRPr lang="el-GR" b="0" i="1" dirty="0">
              <a:solidFill>
                <a:srgbClr val="CCCC00"/>
              </a:solidFill>
            </a:endParaRPr>
          </a:p>
        </p:txBody>
      </p:sp>
      <p:sp>
        <p:nvSpPr>
          <p:cNvPr id="7" name="6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15</a:t>
            </a:fld>
            <a:endParaRPr lang="en-US"/>
          </a:p>
        </p:txBody>
      </p:sp>
    </p:spTree>
  </p:cSld>
  <p:clrMapOvr>
    <a:masterClrMapping/>
  </p:clrMapOvr>
  <p:transition advTm="56301"/>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5" name="2 - Θέση περιεχομένου"/>
          <p:cNvSpPr>
            <a:spLocks noGrp="1"/>
          </p:cNvSpPr>
          <p:nvPr>
            <p:ph idx="1"/>
          </p:nvPr>
        </p:nvSpPr>
        <p:spPr>
          <a:xfrm>
            <a:off x="495300" y="1593270"/>
            <a:ext cx="8915400" cy="4419600"/>
          </a:xfrm>
        </p:spPr>
        <p: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sz="4400" b="1" dirty="0" smtClean="0">
                <a:solidFill>
                  <a:schemeClr val="accent1"/>
                </a:solidFill>
              </a:rPr>
              <a:t>Our Proposal</a:t>
            </a:r>
            <a:endParaRPr lang="el-GR" sz="4400" b="1" dirty="0" smtClean="0">
              <a:solidFill>
                <a:schemeClr val="accent1"/>
              </a:solidFill>
            </a:endParaRPr>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body" idx="1"/>
          </p:nvPr>
        </p:nvSpPr>
        <p:spPr>
          <a:xfrm>
            <a:off x="381000" y="1282700"/>
            <a:ext cx="9110663" cy="5013325"/>
          </a:xfrm>
        </p:spPr>
        <p:txBody>
          <a:bodyPr/>
          <a:lstStyle/>
          <a:p>
            <a:pPr marL="381000" indent="-381000" defTabSz="903288">
              <a:lnSpc>
                <a:spcPct val="80000"/>
              </a:lnSpc>
            </a:pPr>
            <a:endParaRPr lang="en-US" sz="1600" b="1" i="0" dirty="0" smtClean="0"/>
          </a:p>
          <a:p>
            <a:pPr marL="381000" indent="-381000" algn="ctr" defTabSz="903288">
              <a:lnSpc>
                <a:spcPct val="80000"/>
              </a:lnSpc>
            </a:pPr>
            <a:endParaRPr lang="en-US" b="1" i="0" dirty="0" smtClean="0"/>
          </a:p>
          <a:p>
            <a:pPr marL="381000" indent="-381000" algn="ctr" defTabSz="903288">
              <a:lnSpc>
                <a:spcPct val="150000"/>
              </a:lnSpc>
            </a:pPr>
            <a:r>
              <a:rPr lang="en-US" sz="2800" b="1" i="0" dirty="0" smtClean="0">
                <a:solidFill>
                  <a:schemeClr val="accent1"/>
                </a:solidFill>
              </a:rPr>
              <a:t>Query</a:t>
            </a:r>
            <a:r>
              <a:rPr lang="en-US" sz="2800" b="1" i="0" dirty="0" smtClean="0"/>
              <a:t> Layer: </a:t>
            </a:r>
          </a:p>
          <a:p>
            <a:pPr marL="381000" indent="-381000" algn="ctr" defTabSz="903288">
              <a:lnSpc>
                <a:spcPct val="150000"/>
              </a:lnSpc>
            </a:pPr>
            <a:r>
              <a:rPr lang="en-US" sz="2800" b="1" dirty="0" smtClean="0">
                <a:solidFill>
                  <a:schemeClr val="accent1"/>
                </a:solidFill>
              </a:rPr>
              <a:t>Simple</a:t>
            </a:r>
            <a:r>
              <a:rPr lang="en-US" sz="2800" b="1" dirty="0" smtClean="0"/>
              <a:t> </a:t>
            </a:r>
            <a:r>
              <a:rPr lang="en-US" sz="2800" b="1" i="0" dirty="0" smtClean="0"/>
              <a:t>Data model </a:t>
            </a:r>
          </a:p>
          <a:p>
            <a:pPr marL="381000" indent="-381000" algn="ctr" defTabSz="903288">
              <a:lnSpc>
                <a:spcPct val="80000"/>
              </a:lnSpc>
            </a:pPr>
            <a:endParaRPr lang="en-US" sz="2800" b="1" i="0" dirty="0" smtClean="0"/>
          </a:p>
          <a:p>
            <a:pPr marL="381000" indent="-381000" algn="ctr" defTabSz="903288">
              <a:lnSpc>
                <a:spcPct val="80000"/>
              </a:lnSpc>
            </a:pPr>
            <a:endParaRPr lang="en-US" sz="2800" b="1" i="0" dirty="0" smtClean="0"/>
          </a:p>
          <a:p>
            <a:pPr marL="381000" indent="-381000" algn="ctr" defTabSz="903288">
              <a:lnSpc>
                <a:spcPct val="80000"/>
              </a:lnSpc>
            </a:pPr>
            <a:endParaRPr lang="en-US" sz="2800" b="1" i="0" dirty="0" smtClean="0"/>
          </a:p>
          <a:p>
            <a:pPr marL="381000" indent="-381000" algn="ctr" defTabSz="903288">
              <a:lnSpc>
                <a:spcPct val="150000"/>
              </a:lnSpc>
            </a:pPr>
            <a:r>
              <a:rPr lang="en-US" sz="2800" b="1" i="0" dirty="0" smtClean="0">
                <a:solidFill>
                  <a:schemeClr val="accent1"/>
                </a:solidFill>
              </a:rPr>
              <a:t>Storage</a:t>
            </a:r>
            <a:r>
              <a:rPr lang="en-US" sz="2800" b="1" i="0" dirty="0" smtClean="0"/>
              <a:t> Layer: </a:t>
            </a:r>
          </a:p>
          <a:p>
            <a:pPr marL="381000" indent="-381000" algn="ctr" defTabSz="903288">
              <a:lnSpc>
                <a:spcPct val="150000"/>
              </a:lnSpc>
            </a:pPr>
            <a:r>
              <a:rPr lang="en-US" sz="2800" b="1" dirty="0" smtClean="0">
                <a:solidFill>
                  <a:schemeClr val="accent1"/>
                </a:solidFill>
              </a:rPr>
              <a:t>Complex</a:t>
            </a:r>
            <a:r>
              <a:rPr lang="en-US" sz="2800" b="1" i="0" dirty="0" smtClean="0"/>
              <a:t> Data model</a:t>
            </a:r>
            <a:endParaRPr lang="en-US" sz="2800" i="0" dirty="0" smtClean="0"/>
          </a:p>
          <a:p>
            <a:pPr marL="381000" indent="-381000" defTabSz="903288" eaLnBrk="1" hangingPunct="1">
              <a:lnSpc>
                <a:spcPct val="80000"/>
              </a:lnSpc>
            </a:pPr>
            <a:endParaRPr lang="en-US" altLang="ja-JP" sz="2800" b="1" dirty="0" smtClean="0">
              <a:solidFill>
                <a:srgbClr val="CC0066"/>
              </a:solidFill>
              <a:ea typeface="MS PGothic" charset="-128"/>
            </a:endParaRPr>
          </a:p>
          <a:p>
            <a:pPr marL="381000" indent="-381000" defTabSz="903288" eaLnBrk="1" hangingPunct="1">
              <a:lnSpc>
                <a:spcPct val="80000"/>
              </a:lnSpc>
              <a:buClr>
                <a:srgbClr val="FF388C"/>
              </a:buClr>
            </a:pPr>
            <a:endParaRPr lang="en-US" sz="2500" dirty="0" smtClean="0"/>
          </a:p>
          <a:p>
            <a:pPr marL="381000" indent="-381000" defTabSz="903288">
              <a:lnSpc>
                <a:spcPct val="80000"/>
              </a:lnSpc>
            </a:pPr>
            <a:endParaRPr lang="en-US" sz="1800" dirty="0" smtClean="0">
              <a:solidFill>
                <a:srgbClr val="CC0066"/>
              </a:solidFill>
            </a:endParaRPr>
          </a:p>
          <a:p>
            <a:pPr marL="381000" indent="-381000" defTabSz="903288">
              <a:lnSpc>
                <a:spcPct val="80000"/>
              </a:lnSpc>
            </a:pPr>
            <a:endParaRPr lang="en-US" sz="1600" b="1" dirty="0" smtClean="0"/>
          </a:p>
          <a:p>
            <a:pPr marL="381000" indent="-381000" defTabSz="903288">
              <a:lnSpc>
                <a:spcPct val="80000"/>
              </a:lnSpc>
            </a:pPr>
            <a:endParaRPr lang="en-US" sz="1600" b="1" dirty="0" smtClean="0"/>
          </a:p>
          <a:p>
            <a:pPr marL="381000" indent="-381000" defTabSz="903288">
              <a:lnSpc>
                <a:spcPct val="80000"/>
              </a:lnSpc>
            </a:pPr>
            <a:r>
              <a:rPr lang="en-US" sz="1600" i="0" dirty="0" smtClean="0"/>
              <a:t> </a:t>
            </a:r>
          </a:p>
        </p:txBody>
      </p:sp>
      <p:sp>
        <p:nvSpPr>
          <p:cNvPr id="62466" name="Rectangle 3"/>
          <p:cNvSpPr>
            <a:spLocks noGrp="1" noChangeArrowheads="1"/>
          </p:cNvSpPr>
          <p:nvPr>
            <p:ph type="title"/>
          </p:nvPr>
        </p:nvSpPr>
        <p:spPr>
          <a:xfrm>
            <a:off x="2468563" y="711200"/>
            <a:ext cx="6610350" cy="577850"/>
          </a:xfrm>
        </p:spPr>
        <p:txBody>
          <a:bodyPr lIns="92075" tIns="46038" rIns="92075" bIns="46038"/>
          <a:lstStyle/>
          <a:p>
            <a:r>
              <a:rPr lang="en-GB" sz="2400" smtClean="0"/>
              <a:t>Our proposal</a:t>
            </a:r>
          </a:p>
        </p:txBody>
      </p:sp>
      <p:grpSp>
        <p:nvGrpSpPr>
          <p:cNvPr id="7" name="6 - Ομάδα"/>
          <p:cNvGrpSpPr/>
          <p:nvPr/>
        </p:nvGrpSpPr>
        <p:grpSpPr>
          <a:xfrm>
            <a:off x="4627425" y="3616069"/>
            <a:ext cx="2108499" cy="789708"/>
            <a:chOff x="4433455" y="3546794"/>
            <a:chExt cx="2108499" cy="789708"/>
          </a:xfrm>
        </p:grpSpPr>
        <p:sp>
          <p:nvSpPr>
            <p:cNvPr id="5" name="4 - Δεξιό βέλος"/>
            <p:cNvSpPr/>
            <p:nvPr/>
          </p:nvSpPr>
          <p:spPr bwMode="auto">
            <a:xfrm rot="16200000">
              <a:off x="4294910" y="3685339"/>
              <a:ext cx="789708" cy="51261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6" name="5 - TextBox"/>
            <p:cNvSpPr txBox="1"/>
            <p:nvPr/>
          </p:nvSpPr>
          <p:spPr>
            <a:xfrm>
              <a:off x="5126182" y="3796166"/>
              <a:ext cx="1415772" cy="369332"/>
            </a:xfrm>
            <a:prstGeom prst="rect">
              <a:avLst/>
            </a:prstGeom>
            <a:noFill/>
          </p:spPr>
          <p:txBody>
            <a:bodyPr wrap="none" rtlCol="0">
              <a:spAutoFit/>
            </a:bodyPr>
            <a:lstStyle/>
            <a:p>
              <a:r>
                <a:rPr lang="en-US" dirty="0" smtClean="0"/>
                <a:t>deductions</a:t>
              </a:r>
              <a:endParaRPr lang="el-GR" dirty="0"/>
            </a:p>
          </p:txBody>
        </p:sp>
      </p:grpSp>
      <p:sp>
        <p:nvSpPr>
          <p:cNvPr id="10" name="9 - Ορθογώνιο"/>
          <p:cNvSpPr/>
          <p:nvPr/>
        </p:nvSpPr>
        <p:spPr bwMode="auto">
          <a:xfrm>
            <a:off x="3075706" y="1814945"/>
            <a:ext cx="3906982" cy="1731819"/>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11" name="10 - Ορθογώνιο"/>
          <p:cNvSpPr/>
          <p:nvPr/>
        </p:nvSpPr>
        <p:spPr bwMode="auto">
          <a:xfrm>
            <a:off x="3061852" y="4530434"/>
            <a:ext cx="3906982" cy="1731819"/>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grpSp>
        <p:nvGrpSpPr>
          <p:cNvPr id="16" name="15 - Ομάδα"/>
          <p:cNvGrpSpPr/>
          <p:nvPr/>
        </p:nvGrpSpPr>
        <p:grpSpPr>
          <a:xfrm>
            <a:off x="346357" y="5167751"/>
            <a:ext cx="2715495" cy="461665"/>
            <a:chOff x="346357" y="5167751"/>
            <a:chExt cx="2715495" cy="461665"/>
          </a:xfrm>
        </p:grpSpPr>
        <p:sp>
          <p:nvSpPr>
            <p:cNvPr id="8" name="7 - TextBox"/>
            <p:cNvSpPr txBox="1"/>
            <p:nvPr/>
          </p:nvSpPr>
          <p:spPr>
            <a:xfrm>
              <a:off x="346357" y="5167751"/>
              <a:ext cx="2175164" cy="461665"/>
            </a:xfrm>
            <a:prstGeom prst="rect">
              <a:avLst/>
            </a:prstGeom>
            <a:noFill/>
          </p:spPr>
          <p:txBody>
            <a:bodyPr wrap="square" rtlCol="0">
              <a:spAutoFit/>
            </a:bodyPr>
            <a:lstStyle/>
            <a:p>
              <a:r>
                <a:rPr lang="en-US" sz="2400" dirty="0" smtClean="0"/>
                <a:t>CIDOC-CRM</a:t>
              </a:r>
              <a:endParaRPr lang="el-GR" sz="2400" dirty="0"/>
            </a:p>
          </p:txBody>
        </p:sp>
        <p:cxnSp>
          <p:nvCxnSpPr>
            <p:cNvPr id="13" name="12 - Καμπύλη γραμμή σύνδεσης"/>
            <p:cNvCxnSpPr>
              <a:stCxn id="8" idx="3"/>
              <a:endCxn id="11" idx="1"/>
            </p:cNvCxnSpPr>
            <p:nvPr/>
          </p:nvCxnSpPr>
          <p:spPr bwMode="auto">
            <a:xfrm flipV="1">
              <a:off x="2521521" y="5396344"/>
              <a:ext cx="540331" cy="224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grpSp>
      <p:grpSp>
        <p:nvGrpSpPr>
          <p:cNvPr id="17" name="16 - Ομάδα"/>
          <p:cNvGrpSpPr/>
          <p:nvPr/>
        </p:nvGrpSpPr>
        <p:grpSpPr>
          <a:xfrm>
            <a:off x="360221" y="1898070"/>
            <a:ext cx="2715485" cy="1569660"/>
            <a:chOff x="360221" y="1898070"/>
            <a:chExt cx="2715485" cy="1569660"/>
          </a:xfrm>
        </p:grpSpPr>
        <p:sp>
          <p:nvSpPr>
            <p:cNvPr id="9" name="8 - TextBox"/>
            <p:cNvSpPr txBox="1"/>
            <p:nvPr/>
          </p:nvSpPr>
          <p:spPr>
            <a:xfrm>
              <a:off x="360221" y="1898070"/>
              <a:ext cx="2202872" cy="1569660"/>
            </a:xfrm>
            <a:prstGeom prst="rect">
              <a:avLst/>
            </a:prstGeom>
            <a:noFill/>
          </p:spPr>
          <p:txBody>
            <a:bodyPr wrap="square" rtlCol="0">
              <a:spAutoFit/>
            </a:bodyPr>
            <a:lstStyle/>
            <a:p>
              <a:pPr algn="ctr"/>
              <a:r>
                <a:rPr lang="en-US" sz="2400" dirty="0" smtClean="0"/>
                <a:t>Fundamental Categories and Relationships</a:t>
              </a:r>
              <a:endParaRPr lang="el-GR" sz="2400" dirty="0"/>
            </a:p>
          </p:txBody>
        </p:sp>
        <p:cxnSp>
          <p:nvCxnSpPr>
            <p:cNvPr id="15" name="14 - Ευθύγραμμο βέλος σύνδεσης"/>
            <p:cNvCxnSpPr>
              <a:stCxn id="9" idx="3"/>
              <a:endCxn id="10" idx="1"/>
            </p:cNvCxnSpPr>
            <p:nvPr/>
          </p:nvCxnSpPr>
          <p:spPr bwMode="auto">
            <a:xfrm flipV="1">
              <a:off x="2563093" y="2680855"/>
              <a:ext cx="512613" cy="204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8" name="17 - TextBox"/>
          <p:cNvSpPr txBox="1"/>
          <p:nvPr/>
        </p:nvSpPr>
        <p:spPr>
          <a:xfrm>
            <a:off x="0" y="6488668"/>
            <a:ext cx="1544012" cy="369332"/>
          </a:xfrm>
          <a:prstGeom prst="rect">
            <a:avLst/>
          </a:prstGeom>
          <a:noFill/>
        </p:spPr>
        <p:txBody>
          <a:bodyPr wrap="none" rtlCol="0">
            <a:spAutoFit/>
          </a:bodyPr>
          <a:lstStyle/>
          <a:p>
            <a:r>
              <a:rPr lang="en-US" b="0" i="1" dirty="0" smtClean="0">
                <a:solidFill>
                  <a:srgbClr val="CCCC00"/>
                </a:solidFill>
              </a:rPr>
              <a:t>Our Proposal</a:t>
            </a:r>
            <a:endParaRPr lang="el-GR" b="0" i="1" dirty="0">
              <a:solidFill>
                <a:srgbClr val="CCCC00"/>
              </a:solidFill>
            </a:endParaRPr>
          </a:p>
        </p:txBody>
      </p:sp>
      <p:sp>
        <p:nvSpPr>
          <p:cNvPr id="19" name="18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17</a:t>
            </a:fld>
            <a:endParaRPr lang="en-US"/>
          </a:p>
        </p:txBody>
      </p:sp>
    </p:spTree>
  </p:cSld>
  <p:clrMapOvr>
    <a:masterClrMapping/>
  </p:clrMapOvr>
  <p:transition advTm="4502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General System View</a:t>
            </a:r>
            <a:endParaRPr lang="el-GR" dirty="0"/>
          </a:p>
        </p:txBody>
      </p:sp>
      <p:sp>
        <p:nvSpPr>
          <p:cNvPr id="31" name="30 - Στρογγυλεμένο ορθογώνιο"/>
          <p:cNvSpPr/>
          <p:nvPr/>
        </p:nvSpPr>
        <p:spPr bwMode="auto">
          <a:xfrm>
            <a:off x="3207026" y="3230626"/>
            <a:ext cx="3710609" cy="91440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Fundamental Categories (FCs) and Fundamental Relationships (FRs) Model	</a:t>
            </a:r>
            <a:endParaRPr kumimoji="0" lang="el-GR" sz="1800" b="1" i="0" u="none" strike="noStrike" cap="none" normalizeH="0" baseline="0" dirty="0" smtClean="0">
              <a:ln>
                <a:noFill/>
              </a:ln>
              <a:solidFill>
                <a:schemeClr val="tx1"/>
              </a:solidFill>
              <a:effectLst/>
              <a:latin typeface="Arial" charset="0"/>
            </a:endParaRPr>
          </a:p>
        </p:txBody>
      </p:sp>
      <p:grpSp>
        <p:nvGrpSpPr>
          <p:cNvPr id="3" name="38 - Ομάδα"/>
          <p:cNvGrpSpPr/>
          <p:nvPr/>
        </p:nvGrpSpPr>
        <p:grpSpPr>
          <a:xfrm>
            <a:off x="4784036" y="4168732"/>
            <a:ext cx="3758714" cy="993913"/>
            <a:chOff x="4784036" y="4234992"/>
            <a:chExt cx="3758714" cy="993913"/>
          </a:xfrm>
        </p:grpSpPr>
        <p:sp>
          <p:nvSpPr>
            <p:cNvPr id="33" name="32 - Βέλος προς τα επάνω"/>
            <p:cNvSpPr/>
            <p:nvPr/>
          </p:nvSpPr>
          <p:spPr bwMode="auto">
            <a:xfrm>
              <a:off x="4982817" y="4234992"/>
              <a:ext cx="119270" cy="993913"/>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34" name="33 - Έλλειψη"/>
            <p:cNvSpPr/>
            <p:nvPr/>
          </p:nvSpPr>
          <p:spPr bwMode="auto">
            <a:xfrm>
              <a:off x="4784036" y="4651520"/>
              <a:ext cx="516835" cy="251791"/>
            </a:xfrm>
            <a:prstGeom prst="ellipse">
              <a:avLst/>
            </a:prstGeom>
            <a:solidFill>
              <a:srgbClr val="FF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35" name="34 - TextBox"/>
            <p:cNvSpPr txBox="1"/>
            <p:nvPr/>
          </p:nvSpPr>
          <p:spPr>
            <a:xfrm>
              <a:off x="5552659" y="4351077"/>
              <a:ext cx="2990091" cy="738664"/>
            </a:xfrm>
            <a:prstGeom prst="rect">
              <a:avLst/>
            </a:prstGeom>
            <a:noFill/>
          </p:spPr>
          <p:txBody>
            <a:bodyPr wrap="square" rtlCol="0">
              <a:spAutoFit/>
            </a:bodyPr>
            <a:lstStyle/>
            <a:p>
              <a:pPr algn="l"/>
              <a:r>
                <a:rPr lang="en-US" sz="1400" i="1" dirty="0" smtClean="0"/>
                <a:t>Path’s expression language &amp;</a:t>
              </a:r>
            </a:p>
            <a:p>
              <a:pPr algn="l"/>
              <a:r>
                <a:rPr lang="en-US" sz="1400" i="1" dirty="0" smtClean="0"/>
                <a:t>Fundamental Relationships configuration tool</a:t>
              </a:r>
              <a:endParaRPr lang="el-GR" sz="1400" i="1" dirty="0"/>
            </a:p>
          </p:txBody>
        </p:sp>
        <p:cxnSp>
          <p:nvCxnSpPr>
            <p:cNvPr id="37" name="36 - Καμπύλη γραμμή σύνδεσης"/>
            <p:cNvCxnSpPr>
              <a:stCxn id="34" idx="6"/>
            </p:cNvCxnSpPr>
            <p:nvPr/>
          </p:nvCxnSpPr>
          <p:spPr bwMode="auto">
            <a:xfrm flipV="1">
              <a:off x="5300871" y="4717781"/>
              <a:ext cx="265042" cy="59635"/>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grpSp>
      <p:sp>
        <p:nvSpPr>
          <p:cNvPr id="42" name="41 - Κορνίζα"/>
          <p:cNvSpPr/>
          <p:nvPr/>
        </p:nvSpPr>
        <p:spPr bwMode="auto">
          <a:xfrm>
            <a:off x="4333460" y="1920840"/>
            <a:ext cx="1378226" cy="649356"/>
          </a:xfrm>
          <a:prstGeom prst="bevel">
            <a:avLst/>
          </a:prstGeom>
          <a:solidFill>
            <a:srgbClr val="FF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Interface</a:t>
            </a:r>
            <a:endParaRPr kumimoji="0" lang="el-GR" sz="1800" b="1" i="0" u="none" strike="noStrike" cap="none" normalizeH="0" baseline="0" dirty="0" smtClean="0">
              <a:ln>
                <a:noFill/>
              </a:ln>
              <a:solidFill>
                <a:schemeClr val="tx1"/>
              </a:solidFill>
              <a:effectLst/>
              <a:latin typeface="Arial" charset="0"/>
            </a:endParaRPr>
          </a:p>
        </p:txBody>
      </p:sp>
      <p:sp>
        <p:nvSpPr>
          <p:cNvPr id="43" name="42 - Βέλος προς τα επάνω"/>
          <p:cNvSpPr/>
          <p:nvPr/>
        </p:nvSpPr>
        <p:spPr bwMode="auto">
          <a:xfrm>
            <a:off x="4922729" y="2558397"/>
            <a:ext cx="166106" cy="660792"/>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45" name="44 - TextBox"/>
          <p:cNvSpPr txBox="1"/>
          <p:nvPr/>
        </p:nvSpPr>
        <p:spPr>
          <a:xfrm>
            <a:off x="8235370" y="5355335"/>
            <a:ext cx="1630017" cy="646331"/>
          </a:xfrm>
          <a:prstGeom prst="rect">
            <a:avLst/>
          </a:prstGeom>
          <a:noFill/>
        </p:spPr>
        <p:txBody>
          <a:bodyPr wrap="square" rtlCol="0">
            <a:spAutoFit/>
          </a:bodyPr>
          <a:lstStyle/>
          <a:p>
            <a:pPr algn="l"/>
            <a:r>
              <a:rPr lang="en-US" dirty="0" smtClean="0"/>
              <a:t>Hundreds of properties</a:t>
            </a:r>
            <a:endParaRPr lang="el-GR" dirty="0"/>
          </a:p>
        </p:txBody>
      </p:sp>
      <p:sp>
        <p:nvSpPr>
          <p:cNvPr id="46" name="45 - TextBox"/>
          <p:cNvSpPr txBox="1"/>
          <p:nvPr/>
        </p:nvSpPr>
        <p:spPr>
          <a:xfrm>
            <a:off x="7295322" y="3466662"/>
            <a:ext cx="2610678" cy="369332"/>
          </a:xfrm>
          <a:prstGeom prst="rect">
            <a:avLst/>
          </a:prstGeom>
          <a:noFill/>
        </p:spPr>
        <p:txBody>
          <a:bodyPr wrap="square" rtlCol="0">
            <a:spAutoFit/>
          </a:bodyPr>
          <a:lstStyle/>
          <a:p>
            <a:pPr algn="l"/>
            <a:r>
              <a:rPr lang="en-US" dirty="0" smtClean="0"/>
              <a:t>One hundred paths</a:t>
            </a:r>
            <a:endParaRPr lang="el-GR" dirty="0"/>
          </a:p>
        </p:txBody>
      </p:sp>
      <p:sp>
        <p:nvSpPr>
          <p:cNvPr id="47" name="46 - TextBox"/>
          <p:cNvSpPr txBox="1"/>
          <p:nvPr/>
        </p:nvSpPr>
        <p:spPr>
          <a:xfrm>
            <a:off x="6096005" y="2040832"/>
            <a:ext cx="3624467" cy="369332"/>
          </a:xfrm>
          <a:prstGeom prst="rect">
            <a:avLst/>
          </a:prstGeom>
          <a:noFill/>
        </p:spPr>
        <p:txBody>
          <a:bodyPr wrap="square" rtlCol="0">
            <a:spAutoFit/>
          </a:bodyPr>
          <a:lstStyle/>
          <a:p>
            <a:pPr algn="l"/>
            <a:r>
              <a:rPr lang="en-US" dirty="0" smtClean="0"/>
              <a:t>12 Fundamental Relationships!</a:t>
            </a:r>
            <a:endParaRPr lang="el-GR" dirty="0"/>
          </a:p>
        </p:txBody>
      </p:sp>
      <p:pic>
        <p:nvPicPr>
          <p:cNvPr id="16" name="15 - Εικόνα" descr="New Παρουσίαση του Microsoft Office PowerPoint.jpg"/>
          <p:cNvPicPr>
            <a:picLocks noChangeAspect="1"/>
          </p:cNvPicPr>
          <p:nvPr/>
        </p:nvPicPr>
        <p:blipFill>
          <a:blip r:embed="rId3" cstate="print"/>
          <a:srcRect l="8214" t="32805" r="1627" b="13015"/>
          <a:stretch>
            <a:fillRect/>
          </a:stretch>
        </p:blipFill>
        <p:spPr>
          <a:xfrm>
            <a:off x="0" y="3206663"/>
            <a:ext cx="2417523" cy="1427173"/>
          </a:xfrm>
          <a:prstGeom prst="rect">
            <a:avLst/>
          </a:prstGeom>
          <a:ln>
            <a:solidFill>
              <a:schemeClr val="accent1"/>
            </a:solidFill>
          </a:ln>
        </p:spPr>
      </p:pic>
      <p:pic>
        <p:nvPicPr>
          <p:cNvPr id="17" name="16 - Εικόνα" descr="mw2012presentation.jpg"/>
          <p:cNvPicPr>
            <a:picLocks noChangeAspect="1"/>
          </p:cNvPicPr>
          <p:nvPr/>
        </p:nvPicPr>
        <p:blipFill>
          <a:blip r:embed="rId4" cstate="print"/>
          <a:srcRect r="67405" b="59470"/>
          <a:stretch>
            <a:fillRect/>
          </a:stretch>
        </p:blipFill>
        <p:spPr>
          <a:xfrm>
            <a:off x="0" y="1490597"/>
            <a:ext cx="2430049" cy="1515113"/>
          </a:xfrm>
          <a:prstGeom prst="rect">
            <a:avLst/>
          </a:prstGeom>
          <a:ln>
            <a:solidFill>
              <a:schemeClr val="accent1"/>
            </a:solidFill>
          </a:ln>
        </p:spPr>
      </p:pic>
      <p:cxnSp>
        <p:nvCxnSpPr>
          <p:cNvPr id="38" name="37 - Ευθύγραμμο βέλος σύνδεσης"/>
          <p:cNvCxnSpPr>
            <a:stCxn id="42" idx="4"/>
            <a:endCxn id="17" idx="3"/>
          </p:cNvCxnSpPr>
          <p:nvPr/>
        </p:nvCxnSpPr>
        <p:spPr bwMode="auto">
          <a:xfrm flipH="1">
            <a:off x="2430049" y="2245518"/>
            <a:ext cx="1903411" cy="26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39 - Ευθύγραμμο βέλος σύνδεσης"/>
          <p:cNvCxnSpPr>
            <a:stCxn id="31" idx="1"/>
          </p:cNvCxnSpPr>
          <p:nvPr/>
        </p:nvCxnSpPr>
        <p:spPr bwMode="auto">
          <a:xfrm flipH="1">
            <a:off x="2417523" y="3687830"/>
            <a:ext cx="789503" cy="73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43 - Ευθύγραμμο βέλος σύνδεσης"/>
          <p:cNvCxnSpPr>
            <a:stCxn id="30" idx="1"/>
          </p:cNvCxnSpPr>
          <p:nvPr/>
        </p:nvCxnSpPr>
        <p:spPr bwMode="auto">
          <a:xfrm flipH="1" flipV="1">
            <a:off x="2430049" y="5685734"/>
            <a:ext cx="224673" cy="93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21" name="3 - Εικόνα" descr="cidocDigitalFull.jpg"/>
          <p:cNvPicPr>
            <a:picLocks noChangeAspect="1"/>
          </p:cNvPicPr>
          <p:nvPr/>
        </p:nvPicPr>
        <p:blipFill>
          <a:blip r:embed="rId5" cstate="print"/>
          <a:srcRect/>
          <a:stretch>
            <a:fillRect/>
          </a:stretch>
        </p:blipFill>
        <p:spPr bwMode="auto">
          <a:xfrm>
            <a:off x="0" y="4793243"/>
            <a:ext cx="2438400" cy="1773814"/>
          </a:xfrm>
          <a:prstGeom prst="rect">
            <a:avLst/>
          </a:prstGeom>
          <a:noFill/>
          <a:ln w="9525">
            <a:solidFill>
              <a:schemeClr val="accent1"/>
            </a:solidFill>
            <a:miter lim="800000"/>
            <a:headEnd/>
            <a:tailEnd/>
          </a:ln>
        </p:spPr>
      </p:pic>
      <p:sp>
        <p:nvSpPr>
          <p:cNvPr id="22" name="21 - TextBox"/>
          <p:cNvSpPr txBox="1"/>
          <p:nvPr/>
        </p:nvSpPr>
        <p:spPr>
          <a:xfrm>
            <a:off x="0" y="6488668"/>
            <a:ext cx="1544012" cy="369332"/>
          </a:xfrm>
          <a:prstGeom prst="rect">
            <a:avLst/>
          </a:prstGeom>
          <a:noFill/>
        </p:spPr>
        <p:txBody>
          <a:bodyPr wrap="none" rtlCol="0">
            <a:spAutoFit/>
          </a:bodyPr>
          <a:lstStyle/>
          <a:p>
            <a:r>
              <a:rPr lang="en-US" b="0" i="1" dirty="0" smtClean="0">
                <a:solidFill>
                  <a:srgbClr val="CCCC00"/>
                </a:solidFill>
              </a:rPr>
              <a:t>Our Proposal</a:t>
            </a:r>
            <a:endParaRPr lang="el-GR" b="0" i="1" dirty="0">
              <a:solidFill>
                <a:srgbClr val="CCCC00"/>
              </a:solidFill>
            </a:endParaRPr>
          </a:p>
        </p:txBody>
      </p:sp>
      <p:sp>
        <p:nvSpPr>
          <p:cNvPr id="23" name="22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18</a:t>
            </a:fld>
            <a:endParaRPr lang="en-US"/>
          </a:p>
        </p:txBody>
      </p:sp>
      <p:sp>
        <p:nvSpPr>
          <p:cNvPr id="30" name="29 - Στρογγυλεμένο ορθογώνιο"/>
          <p:cNvSpPr/>
          <p:nvPr/>
        </p:nvSpPr>
        <p:spPr bwMode="auto">
          <a:xfrm>
            <a:off x="2654722" y="5115347"/>
            <a:ext cx="5196115" cy="115956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    Complex semantic network</a:t>
            </a:r>
            <a:endParaRPr kumimoji="0" lang="el-GR" sz="18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6" grpId="0"/>
      <p:bldP spid="46" grpId="1"/>
      <p:bldP spid="47" grpId="0"/>
      <p:bldP spid="4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1 - Τίτλος"/>
          <p:cNvSpPr>
            <a:spLocks noGrp="1"/>
          </p:cNvSpPr>
          <p:nvPr>
            <p:ph type="title"/>
          </p:nvPr>
        </p:nvSpPr>
        <p:spPr/>
        <p:txBody>
          <a:bodyPr/>
          <a:lstStyle/>
          <a:p>
            <a:r>
              <a:rPr lang="en-US" smtClean="0"/>
              <a:t>Fundamental Relationships</a:t>
            </a:r>
            <a:endParaRPr lang="el-GR" smtClean="0"/>
          </a:p>
        </p:txBody>
      </p:sp>
      <p:sp>
        <p:nvSpPr>
          <p:cNvPr id="3" name="2 - Θέση περιεχομένου"/>
          <p:cNvSpPr>
            <a:spLocks noGrp="1"/>
          </p:cNvSpPr>
          <p:nvPr>
            <p:ph idx="1"/>
          </p:nvPr>
        </p:nvSpPr>
        <p:spPr>
          <a:xfrm>
            <a:off x="495300" y="1408113"/>
            <a:ext cx="8915400" cy="5103523"/>
          </a:xfrm>
        </p:spPr>
        <p:txBody>
          <a:bodyPr/>
          <a:lstStyle/>
          <a:p>
            <a:pPr marL="381000" indent="-381000" defTabSz="903288" eaLnBrk="1" hangingPunct="1">
              <a:lnSpc>
                <a:spcPct val="80000"/>
              </a:lnSpc>
              <a:defRPr/>
            </a:pPr>
            <a:endParaRPr lang="en-US" altLang="ja-JP" sz="1600" b="1" i="0" dirty="0" smtClean="0">
              <a:solidFill>
                <a:srgbClr val="CC0066"/>
              </a:solidFill>
              <a:ea typeface="MS PGothic" pitchFamily="34" charset="-128"/>
            </a:endParaRPr>
          </a:p>
          <a:p>
            <a:pPr marL="381000" indent="-381000" defTabSz="903288" eaLnBrk="1" hangingPunct="1">
              <a:lnSpc>
                <a:spcPct val="80000"/>
              </a:lnSpc>
              <a:defRPr/>
            </a:pPr>
            <a:r>
              <a:rPr lang="en-US" altLang="ja-JP" sz="3600" b="1" i="0" dirty="0" smtClean="0">
                <a:solidFill>
                  <a:schemeClr val="accent1"/>
                </a:solidFill>
                <a:ea typeface="MS PGothic" pitchFamily="34" charset="-128"/>
              </a:rPr>
              <a:t>Fundamental Relationships (FRs) </a:t>
            </a:r>
          </a:p>
          <a:p>
            <a:pPr marL="381000" indent="-381000" defTabSz="903288" eaLnBrk="1" hangingPunct="1">
              <a:lnSpc>
                <a:spcPct val="80000"/>
              </a:lnSpc>
              <a:buFont typeface="Arial" pitchFamily="34" charset="0"/>
              <a:buChar char="•"/>
              <a:defRPr/>
            </a:pPr>
            <a:endParaRPr lang="en-US" altLang="ja-JP" sz="3600" b="1" i="0" dirty="0" smtClean="0">
              <a:solidFill>
                <a:schemeClr val="accent1"/>
              </a:solidFill>
              <a:ea typeface="MS PGothic" pitchFamily="34" charset="-128"/>
            </a:endParaRPr>
          </a:p>
          <a:p>
            <a:pPr marL="381000" indent="-381000" defTabSz="903288" eaLnBrk="1" hangingPunct="1">
              <a:lnSpc>
                <a:spcPct val="80000"/>
              </a:lnSpc>
              <a:buFont typeface="Arial" pitchFamily="34" charset="0"/>
              <a:buChar char="•"/>
              <a:defRPr/>
            </a:pPr>
            <a:r>
              <a:rPr lang="en-US" altLang="ja-JP" sz="3600" b="1" i="0" dirty="0" smtClean="0">
                <a:solidFill>
                  <a:schemeClr val="accent1"/>
                </a:solidFill>
                <a:ea typeface="MS PGothic" pitchFamily="34" charset="-128"/>
              </a:rPr>
              <a:t>describe: </a:t>
            </a:r>
          </a:p>
          <a:p>
            <a:pPr marL="814388" lvl="1" indent="-342900" defTabSz="903288" eaLnBrk="1" hangingPunct="1">
              <a:spcBef>
                <a:spcPts val="0"/>
              </a:spcBef>
              <a:buFont typeface="Arial" pitchFamily="34" charset="0"/>
              <a:buChar char="•"/>
              <a:defRPr/>
            </a:pPr>
            <a:r>
              <a:rPr lang="en-US" sz="3200" dirty="0" smtClean="0"/>
              <a:t>classification </a:t>
            </a:r>
          </a:p>
          <a:p>
            <a:pPr marL="814388" lvl="1" indent="-342900" defTabSz="903288" eaLnBrk="1" hangingPunct="1">
              <a:spcBef>
                <a:spcPts val="0"/>
              </a:spcBef>
              <a:buNone/>
              <a:defRPr/>
            </a:pPr>
            <a:r>
              <a:rPr lang="en-US" sz="3200" dirty="0" smtClean="0"/>
              <a:t>	and part-whole structure</a:t>
            </a:r>
          </a:p>
          <a:p>
            <a:pPr marL="814388" lvl="1" indent="-342900" defTabSz="903288" eaLnBrk="1" hangingPunct="1">
              <a:spcBef>
                <a:spcPts val="0"/>
              </a:spcBef>
              <a:buFont typeface="Arial" pitchFamily="34" charset="0"/>
              <a:buChar char="•"/>
              <a:defRPr/>
            </a:pPr>
            <a:r>
              <a:rPr lang="en-US" sz="3200" dirty="0" smtClean="0"/>
              <a:t>history</a:t>
            </a:r>
            <a:r>
              <a:rPr lang="en-US" sz="4000" dirty="0" smtClean="0"/>
              <a:t> </a:t>
            </a:r>
          </a:p>
          <a:p>
            <a:pPr marL="814388" lvl="1" indent="-342900" defTabSz="903288" eaLnBrk="1" hangingPunct="1">
              <a:spcBef>
                <a:spcPts val="0"/>
              </a:spcBef>
              <a:buFont typeface="Arial" pitchFamily="34" charset="0"/>
              <a:buChar char="•"/>
              <a:defRPr/>
            </a:pPr>
            <a:r>
              <a:rPr lang="en-US" sz="3200" dirty="0" smtClean="0"/>
              <a:t>subject </a:t>
            </a:r>
            <a:r>
              <a:rPr lang="en-US" sz="4800" dirty="0" smtClean="0"/>
              <a:t>	</a:t>
            </a:r>
            <a:endParaRPr lang="en-US" sz="3600" dirty="0" smtClean="0">
              <a:ea typeface="MS PGothic" pitchFamily="34" charset="-128"/>
            </a:endParaRPr>
          </a:p>
          <a:p>
            <a:pPr marL="381000" indent="-381000" defTabSz="903288" eaLnBrk="1" hangingPunct="1">
              <a:lnSpc>
                <a:spcPct val="80000"/>
              </a:lnSpc>
              <a:buFont typeface="Arial" pitchFamily="34" charset="0"/>
              <a:buChar char="•"/>
              <a:defRPr/>
            </a:pPr>
            <a:endParaRPr lang="en-US" altLang="ja-JP" sz="2800" dirty="0" smtClean="0"/>
          </a:p>
          <a:p>
            <a:pPr>
              <a:defRPr/>
            </a:pPr>
            <a:endParaRPr lang="el-GR" dirty="0"/>
          </a:p>
        </p:txBody>
      </p:sp>
      <p:sp>
        <p:nvSpPr>
          <p:cNvPr id="4" name="3 - TextBox"/>
          <p:cNvSpPr txBox="1"/>
          <p:nvPr/>
        </p:nvSpPr>
        <p:spPr>
          <a:xfrm>
            <a:off x="5638800" y="2701642"/>
            <a:ext cx="3297382" cy="2862322"/>
          </a:xfrm>
          <a:prstGeom prst="rect">
            <a:avLst/>
          </a:prstGeom>
          <a:noFill/>
        </p:spPr>
        <p:txBody>
          <a:bodyPr wrap="square" rtlCol="0">
            <a:spAutoFit/>
          </a:bodyPr>
          <a:lstStyle/>
          <a:p>
            <a:pPr>
              <a:buSzPct val="70000"/>
              <a:buFont typeface="Arial" pitchFamily="34" charset="0"/>
              <a:buChar char="•"/>
            </a:pPr>
            <a:r>
              <a:rPr lang="en-US" altLang="ja-JP" sz="3600" dirty="0" smtClean="0">
                <a:solidFill>
                  <a:schemeClr val="accent1"/>
                </a:solidFill>
                <a:latin typeface="+mn-lt"/>
                <a:ea typeface="MS PGothic" pitchFamily="34" charset="-128"/>
              </a:rPr>
              <a:t>   based on:</a:t>
            </a:r>
          </a:p>
          <a:p>
            <a:pPr marL="814388" lvl="1" indent="-342900" defTabSz="903288">
              <a:lnSpc>
                <a:spcPct val="150000"/>
              </a:lnSpc>
              <a:spcBef>
                <a:spcPts val="0"/>
              </a:spcBef>
              <a:buClr>
                <a:schemeClr val="hlink"/>
              </a:buClr>
              <a:buSzPct val="65000"/>
              <a:buFont typeface="Arial" pitchFamily="34" charset="0"/>
              <a:buChar char="•"/>
              <a:defRPr/>
            </a:pPr>
            <a:r>
              <a:rPr lang="en-US" sz="3200" b="0" dirty="0" smtClean="0">
                <a:latin typeface="+mn-lt"/>
              </a:rPr>
              <a:t>intuition</a:t>
            </a:r>
          </a:p>
          <a:p>
            <a:pPr marL="814388" lvl="1" indent="-342900" defTabSz="903288">
              <a:lnSpc>
                <a:spcPct val="150000"/>
              </a:lnSpc>
              <a:spcBef>
                <a:spcPts val="0"/>
              </a:spcBef>
              <a:buClr>
                <a:schemeClr val="hlink"/>
              </a:buClr>
              <a:buSzPct val="65000"/>
              <a:buFont typeface="Arial" pitchFamily="34" charset="0"/>
              <a:buChar char="•"/>
              <a:defRPr/>
            </a:pPr>
            <a:r>
              <a:rPr lang="en-US" sz="3200" b="0" dirty="0" smtClean="0">
                <a:latin typeface="+mn-lt"/>
              </a:rPr>
              <a:t>experience </a:t>
            </a:r>
          </a:p>
          <a:p>
            <a:pPr marL="814388" lvl="1" indent="-342900" defTabSz="903288">
              <a:lnSpc>
                <a:spcPct val="150000"/>
              </a:lnSpc>
              <a:spcBef>
                <a:spcPts val="0"/>
              </a:spcBef>
              <a:buClr>
                <a:schemeClr val="hlink"/>
              </a:buClr>
              <a:buSzPct val="65000"/>
              <a:buFont typeface="Arial" pitchFamily="34" charset="0"/>
              <a:buChar char="•"/>
              <a:defRPr/>
            </a:pPr>
            <a:r>
              <a:rPr lang="en-US" sz="3200" b="0" dirty="0" smtClean="0">
                <a:latin typeface="+mn-lt"/>
              </a:rPr>
              <a:t>observation</a:t>
            </a:r>
            <a:endParaRPr lang="el-GR" sz="2800" b="0" dirty="0" smtClean="0">
              <a:latin typeface="+mn-lt"/>
            </a:endParaRPr>
          </a:p>
        </p:txBody>
      </p:sp>
      <p:sp>
        <p:nvSpPr>
          <p:cNvPr id="5" name="4 - TextBox"/>
          <p:cNvSpPr txBox="1"/>
          <p:nvPr/>
        </p:nvSpPr>
        <p:spPr>
          <a:xfrm>
            <a:off x="0" y="6488668"/>
            <a:ext cx="1544012" cy="369332"/>
          </a:xfrm>
          <a:prstGeom prst="rect">
            <a:avLst/>
          </a:prstGeom>
          <a:noFill/>
        </p:spPr>
        <p:txBody>
          <a:bodyPr wrap="none" rtlCol="0">
            <a:spAutoFit/>
          </a:bodyPr>
          <a:lstStyle/>
          <a:p>
            <a:r>
              <a:rPr lang="en-US" b="0" i="1" dirty="0" smtClean="0">
                <a:solidFill>
                  <a:srgbClr val="CCCC00"/>
                </a:solidFill>
              </a:rPr>
              <a:t>Our Proposal</a:t>
            </a:r>
            <a:endParaRPr lang="el-GR" b="0" i="1" dirty="0">
              <a:solidFill>
                <a:srgbClr val="CCCC00"/>
              </a:solidFill>
            </a:endParaRPr>
          </a:p>
        </p:txBody>
      </p:sp>
      <p:sp>
        <p:nvSpPr>
          <p:cNvPr id="6" name="5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19</a:t>
            </a:fld>
            <a:endParaRPr lang="en-US"/>
          </a:p>
        </p:txBody>
      </p:sp>
    </p:spTree>
  </p:cSld>
  <p:clrMapOvr>
    <a:masterClrMapping/>
  </p:clrMapOvr>
  <p:transition advTm="402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 Τίτλος"/>
          <p:cNvSpPr>
            <a:spLocks noGrp="1"/>
          </p:cNvSpPr>
          <p:nvPr>
            <p:ph type="title"/>
          </p:nvPr>
        </p:nvSpPr>
        <p:spPr/>
        <p:txBody>
          <a:bodyPr/>
          <a:lstStyle/>
          <a:p>
            <a:r>
              <a:rPr lang="en-US" dirty="0" smtClean="0"/>
              <a:t>Outline</a:t>
            </a:r>
            <a:endParaRPr lang="el-GR" dirty="0" smtClean="0"/>
          </a:p>
        </p:txBody>
      </p:sp>
      <p:sp>
        <p:nvSpPr>
          <p:cNvPr id="41986" name="2 - Θέση περιεχομένου"/>
          <p:cNvSpPr>
            <a:spLocks noGrp="1"/>
          </p:cNvSpPr>
          <p:nvPr>
            <p:ph idx="1"/>
          </p:nvPr>
        </p:nvSpPr>
        <p:spPr>
          <a:xfrm>
            <a:off x="495300" y="1434127"/>
            <a:ext cx="8915400" cy="4419600"/>
          </a:xfrm>
        </p:spPr>
        <p:txBody>
          <a:bodyPr/>
          <a:lstStyle/>
          <a:p>
            <a:pPr>
              <a:buFont typeface="Arial" charset="0"/>
              <a:buChar char="•"/>
            </a:pPr>
            <a:r>
              <a:rPr lang="en-US" sz="2800" b="1" dirty="0" smtClean="0">
                <a:solidFill>
                  <a:schemeClr val="accent1"/>
                </a:solidFill>
              </a:rPr>
              <a:t>Introduction </a:t>
            </a:r>
          </a:p>
          <a:p>
            <a:pPr>
              <a:buFont typeface="Arial" charset="0"/>
              <a:buChar char="•"/>
            </a:pPr>
            <a:r>
              <a:rPr lang="en-US" sz="2800" b="1" dirty="0" smtClean="0">
                <a:solidFill>
                  <a:schemeClr val="accent1"/>
                </a:solidFill>
              </a:rPr>
              <a:t>Problem </a:t>
            </a:r>
          </a:p>
          <a:p>
            <a:pPr>
              <a:buFont typeface="Arial" charset="0"/>
              <a:buChar char="•"/>
            </a:pPr>
            <a:r>
              <a:rPr lang="en-US" sz="2800" b="1" dirty="0" smtClean="0">
                <a:solidFill>
                  <a:schemeClr val="accent1"/>
                </a:solidFill>
              </a:rPr>
              <a:t>Related Work</a:t>
            </a:r>
          </a:p>
          <a:p>
            <a:pPr>
              <a:buFont typeface="Arial" charset="0"/>
              <a:buChar char="•"/>
            </a:pPr>
            <a:r>
              <a:rPr lang="en-US" sz="2800" b="1" dirty="0" smtClean="0">
                <a:solidFill>
                  <a:schemeClr val="accent1"/>
                </a:solidFill>
              </a:rPr>
              <a:t>Our proposal</a:t>
            </a:r>
          </a:p>
          <a:p>
            <a:pPr>
              <a:buFont typeface="Arial" charset="0"/>
              <a:buChar char="•"/>
            </a:pPr>
            <a:r>
              <a:rPr lang="en-US" sz="2800" b="1" dirty="0" smtClean="0">
                <a:solidFill>
                  <a:schemeClr val="accent1"/>
                </a:solidFill>
              </a:rPr>
              <a:t>Example</a:t>
            </a:r>
          </a:p>
          <a:p>
            <a:pPr>
              <a:buClr>
                <a:srgbClr val="CC9900"/>
              </a:buClr>
              <a:buFont typeface="Arial" charset="0"/>
              <a:buChar char="•"/>
            </a:pPr>
            <a:r>
              <a:rPr lang="en-US" sz="2800" b="1" dirty="0" smtClean="0">
                <a:solidFill>
                  <a:schemeClr val="accent1"/>
                </a:solidFill>
              </a:rPr>
              <a:t>Implementation</a:t>
            </a:r>
          </a:p>
          <a:p>
            <a:pPr>
              <a:buClr>
                <a:srgbClr val="CC9900"/>
              </a:buClr>
              <a:buFont typeface="Arial" charset="0"/>
              <a:buChar char="•"/>
            </a:pPr>
            <a:r>
              <a:rPr lang="en-US" sz="2800" b="1" dirty="0" smtClean="0">
                <a:solidFill>
                  <a:schemeClr val="accent1"/>
                </a:solidFill>
              </a:rPr>
              <a:t>Validation</a:t>
            </a:r>
          </a:p>
          <a:p>
            <a:pPr>
              <a:buClr>
                <a:srgbClr val="CC9900"/>
              </a:buClr>
              <a:buFont typeface="Arial" charset="0"/>
              <a:buChar char="•"/>
            </a:pPr>
            <a:r>
              <a:rPr lang="en-US" sz="2800" b="1" dirty="0" smtClean="0">
                <a:solidFill>
                  <a:schemeClr val="accent1"/>
                </a:solidFill>
              </a:rPr>
              <a:t>Contributions</a:t>
            </a:r>
          </a:p>
          <a:p>
            <a:pPr>
              <a:buClr>
                <a:srgbClr val="CC9900"/>
              </a:buClr>
              <a:buFont typeface="Arial" charset="0"/>
              <a:buChar char="•"/>
            </a:pPr>
            <a:r>
              <a:rPr lang="en-US" sz="2800" b="1" dirty="0" smtClean="0">
                <a:solidFill>
                  <a:schemeClr val="accent1"/>
                </a:solidFill>
              </a:rPr>
              <a:t>Live Demo</a:t>
            </a:r>
          </a:p>
          <a:p>
            <a:pPr>
              <a:buFont typeface="Arial" charset="0"/>
              <a:buChar char="•"/>
            </a:pPr>
            <a:endParaRPr lang="en-US" dirty="0" smtClean="0"/>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2</a:t>
            </a:fld>
            <a:endParaRPr lang="en-US"/>
          </a:p>
        </p:txBody>
      </p:sp>
    </p:spTree>
  </p:cSld>
  <p:clrMapOvr>
    <a:masterClrMapping/>
  </p:clrMapOvr>
  <p:transition advTm="2697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body" idx="4294967295"/>
          </p:nvPr>
        </p:nvSpPr>
        <p:spPr>
          <a:xfrm>
            <a:off x="366713" y="1325563"/>
            <a:ext cx="9110662" cy="5211762"/>
          </a:xfrm>
        </p:spPr>
        <p:txBody>
          <a:bodyPr/>
          <a:lstStyle/>
          <a:p>
            <a:pPr marL="381000" indent="-381000" defTabSz="903288">
              <a:lnSpc>
                <a:spcPct val="90000"/>
              </a:lnSpc>
            </a:pPr>
            <a:endParaRPr lang="en-US" b="1" dirty="0" smtClean="0"/>
          </a:p>
          <a:p>
            <a:pPr marL="381000" indent="-381000" defTabSz="903288">
              <a:lnSpc>
                <a:spcPct val="90000"/>
              </a:lnSpc>
            </a:pPr>
            <a:r>
              <a:rPr lang="en-US" sz="2400" b="1" i="0" dirty="0" smtClean="0"/>
              <a:t>Fundamental Categories</a:t>
            </a:r>
            <a:r>
              <a:rPr lang="en-US" sz="2400" i="0" dirty="0" smtClean="0"/>
              <a:t>:</a:t>
            </a:r>
          </a:p>
          <a:p>
            <a:pPr marL="814388" lvl="1" indent="-342900" defTabSz="903288">
              <a:lnSpc>
                <a:spcPct val="90000"/>
              </a:lnSpc>
            </a:pPr>
            <a:r>
              <a:rPr lang="en-US" sz="2000" dirty="0" smtClean="0"/>
              <a:t>	Thing, Actor, Place, Time/Event, Concept</a:t>
            </a:r>
          </a:p>
          <a:p>
            <a:pPr marL="814388" lvl="1" indent="-342900" defTabSz="903288">
              <a:lnSpc>
                <a:spcPct val="90000"/>
              </a:lnSpc>
            </a:pPr>
            <a:endParaRPr lang="en-US" sz="2000" dirty="0" smtClean="0"/>
          </a:p>
          <a:p>
            <a:pPr marL="381000" indent="-381000" defTabSz="903288">
              <a:lnSpc>
                <a:spcPct val="90000"/>
              </a:lnSpc>
            </a:pPr>
            <a:r>
              <a:rPr lang="en-US" sz="2400" b="1" i="0" dirty="0" smtClean="0"/>
              <a:t>Fundamental Relationships</a:t>
            </a:r>
            <a:r>
              <a:rPr lang="en-US" sz="2400" i="0" dirty="0" smtClean="0"/>
              <a:t>:</a:t>
            </a:r>
          </a:p>
          <a:p>
            <a:pPr marL="814388" lvl="1" indent="-342900" defTabSz="903288">
              <a:lnSpc>
                <a:spcPct val="90000"/>
              </a:lnSpc>
            </a:pPr>
            <a:r>
              <a:rPr lang="en-US" sz="2000" dirty="0" smtClean="0"/>
              <a:t>has type /is type of</a:t>
            </a:r>
          </a:p>
          <a:p>
            <a:pPr marL="814388" lvl="1" indent="-342900" defTabSz="903288">
              <a:lnSpc>
                <a:spcPct val="90000"/>
              </a:lnSpc>
            </a:pPr>
            <a:r>
              <a:rPr lang="en-US" sz="2000" dirty="0" smtClean="0"/>
              <a:t>is similar to or same with</a:t>
            </a:r>
          </a:p>
          <a:p>
            <a:pPr marL="814388" lvl="1" indent="-342900" defTabSz="903288">
              <a:lnSpc>
                <a:spcPct val="90000"/>
              </a:lnSpc>
            </a:pPr>
            <a:r>
              <a:rPr lang="en-US" sz="2000" dirty="0" smtClean="0"/>
              <a:t>is part of (is member of) / has part (has member)</a:t>
            </a:r>
          </a:p>
          <a:p>
            <a:pPr marL="814388" lvl="1" indent="-342900" defTabSz="903288">
              <a:lnSpc>
                <a:spcPct val="90000"/>
              </a:lnSpc>
            </a:pPr>
            <a:r>
              <a:rPr lang="en-US" sz="2000" dirty="0" smtClean="0"/>
              <a:t>has met</a:t>
            </a:r>
          </a:p>
          <a:p>
            <a:pPr marL="814388" lvl="1" indent="-342900" defTabSz="903288">
              <a:lnSpc>
                <a:spcPct val="90000"/>
              </a:lnSpc>
            </a:pPr>
            <a:r>
              <a:rPr lang="en-US" sz="2000" dirty="0" smtClean="0"/>
              <a:t>from (has founder or has parent) / is origin, founder, parent, creator of</a:t>
            </a:r>
          </a:p>
          <a:p>
            <a:pPr marL="814388" lvl="1" indent="-342900" defTabSz="903288">
              <a:lnSpc>
                <a:spcPct val="90000"/>
              </a:lnSpc>
            </a:pPr>
            <a:r>
              <a:rPr lang="en-US" sz="2000" dirty="0" smtClean="0"/>
              <a:t>had (=owns, keeps) / were owned/kept by</a:t>
            </a:r>
          </a:p>
          <a:p>
            <a:pPr marL="814388" lvl="1" indent="-342900" defTabSz="903288">
              <a:lnSpc>
                <a:spcPct val="90000"/>
              </a:lnSpc>
            </a:pPr>
            <a:r>
              <a:rPr lang="en-US" sz="2000" dirty="0" smtClean="0"/>
              <a:t>refers to or is about / is referred to by - is referred to at</a:t>
            </a:r>
          </a:p>
          <a:p>
            <a:pPr marL="814388" lvl="1" indent="-342900" defTabSz="903288">
              <a:lnSpc>
                <a:spcPct val="90000"/>
              </a:lnSpc>
              <a:buFont typeface="Wingdings" pitchFamily="2" charset="2"/>
              <a:buNone/>
            </a:pPr>
            <a:endParaRPr lang="en-US" sz="2000" b="1" dirty="0" smtClean="0"/>
          </a:p>
          <a:p>
            <a:pPr marL="814388" lvl="1" indent="-342900" defTabSz="903288">
              <a:lnSpc>
                <a:spcPct val="90000"/>
              </a:lnSpc>
              <a:buFont typeface="Wingdings" pitchFamily="2" charset="2"/>
              <a:buNone/>
            </a:pPr>
            <a:r>
              <a:rPr lang="en-US" sz="2000" b="1" dirty="0" smtClean="0"/>
              <a:t>.. and specializations</a:t>
            </a:r>
            <a:r>
              <a:rPr lang="en-US" sz="2000" dirty="0" smtClean="0"/>
              <a:t> </a:t>
            </a:r>
          </a:p>
          <a:p>
            <a:pPr marL="814388" lvl="1" indent="-342900" defTabSz="903288">
              <a:lnSpc>
                <a:spcPct val="90000"/>
              </a:lnSpc>
              <a:buFont typeface="Wingdings" pitchFamily="2" charset="2"/>
              <a:buNone/>
            </a:pPr>
            <a:endParaRPr lang="en-US" i="1" dirty="0" smtClean="0"/>
          </a:p>
        </p:txBody>
      </p:sp>
      <p:sp>
        <p:nvSpPr>
          <p:cNvPr id="66562" name="Rectangle 3"/>
          <p:cNvSpPr>
            <a:spLocks noGrp="1" noChangeArrowheads="1"/>
          </p:cNvSpPr>
          <p:nvPr>
            <p:ph type="title" idx="4294967295"/>
          </p:nvPr>
        </p:nvSpPr>
        <p:spPr>
          <a:xfrm>
            <a:off x="2468563" y="711200"/>
            <a:ext cx="6610350" cy="577850"/>
          </a:xfrm>
        </p:spPr>
        <p:txBody>
          <a:bodyPr lIns="92075" tIns="46038" rIns="92075" bIns="46038"/>
          <a:lstStyle/>
          <a:p>
            <a:r>
              <a:rPr lang="en-US" sz="2400" dirty="0" smtClean="0"/>
              <a:t>Fundamental Categories &amp;  Relationships</a:t>
            </a:r>
            <a:endParaRPr lang="en-GB" sz="2000" dirty="0" smtClean="0"/>
          </a:p>
        </p:txBody>
      </p:sp>
      <p:sp>
        <p:nvSpPr>
          <p:cNvPr id="4" name="3 - TextBox"/>
          <p:cNvSpPr txBox="1"/>
          <p:nvPr/>
        </p:nvSpPr>
        <p:spPr>
          <a:xfrm>
            <a:off x="0" y="6501025"/>
            <a:ext cx="1544012" cy="369332"/>
          </a:xfrm>
          <a:prstGeom prst="rect">
            <a:avLst/>
          </a:prstGeom>
          <a:noFill/>
        </p:spPr>
        <p:txBody>
          <a:bodyPr wrap="none" rtlCol="0">
            <a:spAutoFit/>
          </a:bodyPr>
          <a:lstStyle/>
          <a:p>
            <a:r>
              <a:rPr lang="en-US" b="0" i="1" dirty="0" smtClean="0">
                <a:solidFill>
                  <a:srgbClr val="CCCC00"/>
                </a:solidFill>
              </a:rPr>
              <a:t>Our Proposal</a:t>
            </a:r>
            <a:endParaRPr lang="el-GR" b="0" i="1" dirty="0">
              <a:solidFill>
                <a:srgbClr val="CCCC00"/>
              </a:solidFill>
            </a:endParaRPr>
          </a:p>
        </p:txBody>
      </p:sp>
      <p:sp>
        <p:nvSpPr>
          <p:cNvPr id="5" name="4 - Θέση αριθμού διαφάνειας"/>
          <p:cNvSpPr>
            <a:spLocks noGrp="1"/>
          </p:cNvSpPr>
          <p:nvPr>
            <p:ph type="sldNum" sz="quarter" idx="11"/>
          </p:nvPr>
        </p:nvSpPr>
        <p:spPr/>
        <p:txBody>
          <a:bodyPr/>
          <a:lstStyle/>
          <a:p>
            <a:pPr>
              <a:defRPr/>
            </a:pPr>
            <a:fld id="{3ADD8475-48A1-450B-BAC0-23209841DF69}" type="slidenum">
              <a:rPr lang="en-US" smtClean="0"/>
              <a:pPr>
                <a:defRPr/>
              </a:pPr>
              <a:t>20</a:t>
            </a:fld>
            <a:endParaRPr lang="en-US"/>
          </a:p>
        </p:txBody>
      </p:sp>
    </p:spTree>
  </p:cSld>
  <p:clrMapOvr>
    <a:masterClrMapping/>
  </p:clrMapOvr>
  <p:transition advTm="94427"/>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αριθμού διαφάνειας"/>
          <p:cNvSpPr>
            <a:spLocks noGrp="1"/>
          </p:cNvSpPr>
          <p:nvPr>
            <p:ph type="sldNum" sz="quarter" idx="11"/>
          </p:nvPr>
        </p:nvSpPr>
        <p:spPr/>
        <p:txBody>
          <a:bodyPr/>
          <a:lstStyle/>
          <a:p>
            <a:pPr>
              <a:defRPr/>
            </a:pPr>
            <a:fld id="{3ADD8475-48A1-450B-BAC0-23209841DF69}" type="slidenum">
              <a:rPr lang="en-US" smtClean="0"/>
              <a:pPr>
                <a:defRPr/>
              </a:pPr>
              <a:t>21</a:t>
            </a:fld>
            <a:endParaRPr lang="en-US"/>
          </a:p>
        </p:txBody>
      </p:sp>
      <p:sp>
        <p:nvSpPr>
          <p:cNvPr id="3" name="Rectangle 3"/>
          <p:cNvSpPr txBox="1">
            <a:spLocks noChangeArrowheads="1"/>
          </p:cNvSpPr>
          <p:nvPr/>
        </p:nvSpPr>
        <p:spPr bwMode="auto">
          <a:xfrm>
            <a:off x="2468563" y="711200"/>
            <a:ext cx="6610350" cy="57785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lgn="r" eaLnBrk="0" hangingPunct="0">
              <a:defRPr/>
            </a:pPr>
            <a:r>
              <a:rPr lang="en-US" sz="2400" b="0" i="1" kern="0" dirty="0" smtClean="0">
                <a:solidFill>
                  <a:srgbClr val="4D4D4D"/>
                </a:solidFill>
                <a:latin typeface="+mj-lt"/>
                <a:ea typeface="+mj-ea"/>
                <a:cs typeface="+mj-cs"/>
              </a:rPr>
              <a:t>Different i</a:t>
            </a:r>
            <a:r>
              <a:rPr lang="en-US" sz="2400" b="0" i="1" kern="0" dirty="0" smtClean="0">
                <a:solidFill>
                  <a:srgbClr val="4D4D4D"/>
                </a:solidFill>
              </a:rPr>
              <a:t>nterpretations of </a:t>
            </a:r>
            <a:r>
              <a:rPr lang="en-US" sz="2400" b="0" i="1" kern="0" dirty="0" smtClean="0">
                <a:solidFill>
                  <a:srgbClr val="4D4D4D"/>
                </a:solidFill>
                <a:latin typeface="+mj-lt"/>
                <a:ea typeface="+mj-ea"/>
                <a:cs typeface="+mj-cs"/>
              </a:rPr>
              <a:t>‘ from’ FR</a:t>
            </a:r>
            <a:endParaRPr kumimoji="0" lang="en-GB" sz="2000" b="0" i="1" u="none" strike="noStrike" kern="0" cap="none" spc="0" normalizeH="0" baseline="0" noProof="0" dirty="0" smtClean="0">
              <a:ln>
                <a:noFill/>
              </a:ln>
              <a:solidFill>
                <a:srgbClr val="4D4D4D"/>
              </a:solidFill>
              <a:effectLst/>
              <a:uLnTx/>
              <a:uFillTx/>
              <a:latin typeface="+mj-lt"/>
              <a:ea typeface="+mj-ea"/>
              <a:cs typeface="+mj-cs"/>
            </a:endParaRPr>
          </a:p>
        </p:txBody>
      </p:sp>
      <p:sp>
        <p:nvSpPr>
          <p:cNvPr id="4" name="3 - TextBox"/>
          <p:cNvSpPr txBox="1"/>
          <p:nvPr/>
        </p:nvSpPr>
        <p:spPr>
          <a:xfrm>
            <a:off x="0" y="6501025"/>
            <a:ext cx="1544012" cy="369332"/>
          </a:xfrm>
          <a:prstGeom prst="rect">
            <a:avLst/>
          </a:prstGeom>
          <a:noFill/>
        </p:spPr>
        <p:txBody>
          <a:bodyPr wrap="none" rtlCol="0">
            <a:spAutoFit/>
          </a:bodyPr>
          <a:lstStyle/>
          <a:p>
            <a:r>
              <a:rPr lang="en-US" b="0" i="1" dirty="0" smtClean="0">
                <a:solidFill>
                  <a:srgbClr val="CCCC00"/>
                </a:solidFill>
              </a:rPr>
              <a:t>Our Proposal</a:t>
            </a:r>
            <a:endParaRPr lang="el-GR" b="0" i="1" dirty="0">
              <a:solidFill>
                <a:srgbClr val="CCCC00"/>
              </a:solidFill>
            </a:endParaRPr>
          </a:p>
        </p:txBody>
      </p:sp>
      <p:sp>
        <p:nvSpPr>
          <p:cNvPr id="5" name="4 - TextBox"/>
          <p:cNvSpPr txBox="1"/>
          <p:nvPr/>
        </p:nvSpPr>
        <p:spPr>
          <a:xfrm>
            <a:off x="330998" y="2380610"/>
            <a:ext cx="2263761" cy="400110"/>
          </a:xfrm>
          <a:prstGeom prst="rect">
            <a:avLst/>
          </a:prstGeom>
          <a:noFill/>
        </p:spPr>
        <p:txBody>
          <a:bodyPr wrap="none" rtlCol="0">
            <a:spAutoFit/>
          </a:bodyPr>
          <a:lstStyle/>
          <a:p>
            <a:r>
              <a:rPr lang="en-US" sz="2000" dirty="0" smtClean="0"/>
              <a:t>Thing from Place</a:t>
            </a:r>
            <a:endParaRPr lang="el-GR" sz="2000" dirty="0"/>
          </a:p>
        </p:txBody>
      </p:sp>
      <p:sp>
        <p:nvSpPr>
          <p:cNvPr id="6" name="5 - TextBox"/>
          <p:cNvSpPr txBox="1"/>
          <p:nvPr/>
        </p:nvSpPr>
        <p:spPr>
          <a:xfrm>
            <a:off x="308417" y="4850555"/>
            <a:ext cx="2334293" cy="400110"/>
          </a:xfrm>
          <a:prstGeom prst="rect">
            <a:avLst/>
          </a:prstGeom>
          <a:noFill/>
        </p:spPr>
        <p:txBody>
          <a:bodyPr wrap="none" rtlCol="0">
            <a:spAutoFit/>
          </a:bodyPr>
          <a:lstStyle/>
          <a:p>
            <a:r>
              <a:rPr lang="en-US" sz="2000" dirty="0" smtClean="0"/>
              <a:t>Actor from  Event</a:t>
            </a:r>
            <a:endParaRPr lang="el-GR" sz="2000" dirty="0"/>
          </a:p>
        </p:txBody>
      </p:sp>
      <p:sp>
        <p:nvSpPr>
          <p:cNvPr id="10" name="9 - TextBox"/>
          <p:cNvSpPr txBox="1"/>
          <p:nvPr/>
        </p:nvSpPr>
        <p:spPr>
          <a:xfrm>
            <a:off x="3074248" y="1749972"/>
            <a:ext cx="4964821" cy="400110"/>
          </a:xfrm>
          <a:prstGeom prst="rect">
            <a:avLst/>
          </a:prstGeom>
          <a:noFill/>
        </p:spPr>
        <p:txBody>
          <a:bodyPr wrap="none" rtlCol="0">
            <a:spAutoFit/>
          </a:bodyPr>
          <a:lstStyle/>
          <a:p>
            <a:r>
              <a:rPr lang="en-US" sz="2000" b="0" dirty="0" smtClean="0"/>
              <a:t>The former or current location of the thing.</a:t>
            </a:r>
            <a:endParaRPr lang="el-GR" sz="2000" b="0" dirty="0"/>
          </a:p>
        </p:txBody>
      </p:sp>
      <p:sp>
        <p:nvSpPr>
          <p:cNvPr id="11" name="10 - TextBox"/>
          <p:cNvSpPr txBox="1"/>
          <p:nvPr/>
        </p:nvSpPr>
        <p:spPr>
          <a:xfrm>
            <a:off x="3100522" y="2138849"/>
            <a:ext cx="6874190" cy="400110"/>
          </a:xfrm>
          <a:prstGeom prst="rect">
            <a:avLst/>
          </a:prstGeom>
          <a:noFill/>
        </p:spPr>
        <p:txBody>
          <a:bodyPr wrap="none" rtlCol="0">
            <a:spAutoFit/>
          </a:bodyPr>
          <a:lstStyle/>
          <a:p>
            <a:r>
              <a:rPr lang="en-US" sz="2000" b="0" dirty="0" smtClean="0"/>
              <a:t>The place where the Thing was created, found or acquired.</a:t>
            </a:r>
            <a:endParaRPr lang="el-GR" sz="2000" b="0" dirty="0"/>
          </a:p>
        </p:txBody>
      </p:sp>
      <p:sp>
        <p:nvSpPr>
          <p:cNvPr id="12" name="11 - TextBox"/>
          <p:cNvSpPr txBox="1"/>
          <p:nvPr/>
        </p:nvSpPr>
        <p:spPr>
          <a:xfrm>
            <a:off x="3111032" y="2527723"/>
            <a:ext cx="4499950" cy="707886"/>
          </a:xfrm>
          <a:prstGeom prst="rect">
            <a:avLst/>
          </a:prstGeom>
          <a:noFill/>
        </p:spPr>
        <p:txBody>
          <a:bodyPr wrap="none" rtlCol="0">
            <a:spAutoFit/>
          </a:bodyPr>
          <a:lstStyle/>
          <a:p>
            <a:r>
              <a:rPr lang="en-US" sz="2000" b="0" dirty="0" smtClean="0"/>
              <a:t>The place where the owner or keeper </a:t>
            </a:r>
          </a:p>
          <a:p>
            <a:r>
              <a:rPr lang="en-US" sz="2000" b="0" dirty="0" smtClean="0"/>
              <a:t>of the thing resides.</a:t>
            </a:r>
          </a:p>
        </p:txBody>
      </p:sp>
      <p:sp>
        <p:nvSpPr>
          <p:cNvPr id="13" name="12 - TextBox"/>
          <p:cNvSpPr txBox="1"/>
          <p:nvPr/>
        </p:nvSpPr>
        <p:spPr>
          <a:xfrm>
            <a:off x="3105774" y="3137320"/>
            <a:ext cx="4600940" cy="707886"/>
          </a:xfrm>
          <a:prstGeom prst="rect">
            <a:avLst/>
          </a:prstGeom>
          <a:noFill/>
        </p:spPr>
        <p:txBody>
          <a:bodyPr wrap="none" rtlCol="0">
            <a:spAutoFit/>
          </a:bodyPr>
          <a:lstStyle/>
          <a:p>
            <a:r>
              <a:rPr lang="en-US" sz="2000" b="0" dirty="0" smtClean="0"/>
              <a:t>The place associated (birth, residence)</a:t>
            </a:r>
          </a:p>
          <a:p>
            <a:r>
              <a:rPr lang="en-US" sz="2000" b="0" dirty="0" smtClean="0"/>
              <a:t> with the creator of the thing</a:t>
            </a:r>
          </a:p>
        </p:txBody>
      </p:sp>
      <p:cxnSp>
        <p:nvCxnSpPr>
          <p:cNvPr id="15" name="14 - Γωνιακή σύνδεση"/>
          <p:cNvCxnSpPr>
            <a:stCxn id="5" idx="3"/>
            <a:endCxn id="13" idx="1"/>
          </p:cNvCxnSpPr>
          <p:nvPr/>
        </p:nvCxnSpPr>
        <p:spPr bwMode="auto">
          <a:xfrm>
            <a:off x="2594759" y="2580665"/>
            <a:ext cx="511015" cy="910598"/>
          </a:xfrm>
          <a:prstGeom prst="bentConnector3">
            <a:avLst>
              <a:gd name="adj1" fmla="val 46915"/>
            </a:avLst>
          </a:prstGeom>
          <a:solidFill>
            <a:schemeClr val="accent1"/>
          </a:solidFill>
          <a:ln w="9525" cap="flat" cmpd="sng" algn="ctr">
            <a:solidFill>
              <a:schemeClr val="tx1"/>
            </a:solidFill>
            <a:prstDash val="solid"/>
            <a:round/>
            <a:headEnd type="none" w="med" len="med"/>
            <a:tailEnd type="arrow"/>
          </a:ln>
          <a:effectLst/>
        </p:spPr>
      </p:cxnSp>
      <p:cxnSp>
        <p:nvCxnSpPr>
          <p:cNvPr id="18" name="17 - Γωνιακή σύνδεση"/>
          <p:cNvCxnSpPr>
            <a:stCxn id="5" idx="3"/>
            <a:endCxn id="12" idx="1"/>
          </p:cNvCxnSpPr>
          <p:nvPr/>
        </p:nvCxnSpPr>
        <p:spPr bwMode="auto">
          <a:xfrm>
            <a:off x="2594759" y="2580665"/>
            <a:ext cx="516273" cy="301001"/>
          </a:xfrm>
          <a:prstGeom prst="bentConnector3">
            <a:avLst>
              <a:gd name="adj1" fmla="val 43893"/>
            </a:avLst>
          </a:prstGeom>
          <a:solidFill>
            <a:schemeClr val="accent1"/>
          </a:solidFill>
          <a:ln w="9525" cap="flat" cmpd="sng" algn="ctr">
            <a:solidFill>
              <a:schemeClr val="tx1"/>
            </a:solidFill>
            <a:prstDash val="solid"/>
            <a:round/>
            <a:headEnd type="none" w="med" len="med"/>
            <a:tailEnd type="arrow"/>
          </a:ln>
          <a:effectLst/>
        </p:spPr>
      </p:cxnSp>
      <p:cxnSp>
        <p:nvCxnSpPr>
          <p:cNvPr id="21" name="20 - Γωνιακή σύνδεση"/>
          <p:cNvCxnSpPr>
            <a:stCxn id="5" idx="3"/>
            <a:endCxn id="11" idx="1"/>
          </p:cNvCxnSpPr>
          <p:nvPr/>
        </p:nvCxnSpPr>
        <p:spPr bwMode="auto">
          <a:xfrm flipV="1">
            <a:off x="2594759" y="2338904"/>
            <a:ext cx="505763" cy="241761"/>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24" name="23 - Γωνιακή σύνδεση"/>
          <p:cNvCxnSpPr>
            <a:stCxn id="5" idx="3"/>
            <a:endCxn id="10" idx="1"/>
          </p:cNvCxnSpPr>
          <p:nvPr/>
        </p:nvCxnSpPr>
        <p:spPr bwMode="auto">
          <a:xfrm flipV="1">
            <a:off x="2594759" y="1950027"/>
            <a:ext cx="479489" cy="63063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30" name="29 - TextBox"/>
          <p:cNvSpPr txBox="1"/>
          <p:nvPr/>
        </p:nvSpPr>
        <p:spPr>
          <a:xfrm>
            <a:off x="3168853" y="4682359"/>
            <a:ext cx="3244799" cy="400110"/>
          </a:xfrm>
          <a:prstGeom prst="rect">
            <a:avLst/>
          </a:prstGeom>
          <a:noFill/>
        </p:spPr>
        <p:txBody>
          <a:bodyPr wrap="none" rtlCol="0">
            <a:spAutoFit/>
          </a:bodyPr>
          <a:lstStyle/>
          <a:p>
            <a:r>
              <a:rPr lang="en-US" sz="2000" b="0" dirty="0" smtClean="0"/>
              <a:t>The birth event of a person</a:t>
            </a:r>
            <a:endParaRPr lang="el-GR" sz="2000" b="0" dirty="0"/>
          </a:p>
        </p:txBody>
      </p:sp>
      <p:sp>
        <p:nvSpPr>
          <p:cNvPr id="31" name="30 - TextBox"/>
          <p:cNvSpPr txBox="1"/>
          <p:nvPr/>
        </p:nvSpPr>
        <p:spPr>
          <a:xfrm>
            <a:off x="3179362" y="5213126"/>
            <a:ext cx="3741730" cy="400110"/>
          </a:xfrm>
          <a:prstGeom prst="rect">
            <a:avLst/>
          </a:prstGeom>
          <a:noFill/>
        </p:spPr>
        <p:txBody>
          <a:bodyPr wrap="none" rtlCol="0">
            <a:spAutoFit/>
          </a:bodyPr>
          <a:lstStyle/>
          <a:p>
            <a:r>
              <a:rPr lang="en-US" sz="2000" b="0" dirty="0" smtClean="0"/>
              <a:t>The formation event of a Group</a:t>
            </a:r>
            <a:endParaRPr lang="el-GR" sz="2000" b="0" dirty="0"/>
          </a:p>
        </p:txBody>
      </p:sp>
      <p:cxnSp>
        <p:nvCxnSpPr>
          <p:cNvPr id="33" name="32 - Γωνιακή σύνδεση"/>
          <p:cNvCxnSpPr>
            <a:stCxn id="6" idx="3"/>
            <a:endCxn id="31" idx="1"/>
          </p:cNvCxnSpPr>
          <p:nvPr/>
        </p:nvCxnSpPr>
        <p:spPr bwMode="auto">
          <a:xfrm>
            <a:off x="2642710" y="5050610"/>
            <a:ext cx="536652" cy="362571"/>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39" name="38 - Γωνιακή σύνδεση"/>
          <p:cNvCxnSpPr>
            <a:stCxn id="6" idx="3"/>
            <a:endCxn id="30" idx="1"/>
          </p:cNvCxnSpPr>
          <p:nvPr/>
        </p:nvCxnSpPr>
        <p:spPr bwMode="auto">
          <a:xfrm flipV="1">
            <a:off x="2642710" y="4882414"/>
            <a:ext cx="526143" cy="168196"/>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5" name="2 - Θέση περιεχομένου"/>
          <p:cNvSpPr>
            <a:spLocks noGrp="1"/>
          </p:cNvSpPr>
          <p:nvPr>
            <p:ph idx="1"/>
          </p:nvPr>
        </p:nvSpPr>
        <p:spPr>
          <a:xfrm>
            <a:off x="495300" y="1593270"/>
            <a:ext cx="8915400" cy="4419600"/>
          </a:xfrm>
        </p:spPr>
        <p: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sz="4400" b="1" dirty="0" smtClean="0">
                <a:solidFill>
                  <a:schemeClr val="accent1"/>
                </a:solidFill>
              </a:rPr>
              <a:t>Example</a:t>
            </a:r>
            <a:endParaRPr lang="el-GR" sz="4400" b="1" dirty="0" smtClean="0">
              <a:solidFill>
                <a:schemeClr val="accent1"/>
              </a:solidFill>
            </a:endParaRPr>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GB" sz="2400" dirty="0" smtClean="0"/>
              <a:t>Digitization of the </a:t>
            </a:r>
            <a:r>
              <a:rPr lang="en-GB" sz="2400" dirty="0" err="1" smtClean="0"/>
              <a:t>Kazafani</a:t>
            </a:r>
            <a:r>
              <a:rPr lang="en-GB" sz="2400" dirty="0" smtClean="0"/>
              <a:t> Boat</a:t>
            </a:r>
            <a:endParaRPr lang="en-GB" dirty="0" smtClean="0"/>
          </a:p>
        </p:txBody>
      </p:sp>
      <p:sp>
        <p:nvSpPr>
          <p:cNvPr id="68610" name="Slide Number Placeholder 3"/>
          <p:cNvSpPr txBox="1">
            <a:spLocks noGrp="1"/>
          </p:cNvSpPr>
          <p:nvPr/>
        </p:nvSpPr>
        <p:spPr bwMode="auto">
          <a:xfrm>
            <a:off x="7353300" y="6946900"/>
            <a:ext cx="2133600" cy="365125"/>
          </a:xfrm>
          <a:prstGeom prst="rect">
            <a:avLst/>
          </a:prstGeom>
          <a:noFill/>
          <a:ln w="9525">
            <a:noFill/>
            <a:miter lim="800000"/>
            <a:headEnd/>
            <a:tailEnd/>
          </a:ln>
        </p:spPr>
        <p:txBody>
          <a:bodyPr anchor="ctr"/>
          <a:lstStyle/>
          <a:p>
            <a:pPr algn="r"/>
            <a:fld id="{25B37894-46C0-4003-8890-BB62D5832078}" type="slidenum">
              <a:rPr lang="it-IT" sz="1200" b="0">
                <a:solidFill>
                  <a:srgbClr val="898989"/>
                </a:solidFill>
              </a:rPr>
              <a:pPr algn="r"/>
              <a:t>23</a:t>
            </a:fld>
            <a:endParaRPr lang="it-IT" sz="1200" b="0">
              <a:solidFill>
                <a:srgbClr val="898989"/>
              </a:solidFill>
            </a:endParaRPr>
          </a:p>
        </p:txBody>
      </p:sp>
      <p:pic>
        <p:nvPicPr>
          <p:cNvPr id="68611" name="Picture 8" descr="DSC_0007.JPG"/>
          <p:cNvPicPr>
            <a:picLocks noChangeAspect="1"/>
          </p:cNvPicPr>
          <p:nvPr/>
        </p:nvPicPr>
        <p:blipFill>
          <a:blip r:embed="rId3" cstate="print"/>
          <a:srcRect t="12762" r="10591" b="17953"/>
          <a:stretch>
            <a:fillRect/>
          </a:stretch>
        </p:blipFill>
        <p:spPr bwMode="auto">
          <a:xfrm>
            <a:off x="4252913" y="1423988"/>
            <a:ext cx="4398962" cy="2263775"/>
          </a:xfrm>
          <a:prstGeom prst="rect">
            <a:avLst/>
          </a:prstGeom>
          <a:noFill/>
          <a:ln w="9525">
            <a:noFill/>
            <a:miter lim="800000"/>
            <a:headEnd/>
            <a:tailEnd/>
          </a:ln>
        </p:spPr>
      </p:pic>
      <p:pic>
        <p:nvPicPr>
          <p:cNvPr id="68612" name="Picture 10" descr="DSC_0005.JPG"/>
          <p:cNvPicPr>
            <a:picLocks noChangeAspect="1"/>
          </p:cNvPicPr>
          <p:nvPr/>
        </p:nvPicPr>
        <p:blipFill>
          <a:blip r:embed="rId4" cstate="print"/>
          <a:srcRect l="25833" t="17564" r="5833" b="8417"/>
          <a:stretch>
            <a:fillRect/>
          </a:stretch>
        </p:blipFill>
        <p:spPr bwMode="auto">
          <a:xfrm>
            <a:off x="527050" y="4157663"/>
            <a:ext cx="2832100" cy="2038350"/>
          </a:xfrm>
          <a:prstGeom prst="rect">
            <a:avLst/>
          </a:prstGeom>
          <a:noFill/>
          <a:ln w="9525">
            <a:noFill/>
            <a:miter lim="800000"/>
            <a:headEnd/>
            <a:tailEnd/>
          </a:ln>
        </p:spPr>
      </p:pic>
      <p:sp>
        <p:nvSpPr>
          <p:cNvPr id="68613" name="Content Placeholder 2"/>
          <p:cNvSpPr txBox="1">
            <a:spLocks/>
          </p:cNvSpPr>
          <p:nvPr/>
        </p:nvSpPr>
        <p:spPr bwMode="auto">
          <a:xfrm>
            <a:off x="3462338" y="4164013"/>
            <a:ext cx="3206750" cy="2260600"/>
          </a:xfrm>
          <a:prstGeom prst="rect">
            <a:avLst/>
          </a:prstGeom>
          <a:noFill/>
          <a:ln w="9525">
            <a:noFill/>
            <a:miter lim="800000"/>
            <a:headEnd/>
            <a:tailEnd/>
          </a:ln>
        </p:spPr>
        <p:txBody>
          <a:bodyPr/>
          <a:lstStyle/>
          <a:p>
            <a:pPr marL="290513" lvl="1" indent="-285750">
              <a:spcBef>
                <a:spcPts val="300"/>
              </a:spcBef>
              <a:buFont typeface="Arial" charset="0"/>
              <a:buNone/>
            </a:pPr>
            <a:r>
              <a:rPr lang="en-GB" dirty="0">
                <a:latin typeface="Calibri" pitchFamily="34" charset="0"/>
                <a:ea typeface="MS PGothic" charset="-128"/>
              </a:rPr>
              <a:t>Workflow </a:t>
            </a:r>
          </a:p>
          <a:p>
            <a:pPr marL="290513" lvl="1" indent="-285750">
              <a:spcBef>
                <a:spcPts val="300"/>
              </a:spcBef>
              <a:buFont typeface="Arial" charset="0"/>
              <a:buNone/>
            </a:pPr>
            <a:r>
              <a:rPr lang="en-GB" b="0" dirty="0">
                <a:latin typeface="Calibri" pitchFamily="34" charset="0"/>
                <a:ea typeface="MS PGothic" charset="-128"/>
              </a:rPr>
              <a:t>3D scanning – </a:t>
            </a:r>
            <a:r>
              <a:rPr lang="en-GB" b="0" dirty="0" err="1">
                <a:latin typeface="Calibri" pitchFamily="34" charset="0"/>
                <a:ea typeface="MS PGothic" charset="-128"/>
              </a:rPr>
              <a:t>NextEngine</a:t>
            </a:r>
            <a:r>
              <a:rPr lang="en-GB" b="0" dirty="0">
                <a:latin typeface="Calibri" pitchFamily="34" charset="0"/>
                <a:ea typeface="MS PGothic" charset="-128"/>
              </a:rPr>
              <a:t>  </a:t>
            </a:r>
          </a:p>
          <a:p>
            <a:pPr marL="290513" lvl="1" indent="-285750">
              <a:spcBef>
                <a:spcPts val="300"/>
              </a:spcBef>
              <a:buFont typeface="Arial" charset="0"/>
              <a:buNone/>
            </a:pPr>
            <a:r>
              <a:rPr lang="en-GB" b="0" dirty="0">
                <a:latin typeface="Calibri" pitchFamily="34" charset="0"/>
                <a:ea typeface="MS PGothic" charset="-128"/>
              </a:rPr>
              <a:t>3D model creation – </a:t>
            </a:r>
            <a:r>
              <a:rPr lang="en-GB" b="0" dirty="0" err="1">
                <a:latin typeface="Calibri" pitchFamily="34" charset="0"/>
                <a:ea typeface="MS PGothic" charset="-128"/>
              </a:rPr>
              <a:t>Meshlab</a:t>
            </a:r>
            <a:endParaRPr lang="en-GB" b="0" dirty="0">
              <a:latin typeface="Calibri" pitchFamily="34" charset="0"/>
              <a:ea typeface="MS PGothic" charset="-128"/>
            </a:endParaRPr>
          </a:p>
          <a:p>
            <a:pPr marL="290513" lvl="1" indent="-285750">
              <a:spcBef>
                <a:spcPts val="300"/>
              </a:spcBef>
              <a:buFont typeface="Arial" charset="0"/>
              <a:buNone/>
            </a:pPr>
            <a:r>
              <a:rPr lang="en-GB" b="0" dirty="0">
                <a:latin typeface="Calibri" pitchFamily="34" charset="0"/>
                <a:ea typeface="MS PGothic" charset="-128"/>
              </a:rPr>
              <a:t>Rapid prototyping </a:t>
            </a:r>
          </a:p>
          <a:p>
            <a:pPr marL="290513" lvl="1" indent="-285750">
              <a:spcBef>
                <a:spcPts val="300"/>
              </a:spcBef>
              <a:buFont typeface="Arial" charset="0"/>
              <a:buNone/>
            </a:pPr>
            <a:r>
              <a:rPr lang="en-GB" b="0" dirty="0">
                <a:latin typeface="Calibri" pitchFamily="34" charset="0"/>
                <a:ea typeface="MS PGothic" charset="-128"/>
              </a:rPr>
              <a:t>Testing glue, stabilizers, colours</a:t>
            </a:r>
          </a:p>
          <a:p>
            <a:pPr marL="290513" lvl="1" indent="-285750">
              <a:spcBef>
                <a:spcPts val="300"/>
              </a:spcBef>
              <a:buFont typeface="Arial" charset="0"/>
              <a:buNone/>
            </a:pPr>
            <a:r>
              <a:rPr lang="en-GB" b="0" dirty="0">
                <a:latin typeface="Calibri" pitchFamily="34" charset="0"/>
                <a:ea typeface="MS PGothic" charset="-128"/>
              </a:rPr>
              <a:t>Print final replica</a:t>
            </a:r>
          </a:p>
          <a:p>
            <a:pPr marL="290513" lvl="1" indent="-285750">
              <a:spcBef>
                <a:spcPts val="300"/>
              </a:spcBef>
              <a:buFont typeface="Arial" charset="0"/>
              <a:buNone/>
            </a:pPr>
            <a:r>
              <a:rPr lang="en-GB" b="0" dirty="0">
                <a:latin typeface="Calibri" pitchFamily="34" charset="0"/>
                <a:ea typeface="MS PGothic" charset="-128"/>
              </a:rPr>
              <a:t>Colour final replica</a:t>
            </a:r>
            <a:r>
              <a:rPr lang="en-GB" sz="2200" b="0" dirty="0">
                <a:latin typeface="Calibri" pitchFamily="34" charset="0"/>
                <a:ea typeface="MS PGothic" charset="-128"/>
              </a:rPr>
              <a:t>  </a:t>
            </a:r>
          </a:p>
        </p:txBody>
      </p:sp>
      <p:pic>
        <p:nvPicPr>
          <p:cNvPr id="68614" name="Picture 14" descr="3D model boatSnap00.png"/>
          <p:cNvPicPr>
            <a:picLocks noChangeAspect="1"/>
          </p:cNvPicPr>
          <p:nvPr/>
        </p:nvPicPr>
        <p:blipFill>
          <a:blip r:embed="rId5" cstate="print"/>
          <a:srcRect l="30573" t="26172" r="38594" b="27483"/>
          <a:stretch>
            <a:fillRect/>
          </a:stretch>
        </p:blipFill>
        <p:spPr bwMode="auto">
          <a:xfrm>
            <a:off x="6410325" y="4714875"/>
            <a:ext cx="2819400" cy="2133600"/>
          </a:xfrm>
          <a:prstGeom prst="rect">
            <a:avLst/>
          </a:prstGeom>
          <a:noFill/>
          <a:ln w="9525">
            <a:noFill/>
            <a:miter lim="800000"/>
            <a:headEnd/>
            <a:tailEnd/>
          </a:ln>
        </p:spPr>
      </p:pic>
      <p:pic>
        <p:nvPicPr>
          <p:cNvPr id="68615" name="Picture 15" descr="1_1Snap00.png"/>
          <p:cNvPicPr>
            <a:picLocks noChangeAspect="1"/>
          </p:cNvPicPr>
          <p:nvPr/>
        </p:nvPicPr>
        <p:blipFill>
          <a:blip r:embed="rId6" cstate="print"/>
          <a:srcRect l="34773" t="23930" r="31059" b="29724"/>
          <a:stretch>
            <a:fillRect/>
          </a:stretch>
        </p:blipFill>
        <p:spPr bwMode="auto">
          <a:xfrm>
            <a:off x="6486525" y="3648075"/>
            <a:ext cx="2566988" cy="1752600"/>
          </a:xfrm>
          <a:prstGeom prst="rect">
            <a:avLst/>
          </a:prstGeom>
          <a:noFill/>
          <a:ln w="9525">
            <a:noFill/>
            <a:miter lim="800000"/>
            <a:headEnd/>
            <a:tailEnd/>
          </a:ln>
        </p:spPr>
      </p:pic>
      <p:sp>
        <p:nvSpPr>
          <p:cNvPr id="68616" name="Text Box 9"/>
          <p:cNvSpPr txBox="1">
            <a:spLocks noChangeArrowheads="1"/>
          </p:cNvSpPr>
          <p:nvPr/>
        </p:nvSpPr>
        <p:spPr bwMode="auto">
          <a:xfrm>
            <a:off x="422275" y="1438275"/>
            <a:ext cx="3960813" cy="2830513"/>
          </a:xfrm>
          <a:prstGeom prst="rect">
            <a:avLst/>
          </a:prstGeom>
          <a:noFill/>
          <a:ln w="9525">
            <a:noFill/>
            <a:miter lim="800000"/>
            <a:headEnd/>
            <a:tailEnd/>
          </a:ln>
        </p:spPr>
        <p:txBody>
          <a:bodyPr>
            <a:spAutoFit/>
          </a:bodyPr>
          <a:lstStyle/>
          <a:p>
            <a:pPr eaLnBrk="0" hangingPunct="0"/>
            <a:r>
              <a:rPr lang="en-US">
                <a:solidFill>
                  <a:srgbClr val="CC0066"/>
                </a:solidFill>
              </a:rPr>
              <a:t>Example:</a:t>
            </a:r>
          </a:p>
          <a:p>
            <a:pPr eaLnBrk="0" hangingPunct="0"/>
            <a:r>
              <a:rPr lang="en-GB" sz="1400"/>
              <a:t>The “Kazafani Boat”</a:t>
            </a:r>
          </a:p>
          <a:p>
            <a:pPr lvl="1" eaLnBrk="0" hangingPunct="0"/>
            <a:r>
              <a:rPr lang="en-GB" sz="1400" b="0"/>
              <a:t>Found in 1963, during a salvage excavation in the now Turkish occupied part of Cyprus (inaccessible and destroyed site).</a:t>
            </a:r>
          </a:p>
          <a:p>
            <a:pPr lvl="1" eaLnBrk="0" hangingPunct="0"/>
            <a:r>
              <a:rPr lang="en-GB" sz="1400" b="0"/>
              <a:t>Tomb from the 12th century B.C. </a:t>
            </a:r>
          </a:p>
          <a:p>
            <a:pPr lvl="1" eaLnBrk="0" hangingPunct="0"/>
            <a:r>
              <a:rPr lang="en-GB" sz="1400" b="0"/>
              <a:t>Unique object, hand made pottery </a:t>
            </a:r>
          </a:p>
          <a:p>
            <a:pPr lvl="1" eaLnBrk="0" hangingPunct="0"/>
            <a:r>
              <a:rPr lang="en-GB" sz="1400" b="0"/>
              <a:t>40x20.5x23 cm – canoe boat shape </a:t>
            </a:r>
          </a:p>
          <a:p>
            <a:pPr lvl="1" eaLnBrk="0" hangingPunct="0"/>
            <a:r>
              <a:rPr lang="en-GB" sz="1400" b="0"/>
              <a:t>Permanently exhibited at the Nicosia Museum</a:t>
            </a:r>
            <a:r>
              <a:rPr lang="en-US"/>
              <a:t> </a:t>
            </a:r>
          </a:p>
          <a:p>
            <a:pPr lvl="1" eaLnBrk="0" hangingPunct="0"/>
            <a:endParaRPr lang="en-US" b="0" i="1">
              <a:solidFill>
                <a:srgbClr val="CC0066"/>
              </a:solidFill>
            </a:endParaRPr>
          </a:p>
        </p:txBody>
      </p:sp>
      <p:sp>
        <p:nvSpPr>
          <p:cNvPr id="11" name="10 - TextBox"/>
          <p:cNvSpPr txBox="1"/>
          <p:nvPr/>
        </p:nvSpPr>
        <p:spPr>
          <a:xfrm>
            <a:off x="0" y="6488668"/>
            <a:ext cx="1082348" cy="369332"/>
          </a:xfrm>
          <a:prstGeom prst="rect">
            <a:avLst/>
          </a:prstGeom>
          <a:noFill/>
        </p:spPr>
        <p:txBody>
          <a:bodyPr wrap="none" rtlCol="0">
            <a:spAutoFit/>
          </a:bodyPr>
          <a:lstStyle/>
          <a:p>
            <a:r>
              <a:rPr lang="en-US" b="0" i="1" dirty="0" smtClean="0">
                <a:solidFill>
                  <a:srgbClr val="CCCC00"/>
                </a:solidFill>
              </a:rPr>
              <a:t>Example</a:t>
            </a:r>
            <a:endParaRPr lang="el-GR" b="0" i="1" dirty="0">
              <a:solidFill>
                <a:srgbClr val="CCCC00"/>
              </a:solidFill>
            </a:endParaRPr>
          </a:p>
        </p:txBody>
      </p:sp>
      <p:sp>
        <p:nvSpPr>
          <p:cNvPr id="12" name="11 - Θέση αριθμού διαφάνειας"/>
          <p:cNvSpPr>
            <a:spLocks noGrp="1"/>
          </p:cNvSpPr>
          <p:nvPr>
            <p:ph type="sldNum" sz="quarter" idx="11"/>
          </p:nvPr>
        </p:nvSpPr>
        <p:spPr/>
        <p:txBody>
          <a:bodyPr/>
          <a:lstStyle/>
          <a:p>
            <a:pPr>
              <a:defRPr/>
            </a:pPr>
            <a:fld id="{99E577A8-49C7-4162-9408-AFC3C386566C}" type="slidenum">
              <a:rPr lang="en-US" smtClean="0"/>
              <a:pPr>
                <a:defRPr/>
              </a:pPr>
              <a:t>23</a:t>
            </a:fld>
            <a:endParaRPr lang="en-US"/>
          </a:p>
        </p:txBody>
      </p:sp>
    </p:spTree>
  </p:cSld>
  <p:clrMapOvr>
    <a:masterClrMapping/>
  </p:clrMapOvr>
  <p:transition advTm="3477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731838" y="711200"/>
            <a:ext cx="9174162" cy="577850"/>
          </a:xfrm>
        </p:spPr>
        <p:txBody>
          <a:bodyPr/>
          <a:lstStyle/>
          <a:p>
            <a:pPr eaLnBrk="1" hangingPunct="1"/>
            <a:r>
              <a:rPr lang="en-US" sz="2400" dirty="0" smtClean="0"/>
              <a:t>Metadata tree on the </a:t>
            </a:r>
            <a:r>
              <a:rPr lang="en-US" sz="2400" dirty="0" err="1" smtClean="0"/>
              <a:t>Kazafani</a:t>
            </a:r>
            <a:r>
              <a:rPr lang="en-US" sz="2400" dirty="0" smtClean="0"/>
              <a:t> boat</a:t>
            </a:r>
          </a:p>
        </p:txBody>
      </p:sp>
      <p:sp>
        <p:nvSpPr>
          <p:cNvPr id="66563" name="99 - Ορθογώνιο"/>
          <p:cNvSpPr>
            <a:spLocks noChangeArrowheads="1"/>
          </p:cNvSpPr>
          <p:nvPr/>
        </p:nvSpPr>
        <p:spPr bwMode="auto">
          <a:xfrm>
            <a:off x="3905250" y="1411288"/>
            <a:ext cx="862013" cy="169862"/>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sp>
        <p:nvSpPr>
          <p:cNvPr id="101" name="100 - Έλλειψη"/>
          <p:cNvSpPr/>
          <p:nvPr/>
        </p:nvSpPr>
        <p:spPr bwMode="auto">
          <a:xfrm>
            <a:off x="2900363" y="2168525"/>
            <a:ext cx="782637" cy="195263"/>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algn="l" eaLnBrk="0" hangingPunct="0">
              <a:defRPr/>
            </a:pPr>
            <a:endParaRPr lang="el-GR"/>
          </a:p>
        </p:txBody>
      </p:sp>
      <p:sp>
        <p:nvSpPr>
          <p:cNvPr id="66565" name="102 - Ορθογώνιο"/>
          <p:cNvSpPr>
            <a:spLocks noChangeArrowheads="1"/>
          </p:cNvSpPr>
          <p:nvPr/>
        </p:nvSpPr>
        <p:spPr bwMode="auto">
          <a:xfrm>
            <a:off x="2413000" y="3130550"/>
            <a:ext cx="862013" cy="169863"/>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sp>
        <p:nvSpPr>
          <p:cNvPr id="66566" name="103 - Ορθογώνιο"/>
          <p:cNvSpPr>
            <a:spLocks noChangeArrowheads="1"/>
          </p:cNvSpPr>
          <p:nvPr/>
        </p:nvSpPr>
        <p:spPr bwMode="auto">
          <a:xfrm>
            <a:off x="2490788" y="3195638"/>
            <a:ext cx="862012" cy="169862"/>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cxnSp>
        <p:nvCxnSpPr>
          <p:cNvPr id="66567" name="106 - Ευθεία γραμμή σύνδεσης"/>
          <p:cNvCxnSpPr>
            <a:cxnSpLocks noChangeShapeType="1"/>
            <a:stCxn id="257" idx="4"/>
            <a:endCxn id="101" idx="0"/>
          </p:cNvCxnSpPr>
          <p:nvPr/>
        </p:nvCxnSpPr>
        <p:spPr bwMode="auto">
          <a:xfrm flipH="1">
            <a:off x="3292475" y="2033588"/>
            <a:ext cx="1039813" cy="134937"/>
          </a:xfrm>
          <a:prstGeom prst="line">
            <a:avLst/>
          </a:prstGeom>
          <a:noFill/>
          <a:ln w="9525" algn="ctr">
            <a:solidFill>
              <a:schemeClr val="tx1"/>
            </a:solidFill>
            <a:round/>
            <a:headEnd/>
            <a:tailEnd/>
          </a:ln>
        </p:spPr>
      </p:cxnSp>
      <p:sp>
        <p:nvSpPr>
          <p:cNvPr id="110" name="109 - Έλλειψη"/>
          <p:cNvSpPr/>
          <p:nvPr/>
        </p:nvSpPr>
        <p:spPr bwMode="auto">
          <a:xfrm>
            <a:off x="5141913" y="2190750"/>
            <a:ext cx="784225" cy="195263"/>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algn="l" eaLnBrk="0" hangingPunct="0">
              <a:defRPr/>
            </a:pPr>
            <a:endParaRPr lang="el-GR"/>
          </a:p>
        </p:txBody>
      </p:sp>
      <p:sp>
        <p:nvSpPr>
          <p:cNvPr id="66569" name="113 - Ορθογώνιο"/>
          <p:cNvSpPr>
            <a:spLocks noChangeArrowheads="1"/>
          </p:cNvSpPr>
          <p:nvPr/>
        </p:nvSpPr>
        <p:spPr bwMode="auto">
          <a:xfrm>
            <a:off x="5595938" y="3140075"/>
            <a:ext cx="862012" cy="169863"/>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sp>
        <p:nvSpPr>
          <p:cNvPr id="66570" name="114 - Ορθογώνιο"/>
          <p:cNvSpPr>
            <a:spLocks noChangeArrowheads="1"/>
          </p:cNvSpPr>
          <p:nvPr/>
        </p:nvSpPr>
        <p:spPr bwMode="auto">
          <a:xfrm>
            <a:off x="5673725" y="3205163"/>
            <a:ext cx="862013" cy="169862"/>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cxnSp>
        <p:nvCxnSpPr>
          <p:cNvPr id="66571" name="119 - Ευθεία γραμμή σύνδεσης"/>
          <p:cNvCxnSpPr>
            <a:cxnSpLocks noChangeShapeType="1"/>
            <a:endCxn id="110" idx="0"/>
          </p:cNvCxnSpPr>
          <p:nvPr/>
        </p:nvCxnSpPr>
        <p:spPr bwMode="auto">
          <a:xfrm>
            <a:off x="4110038" y="1981200"/>
            <a:ext cx="1423987" cy="209550"/>
          </a:xfrm>
          <a:prstGeom prst="line">
            <a:avLst/>
          </a:prstGeom>
          <a:noFill/>
          <a:ln w="9525" algn="ctr">
            <a:solidFill>
              <a:schemeClr val="tx1"/>
            </a:solidFill>
            <a:round/>
            <a:headEnd/>
            <a:tailEnd/>
          </a:ln>
        </p:spPr>
      </p:cxnSp>
      <p:sp>
        <p:nvSpPr>
          <p:cNvPr id="121" name="120 - Έλλειψη"/>
          <p:cNvSpPr/>
          <p:nvPr/>
        </p:nvSpPr>
        <p:spPr bwMode="auto">
          <a:xfrm>
            <a:off x="3652838" y="3887788"/>
            <a:ext cx="784225" cy="196850"/>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algn="l" eaLnBrk="0" hangingPunct="0">
              <a:defRPr/>
            </a:pPr>
            <a:endParaRPr lang="el-GR"/>
          </a:p>
        </p:txBody>
      </p:sp>
      <p:sp>
        <p:nvSpPr>
          <p:cNvPr id="66573" name="124 - Ορθογώνιο"/>
          <p:cNvSpPr>
            <a:spLocks noChangeArrowheads="1"/>
          </p:cNvSpPr>
          <p:nvPr/>
        </p:nvSpPr>
        <p:spPr bwMode="auto">
          <a:xfrm>
            <a:off x="3614738" y="4319588"/>
            <a:ext cx="862012" cy="169862"/>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cxnSp>
        <p:nvCxnSpPr>
          <p:cNvPr id="66574" name="126 - Ευθεία γραμμή σύνδεσης"/>
          <p:cNvCxnSpPr>
            <a:cxnSpLocks noChangeShapeType="1"/>
            <a:stCxn id="121" idx="4"/>
            <a:endCxn id="66573" idx="0"/>
          </p:cNvCxnSpPr>
          <p:nvPr/>
        </p:nvCxnSpPr>
        <p:spPr bwMode="auto">
          <a:xfrm>
            <a:off x="4044950" y="4084638"/>
            <a:ext cx="0" cy="234950"/>
          </a:xfrm>
          <a:prstGeom prst="line">
            <a:avLst/>
          </a:prstGeom>
          <a:noFill/>
          <a:ln w="9525" algn="ctr">
            <a:solidFill>
              <a:schemeClr val="tx1"/>
            </a:solidFill>
            <a:round/>
            <a:headEnd/>
            <a:tailEnd/>
          </a:ln>
        </p:spPr>
      </p:cxnSp>
      <p:cxnSp>
        <p:nvCxnSpPr>
          <p:cNvPr id="66575" name="128 - Ευθύγραμμο βέλος σύνδεσης"/>
          <p:cNvCxnSpPr>
            <a:cxnSpLocks noChangeShapeType="1"/>
            <a:stCxn id="121" idx="4"/>
            <a:endCxn id="66573" idx="0"/>
          </p:cNvCxnSpPr>
          <p:nvPr/>
        </p:nvCxnSpPr>
        <p:spPr bwMode="auto">
          <a:xfrm>
            <a:off x="4044950" y="4084638"/>
            <a:ext cx="0" cy="234950"/>
          </a:xfrm>
          <a:prstGeom prst="straightConnector1">
            <a:avLst/>
          </a:prstGeom>
          <a:noFill/>
          <a:ln w="9525" algn="ctr">
            <a:solidFill>
              <a:schemeClr val="tx1"/>
            </a:solidFill>
            <a:round/>
            <a:headEnd/>
            <a:tailEnd type="arrow" w="med" len="med"/>
          </a:ln>
        </p:spPr>
      </p:cxnSp>
      <p:sp>
        <p:nvSpPr>
          <p:cNvPr id="131" name="130 - Έλλειψη"/>
          <p:cNvSpPr/>
          <p:nvPr/>
        </p:nvSpPr>
        <p:spPr bwMode="auto">
          <a:xfrm>
            <a:off x="3662363" y="4759325"/>
            <a:ext cx="782637" cy="195263"/>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algn="l" eaLnBrk="0" hangingPunct="0">
              <a:defRPr/>
            </a:pPr>
            <a:endParaRPr lang="el-GR"/>
          </a:p>
        </p:txBody>
      </p:sp>
      <p:sp>
        <p:nvSpPr>
          <p:cNvPr id="66577" name="153 - Έλλειψη"/>
          <p:cNvSpPr>
            <a:spLocks noChangeArrowheads="1"/>
          </p:cNvSpPr>
          <p:nvPr/>
        </p:nvSpPr>
        <p:spPr bwMode="auto">
          <a:xfrm>
            <a:off x="2613025" y="3317875"/>
            <a:ext cx="52388" cy="46038"/>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578" name="154 - Έλλειψη"/>
          <p:cNvSpPr>
            <a:spLocks noChangeArrowheads="1"/>
          </p:cNvSpPr>
          <p:nvPr/>
        </p:nvSpPr>
        <p:spPr bwMode="auto">
          <a:xfrm>
            <a:off x="2638425" y="3382963"/>
            <a:ext cx="52388" cy="46037"/>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579" name="155 - Έλλειψη"/>
          <p:cNvSpPr>
            <a:spLocks noChangeArrowheads="1"/>
          </p:cNvSpPr>
          <p:nvPr/>
        </p:nvSpPr>
        <p:spPr bwMode="auto">
          <a:xfrm flipH="1">
            <a:off x="2573338" y="3252788"/>
            <a:ext cx="52387" cy="46037"/>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580" name="156 - Έλλειψη"/>
          <p:cNvSpPr>
            <a:spLocks noChangeArrowheads="1"/>
          </p:cNvSpPr>
          <p:nvPr/>
        </p:nvSpPr>
        <p:spPr bwMode="auto">
          <a:xfrm>
            <a:off x="2378075" y="2965450"/>
            <a:ext cx="1344613" cy="704850"/>
          </a:xfrm>
          <a:prstGeom prst="ellipse">
            <a:avLst/>
          </a:prstGeom>
          <a:noFill/>
          <a:ln w="9525" algn="ctr">
            <a:solidFill>
              <a:schemeClr val="tx1"/>
            </a:solidFill>
            <a:round/>
            <a:headEnd/>
            <a:tailEnd/>
          </a:ln>
        </p:spPr>
        <p:txBody>
          <a:bodyPr/>
          <a:lstStyle/>
          <a:p>
            <a:pPr algn="l" eaLnBrk="0" hangingPunct="0"/>
            <a:endParaRPr lang="el-GR"/>
          </a:p>
        </p:txBody>
      </p:sp>
      <p:cxnSp>
        <p:nvCxnSpPr>
          <p:cNvPr id="66581" name="158 - Ευθεία γραμμή σύνδεσης"/>
          <p:cNvCxnSpPr>
            <a:cxnSpLocks noChangeShapeType="1"/>
            <a:stCxn id="66580" idx="4"/>
            <a:endCxn id="121" idx="0"/>
          </p:cNvCxnSpPr>
          <p:nvPr/>
        </p:nvCxnSpPr>
        <p:spPr bwMode="auto">
          <a:xfrm>
            <a:off x="3049588" y="3670300"/>
            <a:ext cx="995362" cy="217488"/>
          </a:xfrm>
          <a:prstGeom prst="line">
            <a:avLst/>
          </a:prstGeom>
          <a:noFill/>
          <a:ln w="9525" algn="ctr">
            <a:solidFill>
              <a:schemeClr val="tx1"/>
            </a:solidFill>
            <a:round/>
            <a:headEnd/>
            <a:tailEnd type="arrow" w="med" len="med"/>
          </a:ln>
        </p:spPr>
      </p:cxnSp>
      <p:cxnSp>
        <p:nvCxnSpPr>
          <p:cNvPr id="66582" name="161 - Ευθεία γραμμή σύνδεσης"/>
          <p:cNvCxnSpPr>
            <a:cxnSpLocks noChangeShapeType="1"/>
            <a:stCxn id="66573" idx="2"/>
            <a:endCxn id="131" idx="0"/>
          </p:cNvCxnSpPr>
          <p:nvPr/>
        </p:nvCxnSpPr>
        <p:spPr bwMode="auto">
          <a:xfrm>
            <a:off x="4044950" y="4489450"/>
            <a:ext cx="9525" cy="269875"/>
          </a:xfrm>
          <a:prstGeom prst="line">
            <a:avLst/>
          </a:prstGeom>
          <a:noFill/>
          <a:ln w="9525" algn="ctr">
            <a:solidFill>
              <a:schemeClr val="tx1"/>
            </a:solidFill>
            <a:round/>
            <a:headEnd/>
            <a:tailEnd/>
          </a:ln>
        </p:spPr>
      </p:cxnSp>
      <p:sp>
        <p:nvSpPr>
          <p:cNvPr id="66583" name="163 - Ορθογώνιο"/>
          <p:cNvSpPr>
            <a:spLocks noChangeArrowheads="1"/>
          </p:cNvSpPr>
          <p:nvPr/>
        </p:nvSpPr>
        <p:spPr bwMode="auto">
          <a:xfrm>
            <a:off x="1227138" y="4110038"/>
            <a:ext cx="863600" cy="169862"/>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sp>
        <p:nvSpPr>
          <p:cNvPr id="66584" name="166 - Ορθογώνιο"/>
          <p:cNvSpPr>
            <a:spLocks noChangeArrowheads="1"/>
          </p:cNvSpPr>
          <p:nvPr/>
        </p:nvSpPr>
        <p:spPr bwMode="auto">
          <a:xfrm>
            <a:off x="1266825" y="4224338"/>
            <a:ext cx="862013" cy="169862"/>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sp>
        <p:nvSpPr>
          <p:cNvPr id="66585" name="168 - Ορθογώνιο"/>
          <p:cNvSpPr>
            <a:spLocks noChangeArrowheads="1"/>
          </p:cNvSpPr>
          <p:nvPr/>
        </p:nvSpPr>
        <p:spPr bwMode="auto">
          <a:xfrm>
            <a:off x="1501775" y="4327525"/>
            <a:ext cx="862013" cy="169863"/>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sp>
        <p:nvSpPr>
          <p:cNvPr id="66586" name="190 - Ορθογώνιο"/>
          <p:cNvSpPr>
            <a:spLocks noChangeArrowheads="1"/>
          </p:cNvSpPr>
          <p:nvPr/>
        </p:nvSpPr>
        <p:spPr bwMode="auto">
          <a:xfrm>
            <a:off x="3635375" y="5256213"/>
            <a:ext cx="862013" cy="169862"/>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cxnSp>
        <p:nvCxnSpPr>
          <p:cNvPr id="66587" name="191 - Ευθύγραμμο βέλος σύνδεσης"/>
          <p:cNvCxnSpPr>
            <a:cxnSpLocks noChangeShapeType="1"/>
            <a:endCxn id="66586" idx="0"/>
          </p:cNvCxnSpPr>
          <p:nvPr/>
        </p:nvCxnSpPr>
        <p:spPr bwMode="auto">
          <a:xfrm>
            <a:off x="4067175" y="4941888"/>
            <a:ext cx="0" cy="314325"/>
          </a:xfrm>
          <a:prstGeom prst="straightConnector1">
            <a:avLst/>
          </a:prstGeom>
          <a:noFill/>
          <a:ln w="9525" algn="ctr">
            <a:solidFill>
              <a:schemeClr val="tx1"/>
            </a:solidFill>
            <a:round/>
            <a:headEnd/>
            <a:tailEnd type="arrow" w="med" len="med"/>
          </a:ln>
        </p:spPr>
      </p:cxnSp>
      <p:sp>
        <p:nvSpPr>
          <p:cNvPr id="257" name="256 - Έλλειψη"/>
          <p:cNvSpPr/>
          <p:nvPr/>
        </p:nvSpPr>
        <p:spPr bwMode="auto">
          <a:xfrm>
            <a:off x="3940175" y="1836738"/>
            <a:ext cx="784225" cy="19685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a:lstStyle/>
          <a:p>
            <a:pPr algn="l" eaLnBrk="0" hangingPunct="0">
              <a:defRPr/>
            </a:pPr>
            <a:endParaRPr lang="el-GR"/>
          </a:p>
        </p:txBody>
      </p:sp>
      <p:cxnSp>
        <p:nvCxnSpPr>
          <p:cNvPr id="66589" name="260 - Ευθεία γραμμή σύνδεσης"/>
          <p:cNvCxnSpPr>
            <a:cxnSpLocks noChangeShapeType="1"/>
            <a:stCxn id="66563" idx="2"/>
            <a:endCxn id="257" idx="0"/>
          </p:cNvCxnSpPr>
          <p:nvPr/>
        </p:nvCxnSpPr>
        <p:spPr bwMode="auto">
          <a:xfrm flipH="1">
            <a:off x="4332288" y="1581150"/>
            <a:ext cx="4762" cy="255588"/>
          </a:xfrm>
          <a:prstGeom prst="line">
            <a:avLst/>
          </a:prstGeom>
          <a:noFill/>
          <a:ln w="9525" algn="ctr">
            <a:solidFill>
              <a:schemeClr val="tx1"/>
            </a:solidFill>
            <a:round/>
            <a:headEnd/>
            <a:tailEnd/>
          </a:ln>
        </p:spPr>
      </p:cxnSp>
      <p:sp>
        <p:nvSpPr>
          <p:cNvPr id="66590" name="272 - Έλλειψη"/>
          <p:cNvSpPr>
            <a:spLocks noChangeArrowheads="1"/>
          </p:cNvSpPr>
          <p:nvPr/>
        </p:nvSpPr>
        <p:spPr bwMode="auto">
          <a:xfrm rot="10800000">
            <a:off x="5791200" y="3295650"/>
            <a:ext cx="52388" cy="46038"/>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591" name="273 - Έλλειψη"/>
          <p:cNvSpPr>
            <a:spLocks noChangeArrowheads="1"/>
          </p:cNvSpPr>
          <p:nvPr/>
        </p:nvSpPr>
        <p:spPr bwMode="auto">
          <a:xfrm rot="10800000">
            <a:off x="5748338" y="3278188"/>
            <a:ext cx="50800" cy="46037"/>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592" name="274 - Έλλειψη"/>
          <p:cNvSpPr>
            <a:spLocks noChangeArrowheads="1"/>
          </p:cNvSpPr>
          <p:nvPr/>
        </p:nvSpPr>
        <p:spPr bwMode="auto">
          <a:xfrm rot="10800000">
            <a:off x="5803900" y="3360738"/>
            <a:ext cx="52388" cy="46037"/>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288" name="287 - Έλλειψη"/>
          <p:cNvSpPr/>
          <p:nvPr/>
        </p:nvSpPr>
        <p:spPr bwMode="auto">
          <a:xfrm>
            <a:off x="2782888" y="2573338"/>
            <a:ext cx="782637" cy="195262"/>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algn="l" eaLnBrk="0" hangingPunct="0">
              <a:defRPr/>
            </a:pPr>
            <a:endParaRPr lang="el-GR"/>
          </a:p>
        </p:txBody>
      </p:sp>
      <p:sp>
        <p:nvSpPr>
          <p:cNvPr id="287" name="286 - Έλλειψη"/>
          <p:cNvSpPr/>
          <p:nvPr/>
        </p:nvSpPr>
        <p:spPr bwMode="auto">
          <a:xfrm>
            <a:off x="2913063" y="2625725"/>
            <a:ext cx="784225" cy="195263"/>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algn="l" eaLnBrk="0" hangingPunct="0">
              <a:defRPr/>
            </a:pPr>
            <a:endParaRPr lang="el-GR"/>
          </a:p>
        </p:txBody>
      </p:sp>
      <p:grpSp>
        <p:nvGrpSpPr>
          <p:cNvPr id="2" name="299 - Ομάδα"/>
          <p:cNvGrpSpPr>
            <a:grpSpLocks/>
          </p:cNvGrpSpPr>
          <p:nvPr/>
        </p:nvGrpSpPr>
        <p:grpSpPr bwMode="auto">
          <a:xfrm>
            <a:off x="3013075" y="2673350"/>
            <a:ext cx="117475" cy="176213"/>
            <a:chOff x="4933406" y="5416730"/>
            <a:chExt cx="117566" cy="176349"/>
          </a:xfrm>
        </p:grpSpPr>
        <p:sp>
          <p:nvSpPr>
            <p:cNvPr id="66596" name="295 - Έλλειψη"/>
            <p:cNvSpPr>
              <a:spLocks noChangeArrowheads="1"/>
            </p:cNvSpPr>
            <p:nvPr/>
          </p:nvSpPr>
          <p:spPr bwMode="auto">
            <a:xfrm>
              <a:off x="4972594" y="5482046"/>
              <a:ext cx="52252" cy="45719"/>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597" name="296 - Έλλειψη"/>
            <p:cNvSpPr>
              <a:spLocks noChangeArrowheads="1"/>
            </p:cNvSpPr>
            <p:nvPr/>
          </p:nvSpPr>
          <p:spPr bwMode="auto">
            <a:xfrm>
              <a:off x="4998720" y="5547360"/>
              <a:ext cx="52252" cy="45719"/>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598" name="297 - Έλλειψη"/>
            <p:cNvSpPr>
              <a:spLocks noChangeArrowheads="1"/>
            </p:cNvSpPr>
            <p:nvPr/>
          </p:nvSpPr>
          <p:spPr bwMode="auto">
            <a:xfrm flipH="1">
              <a:off x="4933406" y="5416730"/>
              <a:ext cx="52249" cy="45719"/>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grpSp>
      <p:sp>
        <p:nvSpPr>
          <p:cNvPr id="286" name="285 - Έλλειψη"/>
          <p:cNvSpPr/>
          <p:nvPr/>
        </p:nvSpPr>
        <p:spPr bwMode="auto">
          <a:xfrm>
            <a:off x="3060700" y="2695575"/>
            <a:ext cx="784225" cy="195263"/>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algn="l" eaLnBrk="0" hangingPunct="0">
              <a:defRPr/>
            </a:pPr>
            <a:endParaRPr lang="el-GR"/>
          </a:p>
        </p:txBody>
      </p:sp>
      <p:sp>
        <p:nvSpPr>
          <p:cNvPr id="307" name="306 - Έλλειψη"/>
          <p:cNvSpPr/>
          <p:nvPr/>
        </p:nvSpPr>
        <p:spPr bwMode="auto">
          <a:xfrm>
            <a:off x="5037138" y="2620963"/>
            <a:ext cx="784225" cy="196850"/>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algn="l" eaLnBrk="0" hangingPunct="0">
              <a:defRPr/>
            </a:pPr>
            <a:endParaRPr lang="el-GR"/>
          </a:p>
        </p:txBody>
      </p:sp>
      <p:sp>
        <p:nvSpPr>
          <p:cNvPr id="308" name="307 - Έλλειψη"/>
          <p:cNvSpPr/>
          <p:nvPr/>
        </p:nvSpPr>
        <p:spPr bwMode="auto">
          <a:xfrm>
            <a:off x="5168900" y="2673350"/>
            <a:ext cx="782638" cy="196850"/>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algn="l" eaLnBrk="0" hangingPunct="0">
              <a:defRPr/>
            </a:pPr>
            <a:endParaRPr lang="el-GR"/>
          </a:p>
        </p:txBody>
      </p:sp>
      <p:grpSp>
        <p:nvGrpSpPr>
          <p:cNvPr id="3" name="308 - Ομάδα"/>
          <p:cNvGrpSpPr>
            <a:grpSpLocks/>
          </p:cNvGrpSpPr>
          <p:nvPr/>
        </p:nvGrpSpPr>
        <p:grpSpPr bwMode="auto">
          <a:xfrm>
            <a:off x="5268913" y="2720975"/>
            <a:ext cx="117475" cy="176213"/>
            <a:chOff x="4933406" y="5416730"/>
            <a:chExt cx="117566" cy="176349"/>
          </a:xfrm>
        </p:grpSpPr>
        <p:sp>
          <p:nvSpPr>
            <p:cNvPr id="66603" name="309 - Έλλειψη"/>
            <p:cNvSpPr>
              <a:spLocks noChangeArrowheads="1"/>
            </p:cNvSpPr>
            <p:nvPr/>
          </p:nvSpPr>
          <p:spPr bwMode="auto">
            <a:xfrm>
              <a:off x="4972594" y="5482046"/>
              <a:ext cx="52252" cy="45719"/>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604" name="310 - Έλλειψη"/>
            <p:cNvSpPr>
              <a:spLocks noChangeArrowheads="1"/>
            </p:cNvSpPr>
            <p:nvPr/>
          </p:nvSpPr>
          <p:spPr bwMode="auto">
            <a:xfrm>
              <a:off x="4998720" y="5547360"/>
              <a:ext cx="52252" cy="45719"/>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605" name="311 - Έλλειψη"/>
            <p:cNvSpPr>
              <a:spLocks noChangeArrowheads="1"/>
            </p:cNvSpPr>
            <p:nvPr/>
          </p:nvSpPr>
          <p:spPr bwMode="auto">
            <a:xfrm flipH="1">
              <a:off x="4933406" y="5416730"/>
              <a:ext cx="52249" cy="45719"/>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grpSp>
      <p:sp>
        <p:nvSpPr>
          <p:cNvPr id="313" name="312 - Έλλειψη"/>
          <p:cNvSpPr/>
          <p:nvPr/>
        </p:nvSpPr>
        <p:spPr bwMode="auto">
          <a:xfrm>
            <a:off x="5316538" y="2743200"/>
            <a:ext cx="784225" cy="195263"/>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algn="l" eaLnBrk="0" hangingPunct="0">
              <a:defRPr/>
            </a:pPr>
            <a:endParaRPr lang="el-GR"/>
          </a:p>
        </p:txBody>
      </p:sp>
      <p:cxnSp>
        <p:nvCxnSpPr>
          <p:cNvPr id="66607" name="318 - Ευθύγραμμο βέλος σύνδεσης"/>
          <p:cNvCxnSpPr>
            <a:cxnSpLocks noChangeShapeType="1"/>
            <a:stCxn id="288" idx="2"/>
          </p:cNvCxnSpPr>
          <p:nvPr/>
        </p:nvCxnSpPr>
        <p:spPr bwMode="auto">
          <a:xfrm flipH="1">
            <a:off x="2608263" y="2671763"/>
            <a:ext cx="174625" cy="446087"/>
          </a:xfrm>
          <a:prstGeom prst="straightConnector1">
            <a:avLst/>
          </a:prstGeom>
          <a:noFill/>
          <a:ln w="9525" algn="ctr">
            <a:solidFill>
              <a:schemeClr val="tx1"/>
            </a:solidFill>
            <a:round/>
            <a:headEnd/>
            <a:tailEnd type="arrow" w="med" len="med"/>
          </a:ln>
        </p:spPr>
      </p:cxnSp>
      <p:cxnSp>
        <p:nvCxnSpPr>
          <p:cNvPr id="66608" name="322 - Ευθύγραμμο βέλος σύνδεσης"/>
          <p:cNvCxnSpPr>
            <a:cxnSpLocks noChangeShapeType="1"/>
            <a:stCxn id="287" idx="2"/>
          </p:cNvCxnSpPr>
          <p:nvPr/>
        </p:nvCxnSpPr>
        <p:spPr bwMode="auto">
          <a:xfrm flipH="1">
            <a:off x="2686050" y="2724150"/>
            <a:ext cx="227013" cy="458788"/>
          </a:xfrm>
          <a:prstGeom prst="straightConnector1">
            <a:avLst/>
          </a:prstGeom>
          <a:noFill/>
          <a:ln w="9525" algn="ctr">
            <a:solidFill>
              <a:schemeClr val="tx1"/>
            </a:solidFill>
            <a:round/>
            <a:headEnd/>
            <a:tailEnd type="arrow" w="med" len="med"/>
          </a:ln>
        </p:spPr>
      </p:cxnSp>
      <p:cxnSp>
        <p:nvCxnSpPr>
          <p:cNvPr id="66609" name="324 - Ευθύγραμμο βέλος σύνδεσης"/>
          <p:cNvCxnSpPr>
            <a:cxnSpLocks noChangeShapeType="1"/>
            <a:stCxn id="286" idx="4"/>
            <a:endCxn id="66642" idx="0"/>
          </p:cNvCxnSpPr>
          <p:nvPr/>
        </p:nvCxnSpPr>
        <p:spPr bwMode="auto">
          <a:xfrm flipH="1">
            <a:off x="3117850" y="2890838"/>
            <a:ext cx="334963" cy="436562"/>
          </a:xfrm>
          <a:prstGeom prst="straightConnector1">
            <a:avLst/>
          </a:prstGeom>
          <a:noFill/>
          <a:ln w="9525" algn="ctr">
            <a:solidFill>
              <a:schemeClr val="tx1"/>
            </a:solidFill>
            <a:round/>
            <a:headEnd/>
            <a:tailEnd type="arrow" w="med" len="med"/>
          </a:ln>
        </p:spPr>
      </p:cxnSp>
      <p:sp>
        <p:nvSpPr>
          <p:cNvPr id="66610" name="327 - Έλλειψη"/>
          <p:cNvSpPr>
            <a:spLocks noChangeArrowheads="1"/>
          </p:cNvSpPr>
          <p:nvPr/>
        </p:nvSpPr>
        <p:spPr bwMode="auto">
          <a:xfrm>
            <a:off x="2620963" y="2481263"/>
            <a:ext cx="1311275" cy="471487"/>
          </a:xfrm>
          <a:prstGeom prst="ellipse">
            <a:avLst/>
          </a:prstGeom>
          <a:noFill/>
          <a:ln w="9525" algn="ctr">
            <a:solidFill>
              <a:schemeClr val="tx1"/>
            </a:solidFill>
            <a:round/>
            <a:headEnd/>
            <a:tailEnd/>
          </a:ln>
        </p:spPr>
        <p:txBody>
          <a:bodyPr/>
          <a:lstStyle/>
          <a:p>
            <a:pPr algn="l" eaLnBrk="0" hangingPunct="0"/>
            <a:endParaRPr lang="el-GR"/>
          </a:p>
        </p:txBody>
      </p:sp>
      <p:cxnSp>
        <p:nvCxnSpPr>
          <p:cNvPr id="66611" name="331 - Ευθεία γραμμή σύνδεσης"/>
          <p:cNvCxnSpPr>
            <a:cxnSpLocks noChangeShapeType="1"/>
            <a:stCxn id="101" idx="4"/>
            <a:endCxn id="66610" idx="0"/>
          </p:cNvCxnSpPr>
          <p:nvPr/>
        </p:nvCxnSpPr>
        <p:spPr bwMode="auto">
          <a:xfrm flipH="1">
            <a:off x="3276600" y="2363788"/>
            <a:ext cx="15875" cy="117475"/>
          </a:xfrm>
          <a:prstGeom prst="line">
            <a:avLst/>
          </a:prstGeom>
          <a:noFill/>
          <a:ln w="9525" algn="ctr">
            <a:solidFill>
              <a:schemeClr val="tx1"/>
            </a:solidFill>
            <a:round/>
            <a:headEnd/>
            <a:tailEnd/>
          </a:ln>
        </p:spPr>
      </p:cxnSp>
      <p:sp>
        <p:nvSpPr>
          <p:cNvPr id="66612" name="334 - Έλλειψη"/>
          <p:cNvSpPr>
            <a:spLocks noChangeArrowheads="1"/>
          </p:cNvSpPr>
          <p:nvPr/>
        </p:nvSpPr>
        <p:spPr bwMode="auto">
          <a:xfrm>
            <a:off x="4929188" y="2520950"/>
            <a:ext cx="1311275" cy="452438"/>
          </a:xfrm>
          <a:prstGeom prst="ellipse">
            <a:avLst/>
          </a:prstGeom>
          <a:noFill/>
          <a:ln w="9525" algn="ctr">
            <a:solidFill>
              <a:schemeClr val="tx1"/>
            </a:solidFill>
            <a:round/>
            <a:headEnd/>
            <a:tailEnd/>
          </a:ln>
        </p:spPr>
        <p:txBody>
          <a:bodyPr/>
          <a:lstStyle/>
          <a:p>
            <a:pPr algn="l" eaLnBrk="0" hangingPunct="0"/>
            <a:endParaRPr lang="el-GR"/>
          </a:p>
        </p:txBody>
      </p:sp>
      <p:cxnSp>
        <p:nvCxnSpPr>
          <p:cNvPr id="66613" name="336 - Ευθεία γραμμή σύνδεσης"/>
          <p:cNvCxnSpPr>
            <a:cxnSpLocks noChangeShapeType="1"/>
            <a:stCxn id="110" idx="4"/>
            <a:endCxn id="66612" idx="0"/>
          </p:cNvCxnSpPr>
          <p:nvPr/>
        </p:nvCxnSpPr>
        <p:spPr bwMode="auto">
          <a:xfrm>
            <a:off x="5534025" y="2386013"/>
            <a:ext cx="50800" cy="134937"/>
          </a:xfrm>
          <a:prstGeom prst="line">
            <a:avLst/>
          </a:prstGeom>
          <a:noFill/>
          <a:ln w="9525" algn="ctr">
            <a:solidFill>
              <a:schemeClr val="tx1"/>
            </a:solidFill>
            <a:round/>
            <a:headEnd/>
            <a:tailEnd/>
          </a:ln>
        </p:spPr>
      </p:cxnSp>
      <p:cxnSp>
        <p:nvCxnSpPr>
          <p:cNvPr id="66614" name="338 - Ευθύγραμμο βέλος σύνδεσης"/>
          <p:cNvCxnSpPr>
            <a:cxnSpLocks noChangeShapeType="1"/>
            <a:stCxn id="307" idx="2"/>
            <a:endCxn id="66570" idx="1"/>
          </p:cNvCxnSpPr>
          <p:nvPr/>
        </p:nvCxnSpPr>
        <p:spPr bwMode="auto">
          <a:xfrm>
            <a:off x="5037138" y="2719388"/>
            <a:ext cx="636587" cy="569912"/>
          </a:xfrm>
          <a:prstGeom prst="straightConnector1">
            <a:avLst/>
          </a:prstGeom>
          <a:noFill/>
          <a:ln w="9525" algn="ctr">
            <a:solidFill>
              <a:schemeClr val="tx1"/>
            </a:solidFill>
            <a:round/>
            <a:headEnd/>
            <a:tailEnd type="arrow" w="med" len="med"/>
          </a:ln>
        </p:spPr>
      </p:cxnSp>
      <p:cxnSp>
        <p:nvCxnSpPr>
          <p:cNvPr id="66615" name="340 - Ευθύγραμμο βέλος σύνδεσης"/>
          <p:cNvCxnSpPr>
            <a:cxnSpLocks noChangeShapeType="1"/>
            <a:stCxn id="308" idx="2"/>
          </p:cNvCxnSpPr>
          <p:nvPr/>
        </p:nvCxnSpPr>
        <p:spPr bwMode="auto">
          <a:xfrm>
            <a:off x="5168900" y="2771775"/>
            <a:ext cx="762000" cy="441325"/>
          </a:xfrm>
          <a:prstGeom prst="straightConnector1">
            <a:avLst/>
          </a:prstGeom>
          <a:noFill/>
          <a:ln w="9525" algn="ctr">
            <a:solidFill>
              <a:schemeClr val="tx1"/>
            </a:solidFill>
            <a:round/>
            <a:headEnd/>
            <a:tailEnd type="arrow" w="med" len="med"/>
          </a:ln>
        </p:spPr>
      </p:cxnSp>
      <p:cxnSp>
        <p:nvCxnSpPr>
          <p:cNvPr id="66616" name="342 - Ευθύγραμμο βέλος σύνδεσης"/>
          <p:cNvCxnSpPr>
            <a:cxnSpLocks noChangeShapeType="1"/>
            <a:stCxn id="313" idx="4"/>
            <a:endCxn id="66643" idx="0"/>
          </p:cNvCxnSpPr>
          <p:nvPr/>
        </p:nvCxnSpPr>
        <p:spPr bwMode="auto">
          <a:xfrm>
            <a:off x="5708650" y="2938463"/>
            <a:ext cx="592138" cy="396875"/>
          </a:xfrm>
          <a:prstGeom prst="straightConnector1">
            <a:avLst/>
          </a:prstGeom>
          <a:noFill/>
          <a:ln w="9525" algn="ctr">
            <a:solidFill>
              <a:schemeClr val="tx1"/>
            </a:solidFill>
            <a:round/>
            <a:headEnd/>
            <a:tailEnd type="arrow" w="med" len="med"/>
          </a:ln>
        </p:spPr>
      </p:cxnSp>
      <p:sp>
        <p:nvSpPr>
          <p:cNvPr id="66617" name="351 - Ορθογώνιο"/>
          <p:cNvSpPr>
            <a:spLocks noChangeArrowheads="1"/>
          </p:cNvSpPr>
          <p:nvPr/>
        </p:nvSpPr>
        <p:spPr bwMode="auto">
          <a:xfrm>
            <a:off x="1393825" y="1576388"/>
            <a:ext cx="862013" cy="169862"/>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cxnSp>
        <p:nvCxnSpPr>
          <p:cNvPr id="66618" name="353 - Ευθύγραμμο βέλος σύνδεσης"/>
          <p:cNvCxnSpPr>
            <a:cxnSpLocks noChangeShapeType="1"/>
            <a:stCxn id="66617" idx="3"/>
            <a:endCxn id="66563" idx="1"/>
          </p:cNvCxnSpPr>
          <p:nvPr/>
        </p:nvCxnSpPr>
        <p:spPr bwMode="auto">
          <a:xfrm flipV="1">
            <a:off x="2255838" y="1495425"/>
            <a:ext cx="1649412" cy="165100"/>
          </a:xfrm>
          <a:prstGeom prst="straightConnector1">
            <a:avLst/>
          </a:prstGeom>
          <a:noFill/>
          <a:ln w="9525" algn="ctr">
            <a:solidFill>
              <a:schemeClr val="tx1"/>
            </a:solidFill>
            <a:round/>
            <a:headEnd/>
            <a:tailEnd type="arrow" w="med" len="med"/>
          </a:ln>
        </p:spPr>
      </p:cxnSp>
      <p:sp>
        <p:nvSpPr>
          <p:cNvPr id="355" name="354 - Έλλειψη"/>
          <p:cNvSpPr/>
          <p:nvPr/>
        </p:nvSpPr>
        <p:spPr bwMode="auto">
          <a:xfrm>
            <a:off x="3683000" y="5630863"/>
            <a:ext cx="784225" cy="195262"/>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algn="l" eaLnBrk="0" hangingPunct="0">
              <a:defRPr/>
            </a:pPr>
            <a:endParaRPr lang="el-GR"/>
          </a:p>
        </p:txBody>
      </p:sp>
      <p:sp>
        <p:nvSpPr>
          <p:cNvPr id="66620" name="355 - Ορθογώνιο"/>
          <p:cNvSpPr>
            <a:spLocks noChangeArrowheads="1"/>
          </p:cNvSpPr>
          <p:nvPr/>
        </p:nvSpPr>
        <p:spPr bwMode="auto">
          <a:xfrm>
            <a:off x="3657600" y="6191250"/>
            <a:ext cx="862013" cy="169863"/>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cxnSp>
        <p:nvCxnSpPr>
          <p:cNvPr id="66621" name="356 - Ευθύγραμμο βέλος σύνδεσης"/>
          <p:cNvCxnSpPr>
            <a:cxnSpLocks noChangeShapeType="1"/>
            <a:stCxn id="355" idx="4"/>
            <a:endCxn id="66620" idx="0"/>
          </p:cNvCxnSpPr>
          <p:nvPr/>
        </p:nvCxnSpPr>
        <p:spPr bwMode="auto">
          <a:xfrm>
            <a:off x="4075113" y="5826125"/>
            <a:ext cx="14287" cy="365125"/>
          </a:xfrm>
          <a:prstGeom prst="straightConnector1">
            <a:avLst/>
          </a:prstGeom>
          <a:noFill/>
          <a:ln w="9525" algn="ctr">
            <a:solidFill>
              <a:schemeClr val="tx1"/>
            </a:solidFill>
            <a:round/>
            <a:headEnd/>
            <a:tailEnd type="arrow" w="med" len="med"/>
          </a:ln>
        </p:spPr>
      </p:cxnSp>
      <p:cxnSp>
        <p:nvCxnSpPr>
          <p:cNvPr id="66622" name="364 - Ευθεία γραμμή σύνδεσης"/>
          <p:cNvCxnSpPr>
            <a:cxnSpLocks noChangeShapeType="1"/>
            <a:stCxn id="66586" idx="2"/>
            <a:endCxn id="355" idx="0"/>
          </p:cNvCxnSpPr>
          <p:nvPr/>
        </p:nvCxnSpPr>
        <p:spPr bwMode="auto">
          <a:xfrm>
            <a:off x="4067175" y="5426075"/>
            <a:ext cx="7938" cy="204788"/>
          </a:xfrm>
          <a:prstGeom prst="line">
            <a:avLst/>
          </a:prstGeom>
          <a:noFill/>
          <a:ln w="9525" algn="ctr">
            <a:solidFill>
              <a:schemeClr val="tx1"/>
            </a:solidFill>
            <a:round/>
            <a:headEnd/>
            <a:tailEnd/>
          </a:ln>
        </p:spPr>
      </p:cxnSp>
      <p:sp>
        <p:nvSpPr>
          <p:cNvPr id="66623" name="388 - Ορθογώνιο"/>
          <p:cNvSpPr>
            <a:spLocks noChangeArrowheads="1"/>
          </p:cNvSpPr>
          <p:nvPr/>
        </p:nvSpPr>
        <p:spPr bwMode="auto">
          <a:xfrm>
            <a:off x="4868863" y="6161088"/>
            <a:ext cx="862012" cy="169862"/>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cxnSp>
        <p:nvCxnSpPr>
          <p:cNvPr id="66624" name="390 - Ευθύγραμμο βέλος σύνδεσης"/>
          <p:cNvCxnSpPr>
            <a:cxnSpLocks noChangeShapeType="1"/>
            <a:endCxn id="66623" idx="1"/>
          </p:cNvCxnSpPr>
          <p:nvPr/>
        </p:nvCxnSpPr>
        <p:spPr bwMode="auto">
          <a:xfrm flipV="1">
            <a:off x="4514850" y="6246813"/>
            <a:ext cx="354013" cy="12700"/>
          </a:xfrm>
          <a:prstGeom prst="straightConnector1">
            <a:avLst/>
          </a:prstGeom>
          <a:noFill/>
          <a:ln w="9525" algn="ctr">
            <a:solidFill>
              <a:schemeClr val="tx1"/>
            </a:solidFill>
            <a:round/>
            <a:headEnd/>
            <a:tailEnd type="arrow" w="med" len="med"/>
          </a:ln>
        </p:spPr>
      </p:cxnSp>
      <p:grpSp>
        <p:nvGrpSpPr>
          <p:cNvPr id="4" name="417 - Ομάδα"/>
          <p:cNvGrpSpPr>
            <a:grpSpLocks/>
          </p:cNvGrpSpPr>
          <p:nvPr/>
        </p:nvGrpSpPr>
        <p:grpSpPr bwMode="auto">
          <a:xfrm>
            <a:off x="1414463" y="4275138"/>
            <a:ext cx="66675" cy="215900"/>
            <a:chOff x="4567645" y="4175759"/>
            <a:chExt cx="65316" cy="215538"/>
          </a:xfrm>
        </p:grpSpPr>
        <p:sp>
          <p:nvSpPr>
            <p:cNvPr id="66626" name="418 - Έλλειψη"/>
            <p:cNvSpPr>
              <a:spLocks noChangeArrowheads="1"/>
            </p:cNvSpPr>
            <p:nvPr/>
          </p:nvSpPr>
          <p:spPr bwMode="auto">
            <a:xfrm>
              <a:off x="4580709" y="4345578"/>
              <a:ext cx="52252" cy="45719"/>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627" name="419 - Έλλειψη"/>
            <p:cNvSpPr>
              <a:spLocks noChangeArrowheads="1"/>
            </p:cNvSpPr>
            <p:nvPr/>
          </p:nvSpPr>
          <p:spPr bwMode="auto">
            <a:xfrm>
              <a:off x="4576354" y="4262846"/>
              <a:ext cx="52252" cy="45719"/>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628" name="420 - Έλλειψη"/>
            <p:cNvSpPr>
              <a:spLocks noChangeArrowheads="1"/>
            </p:cNvSpPr>
            <p:nvPr/>
          </p:nvSpPr>
          <p:spPr bwMode="auto">
            <a:xfrm>
              <a:off x="4567645" y="4175759"/>
              <a:ext cx="52252" cy="45719"/>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grpSp>
      <p:cxnSp>
        <p:nvCxnSpPr>
          <p:cNvPr id="66629" name="422 - Ευθύγραμμο βέλος σύνδεσης"/>
          <p:cNvCxnSpPr>
            <a:cxnSpLocks noChangeShapeType="1"/>
          </p:cNvCxnSpPr>
          <p:nvPr/>
        </p:nvCxnSpPr>
        <p:spPr bwMode="auto">
          <a:xfrm flipH="1">
            <a:off x="1606550" y="3175000"/>
            <a:ext cx="823913" cy="947738"/>
          </a:xfrm>
          <a:prstGeom prst="straightConnector1">
            <a:avLst/>
          </a:prstGeom>
          <a:noFill/>
          <a:ln w="9525" algn="ctr">
            <a:solidFill>
              <a:schemeClr val="tx1"/>
            </a:solidFill>
            <a:round/>
            <a:headEnd/>
            <a:tailEnd type="arrow" w="med" len="med"/>
          </a:ln>
        </p:spPr>
      </p:cxnSp>
      <p:cxnSp>
        <p:nvCxnSpPr>
          <p:cNvPr id="66630" name="424 - Ευθύγραμμο βέλος σύνδεσης"/>
          <p:cNvCxnSpPr>
            <a:cxnSpLocks noChangeShapeType="1"/>
            <a:stCxn id="66566" idx="1"/>
            <a:endCxn id="66584" idx="0"/>
          </p:cNvCxnSpPr>
          <p:nvPr/>
        </p:nvCxnSpPr>
        <p:spPr bwMode="auto">
          <a:xfrm flipH="1">
            <a:off x="1698625" y="3281363"/>
            <a:ext cx="792163" cy="942975"/>
          </a:xfrm>
          <a:prstGeom prst="straightConnector1">
            <a:avLst/>
          </a:prstGeom>
          <a:noFill/>
          <a:ln w="9525" algn="ctr">
            <a:solidFill>
              <a:schemeClr val="tx1"/>
            </a:solidFill>
            <a:round/>
            <a:headEnd/>
            <a:tailEnd type="arrow" w="med" len="med"/>
          </a:ln>
        </p:spPr>
      </p:cxnSp>
      <p:cxnSp>
        <p:nvCxnSpPr>
          <p:cNvPr id="66631" name="426 - Ευθύγραμμο βέλος σύνδεσης"/>
          <p:cNvCxnSpPr>
            <a:cxnSpLocks noChangeShapeType="1"/>
            <a:stCxn id="66642" idx="2"/>
            <a:endCxn id="66585" idx="0"/>
          </p:cNvCxnSpPr>
          <p:nvPr/>
        </p:nvCxnSpPr>
        <p:spPr bwMode="auto">
          <a:xfrm flipH="1">
            <a:off x="1933575" y="3500438"/>
            <a:ext cx="1184275" cy="827087"/>
          </a:xfrm>
          <a:prstGeom prst="straightConnector1">
            <a:avLst/>
          </a:prstGeom>
          <a:noFill/>
          <a:ln w="9525" algn="ctr">
            <a:solidFill>
              <a:schemeClr val="tx1"/>
            </a:solidFill>
            <a:round/>
            <a:headEnd/>
            <a:tailEnd type="arrow" w="med" len="med"/>
          </a:ln>
        </p:spPr>
      </p:cxnSp>
      <p:sp>
        <p:nvSpPr>
          <p:cNvPr id="66632" name="442 - Ορθογώνιο"/>
          <p:cNvSpPr>
            <a:spLocks noChangeArrowheads="1"/>
          </p:cNvSpPr>
          <p:nvPr/>
        </p:nvSpPr>
        <p:spPr bwMode="auto">
          <a:xfrm>
            <a:off x="6775450" y="4002088"/>
            <a:ext cx="862013" cy="169862"/>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sp>
        <p:nvSpPr>
          <p:cNvPr id="66633" name="443 - Ορθογώνιο"/>
          <p:cNvSpPr>
            <a:spLocks noChangeArrowheads="1"/>
          </p:cNvSpPr>
          <p:nvPr/>
        </p:nvSpPr>
        <p:spPr bwMode="auto">
          <a:xfrm>
            <a:off x="6865938" y="4102100"/>
            <a:ext cx="863600" cy="169863"/>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sp>
        <p:nvSpPr>
          <p:cNvPr id="66634" name="444 - Ορθογώνιο"/>
          <p:cNvSpPr>
            <a:spLocks noChangeArrowheads="1"/>
          </p:cNvSpPr>
          <p:nvPr/>
        </p:nvSpPr>
        <p:spPr bwMode="auto">
          <a:xfrm>
            <a:off x="7102475" y="4206875"/>
            <a:ext cx="862013" cy="169863"/>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grpSp>
        <p:nvGrpSpPr>
          <p:cNvPr id="5" name="449 - Ομάδα"/>
          <p:cNvGrpSpPr>
            <a:grpSpLocks/>
          </p:cNvGrpSpPr>
          <p:nvPr/>
        </p:nvGrpSpPr>
        <p:grpSpPr bwMode="auto">
          <a:xfrm>
            <a:off x="7015163" y="4154488"/>
            <a:ext cx="65087" cy="214312"/>
            <a:chOff x="4567645" y="4175759"/>
            <a:chExt cx="65316" cy="215538"/>
          </a:xfrm>
        </p:grpSpPr>
        <p:sp>
          <p:nvSpPr>
            <p:cNvPr id="66636" name="450 - Έλλειψη"/>
            <p:cNvSpPr>
              <a:spLocks noChangeArrowheads="1"/>
            </p:cNvSpPr>
            <p:nvPr/>
          </p:nvSpPr>
          <p:spPr bwMode="auto">
            <a:xfrm>
              <a:off x="4580709" y="4345578"/>
              <a:ext cx="52252" cy="45719"/>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637" name="451 - Έλλειψη"/>
            <p:cNvSpPr>
              <a:spLocks noChangeArrowheads="1"/>
            </p:cNvSpPr>
            <p:nvPr/>
          </p:nvSpPr>
          <p:spPr bwMode="auto">
            <a:xfrm>
              <a:off x="4576354" y="4262846"/>
              <a:ext cx="52252" cy="45719"/>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sp>
          <p:nvSpPr>
            <p:cNvPr id="66638" name="452 - Έλλειψη"/>
            <p:cNvSpPr>
              <a:spLocks noChangeArrowheads="1"/>
            </p:cNvSpPr>
            <p:nvPr/>
          </p:nvSpPr>
          <p:spPr bwMode="auto">
            <a:xfrm>
              <a:off x="4567645" y="4175759"/>
              <a:ext cx="52252" cy="45719"/>
            </a:xfrm>
            <a:prstGeom prst="ellipse">
              <a:avLst/>
            </a:prstGeom>
            <a:solidFill>
              <a:schemeClr val="accent1"/>
            </a:solidFill>
            <a:ln w="9525" algn="ctr">
              <a:solidFill>
                <a:schemeClr val="tx1"/>
              </a:solidFill>
              <a:round/>
              <a:headEnd/>
              <a:tailEnd/>
            </a:ln>
          </p:spPr>
          <p:txBody>
            <a:bodyPr/>
            <a:lstStyle/>
            <a:p>
              <a:pPr algn="l" eaLnBrk="0" hangingPunct="0"/>
              <a:endParaRPr lang="el-GR"/>
            </a:p>
          </p:txBody>
        </p:sp>
      </p:grpSp>
      <p:cxnSp>
        <p:nvCxnSpPr>
          <p:cNvPr id="66639" name="453 - Ευθύγραμμο βέλος σύνδεσης"/>
          <p:cNvCxnSpPr>
            <a:cxnSpLocks noChangeShapeType="1"/>
            <a:stCxn id="66569" idx="0"/>
            <a:endCxn id="66632" idx="0"/>
          </p:cNvCxnSpPr>
          <p:nvPr/>
        </p:nvCxnSpPr>
        <p:spPr bwMode="auto">
          <a:xfrm>
            <a:off x="6026150" y="3140075"/>
            <a:ext cx="1179513" cy="862013"/>
          </a:xfrm>
          <a:prstGeom prst="straightConnector1">
            <a:avLst/>
          </a:prstGeom>
          <a:noFill/>
          <a:ln w="9525" algn="ctr">
            <a:solidFill>
              <a:schemeClr val="tx1"/>
            </a:solidFill>
            <a:round/>
            <a:headEnd/>
            <a:tailEnd type="arrow" w="med" len="med"/>
          </a:ln>
        </p:spPr>
      </p:cxnSp>
      <p:cxnSp>
        <p:nvCxnSpPr>
          <p:cNvPr id="66640" name="454 - Ευθύγραμμο βέλος σύνδεσης"/>
          <p:cNvCxnSpPr>
            <a:cxnSpLocks noChangeShapeType="1"/>
            <a:stCxn id="66570" idx="0"/>
            <a:endCxn id="66633" idx="0"/>
          </p:cNvCxnSpPr>
          <p:nvPr/>
        </p:nvCxnSpPr>
        <p:spPr bwMode="auto">
          <a:xfrm>
            <a:off x="6103938" y="3205163"/>
            <a:ext cx="1193800" cy="896937"/>
          </a:xfrm>
          <a:prstGeom prst="straightConnector1">
            <a:avLst/>
          </a:prstGeom>
          <a:noFill/>
          <a:ln w="9525" algn="ctr">
            <a:solidFill>
              <a:schemeClr val="tx1"/>
            </a:solidFill>
            <a:round/>
            <a:headEnd/>
            <a:tailEnd type="arrow" w="med" len="med"/>
          </a:ln>
        </p:spPr>
      </p:cxnSp>
      <p:cxnSp>
        <p:nvCxnSpPr>
          <p:cNvPr id="66641" name="455 - Ευθύγραμμο βέλος σύνδεσης"/>
          <p:cNvCxnSpPr>
            <a:cxnSpLocks noChangeShapeType="1"/>
            <a:stCxn id="66643" idx="2"/>
            <a:endCxn id="66634" idx="0"/>
          </p:cNvCxnSpPr>
          <p:nvPr/>
        </p:nvCxnSpPr>
        <p:spPr bwMode="auto">
          <a:xfrm>
            <a:off x="6300788" y="3509963"/>
            <a:ext cx="1231900" cy="696912"/>
          </a:xfrm>
          <a:prstGeom prst="straightConnector1">
            <a:avLst/>
          </a:prstGeom>
          <a:noFill/>
          <a:ln w="9525" algn="ctr">
            <a:solidFill>
              <a:schemeClr val="tx1"/>
            </a:solidFill>
            <a:round/>
            <a:headEnd/>
            <a:tailEnd type="arrow" w="med" len="med"/>
          </a:ln>
        </p:spPr>
      </p:cxnSp>
      <p:sp>
        <p:nvSpPr>
          <p:cNvPr id="66642" name="104 - Ορθογώνιο"/>
          <p:cNvSpPr>
            <a:spLocks noChangeArrowheads="1"/>
          </p:cNvSpPr>
          <p:nvPr/>
        </p:nvSpPr>
        <p:spPr bwMode="auto">
          <a:xfrm>
            <a:off x="2686050" y="3327400"/>
            <a:ext cx="862013" cy="173038"/>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sp>
        <p:nvSpPr>
          <p:cNvPr id="66643" name="115 - Ορθογώνιο"/>
          <p:cNvSpPr>
            <a:spLocks noChangeArrowheads="1"/>
          </p:cNvSpPr>
          <p:nvPr/>
        </p:nvSpPr>
        <p:spPr bwMode="auto">
          <a:xfrm>
            <a:off x="5868988" y="3335338"/>
            <a:ext cx="862012" cy="174625"/>
          </a:xfrm>
          <a:prstGeom prst="rect">
            <a:avLst/>
          </a:prstGeom>
          <a:solidFill>
            <a:schemeClr val="accent1"/>
          </a:solidFill>
          <a:ln w="9525" algn="ctr">
            <a:solidFill>
              <a:schemeClr val="tx1"/>
            </a:solidFill>
            <a:round/>
            <a:headEnd/>
            <a:tailEnd/>
          </a:ln>
        </p:spPr>
        <p:txBody>
          <a:bodyPr/>
          <a:lstStyle/>
          <a:p>
            <a:pPr algn="l" eaLnBrk="0" hangingPunct="0"/>
            <a:endParaRPr lang="el-GR"/>
          </a:p>
        </p:txBody>
      </p:sp>
      <p:sp>
        <p:nvSpPr>
          <p:cNvPr id="66644" name="471 - TextBox"/>
          <p:cNvSpPr txBox="1">
            <a:spLocks noChangeArrowheads="1"/>
          </p:cNvSpPr>
          <p:nvPr/>
        </p:nvSpPr>
        <p:spPr bwMode="auto">
          <a:xfrm>
            <a:off x="3005138" y="1828800"/>
            <a:ext cx="914400" cy="261938"/>
          </a:xfrm>
          <a:prstGeom prst="rect">
            <a:avLst/>
          </a:prstGeom>
          <a:noFill/>
          <a:ln w="9525">
            <a:noFill/>
            <a:miter lim="800000"/>
            <a:headEnd/>
            <a:tailEnd/>
          </a:ln>
        </p:spPr>
        <p:txBody>
          <a:bodyPr>
            <a:spAutoFit/>
          </a:bodyPr>
          <a:lstStyle/>
          <a:p>
            <a:pPr algn="l" eaLnBrk="0" hangingPunct="0"/>
            <a:r>
              <a:rPr lang="en-US" sz="1100" b="0">
                <a:solidFill>
                  <a:srgbClr val="C00000"/>
                </a:solidFill>
              </a:rPr>
              <a:t>Consists</a:t>
            </a:r>
            <a:r>
              <a:rPr lang="en-US" sz="1100">
                <a:solidFill>
                  <a:srgbClr val="C00000"/>
                </a:solidFill>
              </a:rPr>
              <a:t> </a:t>
            </a:r>
            <a:r>
              <a:rPr lang="en-US" sz="1100" b="0">
                <a:solidFill>
                  <a:srgbClr val="C00000"/>
                </a:solidFill>
              </a:rPr>
              <a:t>of</a:t>
            </a:r>
            <a:endParaRPr lang="el-GR" sz="1100" b="0">
              <a:solidFill>
                <a:srgbClr val="C00000"/>
              </a:solidFill>
            </a:endParaRPr>
          </a:p>
        </p:txBody>
      </p:sp>
      <p:sp>
        <p:nvSpPr>
          <p:cNvPr id="66645" name="473 - TextBox"/>
          <p:cNvSpPr txBox="1">
            <a:spLocks noChangeArrowheads="1"/>
          </p:cNvSpPr>
          <p:nvPr/>
        </p:nvSpPr>
        <p:spPr bwMode="auto">
          <a:xfrm>
            <a:off x="4737100" y="1876425"/>
            <a:ext cx="914400" cy="261938"/>
          </a:xfrm>
          <a:prstGeom prst="rect">
            <a:avLst/>
          </a:prstGeom>
          <a:noFill/>
          <a:ln w="9525">
            <a:noFill/>
            <a:miter lim="800000"/>
            <a:headEnd/>
            <a:tailEnd/>
          </a:ln>
        </p:spPr>
        <p:txBody>
          <a:bodyPr>
            <a:spAutoFit/>
          </a:bodyPr>
          <a:lstStyle/>
          <a:p>
            <a:pPr algn="l" eaLnBrk="0" hangingPunct="0"/>
            <a:r>
              <a:rPr lang="en-US" sz="1100" b="0">
                <a:solidFill>
                  <a:srgbClr val="C00000"/>
                </a:solidFill>
              </a:rPr>
              <a:t>Consists</a:t>
            </a:r>
            <a:r>
              <a:rPr lang="en-US" sz="1100">
                <a:solidFill>
                  <a:srgbClr val="C00000"/>
                </a:solidFill>
              </a:rPr>
              <a:t> </a:t>
            </a:r>
            <a:r>
              <a:rPr lang="en-US" sz="1100" b="0">
                <a:solidFill>
                  <a:srgbClr val="C00000"/>
                </a:solidFill>
              </a:rPr>
              <a:t>of</a:t>
            </a:r>
            <a:endParaRPr lang="el-GR" sz="1100" b="0">
              <a:solidFill>
                <a:srgbClr val="C00000"/>
              </a:solidFill>
            </a:endParaRPr>
          </a:p>
        </p:txBody>
      </p:sp>
      <p:sp>
        <p:nvSpPr>
          <p:cNvPr id="66646" name="474 - TextBox"/>
          <p:cNvSpPr txBox="1">
            <a:spLocks noChangeArrowheads="1"/>
          </p:cNvSpPr>
          <p:nvPr/>
        </p:nvSpPr>
        <p:spPr bwMode="auto">
          <a:xfrm>
            <a:off x="1981200" y="2268538"/>
            <a:ext cx="914400" cy="261937"/>
          </a:xfrm>
          <a:prstGeom prst="rect">
            <a:avLst/>
          </a:prstGeom>
          <a:noFill/>
          <a:ln w="9525">
            <a:noFill/>
            <a:miter lim="800000"/>
            <a:headEnd/>
            <a:tailEnd/>
          </a:ln>
        </p:spPr>
        <p:txBody>
          <a:bodyPr>
            <a:spAutoFit/>
          </a:bodyPr>
          <a:lstStyle/>
          <a:p>
            <a:pPr algn="l" eaLnBrk="0" hangingPunct="0"/>
            <a:r>
              <a:rPr lang="en-US" sz="1100" b="0">
                <a:solidFill>
                  <a:srgbClr val="C00000"/>
                </a:solidFill>
              </a:rPr>
              <a:t>Consists</a:t>
            </a:r>
            <a:r>
              <a:rPr lang="en-US" sz="1100">
                <a:solidFill>
                  <a:srgbClr val="C00000"/>
                </a:solidFill>
              </a:rPr>
              <a:t> </a:t>
            </a:r>
            <a:r>
              <a:rPr lang="en-US" sz="1100" b="0">
                <a:solidFill>
                  <a:srgbClr val="C00000"/>
                </a:solidFill>
              </a:rPr>
              <a:t>of</a:t>
            </a:r>
            <a:endParaRPr lang="el-GR" sz="1100" b="0">
              <a:solidFill>
                <a:srgbClr val="C00000"/>
              </a:solidFill>
            </a:endParaRPr>
          </a:p>
        </p:txBody>
      </p:sp>
      <p:sp>
        <p:nvSpPr>
          <p:cNvPr id="66647" name="475 - TextBox"/>
          <p:cNvSpPr txBox="1">
            <a:spLocks noChangeArrowheads="1"/>
          </p:cNvSpPr>
          <p:nvPr/>
        </p:nvSpPr>
        <p:spPr bwMode="auto">
          <a:xfrm>
            <a:off x="5938838" y="2308225"/>
            <a:ext cx="914400" cy="261938"/>
          </a:xfrm>
          <a:prstGeom prst="rect">
            <a:avLst/>
          </a:prstGeom>
          <a:noFill/>
          <a:ln w="9525">
            <a:noFill/>
            <a:miter lim="800000"/>
            <a:headEnd/>
            <a:tailEnd/>
          </a:ln>
        </p:spPr>
        <p:txBody>
          <a:bodyPr>
            <a:spAutoFit/>
          </a:bodyPr>
          <a:lstStyle/>
          <a:p>
            <a:pPr algn="l" eaLnBrk="0" hangingPunct="0"/>
            <a:r>
              <a:rPr lang="en-US" sz="1100" b="0">
                <a:solidFill>
                  <a:srgbClr val="C00000"/>
                </a:solidFill>
              </a:rPr>
              <a:t>Consists</a:t>
            </a:r>
            <a:r>
              <a:rPr lang="en-US" sz="1100">
                <a:solidFill>
                  <a:srgbClr val="C00000"/>
                </a:solidFill>
              </a:rPr>
              <a:t> </a:t>
            </a:r>
            <a:r>
              <a:rPr lang="en-US" sz="1100" b="0">
                <a:solidFill>
                  <a:srgbClr val="C00000"/>
                </a:solidFill>
              </a:rPr>
              <a:t>of</a:t>
            </a:r>
            <a:endParaRPr lang="el-GR" sz="1100" b="0">
              <a:solidFill>
                <a:srgbClr val="C00000"/>
              </a:solidFill>
            </a:endParaRPr>
          </a:p>
        </p:txBody>
      </p:sp>
      <p:sp>
        <p:nvSpPr>
          <p:cNvPr id="66648" name="476 - TextBox"/>
          <p:cNvSpPr txBox="1">
            <a:spLocks noChangeArrowheads="1"/>
          </p:cNvSpPr>
          <p:nvPr/>
        </p:nvSpPr>
        <p:spPr bwMode="auto">
          <a:xfrm>
            <a:off x="2568575" y="1354138"/>
            <a:ext cx="914400" cy="261937"/>
          </a:xfrm>
          <a:prstGeom prst="rect">
            <a:avLst/>
          </a:prstGeom>
          <a:noFill/>
          <a:ln w="9525">
            <a:noFill/>
            <a:miter lim="800000"/>
            <a:headEnd/>
            <a:tailEnd/>
          </a:ln>
        </p:spPr>
        <p:txBody>
          <a:bodyPr>
            <a:spAutoFit/>
          </a:bodyPr>
          <a:lstStyle/>
          <a:p>
            <a:pPr algn="l" eaLnBrk="0" hangingPunct="0"/>
            <a:r>
              <a:rPr lang="en-US" sz="1100" b="0">
                <a:solidFill>
                  <a:srgbClr val="C00000"/>
                </a:solidFill>
              </a:rPr>
              <a:t>Refers to</a:t>
            </a:r>
            <a:endParaRPr lang="el-GR" sz="1100" b="0">
              <a:solidFill>
                <a:srgbClr val="C00000"/>
              </a:solidFill>
            </a:endParaRPr>
          </a:p>
        </p:txBody>
      </p:sp>
      <p:sp>
        <p:nvSpPr>
          <p:cNvPr id="66649" name="477 - TextBox"/>
          <p:cNvSpPr txBox="1">
            <a:spLocks noChangeArrowheads="1"/>
          </p:cNvSpPr>
          <p:nvPr/>
        </p:nvSpPr>
        <p:spPr bwMode="auto">
          <a:xfrm>
            <a:off x="979488" y="3435350"/>
            <a:ext cx="1241425" cy="269875"/>
          </a:xfrm>
          <a:prstGeom prst="rect">
            <a:avLst/>
          </a:prstGeom>
          <a:noFill/>
          <a:ln w="9525">
            <a:noFill/>
            <a:miter lim="800000"/>
            <a:headEnd/>
            <a:tailEnd/>
          </a:ln>
        </p:spPr>
        <p:txBody>
          <a:bodyPr>
            <a:spAutoFit/>
          </a:bodyPr>
          <a:lstStyle/>
          <a:p>
            <a:pPr algn="l" eaLnBrk="0" hangingPunct="0"/>
            <a:r>
              <a:rPr lang="en-US" sz="1100" b="0">
                <a:solidFill>
                  <a:srgbClr val="C00000"/>
                </a:solidFill>
              </a:rPr>
              <a:t>Has thumbnail</a:t>
            </a:r>
            <a:endParaRPr lang="el-GR" sz="1100" b="0">
              <a:solidFill>
                <a:srgbClr val="C00000"/>
              </a:solidFill>
            </a:endParaRPr>
          </a:p>
        </p:txBody>
      </p:sp>
      <p:sp>
        <p:nvSpPr>
          <p:cNvPr id="66650" name="479 - TextBox"/>
          <p:cNvSpPr txBox="1">
            <a:spLocks noChangeArrowheads="1"/>
          </p:cNvSpPr>
          <p:nvPr/>
        </p:nvSpPr>
        <p:spPr bwMode="auto">
          <a:xfrm>
            <a:off x="6735763" y="3562350"/>
            <a:ext cx="1241425" cy="269875"/>
          </a:xfrm>
          <a:prstGeom prst="rect">
            <a:avLst/>
          </a:prstGeom>
          <a:noFill/>
          <a:ln w="9525">
            <a:noFill/>
            <a:miter lim="800000"/>
            <a:headEnd/>
            <a:tailEnd/>
          </a:ln>
        </p:spPr>
        <p:txBody>
          <a:bodyPr>
            <a:spAutoFit/>
          </a:bodyPr>
          <a:lstStyle/>
          <a:p>
            <a:pPr algn="l" eaLnBrk="0" hangingPunct="0"/>
            <a:r>
              <a:rPr lang="en-US" sz="1100" b="0">
                <a:solidFill>
                  <a:srgbClr val="C00000"/>
                </a:solidFill>
              </a:rPr>
              <a:t>Has thumbnail</a:t>
            </a:r>
            <a:endParaRPr lang="el-GR" sz="1100" b="0">
              <a:solidFill>
                <a:srgbClr val="C00000"/>
              </a:solidFill>
            </a:endParaRPr>
          </a:p>
        </p:txBody>
      </p:sp>
      <p:sp>
        <p:nvSpPr>
          <p:cNvPr id="66651" name="480 - TextBox"/>
          <p:cNvSpPr txBox="1">
            <a:spLocks noChangeArrowheads="1"/>
          </p:cNvSpPr>
          <p:nvPr/>
        </p:nvSpPr>
        <p:spPr bwMode="auto">
          <a:xfrm>
            <a:off x="4267200" y="6383338"/>
            <a:ext cx="1241425" cy="269875"/>
          </a:xfrm>
          <a:prstGeom prst="rect">
            <a:avLst/>
          </a:prstGeom>
          <a:noFill/>
          <a:ln w="9525">
            <a:noFill/>
            <a:miter lim="800000"/>
            <a:headEnd/>
            <a:tailEnd/>
          </a:ln>
        </p:spPr>
        <p:txBody>
          <a:bodyPr>
            <a:spAutoFit/>
          </a:bodyPr>
          <a:lstStyle/>
          <a:p>
            <a:pPr algn="l" eaLnBrk="0" hangingPunct="0"/>
            <a:r>
              <a:rPr lang="en-US" sz="1100" b="0">
                <a:solidFill>
                  <a:srgbClr val="C00000"/>
                </a:solidFill>
              </a:rPr>
              <a:t>Has thumbnail</a:t>
            </a:r>
            <a:endParaRPr lang="el-GR" sz="1100" b="0">
              <a:solidFill>
                <a:srgbClr val="C00000"/>
              </a:solidFill>
            </a:endParaRPr>
          </a:p>
        </p:txBody>
      </p:sp>
      <p:sp>
        <p:nvSpPr>
          <p:cNvPr id="66652" name="481 - TextBox"/>
          <p:cNvSpPr txBox="1">
            <a:spLocks noChangeArrowheads="1"/>
          </p:cNvSpPr>
          <p:nvPr/>
        </p:nvSpPr>
        <p:spPr bwMode="auto">
          <a:xfrm>
            <a:off x="4519613" y="3030538"/>
            <a:ext cx="920750" cy="261937"/>
          </a:xfrm>
          <a:prstGeom prst="rect">
            <a:avLst/>
          </a:prstGeom>
          <a:noFill/>
          <a:ln w="9525">
            <a:noFill/>
            <a:miter lim="800000"/>
            <a:headEnd/>
            <a:tailEnd/>
          </a:ln>
        </p:spPr>
        <p:txBody>
          <a:bodyPr wrap="none">
            <a:spAutoFit/>
          </a:bodyPr>
          <a:lstStyle/>
          <a:p>
            <a:pPr algn="l" eaLnBrk="0" hangingPunct="0"/>
            <a:r>
              <a:rPr lang="en-US" sz="1100" b="0">
                <a:solidFill>
                  <a:srgbClr val="C00000"/>
                </a:solidFill>
              </a:rPr>
              <a:t>has created</a:t>
            </a:r>
            <a:endParaRPr lang="el-GR" sz="1100" b="0">
              <a:solidFill>
                <a:srgbClr val="C00000"/>
              </a:solidFill>
            </a:endParaRPr>
          </a:p>
        </p:txBody>
      </p:sp>
      <p:sp>
        <p:nvSpPr>
          <p:cNvPr id="66653" name="483 - TextBox"/>
          <p:cNvSpPr txBox="1">
            <a:spLocks noChangeArrowheads="1"/>
          </p:cNvSpPr>
          <p:nvPr/>
        </p:nvSpPr>
        <p:spPr bwMode="auto">
          <a:xfrm>
            <a:off x="3665538" y="2908300"/>
            <a:ext cx="920750" cy="261938"/>
          </a:xfrm>
          <a:prstGeom prst="rect">
            <a:avLst/>
          </a:prstGeom>
          <a:noFill/>
          <a:ln w="9525">
            <a:noFill/>
            <a:miter lim="800000"/>
            <a:headEnd/>
            <a:tailEnd/>
          </a:ln>
        </p:spPr>
        <p:txBody>
          <a:bodyPr wrap="none">
            <a:spAutoFit/>
          </a:bodyPr>
          <a:lstStyle/>
          <a:p>
            <a:pPr algn="l" eaLnBrk="0" hangingPunct="0"/>
            <a:r>
              <a:rPr lang="en-US" sz="1100" b="0">
                <a:solidFill>
                  <a:srgbClr val="C00000"/>
                </a:solidFill>
              </a:rPr>
              <a:t>has created</a:t>
            </a:r>
            <a:endParaRPr lang="el-GR" sz="1100" b="0">
              <a:solidFill>
                <a:srgbClr val="C00000"/>
              </a:solidFill>
            </a:endParaRPr>
          </a:p>
        </p:txBody>
      </p:sp>
      <p:sp>
        <p:nvSpPr>
          <p:cNvPr id="66654" name="484 - Ορθογώνιο"/>
          <p:cNvSpPr>
            <a:spLocks noChangeArrowheads="1"/>
          </p:cNvSpPr>
          <p:nvPr/>
        </p:nvSpPr>
        <p:spPr bwMode="auto">
          <a:xfrm>
            <a:off x="3278188" y="3554413"/>
            <a:ext cx="1765300" cy="260350"/>
          </a:xfrm>
          <a:prstGeom prst="rect">
            <a:avLst/>
          </a:prstGeom>
          <a:noFill/>
          <a:ln w="9525">
            <a:noFill/>
            <a:miter lim="800000"/>
            <a:headEnd/>
            <a:tailEnd/>
          </a:ln>
        </p:spPr>
        <p:txBody>
          <a:bodyPr wrap="none">
            <a:spAutoFit/>
          </a:bodyPr>
          <a:lstStyle/>
          <a:p>
            <a:pPr algn="l" eaLnBrk="0" hangingPunct="0"/>
            <a:r>
              <a:rPr lang="en-US" sz="1100" b="0">
                <a:solidFill>
                  <a:srgbClr val="C00000"/>
                </a:solidFill>
              </a:rPr>
              <a:t>Was derivation source for</a:t>
            </a:r>
            <a:endParaRPr lang="el-GR" sz="1100" b="0">
              <a:solidFill>
                <a:srgbClr val="C00000"/>
              </a:solidFill>
            </a:endParaRPr>
          </a:p>
        </p:txBody>
      </p:sp>
      <p:sp>
        <p:nvSpPr>
          <p:cNvPr id="66655" name="487 - Ορθογώνιο"/>
          <p:cNvSpPr>
            <a:spLocks noChangeArrowheads="1"/>
          </p:cNvSpPr>
          <p:nvPr/>
        </p:nvSpPr>
        <p:spPr bwMode="auto">
          <a:xfrm>
            <a:off x="4054475" y="4481513"/>
            <a:ext cx="1781175" cy="260350"/>
          </a:xfrm>
          <a:prstGeom prst="rect">
            <a:avLst/>
          </a:prstGeom>
          <a:noFill/>
          <a:ln w="9525">
            <a:noFill/>
            <a:miter lim="800000"/>
            <a:headEnd/>
            <a:tailEnd/>
          </a:ln>
        </p:spPr>
        <p:txBody>
          <a:bodyPr wrap="none">
            <a:spAutoFit/>
          </a:bodyPr>
          <a:lstStyle/>
          <a:p>
            <a:pPr algn="l" eaLnBrk="0" hangingPunct="0"/>
            <a:r>
              <a:rPr lang="en-US" sz="1100" b="0">
                <a:solidFill>
                  <a:srgbClr val="C00000"/>
                </a:solidFill>
              </a:rPr>
              <a:t>Was derivation source for</a:t>
            </a:r>
            <a:endParaRPr lang="el-GR" sz="1100" b="0">
              <a:solidFill>
                <a:srgbClr val="C00000"/>
              </a:solidFill>
            </a:endParaRPr>
          </a:p>
        </p:txBody>
      </p:sp>
      <p:sp>
        <p:nvSpPr>
          <p:cNvPr id="66656" name="488 - Ορθογώνιο"/>
          <p:cNvSpPr>
            <a:spLocks noChangeArrowheads="1"/>
          </p:cNvSpPr>
          <p:nvPr/>
        </p:nvSpPr>
        <p:spPr bwMode="auto">
          <a:xfrm>
            <a:off x="1938338" y="5408613"/>
            <a:ext cx="1781175" cy="261937"/>
          </a:xfrm>
          <a:prstGeom prst="rect">
            <a:avLst/>
          </a:prstGeom>
          <a:noFill/>
          <a:ln w="9525">
            <a:noFill/>
            <a:miter lim="800000"/>
            <a:headEnd/>
            <a:tailEnd/>
          </a:ln>
        </p:spPr>
        <p:txBody>
          <a:bodyPr wrap="none">
            <a:spAutoFit/>
          </a:bodyPr>
          <a:lstStyle/>
          <a:p>
            <a:pPr algn="l" eaLnBrk="0" hangingPunct="0"/>
            <a:r>
              <a:rPr lang="en-US" sz="1100" b="0">
                <a:solidFill>
                  <a:srgbClr val="C00000"/>
                </a:solidFill>
              </a:rPr>
              <a:t>Was derivation source for</a:t>
            </a:r>
            <a:endParaRPr lang="el-GR" sz="1100" b="0">
              <a:solidFill>
                <a:srgbClr val="C00000"/>
              </a:solidFill>
            </a:endParaRPr>
          </a:p>
        </p:txBody>
      </p:sp>
      <p:sp>
        <p:nvSpPr>
          <p:cNvPr id="66657" name="489 - Ορθογώνιο"/>
          <p:cNvSpPr>
            <a:spLocks noChangeArrowheads="1"/>
          </p:cNvSpPr>
          <p:nvPr/>
        </p:nvSpPr>
        <p:spPr bwMode="auto">
          <a:xfrm>
            <a:off x="2684463" y="4022725"/>
            <a:ext cx="1195387" cy="431800"/>
          </a:xfrm>
          <a:prstGeom prst="rect">
            <a:avLst/>
          </a:prstGeom>
          <a:noFill/>
          <a:ln w="9525">
            <a:noFill/>
            <a:miter lim="800000"/>
            <a:headEnd/>
            <a:tailEnd/>
          </a:ln>
        </p:spPr>
        <p:txBody>
          <a:bodyPr>
            <a:spAutoFit/>
          </a:bodyPr>
          <a:lstStyle/>
          <a:p>
            <a:pPr algn="l" eaLnBrk="0" hangingPunct="0"/>
            <a:r>
              <a:rPr lang="en-US" sz="1100" b="0">
                <a:solidFill>
                  <a:srgbClr val="C00000"/>
                </a:solidFill>
              </a:rPr>
              <a:t>Was derivative created by</a:t>
            </a:r>
            <a:endParaRPr lang="el-GR" sz="1100" b="0">
              <a:solidFill>
                <a:srgbClr val="C00000"/>
              </a:solidFill>
            </a:endParaRPr>
          </a:p>
        </p:txBody>
      </p:sp>
      <p:sp>
        <p:nvSpPr>
          <p:cNvPr id="66658" name="492 - Ορθογώνιο"/>
          <p:cNvSpPr>
            <a:spLocks noChangeArrowheads="1"/>
          </p:cNvSpPr>
          <p:nvPr/>
        </p:nvSpPr>
        <p:spPr bwMode="auto">
          <a:xfrm>
            <a:off x="2770188" y="4868863"/>
            <a:ext cx="1196975" cy="430212"/>
          </a:xfrm>
          <a:prstGeom prst="rect">
            <a:avLst/>
          </a:prstGeom>
          <a:noFill/>
          <a:ln w="9525">
            <a:noFill/>
            <a:miter lim="800000"/>
            <a:headEnd/>
            <a:tailEnd/>
          </a:ln>
        </p:spPr>
        <p:txBody>
          <a:bodyPr>
            <a:spAutoFit/>
          </a:bodyPr>
          <a:lstStyle/>
          <a:p>
            <a:pPr algn="l" eaLnBrk="0" hangingPunct="0"/>
            <a:r>
              <a:rPr lang="en-US" sz="1100" b="0">
                <a:solidFill>
                  <a:srgbClr val="C00000"/>
                </a:solidFill>
              </a:rPr>
              <a:t>Was derivative created by</a:t>
            </a:r>
            <a:endParaRPr lang="el-GR" sz="1100" b="0">
              <a:solidFill>
                <a:srgbClr val="C00000"/>
              </a:solidFill>
            </a:endParaRPr>
          </a:p>
        </p:txBody>
      </p:sp>
      <p:sp>
        <p:nvSpPr>
          <p:cNvPr id="66659" name="493 - Ορθογώνιο"/>
          <p:cNvSpPr>
            <a:spLocks noChangeArrowheads="1"/>
          </p:cNvSpPr>
          <p:nvPr/>
        </p:nvSpPr>
        <p:spPr bwMode="auto">
          <a:xfrm>
            <a:off x="2849563" y="5795963"/>
            <a:ext cx="1195387" cy="430212"/>
          </a:xfrm>
          <a:prstGeom prst="rect">
            <a:avLst/>
          </a:prstGeom>
          <a:noFill/>
          <a:ln w="9525">
            <a:noFill/>
            <a:miter lim="800000"/>
            <a:headEnd/>
            <a:tailEnd/>
          </a:ln>
        </p:spPr>
        <p:txBody>
          <a:bodyPr>
            <a:spAutoFit/>
          </a:bodyPr>
          <a:lstStyle/>
          <a:p>
            <a:pPr algn="l" eaLnBrk="0" hangingPunct="0"/>
            <a:r>
              <a:rPr lang="en-US" sz="1100" b="0">
                <a:solidFill>
                  <a:srgbClr val="C00000"/>
                </a:solidFill>
              </a:rPr>
              <a:t>Was derivative created by</a:t>
            </a:r>
            <a:endParaRPr lang="el-GR" sz="1100" b="0">
              <a:solidFill>
                <a:srgbClr val="C00000"/>
              </a:solidFill>
            </a:endParaRPr>
          </a:p>
        </p:txBody>
      </p:sp>
      <p:sp>
        <p:nvSpPr>
          <p:cNvPr id="504" name="503 - TextBox"/>
          <p:cNvSpPr txBox="1"/>
          <p:nvPr/>
        </p:nvSpPr>
        <p:spPr>
          <a:xfrm>
            <a:off x="0" y="1736725"/>
            <a:ext cx="1776413" cy="769938"/>
          </a:xfrm>
          <a:prstGeom prst="rect">
            <a:avLst/>
          </a:prstGeom>
          <a:noFill/>
        </p:spPr>
        <p:txBody>
          <a:bodyPr>
            <a:spAutoFit/>
          </a:bodyPr>
          <a:lstStyle/>
          <a:p>
            <a:pPr algn="l" eaLnBrk="0" hangingPunct="0">
              <a:defRPr/>
            </a:pPr>
            <a:r>
              <a:rPr lang="en-US" sz="1100" dirty="0" smtClean="0">
                <a:solidFill>
                  <a:schemeClr val="accent3">
                    <a:lumMod val="50000"/>
                  </a:schemeClr>
                </a:solidFill>
              </a:rPr>
              <a:t>KAZAFANI</a:t>
            </a:r>
            <a:r>
              <a:rPr lang="en-US" sz="1100" dirty="0">
                <a:solidFill>
                  <a:schemeClr val="accent3">
                    <a:lumMod val="50000"/>
                  </a:schemeClr>
                </a:solidFill>
              </a:rPr>
              <a:t>. A Middle/Late Cypriot Tomb at </a:t>
            </a:r>
            <a:r>
              <a:rPr lang="en-US" sz="1100" dirty="0" err="1">
                <a:solidFill>
                  <a:schemeClr val="accent3">
                    <a:lumMod val="50000"/>
                  </a:schemeClr>
                </a:solidFill>
              </a:rPr>
              <a:t>Kazaphani</a:t>
            </a:r>
            <a:r>
              <a:rPr lang="en-US" sz="1100" dirty="0">
                <a:solidFill>
                  <a:schemeClr val="accent3">
                    <a:lumMod val="50000"/>
                  </a:schemeClr>
                </a:solidFill>
              </a:rPr>
              <a:t> - </a:t>
            </a:r>
            <a:r>
              <a:rPr lang="en-US" sz="1100" dirty="0" err="1">
                <a:solidFill>
                  <a:schemeClr val="accent3">
                    <a:lumMod val="50000"/>
                  </a:schemeClr>
                </a:solidFill>
              </a:rPr>
              <a:t>Ayios</a:t>
            </a:r>
            <a:r>
              <a:rPr lang="en-US" sz="1100" dirty="0">
                <a:solidFill>
                  <a:schemeClr val="accent3">
                    <a:lumMod val="50000"/>
                  </a:schemeClr>
                </a:solidFill>
              </a:rPr>
              <a:t> </a:t>
            </a:r>
            <a:r>
              <a:rPr lang="en-US" sz="1100" dirty="0" err="1">
                <a:solidFill>
                  <a:schemeClr val="accent3">
                    <a:lumMod val="50000"/>
                  </a:schemeClr>
                </a:solidFill>
              </a:rPr>
              <a:t>Andronikos</a:t>
            </a:r>
            <a:endParaRPr lang="el-GR" sz="1100" dirty="0">
              <a:solidFill>
                <a:schemeClr val="accent3">
                  <a:lumMod val="50000"/>
                </a:schemeClr>
              </a:solidFill>
            </a:endParaRPr>
          </a:p>
        </p:txBody>
      </p:sp>
      <p:sp>
        <p:nvSpPr>
          <p:cNvPr id="505" name="504 - TextBox"/>
          <p:cNvSpPr txBox="1"/>
          <p:nvPr/>
        </p:nvSpPr>
        <p:spPr>
          <a:xfrm>
            <a:off x="4764088" y="1341438"/>
            <a:ext cx="1508125" cy="261937"/>
          </a:xfrm>
          <a:prstGeom prst="rect">
            <a:avLst/>
          </a:prstGeom>
          <a:noFill/>
        </p:spPr>
        <p:txBody>
          <a:bodyPr wrap="none">
            <a:spAutoFit/>
          </a:bodyPr>
          <a:lstStyle/>
          <a:p>
            <a:pPr algn="l" eaLnBrk="0" hangingPunct="0">
              <a:defRPr/>
            </a:pPr>
            <a:r>
              <a:rPr lang="en-US" sz="1100" dirty="0" err="1">
                <a:solidFill>
                  <a:schemeClr val="accent3">
                    <a:lumMod val="50000"/>
                  </a:schemeClr>
                </a:solidFill>
              </a:rPr>
              <a:t>Kazafani</a:t>
            </a:r>
            <a:r>
              <a:rPr lang="en-US" sz="1100" dirty="0">
                <a:solidFill>
                  <a:schemeClr val="accent3">
                    <a:lumMod val="50000"/>
                  </a:schemeClr>
                </a:solidFill>
              </a:rPr>
              <a:t> Boat, vase</a:t>
            </a:r>
            <a:endParaRPr lang="el-GR" sz="1100" dirty="0">
              <a:solidFill>
                <a:schemeClr val="accent3">
                  <a:lumMod val="50000"/>
                </a:schemeClr>
              </a:solidFill>
            </a:endParaRPr>
          </a:p>
        </p:txBody>
      </p:sp>
      <p:sp>
        <p:nvSpPr>
          <p:cNvPr id="506" name="505 - Ορθογώνιο"/>
          <p:cNvSpPr/>
          <p:nvPr/>
        </p:nvSpPr>
        <p:spPr>
          <a:xfrm>
            <a:off x="1165225" y="2982913"/>
            <a:ext cx="1216025" cy="261937"/>
          </a:xfrm>
          <a:prstGeom prst="rect">
            <a:avLst/>
          </a:prstGeom>
        </p:spPr>
        <p:txBody>
          <a:bodyPr wrap="none">
            <a:spAutoFit/>
          </a:bodyPr>
          <a:lstStyle/>
          <a:p>
            <a:pPr algn="l" eaLnBrk="0" hangingPunct="0">
              <a:defRPr/>
            </a:pPr>
            <a:r>
              <a:rPr lang="en-US" sz="1100" dirty="0">
                <a:solidFill>
                  <a:schemeClr val="accent3">
                    <a:lumMod val="50000"/>
                  </a:schemeClr>
                </a:solidFill>
              </a:rPr>
              <a:t>1_0.ply..1_8.ply</a:t>
            </a:r>
            <a:endParaRPr lang="el-GR" sz="1100" dirty="0">
              <a:solidFill>
                <a:schemeClr val="accent3">
                  <a:lumMod val="50000"/>
                </a:schemeClr>
              </a:solidFill>
            </a:endParaRPr>
          </a:p>
        </p:txBody>
      </p:sp>
      <p:sp>
        <p:nvSpPr>
          <p:cNvPr id="507" name="506 - Ορθογώνιο"/>
          <p:cNvSpPr/>
          <p:nvPr/>
        </p:nvSpPr>
        <p:spPr>
          <a:xfrm>
            <a:off x="173038" y="4576763"/>
            <a:ext cx="2278062" cy="261937"/>
          </a:xfrm>
          <a:prstGeom prst="rect">
            <a:avLst/>
          </a:prstGeom>
        </p:spPr>
        <p:txBody>
          <a:bodyPr wrap="none">
            <a:spAutoFit/>
          </a:bodyPr>
          <a:lstStyle/>
          <a:p>
            <a:pPr algn="l" eaLnBrk="0" hangingPunct="0">
              <a:defRPr/>
            </a:pPr>
            <a:r>
              <a:rPr lang="en-US" sz="1100" dirty="0">
                <a:solidFill>
                  <a:schemeClr val="accent3">
                    <a:lumMod val="50000"/>
                  </a:schemeClr>
                </a:solidFill>
              </a:rPr>
              <a:t>1_0Snap00.jpg.. 1_8Snap00.jpg</a:t>
            </a:r>
            <a:endParaRPr lang="el-GR" sz="1100" dirty="0">
              <a:solidFill>
                <a:schemeClr val="accent3">
                  <a:lumMod val="50000"/>
                </a:schemeClr>
              </a:solidFill>
            </a:endParaRPr>
          </a:p>
        </p:txBody>
      </p:sp>
      <p:sp>
        <p:nvSpPr>
          <p:cNvPr id="508" name="507 - Ορθογώνιο"/>
          <p:cNvSpPr/>
          <p:nvPr/>
        </p:nvSpPr>
        <p:spPr>
          <a:xfrm>
            <a:off x="6646863" y="3200400"/>
            <a:ext cx="2325687" cy="261938"/>
          </a:xfrm>
          <a:prstGeom prst="rect">
            <a:avLst/>
          </a:prstGeom>
        </p:spPr>
        <p:txBody>
          <a:bodyPr wrap="none">
            <a:spAutoFit/>
          </a:bodyPr>
          <a:lstStyle/>
          <a:p>
            <a:pPr algn="l" eaLnBrk="0" hangingPunct="0">
              <a:defRPr/>
            </a:pPr>
            <a:r>
              <a:rPr lang="en-US" sz="1100" dirty="0">
                <a:solidFill>
                  <a:schemeClr val="accent3">
                    <a:lumMod val="50000"/>
                  </a:schemeClr>
                </a:solidFill>
              </a:rPr>
              <a:t>DSC_0005.JPG.. DSC_0792.JPG</a:t>
            </a:r>
            <a:endParaRPr lang="el-GR" sz="1100" dirty="0">
              <a:solidFill>
                <a:schemeClr val="accent3">
                  <a:lumMod val="50000"/>
                </a:schemeClr>
              </a:solidFill>
            </a:endParaRPr>
          </a:p>
        </p:txBody>
      </p:sp>
      <p:sp>
        <p:nvSpPr>
          <p:cNvPr id="509" name="508 - Ορθογώνιο"/>
          <p:cNvSpPr/>
          <p:nvPr/>
        </p:nvSpPr>
        <p:spPr>
          <a:xfrm>
            <a:off x="6459538" y="4437063"/>
            <a:ext cx="3175000" cy="261937"/>
          </a:xfrm>
          <a:prstGeom prst="rect">
            <a:avLst/>
          </a:prstGeom>
        </p:spPr>
        <p:txBody>
          <a:bodyPr wrap="none">
            <a:spAutoFit/>
          </a:bodyPr>
          <a:lstStyle/>
          <a:p>
            <a:pPr algn="l" eaLnBrk="0" hangingPunct="0">
              <a:defRPr/>
            </a:pPr>
            <a:r>
              <a:rPr lang="en-US" sz="1100" dirty="0">
                <a:solidFill>
                  <a:schemeClr val="accent3">
                    <a:lumMod val="50000"/>
                  </a:schemeClr>
                </a:solidFill>
              </a:rPr>
              <a:t>DSC_0005_Snap.JPG.. DSC_0792_Snap.JPG</a:t>
            </a:r>
            <a:endParaRPr lang="el-GR" sz="1100" dirty="0">
              <a:solidFill>
                <a:schemeClr val="accent3">
                  <a:lumMod val="50000"/>
                </a:schemeClr>
              </a:solidFill>
            </a:endParaRPr>
          </a:p>
        </p:txBody>
      </p:sp>
      <p:sp>
        <p:nvSpPr>
          <p:cNvPr id="510" name="509 - Ορθογώνιο"/>
          <p:cNvSpPr/>
          <p:nvPr/>
        </p:nvSpPr>
        <p:spPr>
          <a:xfrm>
            <a:off x="3354388" y="6418263"/>
            <a:ext cx="811212" cy="261937"/>
          </a:xfrm>
          <a:prstGeom prst="rect">
            <a:avLst/>
          </a:prstGeom>
        </p:spPr>
        <p:txBody>
          <a:bodyPr wrap="none">
            <a:spAutoFit/>
          </a:bodyPr>
          <a:lstStyle/>
          <a:p>
            <a:pPr algn="l" eaLnBrk="0" hangingPunct="0">
              <a:defRPr/>
            </a:pPr>
            <a:r>
              <a:rPr lang="en-US" sz="1100" dirty="0">
                <a:solidFill>
                  <a:schemeClr val="accent3">
                    <a:lumMod val="50000"/>
                  </a:schemeClr>
                </a:solidFill>
              </a:rPr>
              <a:t>boat.mp4</a:t>
            </a:r>
            <a:endParaRPr lang="el-GR" sz="1100" dirty="0">
              <a:solidFill>
                <a:schemeClr val="accent3">
                  <a:lumMod val="50000"/>
                </a:schemeClr>
              </a:solidFill>
            </a:endParaRPr>
          </a:p>
        </p:txBody>
      </p:sp>
      <p:sp>
        <p:nvSpPr>
          <p:cNvPr id="511" name="510 - Ορθογώνιο"/>
          <p:cNvSpPr/>
          <p:nvPr/>
        </p:nvSpPr>
        <p:spPr>
          <a:xfrm>
            <a:off x="5475288" y="6410325"/>
            <a:ext cx="1079500" cy="261938"/>
          </a:xfrm>
          <a:prstGeom prst="rect">
            <a:avLst/>
          </a:prstGeom>
        </p:spPr>
        <p:txBody>
          <a:bodyPr wrap="none">
            <a:spAutoFit/>
          </a:bodyPr>
          <a:lstStyle/>
          <a:p>
            <a:pPr algn="l" eaLnBrk="0" hangingPunct="0">
              <a:defRPr/>
            </a:pPr>
            <a:r>
              <a:rPr lang="en-US" sz="1100" dirty="0">
                <a:solidFill>
                  <a:schemeClr val="accent3">
                    <a:lumMod val="50000"/>
                  </a:schemeClr>
                </a:solidFill>
              </a:rPr>
              <a:t>boatSnap.jpg</a:t>
            </a:r>
            <a:endParaRPr lang="el-GR" sz="1100" dirty="0">
              <a:solidFill>
                <a:schemeClr val="accent3">
                  <a:lumMod val="50000"/>
                </a:schemeClr>
              </a:solidFill>
            </a:endParaRPr>
          </a:p>
        </p:txBody>
      </p:sp>
      <p:sp>
        <p:nvSpPr>
          <p:cNvPr id="512" name="511 - Ορθογώνιο"/>
          <p:cNvSpPr/>
          <p:nvPr/>
        </p:nvSpPr>
        <p:spPr>
          <a:xfrm>
            <a:off x="4559300" y="5178425"/>
            <a:ext cx="1368425" cy="260350"/>
          </a:xfrm>
          <a:prstGeom prst="rect">
            <a:avLst/>
          </a:prstGeom>
        </p:spPr>
        <p:txBody>
          <a:bodyPr wrap="none">
            <a:spAutoFit/>
          </a:bodyPr>
          <a:lstStyle/>
          <a:p>
            <a:pPr algn="l" eaLnBrk="0" hangingPunct="0">
              <a:defRPr/>
            </a:pPr>
            <a:r>
              <a:rPr lang="en-US" sz="1100" dirty="0">
                <a:solidFill>
                  <a:schemeClr val="accent3">
                    <a:lumMod val="50000"/>
                  </a:schemeClr>
                </a:solidFill>
              </a:rPr>
              <a:t>boat_2500png.zip</a:t>
            </a:r>
            <a:endParaRPr lang="el-GR" sz="1100" dirty="0">
              <a:solidFill>
                <a:schemeClr val="accent3">
                  <a:lumMod val="50000"/>
                </a:schemeClr>
              </a:solidFill>
            </a:endParaRPr>
          </a:p>
        </p:txBody>
      </p:sp>
      <p:sp>
        <p:nvSpPr>
          <p:cNvPr id="513" name="512 - Ορθογώνιο"/>
          <p:cNvSpPr/>
          <p:nvPr/>
        </p:nvSpPr>
        <p:spPr>
          <a:xfrm>
            <a:off x="4468813" y="4211638"/>
            <a:ext cx="1477962" cy="260350"/>
          </a:xfrm>
          <a:prstGeom prst="rect">
            <a:avLst/>
          </a:prstGeom>
        </p:spPr>
        <p:txBody>
          <a:bodyPr wrap="none">
            <a:spAutoFit/>
          </a:bodyPr>
          <a:lstStyle/>
          <a:p>
            <a:pPr algn="l" eaLnBrk="0" hangingPunct="0">
              <a:defRPr/>
            </a:pPr>
            <a:r>
              <a:rPr lang="en-US" sz="1100" dirty="0">
                <a:solidFill>
                  <a:schemeClr val="accent3">
                    <a:lumMod val="50000"/>
                  </a:schemeClr>
                </a:solidFill>
              </a:rPr>
              <a:t>3D_model_boat.ply</a:t>
            </a:r>
            <a:endParaRPr lang="el-GR" sz="1100" dirty="0">
              <a:solidFill>
                <a:schemeClr val="accent3">
                  <a:lumMod val="50000"/>
                </a:schemeClr>
              </a:solidFill>
            </a:endParaRPr>
          </a:p>
        </p:txBody>
      </p:sp>
      <p:sp>
        <p:nvSpPr>
          <p:cNvPr id="66670" name="513 - Ορθογώνιο"/>
          <p:cNvSpPr>
            <a:spLocks noChangeArrowheads="1"/>
          </p:cNvSpPr>
          <p:nvPr/>
        </p:nvSpPr>
        <p:spPr bwMode="auto">
          <a:xfrm>
            <a:off x="4014788" y="2160588"/>
            <a:ext cx="1014412" cy="430212"/>
          </a:xfrm>
          <a:prstGeom prst="rect">
            <a:avLst/>
          </a:prstGeom>
          <a:noFill/>
          <a:ln w="9525">
            <a:noFill/>
            <a:miter lim="800000"/>
            <a:headEnd/>
            <a:tailEnd/>
          </a:ln>
        </p:spPr>
        <p:txBody>
          <a:bodyPr>
            <a:spAutoFit/>
          </a:bodyPr>
          <a:lstStyle/>
          <a:p>
            <a:pPr algn="l" eaLnBrk="0" hangingPunct="0"/>
            <a:r>
              <a:rPr lang="en-US" sz="1100">
                <a:solidFill>
                  <a:srgbClr val="0070C0"/>
                </a:solidFill>
              </a:rPr>
              <a:t>Object Acquisition</a:t>
            </a:r>
            <a:endParaRPr lang="el-GR" sz="1100">
              <a:solidFill>
                <a:srgbClr val="0070C0"/>
              </a:solidFill>
            </a:endParaRPr>
          </a:p>
        </p:txBody>
      </p:sp>
      <p:sp>
        <p:nvSpPr>
          <p:cNvPr id="66671" name="514 - Ορθογώνιο"/>
          <p:cNvSpPr>
            <a:spLocks noChangeArrowheads="1"/>
          </p:cNvSpPr>
          <p:nvPr/>
        </p:nvSpPr>
        <p:spPr bwMode="auto">
          <a:xfrm>
            <a:off x="4375150" y="1558925"/>
            <a:ext cx="1274763" cy="261938"/>
          </a:xfrm>
          <a:prstGeom prst="rect">
            <a:avLst/>
          </a:prstGeom>
          <a:noFill/>
          <a:ln w="9525">
            <a:noFill/>
            <a:miter lim="800000"/>
            <a:headEnd/>
            <a:tailEnd/>
          </a:ln>
        </p:spPr>
        <p:txBody>
          <a:bodyPr wrap="none">
            <a:spAutoFit/>
          </a:bodyPr>
          <a:lstStyle/>
          <a:p>
            <a:pPr algn="l" eaLnBrk="0" hangingPunct="0"/>
            <a:r>
              <a:rPr lang="en-US" sz="1100" b="0">
                <a:solidFill>
                  <a:srgbClr val="C00000"/>
                </a:solidFill>
              </a:rPr>
              <a:t>digitized by event</a:t>
            </a:r>
            <a:endParaRPr lang="el-GR" sz="1100" b="0">
              <a:solidFill>
                <a:srgbClr val="C00000"/>
              </a:solidFill>
            </a:endParaRPr>
          </a:p>
        </p:txBody>
      </p:sp>
      <p:sp>
        <p:nvSpPr>
          <p:cNvPr id="66672" name="515 - Ορθογώνιο"/>
          <p:cNvSpPr>
            <a:spLocks noChangeArrowheads="1"/>
          </p:cNvSpPr>
          <p:nvPr/>
        </p:nvSpPr>
        <p:spPr bwMode="auto">
          <a:xfrm>
            <a:off x="1751013" y="1990725"/>
            <a:ext cx="1462087" cy="261938"/>
          </a:xfrm>
          <a:prstGeom prst="rect">
            <a:avLst/>
          </a:prstGeom>
          <a:noFill/>
          <a:ln w="9525">
            <a:noFill/>
            <a:miter lim="800000"/>
            <a:headEnd/>
            <a:tailEnd/>
          </a:ln>
        </p:spPr>
        <p:txBody>
          <a:bodyPr wrap="none">
            <a:spAutoFit/>
          </a:bodyPr>
          <a:lstStyle/>
          <a:p>
            <a:pPr algn="l" eaLnBrk="0" hangingPunct="0"/>
            <a:r>
              <a:rPr lang="en-US" sz="1100">
                <a:solidFill>
                  <a:srgbClr val="0070C0"/>
                </a:solidFill>
              </a:rPr>
              <a:t>Detailed sequence </a:t>
            </a:r>
            <a:endParaRPr lang="el-GR" sz="1100">
              <a:solidFill>
                <a:srgbClr val="0070C0"/>
              </a:solidFill>
            </a:endParaRPr>
          </a:p>
        </p:txBody>
      </p:sp>
      <p:sp>
        <p:nvSpPr>
          <p:cNvPr id="66673" name="516 - Ορθογώνιο"/>
          <p:cNvSpPr>
            <a:spLocks noChangeArrowheads="1"/>
          </p:cNvSpPr>
          <p:nvPr/>
        </p:nvSpPr>
        <p:spPr bwMode="auto">
          <a:xfrm>
            <a:off x="5711825" y="1911350"/>
            <a:ext cx="1635125" cy="261938"/>
          </a:xfrm>
          <a:prstGeom prst="rect">
            <a:avLst/>
          </a:prstGeom>
          <a:noFill/>
          <a:ln w="9525">
            <a:noFill/>
            <a:miter lim="800000"/>
            <a:headEnd/>
            <a:tailEnd/>
          </a:ln>
        </p:spPr>
        <p:txBody>
          <a:bodyPr wrap="none">
            <a:spAutoFit/>
          </a:bodyPr>
          <a:lstStyle/>
          <a:p>
            <a:pPr algn="l" eaLnBrk="0" hangingPunct="0"/>
            <a:r>
              <a:rPr lang="en-US" sz="1100">
                <a:solidFill>
                  <a:srgbClr val="0070C0"/>
                </a:solidFill>
              </a:rPr>
              <a:t>Documentation Event</a:t>
            </a:r>
            <a:endParaRPr lang="el-GR" sz="1100">
              <a:solidFill>
                <a:srgbClr val="0070C0"/>
              </a:solidFill>
            </a:endParaRPr>
          </a:p>
        </p:txBody>
      </p:sp>
      <p:sp>
        <p:nvSpPr>
          <p:cNvPr id="66674" name="517 - Ορθογώνιο"/>
          <p:cNvSpPr>
            <a:spLocks noChangeArrowheads="1"/>
          </p:cNvSpPr>
          <p:nvPr/>
        </p:nvSpPr>
        <p:spPr bwMode="auto">
          <a:xfrm>
            <a:off x="6175375" y="2617788"/>
            <a:ext cx="1651000" cy="260350"/>
          </a:xfrm>
          <a:prstGeom prst="rect">
            <a:avLst/>
          </a:prstGeom>
          <a:noFill/>
          <a:ln w="9525">
            <a:noFill/>
            <a:miter lim="800000"/>
            <a:headEnd/>
            <a:tailEnd/>
          </a:ln>
        </p:spPr>
        <p:txBody>
          <a:bodyPr wrap="none">
            <a:spAutoFit/>
          </a:bodyPr>
          <a:lstStyle/>
          <a:p>
            <a:pPr algn="l" eaLnBrk="0" hangingPunct="0"/>
            <a:r>
              <a:rPr lang="en-US" sz="1100">
                <a:solidFill>
                  <a:srgbClr val="0070C0"/>
                </a:solidFill>
              </a:rPr>
              <a:t>Capture photo Events</a:t>
            </a:r>
            <a:endParaRPr lang="el-GR" sz="1100">
              <a:solidFill>
                <a:srgbClr val="0070C0"/>
              </a:solidFill>
            </a:endParaRPr>
          </a:p>
        </p:txBody>
      </p:sp>
      <p:sp>
        <p:nvSpPr>
          <p:cNvPr id="66675" name="518 - Ορθογώνιο"/>
          <p:cNvSpPr>
            <a:spLocks noChangeArrowheads="1"/>
          </p:cNvSpPr>
          <p:nvPr/>
        </p:nvSpPr>
        <p:spPr bwMode="auto">
          <a:xfrm>
            <a:off x="1036638" y="2587625"/>
            <a:ext cx="1652587" cy="260350"/>
          </a:xfrm>
          <a:prstGeom prst="rect">
            <a:avLst/>
          </a:prstGeom>
          <a:noFill/>
          <a:ln w="9525">
            <a:noFill/>
            <a:miter lim="800000"/>
            <a:headEnd/>
            <a:tailEnd/>
          </a:ln>
        </p:spPr>
        <p:txBody>
          <a:bodyPr wrap="none">
            <a:spAutoFit/>
          </a:bodyPr>
          <a:lstStyle/>
          <a:p>
            <a:pPr algn="l" eaLnBrk="0" hangingPunct="0"/>
            <a:r>
              <a:rPr lang="en-US" sz="1100">
                <a:solidFill>
                  <a:srgbClr val="0070C0"/>
                </a:solidFill>
              </a:rPr>
              <a:t>Capture photo Events</a:t>
            </a:r>
            <a:endParaRPr lang="el-GR" sz="1100">
              <a:solidFill>
                <a:srgbClr val="0070C0"/>
              </a:solidFill>
            </a:endParaRPr>
          </a:p>
        </p:txBody>
      </p:sp>
      <p:sp>
        <p:nvSpPr>
          <p:cNvPr id="66676" name="519 - Ορθογώνιο"/>
          <p:cNvSpPr>
            <a:spLocks noChangeArrowheads="1"/>
          </p:cNvSpPr>
          <p:nvPr/>
        </p:nvSpPr>
        <p:spPr bwMode="auto">
          <a:xfrm>
            <a:off x="4441825" y="3836988"/>
            <a:ext cx="1541463" cy="260350"/>
          </a:xfrm>
          <a:prstGeom prst="rect">
            <a:avLst/>
          </a:prstGeom>
          <a:noFill/>
          <a:ln w="9525">
            <a:noFill/>
            <a:miter lim="800000"/>
            <a:headEnd/>
            <a:tailEnd/>
          </a:ln>
        </p:spPr>
        <p:txBody>
          <a:bodyPr wrap="none">
            <a:spAutoFit/>
          </a:bodyPr>
          <a:lstStyle/>
          <a:p>
            <a:pPr algn="l" eaLnBrk="0" hangingPunct="0"/>
            <a:r>
              <a:rPr lang="en-US" sz="1100">
                <a:solidFill>
                  <a:srgbClr val="0070C0"/>
                </a:solidFill>
              </a:rPr>
              <a:t>Meshlab processing</a:t>
            </a:r>
            <a:endParaRPr lang="el-GR" sz="1100">
              <a:solidFill>
                <a:srgbClr val="0070C0"/>
              </a:solidFill>
            </a:endParaRPr>
          </a:p>
        </p:txBody>
      </p:sp>
      <p:sp>
        <p:nvSpPr>
          <p:cNvPr id="66677" name="520 - Ορθογώνιο"/>
          <p:cNvSpPr>
            <a:spLocks noChangeArrowheads="1"/>
          </p:cNvSpPr>
          <p:nvPr/>
        </p:nvSpPr>
        <p:spPr bwMode="auto">
          <a:xfrm>
            <a:off x="4464050" y="4772025"/>
            <a:ext cx="1539875" cy="261938"/>
          </a:xfrm>
          <a:prstGeom prst="rect">
            <a:avLst/>
          </a:prstGeom>
          <a:noFill/>
          <a:ln w="9525">
            <a:noFill/>
            <a:miter lim="800000"/>
            <a:headEnd/>
            <a:tailEnd/>
          </a:ln>
        </p:spPr>
        <p:txBody>
          <a:bodyPr wrap="none">
            <a:spAutoFit/>
          </a:bodyPr>
          <a:lstStyle/>
          <a:p>
            <a:pPr algn="l" eaLnBrk="0" hangingPunct="0"/>
            <a:r>
              <a:rPr lang="en-US" sz="1100">
                <a:solidFill>
                  <a:srgbClr val="0070C0"/>
                </a:solidFill>
              </a:rPr>
              <a:t>Meshlab processing</a:t>
            </a:r>
            <a:endParaRPr lang="el-GR" sz="1100">
              <a:solidFill>
                <a:srgbClr val="0070C0"/>
              </a:solidFill>
            </a:endParaRPr>
          </a:p>
        </p:txBody>
      </p:sp>
      <p:sp>
        <p:nvSpPr>
          <p:cNvPr id="66678" name="521 - Ορθογώνιο"/>
          <p:cNvSpPr>
            <a:spLocks noChangeArrowheads="1"/>
          </p:cNvSpPr>
          <p:nvPr/>
        </p:nvSpPr>
        <p:spPr bwMode="auto">
          <a:xfrm>
            <a:off x="4487863" y="5592763"/>
            <a:ext cx="2619375" cy="261937"/>
          </a:xfrm>
          <a:prstGeom prst="rect">
            <a:avLst/>
          </a:prstGeom>
          <a:noFill/>
          <a:ln w="9525">
            <a:noFill/>
            <a:miter lim="800000"/>
            <a:headEnd/>
            <a:tailEnd/>
          </a:ln>
        </p:spPr>
        <p:txBody>
          <a:bodyPr>
            <a:spAutoFit/>
          </a:bodyPr>
          <a:lstStyle/>
          <a:p>
            <a:pPr algn="l" eaLnBrk="0" hangingPunct="0"/>
            <a:r>
              <a:rPr lang="en-US" sz="1100">
                <a:solidFill>
                  <a:srgbClr val="0070C0"/>
                </a:solidFill>
              </a:rPr>
              <a:t>Blender Processing</a:t>
            </a:r>
            <a:endParaRPr lang="el-GR" sz="1100">
              <a:solidFill>
                <a:srgbClr val="0070C0"/>
              </a:solidFill>
            </a:endParaRPr>
          </a:p>
        </p:txBody>
      </p:sp>
      <p:pic>
        <p:nvPicPr>
          <p:cNvPr id="119" name="Picture 4" descr="C:\Users\zabetak\Desktop\Orange-Man-with-Question-Mark.jpg"/>
          <p:cNvPicPr>
            <a:picLocks noChangeAspect="1" noChangeArrowheads="1"/>
          </p:cNvPicPr>
          <p:nvPr/>
        </p:nvPicPr>
        <p:blipFill>
          <a:blip r:embed="rId3" cstate="print"/>
          <a:srcRect/>
          <a:stretch>
            <a:fillRect/>
          </a:stretch>
        </p:blipFill>
        <p:spPr bwMode="auto">
          <a:xfrm>
            <a:off x="8746434" y="4754544"/>
            <a:ext cx="1159565" cy="1683318"/>
          </a:xfrm>
          <a:prstGeom prst="rect">
            <a:avLst/>
          </a:prstGeom>
          <a:noFill/>
          <a:ln w="9525">
            <a:noFill/>
            <a:miter lim="800000"/>
            <a:headEnd/>
            <a:tailEnd/>
          </a:ln>
        </p:spPr>
      </p:pic>
      <p:sp>
        <p:nvSpPr>
          <p:cNvPr id="120" name="Rounded Rectangular Callout 3"/>
          <p:cNvSpPr>
            <a:spLocks noChangeArrowheads="1"/>
          </p:cNvSpPr>
          <p:nvPr/>
        </p:nvSpPr>
        <p:spPr bwMode="auto">
          <a:xfrm>
            <a:off x="7192481" y="5620096"/>
            <a:ext cx="1328668" cy="449400"/>
          </a:xfrm>
          <a:prstGeom prst="wedgeRoundRectCallout">
            <a:avLst>
              <a:gd name="adj1" fmla="val 84412"/>
              <a:gd name="adj2" fmla="val -12349"/>
              <a:gd name="adj3" fmla="val 16667"/>
            </a:avLst>
          </a:prstGeom>
          <a:solidFill>
            <a:srgbClr val="FF6600"/>
          </a:solidFill>
          <a:ln w="9525" algn="ctr">
            <a:solidFill>
              <a:schemeClr val="tx1"/>
            </a:solidFill>
            <a:round/>
            <a:headEnd/>
            <a:tailEnd/>
          </a:ln>
        </p:spPr>
        <p:txBody>
          <a:bodyPr/>
          <a:lstStyle/>
          <a:p>
            <a:pPr algn="l" eaLnBrk="0" hangingPunct="0"/>
            <a:r>
              <a:rPr lang="en-US" sz="1400" dirty="0"/>
              <a:t>Frustrating!!</a:t>
            </a:r>
          </a:p>
        </p:txBody>
      </p:sp>
      <p:sp>
        <p:nvSpPr>
          <p:cNvPr id="122" name="Rounded Rectangular Callout 32"/>
          <p:cNvSpPr>
            <a:spLocks noChangeArrowheads="1"/>
          </p:cNvSpPr>
          <p:nvPr/>
        </p:nvSpPr>
        <p:spPr bwMode="auto">
          <a:xfrm>
            <a:off x="7282069" y="4931397"/>
            <a:ext cx="1351721" cy="608012"/>
          </a:xfrm>
          <a:prstGeom prst="wedgeRoundRectCallout">
            <a:avLst>
              <a:gd name="adj1" fmla="val 77875"/>
              <a:gd name="adj2" fmla="val 63972"/>
              <a:gd name="adj3" fmla="val 16667"/>
            </a:avLst>
          </a:prstGeom>
          <a:solidFill>
            <a:srgbClr val="FF6600"/>
          </a:solidFill>
          <a:ln w="9525" algn="ctr">
            <a:solidFill>
              <a:schemeClr val="tx1"/>
            </a:solidFill>
            <a:round/>
            <a:headEnd/>
            <a:tailEnd/>
          </a:ln>
        </p:spPr>
        <p:txBody>
          <a:bodyPr/>
          <a:lstStyle/>
          <a:p>
            <a:pPr algn="l" eaLnBrk="0" hangingPunct="0"/>
            <a:r>
              <a:rPr lang="en-US" sz="1400" dirty="0"/>
              <a:t>Time-Consuming!</a:t>
            </a:r>
          </a:p>
        </p:txBody>
      </p:sp>
      <p:sp>
        <p:nvSpPr>
          <p:cNvPr id="123" name="Rounded Rectangular Callout 34"/>
          <p:cNvSpPr>
            <a:spLocks noChangeArrowheads="1"/>
          </p:cNvSpPr>
          <p:nvPr/>
        </p:nvSpPr>
        <p:spPr bwMode="auto">
          <a:xfrm>
            <a:off x="7151852" y="6183952"/>
            <a:ext cx="1584376" cy="407817"/>
          </a:xfrm>
          <a:prstGeom prst="wedgeRoundRectCallout">
            <a:avLst>
              <a:gd name="adj1" fmla="val 61126"/>
              <a:gd name="adj2" fmla="val -103971"/>
              <a:gd name="adj3" fmla="val 16667"/>
            </a:avLst>
          </a:prstGeom>
          <a:solidFill>
            <a:srgbClr val="FF6600"/>
          </a:solidFill>
          <a:ln w="9525" algn="ctr">
            <a:solidFill>
              <a:schemeClr val="tx1"/>
            </a:solidFill>
            <a:round/>
            <a:headEnd/>
            <a:tailEnd/>
          </a:ln>
        </p:spPr>
        <p:txBody>
          <a:bodyPr/>
          <a:lstStyle/>
          <a:p>
            <a:pPr algn="l" eaLnBrk="0" hangingPunct="0"/>
            <a:r>
              <a:rPr lang="en-US" sz="1400" dirty="0" smtClean="0"/>
              <a:t>Wrong results ?</a:t>
            </a:r>
            <a:endParaRPr lang="en-US" sz="1400" dirty="0"/>
          </a:p>
        </p:txBody>
      </p:sp>
      <p:sp>
        <p:nvSpPr>
          <p:cNvPr id="124" name="123 - TextBox"/>
          <p:cNvSpPr txBox="1"/>
          <p:nvPr/>
        </p:nvSpPr>
        <p:spPr>
          <a:xfrm>
            <a:off x="0" y="6488668"/>
            <a:ext cx="1082348" cy="369332"/>
          </a:xfrm>
          <a:prstGeom prst="rect">
            <a:avLst/>
          </a:prstGeom>
          <a:noFill/>
        </p:spPr>
        <p:txBody>
          <a:bodyPr wrap="none" rtlCol="0">
            <a:spAutoFit/>
          </a:bodyPr>
          <a:lstStyle/>
          <a:p>
            <a:r>
              <a:rPr lang="en-US" b="0" i="1" dirty="0" smtClean="0">
                <a:solidFill>
                  <a:srgbClr val="CCCC00"/>
                </a:solidFill>
              </a:rPr>
              <a:t>Example</a:t>
            </a:r>
            <a:endParaRPr lang="el-GR" b="0" i="1" dirty="0">
              <a:solidFill>
                <a:srgbClr val="CCCC00"/>
              </a:solidFill>
            </a:endParaRPr>
          </a:p>
        </p:txBody>
      </p:sp>
      <p:sp>
        <p:nvSpPr>
          <p:cNvPr id="125" name="124 - Θέση αριθμού διαφάνειας"/>
          <p:cNvSpPr>
            <a:spLocks noGrp="1"/>
          </p:cNvSpPr>
          <p:nvPr>
            <p:ph type="sldNum" sz="quarter" idx="11"/>
          </p:nvPr>
        </p:nvSpPr>
        <p:spPr/>
        <p:txBody>
          <a:bodyPr/>
          <a:lstStyle/>
          <a:p>
            <a:pPr>
              <a:defRPr/>
            </a:pPr>
            <a:fld id="{3ADD8475-48A1-450B-BAC0-23209841DF69}" type="slidenum">
              <a:rPr lang="en-US" smtClean="0"/>
              <a:pPr>
                <a:defRPr/>
              </a:pPr>
              <a:t>24</a:t>
            </a:fld>
            <a:endParaRPr lang="en-US"/>
          </a:p>
        </p:txBody>
      </p:sp>
      <p:sp>
        <p:nvSpPr>
          <p:cNvPr id="126" name="Rounded Rectangular Callout 32"/>
          <p:cNvSpPr>
            <a:spLocks noChangeArrowheads="1"/>
          </p:cNvSpPr>
          <p:nvPr/>
        </p:nvSpPr>
        <p:spPr bwMode="auto">
          <a:xfrm>
            <a:off x="6905291" y="4713888"/>
            <a:ext cx="1675942" cy="914857"/>
          </a:xfrm>
          <a:prstGeom prst="wedgeRoundRectCallout">
            <a:avLst>
              <a:gd name="adj1" fmla="val 77875"/>
              <a:gd name="adj2" fmla="val 63972"/>
              <a:gd name="adj3" fmla="val 16667"/>
            </a:avLst>
          </a:prstGeom>
          <a:solidFill>
            <a:srgbClr val="FF6600"/>
          </a:solidFill>
          <a:ln w="9525" algn="ctr">
            <a:solidFill>
              <a:schemeClr val="tx1"/>
            </a:solidFill>
            <a:round/>
            <a:headEnd/>
            <a:tailEnd/>
          </a:ln>
        </p:spPr>
        <p:txBody>
          <a:bodyPr/>
          <a:lstStyle/>
          <a:p>
            <a:pPr algn="l" eaLnBrk="0" hangingPunct="0"/>
            <a:r>
              <a:rPr lang="en-US" sz="1400" dirty="0" smtClean="0"/>
              <a:t>Thing is about the </a:t>
            </a:r>
            <a:r>
              <a:rPr lang="en-US" sz="1400" dirty="0" err="1" smtClean="0"/>
              <a:t>Kazafani</a:t>
            </a:r>
            <a:r>
              <a:rPr lang="en-US" sz="1400" dirty="0" smtClean="0"/>
              <a:t> boat ?</a:t>
            </a:r>
            <a:endParaRPr lang="en-US" sz="1400" dirty="0"/>
          </a:p>
        </p:txBody>
      </p:sp>
    </p:spTree>
  </p:cSld>
  <p:clrMapOvr>
    <a:masterClrMapping/>
  </p:clrMapOvr>
  <p:transition advTm="10122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2" grpId="0" animBg="1"/>
      <p:bldP spid="123" grpId="0" animBg="1"/>
      <p:bldP spid="126" grpId="0" animBg="1"/>
      <p:bldP spid="126"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514" name="Rectangle 42"/>
          <p:cNvSpPr>
            <a:spLocks noChangeArrowheads="1"/>
          </p:cNvSpPr>
          <p:nvPr/>
        </p:nvSpPr>
        <p:spPr bwMode="auto">
          <a:xfrm>
            <a:off x="1358900" y="698500"/>
            <a:ext cx="7967663" cy="577850"/>
          </a:xfrm>
          <a:prstGeom prst="rect">
            <a:avLst/>
          </a:prstGeom>
          <a:noFill/>
          <a:ln w="9525">
            <a:noFill/>
            <a:miter lim="800000"/>
            <a:headEnd/>
            <a:tailEnd/>
          </a:ln>
          <a:effectLst/>
        </p:spPr>
        <p:txBody>
          <a:bodyPr lIns="92075" tIns="46038" rIns="92075" bIns="46038" anchor="b"/>
          <a:lstStyle/>
          <a:p>
            <a:r>
              <a:rPr lang="en-US" sz="2400" b="0" i="1" dirty="0" smtClean="0">
                <a:solidFill>
                  <a:srgbClr val="4D4D4D"/>
                </a:solidFill>
              </a:rPr>
              <a:t>													      Simplified Querying</a:t>
            </a:r>
            <a:endParaRPr lang="en-GB" sz="2400" b="0" i="1" dirty="0">
              <a:solidFill>
                <a:srgbClr val="4D4D4D"/>
              </a:solidFill>
            </a:endParaRPr>
          </a:p>
        </p:txBody>
      </p:sp>
      <p:grpSp>
        <p:nvGrpSpPr>
          <p:cNvPr id="2" name="Group 15"/>
          <p:cNvGrpSpPr>
            <a:grpSpLocks/>
          </p:cNvGrpSpPr>
          <p:nvPr/>
        </p:nvGrpSpPr>
        <p:grpSpPr bwMode="auto">
          <a:xfrm>
            <a:off x="0" y="1395413"/>
            <a:ext cx="4781550" cy="5462587"/>
            <a:chOff x="0" y="879"/>
            <a:chExt cx="3012" cy="3441"/>
          </a:xfrm>
        </p:grpSpPr>
        <p:sp>
          <p:nvSpPr>
            <p:cNvPr id="68611" name="2 - Θέση περιεχομένου"/>
            <p:cNvSpPr txBox="1">
              <a:spLocks/>
            </p:cNvSpPr>
            <p:nvPr/>
          </p:nvSpPr>
          <p:spPr bwMode="auto">
            <a:xfrm>
              <a:off x="0" y="879"/>
              <a:ext cx="2582" cy="3441"/>
            </a:xfrm>
            <a:prstGeom prst="rect">
              <a:avLst/>
            </a:prstGeom>
            <a:solidFill>
              <a:schemeClr val="bg1"/>
            </a:solidFill>
            <a:ln w="9525">
              <a:solidFill>
                <a:schemeClr val="tx1"/>
              </a:solidFill>
              <a:miter lim="800000"/>
              <a:headEnd/>
              <a:tailEnd/>
            </a:ln>
          </p:spPr>
          <p:txBody>
            <a:bodyPr/>
            <a:lstStyle/>
            <a:p>
              <a:pPr marL="447675" indent="-447675" algn="l">
                <a:spcBef>
                  <a:spcPct val="20000"/>
                </a:spcBef>
                <a:buClr>
                  <a:schemeClr val="accent1"/>
                </a:buClr>
                <a:buSzPct val="70000"/>
                <a:buFont typeface="Wingdings" pitchFamily="2" charset="2"/>
                <a:buNone/>
              </a:pPr>
              <a:endParaRPr lang="en-US" sz="1100" b="0" i="1" dirty="0"/>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select distinct  $Thing1  $Label</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$Thing1 </a:t>
              </a:r>
              <a:r>
                <a:rPr lang="en-US" sz="1100" b="0" dirty="0" err="1">
                  <a:latin typeface="Times New Roman" pitchFamily="18" charset="0"/>
                </a:rPr>
                <a:t>rdf:type</a:t>
              </a:r>
              <a:r>
                <a:rPr lang="en-US" sz="1100" b="0" dirty="0">
                  <a:latin typeface="Times New Roman" pitchFamily="18" charset="0"/>
                </a:rPr>
                <a:t> crm:E70.Thing.</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optional{$Thing1 crmdig:L4F.has_preferred_label $Label.</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}{optional{</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$Thing1 crm:P130F.shows_features_of $Thing2.</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}}UNION</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{optional{</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$Thing1 </a:t>
              </a:r>
              <a:r>
                <a:rPr lang="en-US" sz="1100" b="0" dirty="0" err="1">
                  <a:latin typeface="Times New Roman" pitchFamily="18" charset="0"/>
                </a:rPr>
                <a:t>rdf:type</a:t>
              </a:r>
              <a:r>
                <a:rPr lang="en-US" sz="1100" b="0" dirty="0">
                  <a:latin typeface="Times New Roman" pitchFamily="18" charset="0"/>
                </a:rPr>
                <a:t> crm:E24.Physical_Man-Made_Thing.</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a:t>
              </a:r>
              <a:r>
                <a:rPr lang="en-US" sz="1100" b="0" dirty="0" smtClean="0">
                  <a:latin typeface="Times New Roman" pitchFamily="18" charset="0"/>
                </a:rPr>
                <a:t>Thing1 crm:P62F.depicts </a:t>
              </a:r>
              <a:r>
                <a:rPr lang="en-US" sz="1100" b="0" dirty="0">
                  <a:latin typeface="Times New Roman" pitchFamily="18" charset="0"/>
                </a:rPr>
                <a:t>$Thing2. }}	</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UNION</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 $Thing1 </a:t>
              </a:r>
              <a:r>
                <a:rPr lang="en-US" sz="1100" b="0" dirty="0" err="1">
                  <a:latin typeface="Times New Roman" pitchFamily="18" charset="0"/>
                </a:rPr>
                <a:t>rdf:type</a:t>
              </a:r>
              <a:r>
                <a:rPr lang="en-US" sz="1100" b="0" dirty="0">
                  <a:latin typeface="Times New Roman" pitchFamily="18" charset="0"/>
                </a:rPr>
                <a:t> crm:E24.Physical_Man-Made_Thing.</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$Thing1 crm:P128F.carries	$</a:t>
              </a:r>
              <a:r>
                <a:rPr lang="en-US" sz="1100" b="0" dirty="0" err="1">
                  <a:latin typeface="Times New Roman" pitchFamily="18" charset="0"/>
                </a:rPr>
                <a:t>Information_Object</a:t>
              </a:r>
              <a:r>
                <a:rPr lang="en-US" sz="1100" b="0" dirty="0">
                  <a:latin typeface="Times New Roman" pitchFamily="18" charset="0"/>
                </a:rPr>
                <a:t>.</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a:t>
              </a:r>
              <a:r>
                <a:rPr lang="en-US" sz="1100" b="0" dirty="0" err="1">
                  <a:latin typeface="Times New Roman" pitchFamily="18" charset="0"/>
                </a:rPr>
                <a:t>Information_Object</a:t>
              </a:r>
              <a:r>
                <a:rPr lang="en-US" sz="1100" b="0" dirty="0">
                  <a:latin typeface="Times New Roman" pitchFamily="18" charset="0"/>
                </a:rPr>
                <a:t> crm:P67F.refers_to	$Thing2.}</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UNION{$Thing1 crm:P67F.refers_to	$Thing2.</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a:t>
              </a:r>
              <a:r>
                <a:rPr lang="en-US" sz="1700" dirty="0">
                  <a:latin typeface="Times New Roman" pitchFamily="18" charset="0"/>
                </a:rPr>
                <a:t>		</a:t>
              </a:r>
            </a:p>
            <a:p>
              <a:pPr marL="447675" indent="-447675" algn="l">
                <a:spcBef>
                  <a:spcPct val="20000"/>
                </a:spcBef>
                <a:buClr>
                  <a:schemeClr val="accent1"/>
                </a:buClr>
                <a:buSzPct val="70000"/>
                <a:buFont typeface="Wingdings" pitchFamily="2" charset="2"/>
                <a:buNone/>
              </a:pPr>
              <a:r>
                <a:rPr lang="en-US" sz="1700" dirty="0">
                  <a:latin typeface="Times New Roman" pitchFamily="18" charset="0"/>
                </a:rPr>
                <a:t>….</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UNION{		 </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$Thing1 crm:F1F.is_derivative_of  $tmpThing2.</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$tmpThing2	crmdig:L11B.was_output_of	$DigMachEventX2.</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$DigMachEventX2 crm:P9B.forms_part_of	$Z1.</a:t>
              </a:r>
            </a:p>
            <a:p>
              <a:pPr marL="447675" indent="-447675" algn="l">
                <a:spcBef>
                  <a:spcPct val="20000"/>
                </a:spcBef>
                <a:buClr>
                  <a:schemeClr val="accent1"/>
                </a:buClr>
                <a:buSzPct val="70000"/>
                <a:buFont typeface="Wingdings" pitchFamily="2" charset="2"/>
                <a:buNone/>
              </a:pPr>
              <a:r>
                <a:rPr lang="en-US" sz="1100" b="0" dirty="0">
                  <a:latin typeface="Times New Roman" pitchFamily="18" charset="0"/>
                </a:rPr>
                <a:t>	  $Z1	crmdig:L1F.digitized $Thing2. }}}</a:t>
              </a:r>
            </a:p>
            <a:p>
              <a:pPr marL="447675" indent="-447675" algn="l">
                <a:spcBef>
                  <a:spcPct val="20000"/>
                </a:spcBef>
                <a:buClr>
                  <a:schemeClr val="accent1"/>
                </a:buClr>
                <a:buSzPct val="70000"/>
                <a:buFont typeface="Wingdings" pitchFamily="2" charset="2"/>
                <a:buNone/>
              </a:pPr>
              <a:endParaRPr lang="en-US" sz="1100" b="0" dirty="0">
                <a:latin typeface="Times New Roman" pitchFamily="18" charset="0"/>
              </a:endParaRPr>
            </a:p>
          </p:txBody>
        </p:sp>
        <p:sp>
          <p:nvSpPr>
            <p:cNvPr id="68618" name="Text Box 10"/>
            <p:cNvSpPr txBox="1">
              <a:spLocks noChangeArrowheads="1"/>
            </p:cNvSpPr>
            <p:nvPr/>
          </p:nvSpPr>
          <p:spPr bwMode="auto">
            <a:xfrm>
              <a:off x="1391" y="929"/>
              <a:ext cx="1621" cy="231"/>
            </a:xfrm>
            <a:prstGeom prst="rect">
              <a:avLst/>
            </a:prstGeom>
            <a:noFill/>
            <a:ln w="9525">
              <a:noFill/>
              <a:miter lim="800000"/>
              <a:headEnd/>
              <a:tailEnd/>
            </a:ln>
            <a:effectLst/>
          </p:spPr>
          <p:txBody>
            <a:bodyPr>
              <a:spAutoFit/>
            </a:bodyPr>
            <a:lstStyle/>
            <a:p>
              <a:pPr algn="l">
                <a:spcBef>
                  <a:spcPct val="50000"/>
                </a:spcBef>
              </a:pPr>
              <a:r>
                <a:rPr lang="en-US"/>
                <a:t>Traditional way</a:t>
              </a:r>
              <a:endParaRPr lang="el-GR"/>
            </a:p>
          </p:txBody>
        </p:sp>
      </p:grpSp>
      <p:sp>
        <p:nvSpPr>
          <p:cNvPr id="68615" name="Rectangle 3"/>
          <p:cNvSpPr>
            <a:spLocks noChangeArrowheads="1"/>
          </p:cNvSpPr>
          <p:nvPr/>
        </p:nvSpPr>
        <p:spPr bwMode="auto">
          <a:xfrm>
            <a:off x="5595938" y="1465263"/>
            <a:ext cx="4156075" cy="3387725"/>
          </a:xfrm>
          <a:prstGeom prst="rect">
            <a:avLst/>
          </a:prstGeom>
          <a:noFill/>
          <a:ln w="9525">
            <a:solidFill>
              <a:schemeClr val="tx1"/>
            </a:solidFill>
            <a:miter lim="800000"/>
            <a:headEnd/>
            <a:tailEnd/>
          </a:ln>
        </p:spPr>
        <p:txBody>
          <a:bodyPr/>
          <a:lstStyle/>
          <a:p>
            <a:pPr marL="447675" indent="-447675" algn="just" eaLnBrk="0" hangingPunct="0">
              <a:spcBef>
                <a:spcPct val="20000"/>
              </a:spcBef>
              <a:buClr>
                <a:schemeClr val="accent1"/>
              </a:buClr>
              <a:buSzPct val="70000"/>
              <a:buFont typeface="Wingdings" pitchFamily="2" charset="2"/>
              <a:buNone/>
            </a:pPr>
            <a:r>
              <a:rPr lang="en-US" sz="1200" dirty="0" smtClean="0">
                <a:solidFill>
                  <a:srgbClr val="000000"/>
                </a:solidFill>
                <a:latin typeface="Calibri" pitchFamily="34" charset="0"/>
                <a:ea typeface="Times New Roman" pitchFamily="18" charset="0"/>
                <a:cs typeface="Arial" charset="0"/>
              </a:rPr>
              <a:t>E70.Thing -- </a:t>
            </a:r>
            <a:r>
              <a:rPr lang="en-US" sz="1200" dirty="0">
                <a:solidFill>
                  <a:srgbClr val="000000"/>
                </a:solidFill>
                <a:latin typeface="Calibri" pitchFamily="34" charset="0"/>
                <a:ea typeface="Times New Roman" pitchFamily="18" charset="0"/>
                <a:cs typeface="Arial" charset="0"/>
              </a:rPr>
              <a:t>(</a:t>
            </a:r>
            <a:r>
              <a:rPr lang="en-US" sz="1200" b="0" dirty="0">
                <a:solidFill>
                  <a:srgbClr val="000000"/>
                </a:solidFill>
                <a:latin typeface="Calibri" pitchFamily="34" charset="0"/>
                <a:ea typeface="Times New Roman" pitchFamily="18" charset="0"/>
                <a:cs typeface="Arial" charset="0"/>
              </a:rPr>
              <a:t>F3.is_same_as)</a:t>
            </a:r>
            <a:r>
              <a:rPr lang="en-US" sz="1200" b="0" baseline="30000" dirty="0">
                <a:solidFill>
                  <a:srgbClr val="000000"/>
                </a:solidFill>
                <a:latin typeface="Calibri" pitchFamily="34" charset="0"/>
                <a:ea typeface="Times New Roman" pitchFamily="18" charset="0"/>
                <a:cs typeface="Arial" charset="0"/>
              </a:rPr>
              <a:t>[0,n]</a:t>
            </a:r>
            <a:r>
              <a:rPr lang="en-GB" sz="1200" b="0" dirty="0" smtClean="0">
                <a:solidFill>
                  <a:srgbClr val="0000FF"/>
                </a:solidFill>
                <a:latin typeface="Calibri" pitchFamily="34" charset="0"/>
                <a:ea typeface="Times New Roman" pitchFamily="18" charset="0"/>
                <a:cs typeface="Arial" charset="0"/>
              </a:rPr>
              <a:t>-&gt;</a:t>
            </a:r>
            <a:r>
              <a:rPr lang="en-US" sz="1200" dirty="0" smtClean="0">
                <a:solidFill>
                  <a:srgbClr val="0000FF"/>
                </a:solidFill>
                <a:latin typeface="Calibri" pitchFamily="34" charset="0"/>
                <a:ea typeface="Times New Roman" pitchFamily="18" charset="0"/>
                <a:cs typeface="Arial" charset="0"/>
              </a:rPr>
              <a:t>E70.Thing:</a:t>
            </a:r>
            <a:endParaRPr lang="en-US" sz="1200" dirty="0">
              <a:solidFill>
                <a:srgbClr val="0000FF"/>
              </a:solidFill>
              <a:latin typeface="Calibri" pitchFamily="34" charset="0"/>
              <a:ea typeface="Times New Roman" pitchFamily="18" charset="0"/>
              <a:cs typeface="Arial" charset="0"/>
            </a:endParaRPr>
          </a:p>
          <a:p>
            <a:pPr marL="447675" indent="-447675" algn="just" eaLnBrk="0" hangingPunct="0">
              <a:spcBef>
                <a:spcPct val="20000"/>
              </a:spcBef>
              <a:buClr>
                <a:schemeClr val="accent1"/>
              </a:buClr>
              <a:buSzPct val="70000"/>
              <a:buFont typeface="Wingdings" pitchFamily="2" charset="2"/>
              <a:buNone/>
            </a:pPr>
            <a:r>
              <a:rPr lang="en-US" sz="1200" dirty="0">
                <a:solidFill>
                  <a:srgbClr val="000000"/>
                </a:solidFill>
                <a:latin typeface="Calibri" pitchFamily="34" charset="0"/>
                <a:ea typeface="Times New Roman" pitchFamily="18" charset="0"/>
                <a:cs typeface="Arial" charset="0"/>
              </a:rPr>
              <a:t>	</a:t>
            </a:r>
            <a:r>
              <a:rPr lang="en-US" sz="1200" dirty="0" smtClean="0">
                <a:solidFill>
                  <a:srgbClr val="0000FF"/>
                </a:solidFill>
                <a:latin typeface="Calibri" pitchFamily="34" charset="0"/>
                <a:ea typeface="Times New Roman" pitchFamily="18" charset="0"/>
                <a:cs typeface="Arial" charset="0"/>
              </a:rPr>
              <a:t>E70.Thing</a:t>
            </a:r>
            <a:r>
              <a:rPr lang="en-US" sz="1200" dirty="0" smtClean="0">
                <a:solidFill>
                  <a:srgbClr val="000000"/>
                </a:solidFill>
                <a:latin typeface="Calibri" pitchFamily="34" charset="0"/>
                <a:ea typeface="Times New Roman" pitchFamily="18" charset="0"/>
                <a:cs typeface="Arial" charset="0"/>
              </a:rPr>
              <a:t>-</a:t>
            </a:r>
            <a:r>
              <a:rPr lang="en-US" sz="1200" dirty="0">
                <a:solidFill>
                  <a:srgbClr val="000000"/>
                </a:solidFill>
                <a:latin typeface="Calibri" pitchFamily="34" charset="0"/>
                <a:ea typeface="Times New Roman" pitchFamily="18" charset="0"/>
                <a:cs typeface="Arial" charset="0"/>
              </a:rPr>
              <a:t>-</a:t>
            </a:r>
            <a:r>
              <a:rPr lang="en-US" sz="1200" dirty="0" smtClean="0">
                <a:solidFill>
                  <a:srgbClr val="000000"/>
                </a:solidFill>
                <a:latin typeface="Calibri" pitchFamily="34" charset="0"/>
                <a:ea typeface="Times New Roman" pitchFamily="18" charset="0"/>
                <a:cs typeface="Arial" charset="0"/>
              </a:rPr>
              <a:t>(</a:t>
            </a:r>
            <a:r>
              <a:rPr lang="en-US" sz="1200" b="0" dirty="0">
                <a:solidFill>
                  <a:srgbClr val="000000"/>
                </a:solidFill>
                <a:latin typeface="Calibri" pitchFamily="34" charset="0"/>
                <a:ea typeface="Times New Roman" pitchFamily="18" charset="0"/>
                <a:cs typeface="Arial" charset="0"/>
              </a:rPr>
              <a:t>F4F.is_composed_of) </a:t>
            </a:r>
            <a:r>
              <a:rPr lang="en-US" sz="1200" b="0" baseline="30000" dirty="0">
                <a:solidFill>
                  <a:srgbClr val="000000"/>
                </a:solidFill>
                <a:latin typeface="Calibri" pitchFamily="34" charset="0"/>
                <a:ea typeface="Times New Roman" pitchFamily="18" charset="0"/>
                <a:cs typeface="Arial" charset="0"/>
              </a:rPr>
              <a:t>[0,n]</a:t>
            </a:r>
            <a:r>
              <a:rPr lang="en-US" sz="1200" b="0" dirty="0">
                <a:solidFill>
                  <a:srgbClr val="000000"/>
                </a:solidFill>
                <a:latin typeface="Calibri" pitchFamily="34" charset="0"/>
                <a:ea typeface="Times New Roman" pitchFamily="18" charset="0"/>
                <a:cs typeface="Arial" charset="0"/>
              </a:rPr>
              <a:t> -&gt; </a:t>
            </a:r>
            <a:r>
              <a:rPr lang="en-US" sz="1200" dirty="0" smtClean="0">
                <a:solidFill>
                  <a:srgbClr val="0000FF"/>
                </a:solidFill>
                <a:latin typeface="Calibri" pitchFamily="34" charset="0"/>
                <a:ea typeface="Times New Roman" pitchFamily="18" charset="0"/>
                <a:cs typeface="Arial" charset="0"/>
              </a:rPr>
              <a:t>E70.Thing</a:t>
            </a:r>
            <a:r>
              <a:rPr lang="en-US" sz="1200" dirty="0" smtClean="0">
                <a:solidFill>
                  <a:srgbClr val="000000"/>
                </a:solidFill>
                <a:latin typeface="Calibri" pitchFamily="34" charset="0"/>
                <a:ea typeface="Times New Roman" pitchFamily="18" charset="0"/>
                <a:cs typeface="Arial" charset="0"/>
              </a:rPr>
              <a:t> </a:t>
            </a:r>
            <a:endParaRPr lang="en-US" sz="1400" i="1" dirty="0">
              <a:solidFill>
                <a:srgbClr val="0000FF"/>
              </a:solidFill>
              <a:latin typeface="Calibri" pitchFamily="34" charset="0"/>
              <a:ea typeface="Times New Roman" pitchFamily="18" charset="0"/>
              <a:cs typeface="Arial" charset="0"/>
            </a:endParaRPr>
          </a:p>
          <a:p>
            <a:pPr marL="1293813" lvl="2" indent="-403225" algn="just" eaLnBrk="0" hangingPunct="0">
              <a:spcBef>
                <a:spcPct val="20000"/>
              </a:spcBef>
              <a:buClr>
                <a:schemeClr val="accent1"/>
              </a:buClr>
              <a:buSzPct val="70000"/>
              <a:buFont typeface="Wingdings" pitchFamily="2" charset="2"/>
              <a:buNone/>
            </a:pPr>
            <a:r>
              <a:rPr lang="en-US" sz="1200" dirty="0">
                <a:solidFill>
                  <a:srgbClr val="0000FF"/>
                </a:solidFill>
                <a:latin typeface="Calibri" pitchFamily="34" charset="0"/>
                <a:ea typeface="Times New Roman" pitchFamily="18" charset="0"/>
                <a:cs typeface="Arial" charset="0"/>
              </a:rPr>
              <a:t>E24.Physical_Man-Made_Thing</a:t>
            </a:r>
            <a:r>
              <a:rPr lang="en-GB" sz="1200" dirty="0">
                <a:solidFill>
                  <a:srgbClr val="0000FF"/>
                </a:solidFill>
                <a:latin typeface="Calibri" pitchFamily="34" charset="0"/>
                <a:ea typeface="Times New Roman" pitchFamily="18" charset="0"/>
                <a:cs typeface="Arial" charset="0"/>
              </a:rPr>
              <a:t> </a:t>
            </a:r>
            <a:r>
              <a:rPr lang="en-GB" sz="1200" dirty="0" smtClean="0">
                <a:solidFill>
                  <a:srgbClr val="0000FF"/>
                </a:solidFill>
                <a:latin typeface="Calibri" pitchFamily="34" charset="0"/>
                <a:ea typeface="Times New Roman" pitchFamily="18" charset="0"/>
                <a:cs typeface="Arial" charset="0"/>
              </a:rPr>
              <a:t>--</a:t>
            </a:r>
            <a:r>
              <a:rPr lang="en-GB" sz="1200" b="0" dirty="0" smtClean="0">
                <a:solidFill>
                  <a:srgbClr val="0000FF"/>
                </a:solidFill>
                <a:latin typeface="Calibri" pitchFamily="34" charset="0"/>
                <a:ea typeface="Times New Roman" pitchFamily="18" charset="0"/>
                <a:cs typeface="Arial" charset="0"/>
              </a:rPr>
              <a:t> </a:t>
            </a:r>
            <a:r>
              <a:rPr lang="en-GB" sz="1200" b="0" dirty="0" smtClean="0">
                <a:solidFill>
                  <a:srgbClr val="000000"/>
                </a:solidFill>
                <a:latin typeface="Calibri" pitchFamily="34" charset="0"/>
                <a:ea typeface="Times New Roman" pitchFamily="18" charset="0"/>
                <a:cs typeface="Arial" charset="0"/>
              </a:rPr>
              <a:t>P62F.depicts-</a:t>
            </a:r>
            <a:r>
              <a:rPr lang="en-GB" sz="1200" b="0" dirty="0">
                <a:solidFill>
                  <a:srgbClr val="000000"/>
                </a:solidFill>
                <a:latin typeface="Calibri" pitchFamily="34" charset="0"/>
                <a:ea typeface="Times New Roman" pitchFamily="18" charset="0"/>
                <a:cs typeface="Arial" charset="0"/>
              </a:rPr>
              <a:t>&gt; </a:t>
            </a:r>
            <a:r>
              <a:rPr lang="en-GB" sz="1200" dirty="0" smtClean="0">
                <a:solidFill>
                  <a:srgbClr val="FF0000"/>
                </a:solidFill>
                <a:latin typeface="Calibri" pitchFamily="34" charset="0"/>
                <a:ea typeface="Times New Roman" pitchFamily="18" charset="0"/>
                <a:cs typeface="Arial" charset="0"/>
              </a:rPr>
              <a:t>E70.Thing</a:t>
            </a:r>
            <a:endParaRPr lang="en-GB" sz="1200" b="0" dirty="0">
              <a:solidFill>
                <a:srgbClr val="000000"/>
              </a:solidFill>
              <a:latin typeface="Calibri" pitchFamily="34" charset="0"/>
              <a:ea typeface="Times New Roman" pitchFamily="18" charset="0"/>
              <a:cs typeface="Arial" charset="0"/>
            </a:endParaRPr>
          </a:p>
          <a:p>
            <a:pPr marL="1293813" lvl="2" indent="-403225" algn="just" eaLnBrk="0" hangingPunct="0">
              <a:spcBef>
                <a:spcPct val="20000"/>
              </a:spcBef>
              <a:buClr>
                <a:schemeClr val="accent1"/>
              </a:buClr>
              <a:buSzPct val="70000"/>
              <a:buFont typeface="Wingdings" pitchFamily="2" charset="2"/>
              <a:buNone/>
            </a:pPr>
            <a:r>
              <a:rPr lang="en-GB" sz="1200" b="0" dirty="0">
                <a:solidFill>
                  <a:srgbClr val="000000"/>
                </a:solidFill>
                <a:latin typeface="Calibri" pitchFamily="34" charset="0"/>
                <a:ea typeface="Times New Roman" pitchFamily="18" charset="0"/>
                <a:cs typeface="Arial" charset="0"/>
              </a:rPr>
              <a:t>OR</a:t>
            </a:r>
            <a:endParaRPr lang="en-US" sz="1200" dirty="0">
              <a:solidFill>
                <a:srgbClr val="0000FF"/>
              </a:solidFill>
              <a:latin typeface="Calibri" pitchFamily="34" charset="0"/>
              <a:ea typeface="Times New Roman" pitchFamily="18" charset="0"/>
              <a:cs typeface="Arial" charset="0"/>
            </a:endParaRPr>
          </a:p>
          <a:p>
            <a:pPr marL="1293813" lvl="2" indent="-403225" algn="l" eaLnBrk="0" hangingPunct="0">
              <a:spcBef>
                <a:spcPct val="20000"/>
              </a:spcBef>
              <a:buClr>
                <a:schemeClr val="accent1"/>
              </a:buClr>
              <a:buSzPct val="70000"/>
              <a:buFont typeface="Wingdings" pitchFamily="2" charset="2"/>
              <a:buNone/>
            </a:pPr>
            <a:r>
              <a:rPr lang="en-US" sz="1200" dirty="0">
                <a:solidFill>
                  <a:srgbClr val="0000FF"/>
                </a:solidFill>
                <a:latin typeface="Calibri" pitchFamily="34" charset="0"/>
                <a:ea typeface="Times New Roman" pitchFamily="18" charset="0"/>
                <a:cs typeface="Arial" charset="0"/>
              </a:rPr>
              <a:t>E24.Physical_Man-Made_Thing </a:t>
            </a:r>
            <a:r>
              <a:rPr lang="en-US" sz="1200" dirty="0" smtClean="0">
                <a:solidFill>
                  <a:srgbClr val="0000FF"/>
                </a:solidFill>
                <a:latin typeface="Calibri" pitchFamily="34" charset="0"/>
                <a:ea typeface="Times New Roman" pitchFamily="18" charset="0"/>
                <a:cs typeface="Arial" charset="0"/>
              </a:rPr>
              <a:t>--</a:t>
            </a:r>
            <a:r>
              <a:rPr lang="en-GB" sz="1200" b="0" dirty="0" smtClean="0">
                <a:solidFill>
                  <a:srgbClr val="0000FF"/>
                </a:solidFill>
                <a:latin typeface="Calibri" pitchFamily="34" charset="0"/>
                <a:ea typeface="Times New Roman" pitchFamily="18" charset="0"/>
                <a:cs typeface="Arial" charset="0"/>
              </a:rPr>
              <a:t> </a:t>
            </a:r>
            <a:r>
              <a:rPr lang="en-GB" sz="1200" b="0" dirty="0" smtClean="0">
                <a:solidFill>
                  <a:srgbClr val="000000"/>
                </a:solidFill>
                <a:latin typeface="Calibri" pitchFamily="34" charset="0"/>
                <a:ea typeface="Times New Roman" pitchFamily="18" charset="0"/>
                <a:cs typeface="Arial" charset="0"/>
              </a:rPr>
              <a:t>P128F.carries  </a:t>
            </a:r>
            <a:r>
              <a:rPr lang="en-GB" sz="1200" b="0" dirty="0" smtClean="0">
                <a:solidFill>
                  <a:srgbClr val="0000FF"/>
                </a:solidFill>
                <a:latin typeface="Calibri" pitchFamily="34" charset="0"/>
                <a:ea typeface="Times New Roman" pitchFamily="18" charset="0"/>
                <a:cs typeface="Arial" charset="0"/>
              </a:rPr>
              <a:t>-&gt; </a:t>
            </a:r>
            <a:r>
              <a:rPr lang="en-US" sz="1200" dirty="0">
                <a:solidFill>
                  <a:srgbClr val="0000FF"/>
                </a:solidFill>
                <a:latin typeface="Calibri" pitchFamily="34" charset="0"/>
                <a:ea typeface="Times New Roman" pitchFamily="18" charset="0"/>
                <a:cs typeface="Arial" charset="0"/>
              </a:rPr>
              <a:t>E73.Information_Object </a:t>
            </a:r>
            <a:r>
              <a:rPr lang="en-US" sz="1200" dirty="0" smtClean="0">
                <a:solidFill>
                  <a:srgbClr val="0000FF"/>
                </a:solidFill>
                <a:latin typeface="Calibri" pitchFamily="34" charset="0"/>
                <a:ea typeface="Times New Roman" pitchFamily="18" charset="0"/>
                <a:cs typeface="Arial" charset="0"/>
              </a:rPr>
              <a:t>-</a:t>
            </a:r>
            <a:r>
              <a:rPr lang="en-GB" sz="1200" dirty="0" smtClean="0">
                <a:solidFill>
                  <a:srgbClr val="0000FF"/>
                </a:solidFill>
                <a:latin typeface="Calibri" pitchFamily="34" charset="0"/>
                <a:ea typeface="Times New Roman" pitchFamily="18" charset="0"/>
                <a:cs typeface="Arial" charset="0"/>
              </a:rPr>
              <a:t>&gt; </a:t>
            </a:r>
            <a:r>
              <a:rPr lang="en-GB" sz="1200" b="0" dirty="0" smtClean="0">
                <a:solidFill>
                  <a:srgbClr val="000000"/>
                </a:solidFill>
                <a:latin typeface="Calibri" pitchFamily="34" charset="0"/>
                <a:ea typeface="Times New Roman" pitchFamily="18" charset="0"/>
                <a:cs typeface="Arial" charset="0"/>
              </a:rPr>
              <a:t>P67F.refers_to </a:t>
            </a:r>
            <a:r>
              <a:rPr lang="en-US" sz="1200" b="0" dirty="0" smtClean="0">
                <a:solidFill>
                  <a:srgbClr val="000000"/>
                </a:solidFill>
                <a:latin typeface="Calibri" pitchFamily="34" charset="0"/>
                <a:ea typeface="Times New Roman" pitchFamily="18" charset="0"/>
                <a:cs typeface="Arial" charset="0"/>
              </a:rPr>
              <a:t>-&gt; </a:t>
            </a:r>
            <a:r>
              <a:rPr lang="en-GB" sz="1200" dirty="0" smtClean="0">
                <a:solidFill>
                  <a:srgbClr val="FF0000"/>
                </a:solidFill>
                <a:latin typeface="Calibri" pitchFamily="34" charset="0"/>
                <a:ea typeface="Times New Roman" pitchFamily="18" charset="0"/>
                <a:cs typeface="Arial" charset="0"/>
              </a:rPr>
              <a:t>E70.Thing</a:t>
            </a:r>
            <a:r>
              <a:rPr lang="en-GB" sz="1200" b="0" dirty="0" smtClean="0">
                <a:solidFill>
                  <a:srgbClr val="000000"/>
                </a:solidFill>
                <a:latin typeface="Calibri" pitchFamily="34" charset="0"/>
                <a:ea typeface="Times New Roman" pitchFamily="18" charset="0"/>
                <a:cs typeface="Arial" charset="0"/>
              </a:rPr>
              <a:t> </a:t>
            </a:r>
            <a:endParaRPr lang="en-US" sz="1200" b="0" dirty="0">
              <a:solidFill>
                <a:srgbClr val="000000"/>
              </a:solidFill>
              <a:latin typeface="Calibri" pitchFamily="34" charset="0"/>
              <a:ea typeface="Times New Roman" pitchFamily="18" charset="0"/>
              <a:cs typeface="Arial" charset="0"/>
            </a:endParaRPr>
          </a:p>
          <a:p>
            <a:pPr marL="1293813" lvl="2" indent="-403225" algn="l" eaLnBrk="0" hangingPunct="0">
              <a:spcBef>
                <a:spcPct val="20000"/>
              </a:spcBef>
              <a:buClr>
                <a:schemeClr val="accent1"/>
              </a:buClr>
              <a:buSzPct val="70000"/>
              <a:buFont typeface="Wingdings" pitchFamily="2" charset="2"/>
              <a:buNone/>
            </a:pPr>
            <a:r>
              <a:rPr lang="en-US" sz="1200" b="0" dirty="0">
                <a:solidFill>
                  <a:srgbClr val="000000"/>
                </a:solidFill>
                <a:latin typeface="Calibri" pitchFamily="34" charset="0"/>
                <a:ea typeface="Times New Roman" pitchFamily="18" charset="0"/>
                <a:cs typeface="Arial" charset="0"/>
              </a:rPr>
              <a:t>OR</a:t>
            </a:r>
          </a:p>
          <a:p>
            <a:pPr marL="1293813" lvl="2" indent="-403225" algn="l" eaLnBrk="0" hangingPunct="0">
              <a:spcBef>
                <a:spcPct val="20000"/>
              </a:spcBef>
              <a:buClr>
                <a:schemeClr val="accent1"/>
              </a:buClr>
              <a:buSzPct val="70000"/>
              <a:buFont typeface="Wingdings" pitchFamily="2" charset="2"/>
              <a:buNone/>
            </a:pPr>
            <a:r>
              <a:rPr lang="en-US" sz="1200" dirty="0">
                <a:solidFill>
                  <a:srgbClr val="0000CC"/>
                </a:solidFill>
                <a:latin typeface="Calibri" pitchFamily="34" charset="0"/>
                <a:ea typeface="Times New Roman" pitchFamily="18" charset="0"/>
                <a:cs typeface="Arial" charset="0"/>
              </a:rPr>
              <a:t>D1.Digital_Object </a:t>
            </a:r>
            <a:r>
              <a:rPr lang="en-US" sz="1200" dirty="0" smtClean="0">
                <a:solidFill>
                  <a:srgbClr val="0000CC"/>
                </a:solidFill>
                <a:latin typeface="Calibri" pitchFamily="34" charset="0"/>
                <a:ea typeface="Times New Roman" pitchFamily="18" charset="0"/>
                <a:cs typeface="Arial" charset="0"/>
              </a:rPr>
              <a:t>-- </a:t>
            </a:r>
            <a:r>
              <a:rPr lang="en-US" sz="1200" dirty="0">
                <a:latin typeface="Calibri" pitchFamily="34" charset="0"/>
                <a:ea typeface="Times New Roman" pitchFamily="18" charset="0"/>
                <a:cs typeface="Arial" charset="0"/>
              </a:rPr>
              <a:t>(</a:t>
            </a:r>
            <a:r>
              <a:rPr lang="en-US" sz="1200" b="0" dirty="0">
                <a:latin typeface="Calibri" pitchFamily="34" charset="0"/>
                <a:ea typeface="Times New Roman" pitchFamily="18" charset="0"/>
                <a:cs typeface="Arial" charset="0"/>
              </a:rPr>
              <a:t>F1F.is_derivative_of</a:t>
            </a:r>
            <a:r>
              <a:rPr lang="en-US" sz="1200" dirty="0">
                <a:latin typeface="Calibri" pitchFamily="34" charset="0"/>
                <a:ea typeface="Times New Roman" pitchFamily="18" charset="0"/>
                <a:cs typeface="Arial" charset="0"/>
              </a:rPr>
              <a:t>)</a:t>
            </a:r>
            <a:r>
              <a:rPr lang="en-US" sz="1200" baseline="30000" dirty="0">
                <a:latin typeface="Calibri" pitchFamily="34" charset="0"/>
                <a:ea typeface="Times New Roman" pitchFamily="18" charset="0"/>
                <a:cs typeface="Arial" charset="0"/>
              </a:rPr>
              <a:t>[0,n]</a:t>
            </a:r>
            <a:r>
              <a:rPr lang="en-US" sz="1200" dirty="0">
                <a:solidFill>
                  <a:srgbClr val="0000CC"/>
                </a:solidFill>
                <a:latin typeface="Calibri" pitchFamily="34" charset="0"/>
                <a:ea typeface="Times New Roman" pitchFamily="18" charset="0"/>
                <a:cs typeface="Arial" charset="0"/>
              </a:rPr>
              <a:t> -&gt; D1.Digital_Object </a:t>
            </a:r>
            <a:r>
              <a:rPr lang="en-US" sz="1200" dirty="0" smtClean="0">
                <a:solidFill>
                  <a:srgbClr val="0000CC"/>
                </a:solidFill>
                <a:latin typeface="Calibri" pitchFamily="34" charset="0"/>
                <a:ea typeface="Times New Roman" pitchFamily="18" charset="0"/>
                <a:cs typeface="Arial" charset="0"/>
              </a:rPr>
              <a:t>-- </a:t>
            </a:r>
            <a:r>
              <a:rPr lang="en-US" sz="1200" b="0" dirty="0" smtClean="0">
                <a:solidFill>
                  <a:srgbClr val="000000"/>
                </a:solidFill>
                <a:latin typeface="Calibri" pitchFamily="34" charset="0"/>
                <a:ea typeface="Times New Roman" pitchFamily="18" charset="0"/>
                <a:cs typeface="Arial" charset="0"/>
              </a:rPr>
              <a:t>L11B.was_output_of  </a:t>
            </a:r>
            <a:r>
              <a:rPr lang="en-GB" sz="1200" dirty="0">
                <a:solidFill>
                  <a:srgbClr val="0000FF"/>
                </a:solidFill>
                <a:latin typeface="Calibri" pitchFamily="34" charset="0"/>
                <a:ea typeface="Times New Roman" pitchFamily="18" charset="0"/>
                <a:cs typeface="Arial" charset="0"/>
              </a:rPr>
              <a:t>-&gt;</a:t>
            </a:r>
            <a:r>
              <a:rPr lang="en-GB" sz="1200" b="0" dirty="0">
                <a:solidFill>
                  <a:srgbClr val="000000"/>
                </a:solidFill>
                <a:latin typeface="Calibri" pitchFamily="34" charset="0"/>
                <a:ea typeface="Times New Roman" pitchFamily="18" charset="0"/>
                <a:cs typeface="Arial" charset="0"/>
              </a:rPr>
              <a:t> </a:t>
            </a:r>
            <a:r>
              <a:rPr lang="en-US" sz="1200" dirty="0">
                <a:solidFill>
                  <a:srgbClr val="0000FF"/>
                </a:solidFill>
                <a:latin typeface="Calibri" pitchFamily="34" charset="0"/>
                <a:ea typeface="Times New Roman" pitchFamily="18" charset="0"/>
                <a:cs typeface="Arial" charset="0"/>
              </a:rPr>
              <a:t>D7.Digital_Machine_Event</a:t>
            </a:r>
            <a:r>
              <a:rPr lang="en-GB" sz="1200" dirty="0" smtClean="0">
                <a:solidFill>
                  <a:srgbClr val="0000CC"/>
                </a:solidFill>
                <a:latin typeface="Calibri" pitchFamily="34" charset="0"/>
                <a:ea typeface="Times New Roman" pitchFamily="18" charset="0"/>
                <a:cs typeface="Arial" charset="0"/>
              </a:rPr>
              <a:t>-- </a:t>
            </a:r>
            <a:r>
              <a:rPr lang="en-GB" sz="1200" dirty="0">
                <a:solidFill>
                  <a:srgbClr val="0000CC"/>
                </a:solidFill>
                <a:latin typeface="Calibri" pitchFamily="34" charset="0"/>
                <a:ea typeface="Times New Roman" pitchFamily="18" charset="0"/>
                <a:cs typeface="Arial" charset="0"/>
              </a:rPr>
              <a:t>(</a:t>
            </a:r>
            <a:r>
              <a:rPr lang="en-GB" sz="1200" b="0" dirty="0">
                <a:solidFill>
                  <a:srgbClr val="000000"/>
                </a:solidFill>
                <a:latin typeface="Calibri" pitchFamily="34" charset="0"/>
                <a:ea typeface="Times New Roman" pitchFamily="18" charset="0"/>
                <a:cs typeface="Arial" charset="0"/>
              </a:rPr>
              <a:t>P9B.forms_part_of)</a:t>
            </a:r>
            <a:r>
              <a:rPr lang="en-GB" sz="1200" b="0" baseline="30000" dirty="0">
                <a:solidFill>
                  <a:srgbClr val="000000"/>
                </a:solidFill>
                <a:latin typeface="Calibri" pitchFamily="34" charset="0"/>
                <a:ea typeface="Times New Roman" pitchFamily="18" charset="0"/>
                <a:cs typeface="Arial" charset="0"/>
              </a:rPr>
              <a:t>[0,n]</a:t>
            </a:r>
            <a:r>
              <a:rPr lang="en-GB" sz="1200" baseline="30000" dirty="0">
                <a:solidFill>
                  <a:srgbClr val="000000"/>
                </a:solidFill>
                <a:latin typeface="Calibri" pitchFamily="34" charset="0"/>
                <a:ea typeface="Times New Roman" pitchFamily="18" charset="0"/>
                <a:cs typeface="Arial" charset="0"/>
              </a:rPr>
              <a:t>    </a:t>
            </a:r>
            <a:r>
              <a:rPr lang="en-GB" sz="1200" dirty="0">
                <a:solidFill>
                  <a:srgbClr val="0000FF"/>
                </a:solidFill>
                <a:latin typeface="Calibri" pitchFamily="34" charset="0"/>
                <a:ea typeface="Times New Roman" pitchFamily="18" charset="0"/>
                <a:cs typeface="Arial" charset="0"/>
              </a:rPr>
              <a:t>-&gt;</a:t>
            </a:r>
            <a:r>
              <a:rPr lang="en-GB" sz="1200" b="0" baseline="30000" dirty="0">
                <a:solidFill>
                  <a:srgbClr val="000000"/>
                </a:solidFill>
                <a:latin typeface="Calibri" pitchFamily="34" charset="0"/>
                <a:ea typeface="Times New Roman" pitchFamily="18" charset="0"/>
                <a:cs typeface="Arial" charset="0"/>
              </a:rPr>
              <a:t> </a:t>
            </a:r>
            <a:r>
              <a:rPr lang="en-GB" sz="1200" dirty="0">
                <a:solidFill>
                  <a:srgbClr val="0000CC"/>
                </a:solidFill>
                <a:latin typeface="Calibri" pitchFamily="34" charset="0"/>
                <a:ea typeface="Times New Roman" pitchFamily="18" charset="0"/>
                <a:cs typeface="Arial" charset="0"/>
              </a:rPr>
              <a:t>D2.Digitization_Process </a:t>
            </a:r>
            <a:r>
              <a:rPr lang="en-GB" sz="1200" dirty="0" smtClean="0">
                <a:solidFill>
                  <a:srgbClr val="0000CC"/>
                </a:solidFill>
                <a:latin typeface="Calibri" pitchFamily="34" charset="0"/>
                <a:ea typeface="Times New Roman" pitchFamily="18" charset="0"/>
                <a:cs typeface="Arial" charset="0"/>
              </a:rPr>
              <a:t>-- </a:t>
            </a:r>
            <a:r>
              <a:rPr lang="en-GB" sz="1200" b="0" dirty="0">
                <a:solidFill>
                  <a:srgbClr val="000000"/>
                </a:solidFill>
                <a:latin typeface="Calibri" pitchFamily="34" charset="0"/>
                <a:ea typeface="Times New Roman" pitchFamily="18" charset="0"/>
                <a:cs typeface="Arial" charset="0"/>
              </a:rPr>
              <a:t>L1F.digitized </a:t>
            </a:r>
            <a:r>
              <a:rPr lang="en-GB" sz="1200" dirty="0">
                <a:solidFill>
                  <a:srgbClr val="0000FF"/>
                </a:solidFill>
                <a:latin typeface="Calibri" pitchFamily="34" charset="0"/>
                <a:ea typeface="Times New Roman" pitchFamily="18" charset="0"/>
                <a:cs typeface="Arial" charset="0"/>
              </a:rPr>
              <a:t>-&gt; </a:t>
            </a:r>
            <a:r>
              <a:rPr lang="en-US" sz="1200" dirty="0" smtClean="0">
                <a:solidFill>
                  <a:srgbClr val="0000FF"/>
                </a:solidFill>
                <a:latin typeface="Calibri" pitchFamily="34" charset="0"/>
                <a:ea typeface="Times New Roman" pitchFamily="18" charset="0"/>
                <a:cs typeface="Arial" charset="0"/>
              </a:rPr>
              <a:t>E70.Thing -- </a:t>
            </a:r>
            <a:r>
              <a:rPr lang="en-US" sz="1000" dirty="0">
                <a:solidFill>
                  <a:srgbClr val="000000"/>
                </a:solidFill>
                <a:latin typeface="Calibri" pitchFamily="34" charset="0"/>
                <a:ea typeface="Times New Roman" pitchFamily="18" charset="0"/>
                <a:cs typeface="Arial" charset="0"/>
              </a:rPr>
              <a:t>(</a:t>
            </a:r>
            <a:r>
              <a:rPr lang="en-US" sz="1000" b="0" dirty="0">
                <a:solidFill>
                  <a:srgbClr val="000000"/>
                </a:solidFill>
                <a:latin typeface="Calibri" pitchFamily="34" charset="0"/>
                <a:ea typeface="Times New Roman" pitchFamily="18" charset="0"/>
                <a:cs typeface="Arial" charset="0"/>
              </a:rPr>
              <a:t>F4F.is_composed_of) </a:t>
            </a:r>
            <a:r>
              <a:rPr lang="en-US" sz="1000" b="0" baseline="30000" dirty="0">
                <a:solidFill>
                  <a:srgbClr val="000000"/>
                </a:solidFill>
                <a:latin typeface="Calibri" pitchFamily="34" charset="0"/>
                <a:ea typeface="Times New Roman" pitchFamily="18" charset="0"/>
                <a:cs typeface="Arial" charset="0"/>
              </a:rPr>
              <a:t>[0,n]</a:t>
            </a:r>
            <a:r>
              <a:rPr lang="en-US" sz="1000" b="0" dirty="0">
                <a:solidFill>
                  <a:srgbClr val="000000"/>
                </a:solidFill>
                <a:latin typeface="Calibri" pitchFamily="34" charset="0"/>
                <a:ea typeface="Times New Roman" pitchFamily="18" charset="0"/>
                <a:cs typeface="Arial" charset="0"/>
              </a:rPr>
              <a:t> </a:t>
            </a:r>
            <a:r>
              <a:rPr lang="en-US" sz="1000" b="0" dirty="0" smtClean="0">
                <a:solidFill>
                  <a:srgbClr val="000000"/>
                </a:solidFill>
                <a:latin typeface="Calibri" pitchFamily="34" charset="0"/>
                <a:ea typeface="Times New Roman" pitchFamily="18" charset="0"/>
                <a:cs typeface="Arial" charset="0"/>
              </a:rPr>
              <a:t>-&gt; </a:t>
            </a:r>
            <a:r>
              <a:rPr lang="en-GB" sz="1200" dirty="0" smtClean="0">
                <a:solidFill>
                  <a:srgbClr val="FF0000"/>
                </a:solidFill>
                <a:latin typeface="Calibri" pitchFamily="34" charset="0"/>
                <a:ea typeface="Times New Roman" pitchFamily="18" charset="0"/>
                <a:cs typeface="Arial" charset="0"/>
              </a:rPr>
              <a:t>E70.Thing</a:t>
            </a:r>
            <a:r>
              <a:rPr lang="en-GB" sz="1200" b="0" dirty="0" smtClean="0">
                <a:solidFill>
                  <a:srgbClr val="000000"/>
                </a:solidFill>
                <a:latin typeface="Calibri" pitchFamily="34" charset="0"/>
                <a:ea typeface="Times New Roman" pitchFamily="18" charset="0"/>
                <a:cs typeface="Arial" charset="0"/>
              </a:rPr>
              <a:t> </a:t>
            </a:r>
            <a:endParaRPr lang="en-US" sz="1200" b="0" dirty="0">
              <a:solidFill>
                <a:srgbClr val="000000"/>
              </a:solidFill>
              <a:latin typeface="Calibri" pitchFamily="34" charset="0"/>
              <a:ea typeface="Times New Roman" pitchFamily="18" charset="0"/>
              <a:cs typeface="Arial" charset="0"/>
            </a:endParaRPr>
          </a:p>
          <a:p>
            <a:pPr marL="1293813" lvl="2" indent="-403225" algn="l" eaLnBrk="0" hangingPunct="0">
              <a:spcBef>
                <a:spcPct val="20000"/>
              </a:spcBef>
              <a:buClr>
                <a:schemeClr val="accent1"/>
              </a:buClr>
              <a:buSzPct val="70000"/>
              <a:buFont typeface="Wingdings" pitchFamily="2" charset="2"/>
              <a:buNone/>
            </a:pPr>
            <a:endParaRPr lang="en-GB" sz="1000" b="0" dirty="0">
              <a:solidFill>
                <a:srgbClr val="000000"/>
              </a:solidFill>
              <a:latin typeface="Calibri" pitchFamily="34" charset="0"/>
              <a:ea typeface="Times New Roman" pitchFamily="18" charset="0"/>
              <a:cs typeface="Arial" charset="0"/>
            </a:endParaRPr>
          </a:p>
        </p:txBody>
      </p:sp>
      <p:grpSp>
        <p:nvGrpSpPr>
          <p:cNvPr id="3" name="Group 17"/>
          <p:cNvGrpSpPr>
            <a:grpSpLocks/>
          </p:cNvGrpSpPr>
          <p:nvPr/>
        </p:nvGrpSpPr>
        <p:grpSpPr bwMode="auto">
          <a:xfrm>
            <a:off x="5338763" y="4876800"/>
            <a:ext cx="4064000" cy="1981200"/>
            <a:chOff x="3363" y="3072"/>
            <a:chExt cx="2560" cy="1248"/>
          </a:xfrm>
        </p:grpSpPr>
        <p:sp>
          <p:nvSpPr>
            <p:cNvPr id="68612" name="Text Box 4"/>
            <p:cNvSpPr txBox="1">
              <a:spLocks noChangeArrowheads="1"/>
            </p:cNvSpPr>
            <p:nvPr/>
          </p:nvSpPr>
          <p:spPr bwMode="auto">
            <a:xfrm>
              <a:off x="3781" y="3407"/>
              <a:ext cx="2142" cy="497"/>
            </a:xfrm>
            <a:prstGeom prst="rect">
              <a:avLst/>
            </a:prstGeom>
            <a:noFill/>
            <a:ln w="9525">
              <a:solidFill>
                <a:schemeClr val="tx1"/>
              </a:solidFill>
              <a:miter lim="800000"/>
              <a:headEnd/>
              <a:tailEnd/>
            </a:ln>
            <a:effectLst/>
          </p:spPr>
          <p:txBody>
            <a:bodyPr>
              <a:spAutoFit/>
            </a:bodyPr>
            <a:lstStyle/>
            <a:p>
              <a:pPr algn="ctr">
                <a:spcBef>
                  <a:spcPct val="50000"/>
                </a:spcBef>
              </a:pPr>
              <a:r>
                <a:rPr lang="en-US" dirty="0"/>
                <a:t>Thing</a:t>
              </a:r>
              <a:r>
                <a:rPr lang="en-US" b="0" dirty="0"/>
                <a:t> </a:t>
              </a:r>
              <a:r>
                <a:rPr lang="en-US" b="0" dirty="0" smtClean="0"/>
                <a:t>“is </a:t>
              </a:r>
              <a:r>
                <a:rPr lang="en-US" b="0" dirty="0"/>
                <a:t>about or refers </a:t>
              </a:r>
              <a:r>
                <a:rPr lang="en-US" b="0" dirty="0" smtClean="0"/>
                <a:t>to” </a:t>
              </a:r>
              <a:endParaRPr lang="en-US" b="0" dirty="0"/>
            </a:p>
            <a:p>
              <a:pPr algn="ctr">
                <a:spcBef>
                  <a:spcPct val="50000"/>
                </a:spcBef>
              </a:pPr>
              <a:r>
                <a:rPr lang="en-US" b="0" dirty="0" err="1" smtClean="0">
                  <a:solidFill>
                    <a:srgbClr val="FF0000"/>
                  </a:solidFill>
                </a:rPr>
                <a:t>Kazafani</a:t>
              </a:r>
              <a:r>
                <a:rPr lang="en-US" b="0" dirty="0" smtClean="0">
                  <a:solidFill>
                    <a:srgbClr val="FF0000"/>
                  </a:solidFill>
                </a:rPr>
                <a:t> </a:t>
              </a:r>
              <a:r>
                <a:rPr lang="en-US" b="0" dirty="0">
                  <a:solidFill>
                    <a:srgbClr val="FF0000"/>
                  </a:solidFill>
                </a:rPr>
                <a:t>Boat</a:t>
              </a:r>
              <a:endParaRPr lang="el-GR" b="0" dirty="0">
                <a:solidFill>
                  <a:srgbClr val="FF0000"/>
                </a:solidFill>
              </a:endParaRPr>
            </a:p>
          </p:txBody>
        </p:sp>
        <p:sp>
          <p:nvSpPr>
            <p:cNvPr id="68616" name="Line 8"/>
            <p:cNvSpPr>
              <a:spLocks noChangeShapeType="1"/>
            </p:cNvSpPr>
            <p:nvPr/>
          </p:nvSpPr>
          <p:spPr bwMode="auto">
            <a:xfrm flipV="1">
              <a:off x="4630" y="3072"/>
              <a:ext cx="1" cy="340"/>
            </a:xfrm>
            <a:prstGeom prst="line">
              <a:avLst/>
            </a:prstGeom>
            <a:noFill/>
            <a:ln w="31750">
              <a:solidFill>
                <a:schemeClr val="tx1"/>
              </a:solidFill>
              <a:round/>
              <a:headEnd type="triangle" w="med" len="med"/>
              <a:tailEnd type="triangle" w="med" len="med"/>
            </a:ln>
            <a:effectLst/>
          </p:spPr>
          <p:txBody>
            <a:bodyPr/>
            <a:lstStyle/>
            <a:p>
              <a:endParaRPr lang="el-GR"/>
            </a:p>
          </p:txBody>
        </p:sp>
        <p:sp>
          <p:nvSpPr>
            <p:cNvPr id="68620" name="Text Box 12"/>
            <p:cNvSpPr txBox="1">
              <a:spLocks noChangeArrowheads="1"/>
            </p:cNvSpPr>
            <p:nvPr/>
          </p:nvSpPr>
          <p:spPr bwMode="auto">
            <a:xfrm>
              <a:off x="3363" y="3916"/>
              <a:ext cx="1257" cy="404"/>
            </a:xfrm>
            <a:prstGeom prst="rect">
              <a:avLst/>
            </a:prstGeom>
            <a:noFill/>
            <a:ln w="9525">
              <a:noFill/>
              <a:miter lim="800000"/>
              <a:headEnd/>
              <a:tailEnd/>
            </a:ln>
            <a:effectLst/>
          </p:spPr>
          <p:txBody>
            <a:bodyPr>
              <a:spAutoFit/>
            </a:bodyPr>
            <a:lstStyle/>
            <a:p>
              <a:pPr algn="l">
                <a:spcBef>
                  <a:spcPct val="50000"/>
                </a:spcBef>
              </a:pPr>
              <a:r>
                <a:rPr lang="en-US"/>
                <a:t>What the end user sees</a:t>
              </a:r>
              <a:endParaRPr lang="el-GR"/>
            </a:p>
          </p:txBody>
        </p:sp>
      </p:grpSp>
      <p:grpSp>
        <p:nvGrpSpPr>
          <p:cNvPr id="4" name="Group 19"/>
          <p:cNvGrpSpPr>
            <a:grpSpLocks/>
          </p:cNvGrpSpPr>
          <p:nvPr/>
        </p:nvGrpSpPr>
        <p:grpSpPr bwMode="auto">
          <a:xfrm>
            <a:off x="4106863" y="1412875"/>
            <a:ext cx="1114425" cy="5165725"/>
            <a:chOff x="2587" y="890"/>
            <a:chExt cx="702" cy="3254"/>
          </a:xfrm>
        </p:grpSpPr>
        <p:sp>
          <p:nvSpPr>
            <p:cNvPr id="68614" name="Line 6"/>
            <p:cNvSpPr>
              <a:spLocks noChangeShapeType="1"/>
            </p:cNvSpPr>
            <p:nvPr/>
          </p:nvSpPr>
          <p:spPr bwMode="auto">
            <a:xfrm flipV="1">
              <a:off x="2587" y="2524"/>
              <a:ext cx="457" cy="8"/>
            </a:xfrm>
            <a:prstGeom prst="line">
              <a:avLst/>
            </a:prstGeom>
            <a:noFill/>
            <a:ln w="31750">
              <a:solidFill>
                <a:schemeClr val="tx1"/>
              </a:solidFill>
              <a:round/>
              <a:headEnd type="triangle" w="med" len="med"/>
              <a:tailEnd type="triangle" w="med" len="med"/>
            </a:ln>
            <a:effectLst/>
          </p:spPr>
          <p:txBody>
            <a:bodyPr/>
            <a:lstStyle/>
            <a:p>
              <a:endParaRPr lang="el-GR"/>
            </a:p>
          </p:txBody>
        </p:sp>
        <p:sp>
          <p:nvSpPr>
            <p:cNvPr id="68622" name="Text Box 14"/>
            <p:cNvSpPr txBox="1">
              <a:spLocks noChangeArrowheads="1"/>
            </p:cNvSpPr>
            <p:nvPr/>
          </p:nvSpPr>
          <p:spPr bwMode="auto">
            <a:xfrm rot="16200000">
              <a:off x="1547" y="2401"/>
              <a:ext cx="3254" cy="231"/>
            </a:xfrm>
            <a:prstGeom prst="rect">
              <a:avLst/>
            </a:prstGeom>
            <a:solidFill>
              <a:schemeClr val="accent1">
                <a:alpha val="49001"/>
              </a:schemeClr>
            </a:solidFill>
            <a:ln w="9525">
              <a:noFill/>
              <a:miter lim="800000"/>
              <a:headEnd/>
              <a:tailEnd/>
            </a:ln>
            <a:effectLst/>
          </p:spPr>
          <p:txBody>
            <a:bodyPr>
              <a:spAutoFit/>
            </a:bodyPr>
            <a:lstStyle/>
            <a:p>
              <a:pPr algn="ctr">
                <a:spcBef>
                  <a:spcPct val="50000"/>
                </a:spcBef>
              </a:pPr>
              <a:r>
                <a:rPr lang="en-US" dirty="0" smtClean="0"/>
                <a:t>Our Framework</a:t>
              </a:r>
              <a:endParaRPr lang="el-GR" dirty="0"/>
            </a:p>
          </p:txBody>
        </p:sp>
      </p:grpSp>
      <p:sp>
        <p:nvSpPr>
          <p:cNvPr id="17" name="AutoShape 19"/>
          <p:cNvSpPr>
            <a:spLocks/>
          </p:cNvSpPr>
          <p:nvPr/>
        </p:nvSpPr>
        <p:spPr bwMode="auto">
          <a:xfrm rot="19882253">
            <a:off x="232946" y="3422977"/>
            <a:ext cx="3786621" cy="1137197"/>
          </a:xfrm>
          <a:prstGeom prst="roundRect">
            <a:avLst>
              <a:gd name="adj" fmla="val 19227"/>
            </a:avLst>
          </a:prstGeom>
          <a:solidFill>
            <a:srgbClr val="FF3300"/>
          </a:solidFill>
          <a:ln w="25400" cap="flat">
            <a:solidFill>
              <a:srgbClr val="000000"/>
            </a:solidFill>
            <a:prstDash val="solid"/>
            <a:miter lim="800000"/>
            <a:headEnd type="none" w="med" len="med"/>
            <a:tailEnd type="none" w="med" len="med"/>
          </a:ln>
        </p:spPr>
        <p:txBody>
          <a:bodyPr lIns="0" tIns="0" rIns="0" bIns="0"/>
          <a:lstStyle/>
          <a:p>
            <a:pPr algn="just"/>
            <a:r>
              <a:rPr lang="en-US" sz="2000" dirty="0">
                <a:solidFill>
                  <a:schemeClr val="tx1"/>
                </a:solidFill>
                <a:latin typeface="Arial Bold" charset="0"/>
                <a:cs typeface="Arial Bold" charset="0"/>
                <a:sym typeface="Arial Bold" charset="0"/>
              </a:rPr>
              <a:t>Very long SPARQL queries</a:t>
            </a:r>
          </a:p>
          <a:p>
            <a:pPr algn="l"/>
            <a:r>
              <a:rPr lang="en-US" sz="2000" dirty="0">
                <a:solidFill>
                  <a:schemeClr val="tx1"/>
                </a:solidFill>
                <a:latin typeface="Arial Bold" charset="0"/>
                <a:cs typeface="Arial Bold" charset="0"/>
                <a:sym typeface="Arial Bold" charset="0"/>
              </a:rPr>
              <a:t>Very difficult to write and </a:t>
            </a:r>
            <a:r>
              <a:rPr lang="en-US" sz="2000" dirty="0" smtClean="0">
                <a:solidFill>
                  <a:schemeClr val="tx1"/>
                </a:solidFill>
                <a:latin typeface="Arial Bold" charset="0"/>
                <a:cs typeface="Arial Bold" charset="0"/>
                <a:sym typeface="Arial Bold" charset="0"/>
              </a:rPr>
              <a:t>comprehend </a:t>
            </a:r>
            <a:endParaRPr lang="en-US" sz="2000" dirty="0">
              <a:solidFill>
                <a:schemeClr val="tx1"/>
              </a:solidFill>
              <a:latin typeface="Arial Bold" charset="0"/>
              <a:cs typeface="Arial Bold" charset="0"/>
              <a:sym typeface="Arial Bold" charset="0"/>
            </a:endParaRPr>
          </a:p>
        </p:txBody>
      </p:sp>
      <p:sp>
        <p:nvSpPr>
          <p:cNvPr id="18" name="AutoShape 19"/>
          <p:cNvSpPr>
            <a:spLocks/>
          </p:cNvSpPr>
          <p:nvPr/>
        </p:nvSpPr>
        <p:spPr bwMode="auto">
          <a:xfrm rot="19830575">
            <a:off x="5647233" y="2141733"/>
            <a:ext cx="3306247" cy="1010824"/>
          </a:xfrm>
          <a:prstGeom prst="roundRect">
            <a:avLst>
              <a:gd name="adj" fmla="val 19227"/>
            </a:avLst>
          </a:prstGeom>
          <a:solidFill>
            <a:srgbClr val="92D050"/>
          </a:solidFill>
          <a:ln w="25400" cap="flat">
            <a:solidFill>
              <a:srgbClr val="000000"/>
            </a:solidFill>
            <a:prstDash val="solid"/>
            <a:miter lim="800000"/>
            <a:headEnd type="none" w="med" len="med"/>
            <a:tailEnd type="none" w="med" len="med"/>
          </a:ln>
        </p:spPr>
        <p:txBody>
          <a:bodyPr lIns="0" tIns="0" rIns="0" bIns="0"/>
          <a:lstStyle/>
          <a:p>
            <a:pPr algn="just"/>
            <a:r>
              <a:rPr lang="en-US" sz="2000" dirty="0" smtClean="0">
                <a:solidFill>
                  <a:schemeClr val="tx1"/>
                </a:solidFill>
                <a:latin typeface="Arial Bold" charset="0"/>
                <a:cs typeface="Arial Bold" charset="0"/>
                <a:sym typeface="Arial Bold" charset="0"/>
              </a:rPr>
              <a:t>Smaller paths</a:t>
            </a:r>
            <a:endParaRPr lang="en-US" sz="2000" dirty="0">
              <a:solidFill>
                <a:schemeClr val="tx1"/>
              </a:solidFill>
              <a:latin typeface="Arial Bold" charset="0"/>
              <a:cs typeface="Arial Bold" charset="0"/>
              <a:sym typeface="Arial Bold" charset="0"/>
            </a:endParaRPr>
          </a:p>
          <a:p>
            <a:pPr algn="l"/>
            <a:r>
              <a:rPr lang="en-US" sz="2000" dirty="0" smtClean="0">
                <a:solidFill>
                  <a:schemeClr val="tx1"/>
                </a:solidFill>
                <a:latin typeface="Arial Bold" charset="0"/>
                <a:cs typeface="Arial Bold" charset="0"/>
                <a:sym typeface="Arial Bold" charset="0"/>
              </a:rPr>
              <a:t>More readable and writable</a:t>
            </a:r>
            <a:endParaRPr lang="en-US" sz="2000" dirty="0">
              <a:solidFill>
                <a:schemeClr val="tx1"/>
              </a:solidFill>
              <a:latin typeface="Arial Bold" charset="0"/>
              <a:cs typeface="Arial Bold" charset="0"/>
              <a:sym typeface="Arial Bold" charset="0"/>
            </a:endParaRPr>
          </a:p>
        </p:txBody>
      </p:sp>
      <p:sp>
        <p:nvSpPr>
          <p:cNvPr id="20" name="AutoShape 19"/>
          <p:cNvSpPr>
            <a:spLocks/>
          </p:cNvSpPr>
          <p:nvPr/>
        </p:nvSpPr>
        <p:spPr bwMode="auto">
          <a:xfrm rot="19882253">
            <a:off x="6740317" y="3301677"/>
            <a:ext cx="2778428" cy="578414"/>
          </a:xfrm>
          <a:prstGeom prst="roundRect">
            <a:avLst>
              <a:gd name="adj" fmla="val 19227"/>
            </a:avLst>
          </a:prstGeom>
          <a:solidFill>
            <a:srgbClr val="FF3300"/>
          </a:solidFill>
          <a:ln w="25400" cap="flat">
            <a:solidFill>
              <a:srgbClr val="000000"/>
            </a:solidFill>
            <a:prstDash val="solid"/>
            <a:miter lim="800000"/>
            <a:headEnd type="none" w="med" len="med"/>
            <a:tailEnd type="none" w="med" len="med"/>
          </a:ln>
        </p:spPr>
        <p:txBody>
          <a:bodyPr lIns="0" tIns="0" rIns="0" bIns="0"/>
          <a:lstStyle/>
          <a:p>
            <a:r>
              <a:rPr lang="en-US" sz="2000" dirty="0" smtClean="0">
                <a:solidFill>
                  <a:schemeClr val="tx1"/>
                </a:solidFill>
                <a:latin typeface="Arial Bold" charset="0"/>
                <a:cs typeface="Arial Bold" charset="0"/>
                <a:sym typeface="Arial Bold" charset="0"/>
              </a:rPr>
              <a:t>Schema knowledge</a:t>
            </a:r>
            <a:endParaRPr lang="en-US" sz="2000" dirty="0">
              <a:solidFill>
                <a:schemeClr val="tx1"/>
              </a:solidFill>
              <a:latin typeface="Arial Bold" charset="0"/>
              <a:cs typeface="Arial Bold" charset="0"/>
              <a:sym typeface="Arial Bold" charset="0"/>
            </a:endParaRPr>
          </a:p>
        </p:txBody>
      </p:sp>
      <p:sp>
        <p:nvSpPr>
          <p:cNvPr id="19" name="18 - Θέση αριθμού διαφάνειας"/>
          <p:cNvSpPr>
            <a:spLocks noGrp="1"/>
          </p:cNvSpPr>
          <p:nvPr>
            <p:ph type="sldNum" sz="quarter" idx="11"/>
          </p:nvPr>
        </p:nvSpPr>
        <p:spPr/>
        <p:txBody>
          <a:bodyPr/>
          <a:lstStyle/>
          <a:p>
            <a:pPr>
              <a:defRPr/>
            </a:pPr>
            <a:fld id="{3ADD8475-48A1-450B-BAC0-23209841DF69}" type="slidenum">
              <a:rPr lang="en-US" smtClean="0"/>
              <a:pPr>
                <a:defRPr/>
              </a:pPr>
              <a:t>25</a:t>
            </a:fld>
            <a:endParaRPr lang="en-US"/>
          </a:p>
        </p:txBody>
      </p:sp>
      <p:sp>
        <p:nvSpPr>
          <p:cNvPr id="21" name="20 - TextBox"/>
          <p:cNvSpPr txBox="1"/>
          <p:nvPr/>
        </p:nvSpPr>
        <p:spPr>
          <a:xfrm>
            <a:off x="8349522" y="6488668"/>
            <a:ext cx="1082348" cy="369332"/>
          </a:xfrm>
          <a:prstGeom prst="rect">
            <a:avLst/>
          </a:prstGeom>
          <a:noFill/>
        </p:spPr>
        <p:txBody>
          <a:bodyPr wrap="none" rtlCol="0">
            <a:spAutoFit/>
          </a:bodyPr>
          <a:lstStyle/>
          <a:p>
            <a:r>
              <a:rPr lang="en-US" b="0" i="1" dirty="0" smtClean="0">
                <a:solidFill>
                  <a:srgbClr val="CCCC00"/>
                </a:solidFill>
              </a:rPr>
              <a:t>Example</a:t>
            </a:r>
            <a:endParaRPr lang="el-GR" b="0" i="1" dirty="0">
              <a:solidFill>
                <a:srgbClr val="CCCC00"/>
              </a:solidFill>
            </a:endParaRPr>
          </a:p>
        </p:txBody>
      </p:sp>
    </p:spTree>
  </p:cSld>
  <p:clrMapOvr>
    <a:masterClrMapping/>
  </p:clrMapOvr>
  <p:transition advTm="1616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animBg="1"/>
      <p:bldP spid="17" grpId="0" animBg="1"/>
      <p:bldP spid="18" grpId="1"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5" name="2 - Θέση περιεχομένου"/>
          <p:cNvSpPr>
            <a:spLocks noGrp="1"/>
          </p:cNvSpPr>
          <p:nvPr>
            <p:ph idx="1"/>
          </p:nvPr>
        </p:nvSpPr>
        <p:spPr>
          <a:xfrm>
            <a:off x="495300" y="1593270"/>
            <a:ext cx="8915400" cy="4419600"/>
          </a:xfrm>
        </p:spPr>
        <p: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sz="4400" b="1" dirty="0" smtClean="0">
                <a:solidFill>
                  <a:schemeClr val="accent1"/>
                </a:solidFill>
              </a:rPr>
              <a:t>Implementation</a:t>
            </a:r>
            <a:endParaRPr lang="el-GR" sz="4400" b="1" dirty="0" smtClean="0">
              <a:solidFill>
                <a:schemeClr val="accent1"/>
              </a:solidFill>
            </a:endParaRPr>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95300" y="1465263"/>
            <a:ext cx="8915400" cy="5181600"/>
          </a:xfrm>
        </p:spPr>
        <p:txBody>
          <a:bodyPr/>
          <a:lstStyle/>
          <a:p>
            <a:pPr lvl="1">
              <a:spcAft>
                <a:spcPts val="1200"/>
              </a:spcAft>
              <a:buFont typeface="Arial" charset="0"/>
              <a:buChar char="•"/>
            </a:pPr>
            <a:endParaRPr lang="en-US" sz="2000" b="1" i="1" dirty="0" smtClean="0">
              <a:solidFill>
                <a:schemeClr val="accent1"/>
              </a:solidFill>
            </a:endParaRPr>
          </a:p>
          <a:p>
            <a:pPr lvl="1">
              <a:spcAft>
                <a:spcPts val="1200"/>
              </a:spcAft>
              <a:buFont typeface="Arial" charset="0"/>
              <a:buChar char="•"/>
            </a:pPr>
            <a:endParaRPr lang="en-US" sz="2000" b="1" i="1" dirty="0" smtClean="0">
              <a:solidFill>
                <a:schemeClr val="accent1"/>
              </a:solidFill>
            </a:endParaRPr>
          </a:p>
          <a:p>
            <a:pPr marL="963612" lvl="1" indent="-514350">
              <a:spcAft>
                <a:spcPts val="1200"/>
              </a:spcAft>
              <a:buSzPct val="80000"/>
              <a:buFont typeface="+mj-lt"/>
              <a:buAutoNum type="arabicPeriod"/>
            </a:pPr>
            <a:r>
              <a:rPr lang="en-US" sz="2800" b="1" i="1" dirty="0" smtClean="0">
                <a:solidFill>
                  <a:schemeClr val="accent1"/>
                </a:solidFill>
              </a:rPr>
              <a:t>Paths’ language</a:t>
            </a:r>
          </a:p>
          <a:p>
            <a:pPr marL="963612" lvl="1" indent="-514350">
              <a:spcAft>
                <a:spcPts val="1200"/>
              </a:spcAft>
              <a:buClr>
                <a:schemeClr val="accent3">
                  <a:lumMod val="85000"/>
                </a:schemeClr>
              </a:buClr>
              <a:buSzPct val="80000"/>
              <a:buFont typeface="+mj-lt"/>
              <a:buAutoNum type="arabicPeriod"/>
            </a:pPr>
            <a:r>
              <a:rPr lang="en-US" sz="2800" b="1" i="1" dirty="0" smtClean="0">
                <a:solidFill>
                  <a:schemeClr val="accent4">
                    <a:lumMod val="25000"/>
                    <a:lumOff val="75000"/>
                  </a:schemeClr>
                </a:solidFill>
              </a:rPr>
              <a:t>Software</a:t>
            </a:r>
            <a:r>
              <a:rPr lang="en-US" sz="2400" i="0" dirty="0" smtClean="0">
                <a:solidFill>
                  <a:schemeClr val="accent4">
                    <a:lumMod val="25000"/>
                    <a:lumOff val="75000"/>
                  </a:schemeClr>
                </a:solidFill>
              </a:rPr>
              <a:t>: </a:t>
            </a:r>
            <a:r>
              <a:rPr lang="en-US" sz="2800" i="0" dirty="0" smtClean="0">
                <a:solidFill>
                  <a:schemeClr val="accent4">
                    <a:lumMod val="25000"/>
                    <a:lumOff val="75000"/>
                  </a:schemeClr>
                </a:solidFill>
              </a:rPr>
              <a:t>FR configuration Tool</a:t>
            </a:r>
          </a:p>
          <a:p>
            <a:pPr marL="963612" lvl="1" indent="-514350">
              <a:spcAft>
                <a:spcPts val="1200"/>
              </a:spcAft>
              <a:buClr>
                <a:schemeClr val="accent3">
                  <a:lumMod val="85000"/>
                </a:schemeClr>
              </a:buClr>
              <a:buSzPct val="80000"/>
              <a:buFont typeface="+mj-lt"/>
              <a:buAutoNum type="arabicPeriod"/>
            </a:pPr>
            <a:r>
              <a:rPr lang="en-US" sz="2800" b="1" i="1" dirty="0" smtClean="0">
                <a:solidFill>
                  <a:schemeClr val="accent4">
                    <a:lumMod val="25000"/>
                    <a:lumOff val="75000"/>
                  </a:schemeClr>
                </a:solidFill>
              </a:rPr>
              <a:t>Schema</a:t>
            </a:r>
            <a:r>
              <a:rPr lang="en-US" sz="2400" dirty="0" smtClean="0">
                <a:solidFill>
                  <a:schemeClr val="accent4">
                    <a:lumMod val="25000"/>
                    <a:lumOff val="75000"/>
                  </a:schemeClr>
                </a:solidFill>
              </a:rPr>
              <a:t>: </a:t>
            </a:r>
            <a:r>
              <a:rPr lang="en-US" sz="2800" dirty="0" smtClean="0">
                <a:solidFill>
                  <a:schemeClr val="accent4">
                    <a:lumMod val="25000"/>
                    <a:lumOff val="75000"/>
                  </a:schemeClr>
                </a:solidFill>
              </a:rPr>
              <a:t>CIDOC-CRM and CIDOC-CRM digital 	       schema</a:t>
            </a:r>
            <a:endParaRPr lang="en-US" sz="2000" dirty="0" smtClean="0">
              <a:solidFill>
                <a:schemeClr val="accent4">
                  <a:lumMod val="25000"/>
                  <a:lumOff val="75000"/>
                </a:schemeClr>
              </a:solidFill>
            </a:endParaRPr>
          </a:p>
          <a:p>
            <a:pPr lvl="3">
              <a:spcAft>
                <a:spcPts val="600"/>
              </a:spcAft>
              <a:buFont typeface="Arial" charset="0"/>
              <a:buChar char="•"/>
            </a:pPr>
            <a:endParaRPr lang="en-US" sz="2400" dirty="0" smtClean="0"/>
          </a:p>
          <a:p>
            <a:pPr lvl="1">
              <a:buFont typeface="Arial" charset="0"/>
              <a:buChar char="•"/>
            </a:pPr>
            <a:endParaRPr lang="en-US" sz="2600" i="1" dirty="0" smtClean="0"/>
          </a:p>
          <a:p>
            <a:pPr lvl="1">
              <a:buFont typeface="Arial" charset="0"/>
              <a:buChar char="•"/>
            </a:pPr>
            <a:endParaRPr lang="en-US" sz="2600" i="1" dirty="0" smtClean="0"/>
          </a:p>
          <a:p>
            <a:endParaRPr lang="en-US" dirty="0" smtClean="0"/>
          </a:p>
        </p:txBody>
      </p:sp>
      <p:sp>
        <p:nvSpPr>
          <p:cNvPr id="4" name="3 - TextBox"/>
          <p:cNvSpPr txBox="1"/>
          <p:nvPr/>
        </p:nvSpPr>
        <p:spPr>
          <a:xfrm>
            <a:off x="7001001" y="764088"/>
            <a:ext cx="2645275" cy="523220"/>
          </a:xfrm>
          <a:prstGeom prst="rect">
            <a:avLst/>
          </a:prstGeom>
          <a:noFill/>
        </p:spPr>
        <p:txBody>
          <a:bodyPr wrap="none" rtlCol="0">
            <a:spAutoFit/>
          </a:bodyPr>
          <a:lstStyle/>
          <a:p>
            <a:r>
              <a:rPr lang="en-US" sz="2800" b="0" i="1" kern="0" dirty="0" smtClean="0">
                <a:solidFill>
                  <a:srgbClr val="4D4D4D"/>
                </a:solidFill>
                <a:latin typeface="Arial"/>
                <a:ea typeface="+mj-ea"/>
                <a:cs typeface="+mj-cs"/>
              </a:rPr>
              <a:t>Implementation</a:t>
            </a:r>
            <a:endParaRPr lang="el-GR" dirty="0"/>
          </a:p>
        </p:txBody>
      </p:sp>
      <p:sp>
        <p:nvSpPr>
          <p:cNvPr id="6" name="5 - TextBox"/>
          <p:cNvSpPr txBox="1"/>
          <p:nvPr/>
        </p:nvSpPr>
        <p:spPr>
          <a:xfrm>
            <a:off x="0" y="6488668"/>
            <a:ext cx="1762021" cy="369332"/>
          </a:xfrm>
          <a:prstGeom prst="rect">
            <a:avLst/>
          </a:prstGeom>
          <a:noFill/>
        </p:spPr>
        <p:txBody>
          <a:bodyPr wrap="none" rtlCol="0">
            <a:spAutoFit/>
          </a:bodyPr>
          <a:lstStyle/>
          <a:p>
            <a:r>
              <a:rPr lang="en-US" b="0" i="1" dirty="0" smtClean="0">
                <a:solidFill>
                  <a:srgbClr val="CCCC00"/>
                </a:solidFill>
              </a:rPr>
              <a:t>Implementation</a:t>
            </a:r>
            <a:endParaRPr lang="el-GR" b="0" i="1" dirty="0">
              <a:solidFill>
                <a:srgbClr val="CCCC00"/>
              </a:solidFill>
            </a:endParaRPr>
          </a:p>
        </p:txBody>
      </p:sp>
      <p:sp>
        <p:nvSpPr>
          <p:cNvPr id="7" name="6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αριθμού διαφάνειας"/>
          <p:cNvSpPr>
            <a:spLocks noGrp="1"/>
          </p:cNvSpPr>
          <p:nvPr>
            <p:ph type="sldNum" sz="quarter" idx="11"/>
          </p:nvPr>
        </p:nvSpPr>
        <p:spPr/>
        <p:txBody>
          <a:bodyPr/>
          <a:lstStyle/>
          <a:p>
            <a:pPr>
              <a:defRPr/>
            </a:pPr>
            <a:fld id="{3ADD8475-48A1-450B-BAC0-23209841DF69}" type="slidenum">
              <a:rPr lang="en-US" smtClean="0"/>
              <a:pPr>
                <a:defRPr/>
              </a:pPr>
              <a:t>28</a:t>
            </a:fld>
            <a:endParaRPr lang="en-US"/>
          </a:p>
        </p:txBody>
      </p:sp>
      <p:sp>
        <p:nvSpPr>
          <p:cNvPr id="3" name="26 - Ορθογώνιο"/>
          <p:cNvSpPr>
            <a:spLocks noChangeArrowheads="1"/>
          </p:cNvSpPr>
          <p:nvPr/>
        </p:nvSpPr>
        <p:spPr bwMode="auto">
          <a:xfrm>
            <a:off x="6852880" y="686830"/>
            <a:ext cx="2874505" cy="523220"/>
          </a:xfrm>
          <a:prstGeom prst="rect">
            <a:avLst/>
          </a:prstGeom>
          <a:noFill/>
          <a:ln w="9525">
            <a:noFill/>
            <a:miter lim="800000"/>
            <a:headEnd/>
            <a:tailEnd/>
          </a:ln>
        </p:spPr>
        <p:txBody>
          <a:bodyPr wrap="none">
            <a:spAutoFit/>
          </a:bodyPr>
          <a:lstStyle/>
          <a:p>
            <a:pPr eaLnBrk="0" hangingPunct="0"/>
            <a:r>
              <a:rPr lang="en-US" sz="2800" b="0" i="1" dirty="0" smtClean="0">
                <a:solidFill>
                  <a:srgbClr val="4D4D4D"/>
                </a:solidFill>
              </a:rPr>
              <a:t>Paths’ Language</a:t>
            </a:r>
            <a:endParaRPr lang="el-GR" sz="2800" b="0" i="1" dirty="0">
              <a:solidFill>
                <a:srgbClr val="4D4D4D"/>
              </a:solidFill>
            </a:endParaRPr>
          </a:p>
        </p:txBody>
      </p:sp>
      <p:sp>
        <p:nvSpPr>
          <p:cNvPr id="4" name="Rectangle 3"/>
          <p:cNvSpPr txBox="1">
            <a:spLocks noChangeArrowheads="1"/>
          </p:cNvSpPr>
          <p:nvPr/>
        </p:nvSpPr>
        <p:spPr>
          <a:xfrm>
            <a:off x="511066" y="1434662"/>
            <a:ext cx="8915400" cy="5009322"/>
          </a:xfrm>
          <a:prstGeom prst="rect">
            <a:avLst/>
          </a:prstGeom>
        </p:spPr>
        <p:txBody>
          <a:bodyPr/>
          <a:lstStyle/>
          <a:p>
            <a:pPr marL="1293813" marR="0" lvl="2" indent="-403225" algn="l" defTabSz="914400" rtl="0" eaLnBrk="0" fontAlgn="base" latinLnBrk="0" hangingPunct="0">
              <a:lnSpc>
                <a:spcPct val="100000"/>
              </a:lnSpc>
              <a:spcBef>
                <a:spcPct val="20000"/>
              </a:spcBef>
              <a:spcAft>
                <a:spcPct val="0"/>
              </a:spcAft>
              <a:buClr>
                <a:schemeClr val="accent1"/>
              </a:buClr>
              <a:buSzPct val="70000"/>
              <a:buFont typeface="Arial" pitchFamily="34" charset="0"/>
              <a:buChar char="•"/>
              <a:tabLst/>
              <a:defRPr/>
            </a:pPr>
            <a:r>
              <a:rPr lang="en-GB" sz="1600" kern="0" dirty="0" smtClean="0">
                <a:solidFill>
                  <a:srgbClr val="000000"/>
                </a:solidFill>
                <a:latin typeface="+mj-lt"/>
                <a:ea typeface="Times New Roman" pitchFamily="18" charset="0"/>
                <a:cs typeface="Arial" charset="0"/>
              </a:rPr>
              <a:t>Domain</a:t>
            </a:r>
            <a:r>
              <a:rPr lang="en-GB" sz="1600" b="0" kern="0" dirty="0" smtClean="0">
                <a:solidFill>
                  <a:srgbClr val="000000"/>
                </a:solidFill>
                <a:latin typeface="+mj-lt"/>
                <a:ea typeface="Times New Roman" pitchFamily="18" charset="0"/>
                <a:cs typeface="Arial" charset="0"/>
              </a:rPr>
              <a:t> : </a:t>
            </a:r>
          </a:p>
          <a:p>
            <a:pPr marL="1751013" lvl="3" indent="-403225" eaLnBrk="0" hangingPunct="0">
              <a:spcBef>
                <a:spcPct val="20000"/>
              </a:spcBef>
              <a:buClr>
                <a:schemeClr val="accent1"/>
              </a:buClr>
              <a:buSzPct val="70000"/>
              <a:buFont typeface="Arial" pitchFamily="34" charset="0"/>
              <a:buChar char="•"/>
            </a:pPr>
            <a:r>
              <a:rPr lang="en-GB" sz="1600" b="0" kern="0" dirty="0" smtClean="0">
                <a:solidFill>
                  <a:srgbClr val="000000"/>
                </a:solidFill>
                <a:latin typeface="+mj-lt"/>
                <a:ea typeface="Times New Roman" pitchFamily="18" charset="0"/>
                <a:cs typeface="Arial" charset="0"/>
              </a:rPr>
              <a:t>repository schema (i.e. CIDOC-CRM schema)</a:t>
            </a:r>
          </a:p>
          <a:p>
            <a:pPr marL="1293813" marR="0" lvl="2" indent="-403225" algn="l" defTabSz="914400" rtl="0" eaLnBrk="0" fontAlgn="base" latinLnBrk="0" hangingPunct="0">
              <a:lnSpc>
                <a:spcPct val="100000"/>
              </a:lnSpc>
              <a:spcBef>
                <a:spcPct val="20000"/>
              </a:spcBef>
              <a:spcAft>
                <a:spcPct val="0"/>
              </a:spcAft>
              <a:buClr>
                <a:schemeClr val="accent1"/>
              </a:buClr>
              <a:buSzPct val="70000"/>
              <a:buFont typeface="Arial" pitchFamily="34" charset="0"/>
              <a:buChar char="•"/>
              <a:tabLst/>
              <a:defRPr/>
            </a:pPr>
            <a:r>
              <a:rPr lang="en-GB" sz="1600" kern="0" dirty="0" smtClean="0">
                <a:solidFill>
                  <a:srgbClr val="000000"/>
                </a:solidFill>
                <a:latin typeface="+mj-lt"/>
                <a:ea typeface="Times New Roman" pitchFamily="18" charset="0"/>
                <a:cs typeface="Arial" charset="0"/>
              </a:rPr>
              <a:t>Constants</a:t>
            </a:r>
            <a:r>
              <a:rPr lang="en-GB" sz="1600" b="0" kern="0" dirty="0" smtClean="0">
                <a:solidFill>
                  <a:srgbClr val="000000"/>
                </a:solidFill>
                <a:latin typeface="+mj-lt"/>
                <a:ea typeface="Times New Roman" pitchFamily="18" charset="0"/>
                <a:cs typeface="Arial" charset="0"/>
              </a:rPr>
              <a:t>:</a:t>
            </a:r>
          </a:p>
          <a:p>
            <a:pPr marL="1751013" lvl="3" indent="-403225" eaLnBrk="0" hangingPunct="0">
              <a:spcBef>
                <a:spcPct val="20000"/>
              </a:spcBef>
              <a:buClr>
                <a:schemeClr val="accent1"/>
              </a:buClr>
              <a:buSzPct val="70000"/>
              <a:buFont typeface="Arial" pitchFamily="34" charset="0"/>
              <a:buChar char="•"/>
            </a:pPr>
            <a:r>
              <a:rPr lang="en-GB" sz="1600" b="0" kern="0" dirty="0" smtClean="0">
                <a:solidFill>
                  <a:srgbClr val="000000"/>
                </a:solidFill>
                <a:latin typeface="+mj-lt"/>
                <a:ea typeface="Times New Roman" pitchFamily="18" charset="0"/>
                <a:cs typeface="Arial" charset="0"/>
              </a:rPr>
              <a:t>classes and predicates from the schema</a:t>
            </a:r>
          </a:p>
          <a:p>
            <a:pPr marL="1751013" lvl="3" indent="-403225" eaLnBrk="0" hangingPunct="0">
              <a:spcBef>
                <a:spcPct val="20000"/>
              </a:spcBef>
              <a:buClr>
                <a:schemeClr val="accent1"/>
              </a:buClr>
              <a:buSzPct val="70000"/>
              <a:buFont typeface="Arial" pitchFamily="34" charset="0"/>
              <a:buChar char="•"/>
            </a:pPr>
            <a:r>
              <a:rPr lang="en-GB" sz="1600" b="0" kern="0" dirty="0" smtClean="0">
                <a:solidFill>
                  <a:srgbClr val="000000"/>
                </a:solidFill>
                <a:latin typeface="+mj-lt"/>
                <a:ea typeface="Times New Roman" pitchFamily="18" charset="0"/>
                <a:cs typeface="Arial" charset="0"/>
              </a:rPr>
              <a:t>special symbols like ‘--’ and ‘</a:t>
            </a:r>
            <a:r>
              <a:rPr lang="en-GB" sz="1600" b="0" kern="0" dirty="0" smtClean="0">
                <a:solidFill>
                  <a:srgbClr val="000000"/>
                </a:solidFill>
                <a:latin typeface="Aharoni" pitchFamily="2" charset="-79"/>
                <a:ea typeface="Times New Roman" pitchFamily="18" charset="0"/>
                <a:cs typeface="Aharoni" pitchFamily="2" charset="-79"/>
              </a:rPr>
              <a:t>-&gt;</a:t>
            </a:r>
            <a:r>
              <a:rPr lang="en-GB" sz="1600" b="0" kern="0" dirty="0" smtClean="0">
                <a:solidFill>
                  <a:srgbClr val="000000"/>
                </a:solidFill>
                <a:latin typeface="+mj-lt"/>
                <a:ea typeface="Times New Roman" pitchFamily="18" charset="0"/>
                <a:cs typeface="Arial" charset="0"/>
              </a:rPr>
              <a:t>’</a:t>
            </a:r>
          </a:p>
          <a:p>
            <a:pPr marL="1293813" lvl="2" indent="-403225" eaLnBrk="0" hangingPunct="0">
              <a:spcBef>
                <a:spcPct val="20000"/>
              </a:spcBef>
              <a:buClr>
                <a:schemeClr val="accent1"/>
              </a:buClr>
              <a:buSzPct val="70000"/>
              <a:buFont typeface="Arial" pitchFamily="34" charset="0"/>
              <a:buChar char="•"/>
            </a:pPr>
            <a:r>
              <a:rPr lang="en-GB" sz="1600" kern="0" dirty="0" smtClean="0">
                <a:solidFill>
                  <a:srgbClr val="000000"/>
                </a:solidFill>
                <a:latin typeface="+mj-lt"/>
                <a:ea typeface="Times New Roman" pitchFamily="18" charset="0"/>
                <a:cs typeface="Arial" charset="0"/>
              </a:rPr>
              <a:t>Main Variables</a:t>
            </a:r>
            <a:r>
              <a:rPr lang="en-GB" sz="1600" b="0" kern="0" dirty="0" smtClean="0">
                <a:solidFill>
                  <a:srgbClr val="000000"/>
                </a:solidFill>
                <a:latin typeface="+mj-lt"/>
                <a:ea typeface="Times New Roman" pitchFamily="18" charset="0"/>
                <a:cs typeface="Arial" charset="0"/>
              </a:rPr>
              <a:t>:</a:t>
            </a:r>
          </a:p>
          <a:p>
            <a:pPr marL="1751013" lvl="3" indent="-403225" eaLnBrk="0" hangingPunct="0">
              <a:spcBef>
                <a:spcPct val="20000"/>
              </a:spcBef>
              <a:buClr>
                <a:schemeClr val="accent1"/>
              </a:buClr>
              <a:buSzPct val="70000"/>
              <a:buFont typeface="Arial" pitchFamily="34" charset="0"/>
              <a:buChar char="•"/>
            </a:pPr>
            <a:r>
              <a:rPr lang="en-GB" sz="1600" b="0" kern="0" dirty="0" err="1" smtClean="0">
                <a:solidFill>
                  <a:srgbClr val="000000"/>
                </a:solidFill>
                <a:latin typeface="+mj-lt"/>
                <a:ea typeface="Times New Roman" pitchFamily="18" charset="0"/>
                <a:cs typeface="Arial" charset="0"/>
              </a:rPr>
              <a:t>predicate_expession</a:t>
            </a:r>
            <a:endParaRPr lang="en-GB" sz="1600" b="0" kern="0" dirty="0" smtClean="0">
              <a:solidFill>
                <a:srgbClr val="000000"/>
              </a:solidFill>
              <a:latin typeface="+mj-lt"/>
              <a:ea typeface="Times New Roman" pitchFamily="18" charset="0"/>
              <a:cs typeface="Arial" charset="0"/>
            </a:endParaRPr>
          </a:p>
          <a:p>
            <a:pPr marL="2208213" lvl="4" indent="-403225" eaLnBrk="0" hangingPunct="0">
              <a:spcBef>
                <a:spcPct val="20000"/>
              </a:spcBef>
              <a:buClr>
                <a:schemeClr val="accent1"/>
              </a:buClr>
              <a:buSzPct val="70000"/>
              <a:buFont typeface="Arial" pitchFamily="34" charset="0"/>
              <a:buChar char="•"/>
            </a:pPr>
            <a:r>
              <a:rPr lang="en-GB" sz="1600" b="0" kern="0" dirty="0" smtClean="0">
                <a:solidFill>
                  <a:srgbClr val="000000"/>
                </a:solidFill>
                <a:latin typeface="+mj-lt"/>
                <a:ea typeface="Times New Roman" pitchFamily="18" charset="0"/>
                <a:cs typeface="Arial" charset="0"/>
              </a:rPr>
              <a:t>predicate </a:t>
            </a:r>
          </a:p>
          <a:p>
            <a:pPr marL="2665413" lvl="5" indent="-403225" eaLnBrk="0" hangingPunct="0">
              <a:spcBef>
                <a:spcPct val="20000"/>
              </a:spcBef>
              <a:buClr>
                <a:schemeClr val="accent1"/>
              </a:buClr>
              <a:buSzPct val="70000"/>
              <a:buFont typeface="Arial" pitchFamily="34" charset="0"/>
              <a:buChar char="•"/>
            </a:pPr>
            <a:r>
              <a:rPr lang="en-GB" sz="1600" b="0" kern="0" dirty="0" smtClean="0">
                <a:solidFill>
                  <a:srgbClr val="000000"/>
                </a:solidFill>
                <a:latin typeface="+mj-lt"/>
                <a:ea typeface="Times New Roman" pitchFamily="18" charset="0"/>
                <a:cs typeface="Arial" charset="0"/>
              </a:rPr>
              <a:t>simple</a:t>
            </a:r>
          </a:p>
          <a:p>
            <a:pPr marL="2665413" lvl="5" indent="-403225" eaLnBrk="0" hangingPunct="0">
              <a:spcBef>
                <a:spcPct val="20000"/>
              </a:spcBef>
              <a:buClr>
                <a:schemeClr val="accent1"/>
              </a:buClr>
              <a:buSzPct val="70000"/>
              <a:buFont typeface="Arial" pitchFamily="34" charset="0"/>
              <a:buChar char="•"/>
            </a:pPr>
            <a:r>
              <a:rPr lang="en-GB" sz="1600" b="0" kern="0" dirty="0" smtClean="0">
                <a:solidFill>
                  <a:srgbClr val="000000"/>
                </a:solidFill>
                <a:latin typeface="+mj-lt"/>
                <a:ea typeface="Times New Roman" pitchFamily="18" charset="0"/>
                <a:cs typeface="Arial" charset="0"/>
              </a:rPr>
              <a:t>transitive-reflexive </a:t>
            </a:r>
            <a:endParaRPr lang="en-GB" sz="1600" b="0" kern="0" dirty="0" smtClean="0">
              <a:solidFill>
                <a:srgbClr val="000000"/>
              </a:solidFill>
              <a:ea typeface="Times New Roman" pitchFamily="18" charset="0"/>
              <a:cs typeface="Arial" charset="0"/>
            </a:endParaRPr>
          </a:p>
          <a:p>
            <a:pPr marL="2208213" lvl="4" indent="-403225" eaLnBrk="0" hangingPunct="0">
              <a:spcBef>
                <a:spcPct val="20000"/>
              </a:spcBef>
              <a:buClr>
                <a:schemeClr val="accent1"/>
              </a:buClr>
              <a:buSzPct val="70000"/>
              <a:buFont typeface="Arial" pitchFamily="34" charset="0"/>
              <a:buChar char="•"/>
            </a:pPr>
            <a:r>
              <a:rPr lang="en-GB" sz="1600" b="0" kern="0" dirty="0" smtClean="0">
                <a:solidFill>
                  <a:srgbClr val="000000"/>
                </a:solidFill>
                <a:latin typeface="+mj-lt"/>
                <a:ea typeface="Times New Roman" pitchFamily="18" charset="0"/>
                <a:cs typeface="Arial" charset="0"/>
              </a:rPr>
              <a:t>OR among predicates </a:t>
            </a:r>
          </a:p>
          <a:p>
            <a:pPr marL="1751013" lvl="3" indent="-403225" eaLnBrk="0" hangingPunct="0">
              <a:spcBef>
                <a:spcPct val="20000"/>
              </a:spcBef>
              <a:buClr>
                <a:schemeClr val="accent1"/>
              </a:buClr>
              <a:buSzPct val="70000"/>
              <a:buFont typeface="Arial" pitchFamily="34" charset="0"/>
              <a:buChar char="•"/>
            </a:pPr>
            <a:r>
              <a:rPr lang="en-GB" sz="1600" b="0" kern="0" dirty="0" smtClean="0">
                <a:solidFill>
                  <a:srgbClr val="000000"/>
                </a:solidFill>
                <a:latin typeface="+mj-lt"/>
                <a:ea typeface="Times New Roman" pitchFamily="18" charset="0"/>
                <a:cs typeface="Arial" charset="0"/>
              </a:rPr>
              <a:t>Triple: class ‘--’ </a:t>
            </a:r>
            <a:r>
              <a:rPr lang="en-GB" sz="1600" b="0" kern="0" dirty="0" err="1" smtClean="0">
                <a:solidFill>
                  <a:srgbClr val="000000"/>
                </a:solidFill>
                <a:latin typeface="+mj-lt"/>
                <a:ea typeface="Times New Roman" pitchFamily="18" charset="0"/>
                <a:cs typeface="Arial" charset="0"/>
              </a:rPr>
              <a:t>predicate_expression</a:t>
            </a:r>
            <a:r>
              <a:rPr lang="en-GB" sz="1600" b="0" kern="0" dirty="0" smtClean="0">
                <a:solidFill>
                  <a:srgbClr val="000000"/>
                </a:solidFill>
                <a:latin typeface="+mj-lt"/>
                <a:ea typeface="Times New Roman" pitchFamily="18" charset="0"/>
                <a:cs typeface="Arial" charset="0"/>
              </a:rPr>
              <a:t> ‘-&gt;’ class </a:t>
            </a:r>
          </a:p>
          <a:p>
            <a:pPr marL="1751013" lvl="3" indent="-403225" eaLnBrk="0" hangingPunct="0">
              <a:spcBef>
                <a:spcPct val="20000"/>
              </a:spcBef>
              <a:buClr>
                <a:schemeClr val="accent1"/>
              </a:buClr>
              <a:buSzPct val="70000"/>
              <a:buFont typeface="Arial" pitchFamily="34" charset="0"/>
              <a:buChar char="•"/>
            </a:pPr>
            <a:r>
              <a:rPr lang="en-GB" sz="1600" kern="0" dirty="0" smtClean="0">
                <a:solidFill>
                  <a:srgbClr val="000000"/>
                </a:solidFill>
                <a:latin typeface="+mj-lt"/>
                <a:ea typeface="Times New Roman" pitchFamily="18" charset="0"/>
                <a:cs typeface="Arial" charset="0"/>
              </a:rPr>
              <a:t>Path</a:t>
            </a:r>
          </a:p>
          <a:p>
            <a:pPr marL="2208213" lvl="4" indent="-403225" eaLnBrk="0" hangingPunct="0">
              <a:spcBef>
                <a:spcPct val="20000"/>
              </a:spcBef>
              <a:buClr>
                <a:schemeClr val="accent1"/>
              </a:buClr>
              <a:buSzPct val="70000"/>
              <a:buFont typeface="Arial" pitchFamily="34" charset="0"/>
              <a:buChar char="•"/>
            </a:pPr>
            <a:r>
              <a:rPr lang="en-GB" sz="1600" b="0" kern="0" dirty="0" smtClean="0">
                <a:solidFill>
                  <a:srgbClr val="000000"/>
                </a:solidFill>
                <a:latin typeface="+mj-lt"/>
                <a:ea typeface="Times New Roman" pitchFamily="18" charset="0"/>
                <a:cs typeface="Arial" charset="0"/>
              </a:rPr>
              <a:t>sequences of triples (AND </a:t>
            </a:r>
            <a:r>
              <a:rPr lang="en-GB" sz="1600" b="0" kern="0" dirty="0" err="1" smtClean="0">
                <a:solidFill>
                  <a:srgbClr val="000000"/>
                </a:solidFill>
                <a:latin typeface="+mj-lt"/>
                <a:ea typeface="Times New Roman" pitchFamily="18" charset="0"/>
                <a:cs typeface="Arial" charset="0"/>
              </a:rPr>
              <a:t>conjuctions</a:t>
            </a:r>
            <a:r>
              <a:rPr lang="en-GB" sz="1600" b="0" kern="0" dirty="0" smtClean="0">
                <a:solidFill>
                  <a:srgbClr val="000000"/>
                </a:solidFill>
                <a:latin typeface="+mj-lt"/>
                <a:ea typeface="Times New Roman" pitchFamily="18" charset="0"/>
                <a:cs typeface="Arial" charset="0"/>
              </a:rPr>
              <a:t>)</a:t>
            </a:r>
          </a:p>
          <a:p>
            <a:pPr marL="2208213" lvl="4" indent="-403225" eaLnBrk="0" hangingPunct="0">
              <a:spcBef>
                <a:spcPct val="20000"/>
              </a:spcBef>
              <a:buClr>
                <a:schemeClr val="accent1"/>
              </a:buClr>
              <a:buSzPct val="70000"/>
              <a:buFont typeface="Arial" pitchFamily="34" charset="0"/>
              <a:buChar char="•"/>
            </a:pPr>
            <a:r>
              <a:rPr lang="en-GB" sz="1600" b="0" kern="0" dirty="0" smtClean="0">
                <a:solidFill>
                  <a:srgbClr val="000000"/>
                </a:solidFill>
                <a:latin typeface="+mj-lt"/>
                <a:ea typeface="Times New Roman" pitchFamily="18" charset="0"/>
                <a:cs typeface="Arial" charset="0"/>
              </a:rPr>
              <a:t>OR among paths</a:t>
            </a:r>
          </a:p>
          <a:p>
            <a:pPr marL="2208213" lvl="4" indent="-403225" eaLnBrk="0" hangingPunct="0">
              <a:spcBef>
                <a:spcPct val="20000"/>
              </a:spcBef>
              <a:buClr>
                <a:schemeClr val="accent1"/>
              </a:buClr>
              <a:buSzPct val="70000"/>
            </a:pPr>
            <a:endParaRPr lang="en-GB" sz="1600" kern="0" dirty="0" smtClean="0">
              <a:solidFill>
                <a:srgbClr val="000000"/>
              </a:solidFill>
              <a:latin typeface="Calibri" pitchFamily="34" charset="0"/>
              <a:ea typeface="Times New Roman" pitchFamily="18" charset="0"/>
              <a:cs typeface="Arial" charset="0"/>
            </a:endParaRPr>
          </a:p>
          <a:p>
            <a:pPr marL="1293813" marR="0" lvl="2" indent="-403225" algn="l" defTabSz="914400" rtl="0" eaLnBrk="0" fontAlgn="base" latinLnBrk="0" hangingPunct="0">
              <a:lnSpc>
                <a:spcPct val="100000"/>
              </a:lnSpc>
              <a:spcBef>
                <a:spcPct val="20000"/>
              </a:spcBef>
              <a:spcAft>
                <a:spcPct val="0"/>
              </a:spcAft>
              <a:buClr>
                <a:schemeClr val="accent1"/>
              </a:buClr>
              <a:buSzPct val="70000"/>
              <a:buFont typeface="Arial" pitchFamily="34" charset="0"/>
              <a:buChar char="•"/>
              <a:tabLst/>
              <a:defRPr/>
            </a:pPr>
            <a:endParaRPr kumimoji="0" lang="en-GB" sz="1600" b="0" i="0" u="none" strike="noStrike" kern="0" cap="none" spc="0" normalizeH="0" baseline="0" noProof="0" dirty="0" smtClean="0">
              <a:ln>
                <a:noFill/>
              </a:ln>
              <a:solidFill>
                <a:srgbClr val="000000"/>
              </a:solidFill>
              <a:effectLst/>
              <a:uLnTx/>
              <a:uFillTx/>
              <a:latin typeface="Calibri" pitchFamily="34" charset="0"/>
              <a:ea typeface="Times New Roman" pitchFamily="18" charset="0"/>
              <a:cs typeface="Arial" charset="0"/>
            </a:endParaRPr>
          </a:p>
        </p:txBody>
      </p:sp>
      <p:sp>
        <p:nvSpPr>
          <p:cNvPr id="5" name="4 - TextBox"/>
          <p:cNvSpPr txBox="1"/>
          <p:nvPr/>
        </p:nvSpPr>
        <p:spPr>
          <a:xfrm>
            <a:off x="3510981" y="3230354"/>
            <a:ext cx="2530886" cy="584775"/>
          </a:xfrm>
          <a:prstGeom prst="rect">
            <a:avLst/>
          </a:prstGeom>
          <a:solidFill>
            <a:schemeClr val="accent1">
              <a:lumMod val="40000"/>
              <a:lumOff val="60000"/>
            </a:schemeClr>
          </a:solidFill>
        </p:spPr>
        <p:txBody>
          <a:bodyPr wrap="none" rtlCol="0">
            <a:spAutoFit/>
          </a:bodyPr>
          <a:lstStyle/>
          <a:p>
            <a:r>
              <a:rPr lang="en-US" sz="3200" b="0" dirty="0" smtClean="0"/>
              <a:t>P62F.depicts</a:t>
            </a:r>
            <a:endParaRPr lang="el-GR" sz="3200" dirty="0"/>
          </a:p>
        </p:txBody>
      </p:sp>
      <p:sp>
        <p:nvSpPr>
          <p:cNvPr id="6" name="5 - TextBox"/>
          <p:cNvSpPr txBox="1"/>
          <p:nvPr/>
        </p:nvSpPr>
        <p:spPr>
          <a:xfrm>
            <a:off x="1765740" y="3216165"/>
            <a:ext cx="6117380" cy="584775"/>
          </a:xfrm>
          <a:prstGeom prst="rect">
            <a:avLst/>
          </a:prstGeom>
          <a:solidFill>
            <a:schemeClr val="accent1">
              <a:lumMod val="40000"/>
              <a:lumOff val="60000"/>
            </a:schemeClr>
          </a:solidFill>
        </p:spPr>
        <p:txBody>
          <a:bodyPr wrap="square" rtlCol="0">
            <a:spAutoFit/>
          </a:bodyPr>
          <a:lstStyle/>
          <a:p>
            <a:r>
              <a:rPr lang="en-GB" sz="3200" b="0" kern="0" dirty="0" smtClean="0">
                <a:solidFill>
                  <a:srgbClr val="000000"/>
                </a:solidFill>
                <a:ea typeface="Times New Roman" pitchFamily="18" charset="0"/>
                <a:cs typeface="Arial" charset="0"/>
              </a:rPr>
              <a:t>(P46F.is_composed_of)[0,n]</a:t>
            </a:r>
            <a:endParaRPr lang="el-GR" sz="3200" dirty="0"/>
          </a:p>
        </p:txBody>
      </p:sp>
      <p:sp>
        <p:nvSpPr>
          <p:cNvPr id="8" name="7 - TextBox"/>
          <p:cNvSpPr txBox="1"/>
          <p:nvPr/>
        </p:nvSpPr>
        <p:spPr>
          <a:xfrm>
            <a:off x="562566" y="3218532"/>
            <a:ext cx="9532620" cy="584775"/>
          </a:xfrm>
          <a:prstGeom prst="rect">
            <a:avLst/>
          </a:prstGeom>
          <a:solidFill>
            <a:schemeClr val="accent1">
              <a:lumMod val="40000"/>
              <a:lumOff val="60000"/>
            </a:schemeClr>
          </a:solidFill>
        </p:spPr>
        <p:txBody>
          <a:bodyPr wrap="square" rtlCol="0">
            <a:spAutoFit/>
          </a:bodyPr>
          <a:lstStyle/>
          <a:p>
            <a:r>
              <a:rPr lang="en-GB" sz="3200" b="0" kern="0" dirty="0" smtClean="0">
                <a:ea typeface="Times New Roman" pitchFamily="18" charset="0"/>
                <a:cs typeface="Arial" charset="0"/>
              </a:rPr>
              <a:t>{(P46F.is_composed_of)[0,n]</a:t>
            </a:r>
            <a:r>
              <a:rPr lang="en-US" sz="3200" b="0" dirty="0" smtClean="0"/>
              <a:t> OR (P62F.depicts)}</a:t>
            </a:r>
            <a:endParaRPr lang="el-GR" sz="3200" b="0" dirty="0"/>
          </a:p>
        </p:txBody>
      </p:sp>
      <p:sp>
        <p:nvSpPr>
          <p:cNvPr id="9" name="8 - TextBox"/>
          <p:cNvSpPr txBox="1"/>
          <p:nvPr/>
        </p:nvSpPr>
        <p:spPr>
          <a:xfrm>
            <a:off x="237712" y="3276864"/>
            <a:ext cx="9668288" cy="523220"/>
          </a:xfrm>
          <a:prstGeom prst="rect">
            <a:avLst/>
          </a:prstGeom>
          <a:solidFill>
            <a:schemeClr val="accent1">
              <a:lumMod val="40000"/>
              <a:lumOff val="60000"/>
            </a:schemeClr>
          </a:solidFill>
        </p:spPr>
        <p:txBody>
          <a:bodyPr wrap="none" rtlCol="0">
            <a:spAutoFit/>
          </a:bodyPr>
          <a:lstStyle/>
          <a:p>
            <a:pPr algn="ctr"/>
            <a:r>
              <a:rPr lang="en-US" sz="2800" b="0" dirty="0" smtClean="0"/>
              <a:t>E24.Physical Man-</a:t>
            </a:r>
            <a:r>
              <a:rPr lang="en-US" sz="2800" b="0" dirty="0" err="1" smtClean="0"/>
              <a:t>Made_Thing</a:t>
            </a:r>
            <a:r>
              <a:rPr lang="en-US" sz="2800" b="0" dirty="0" smtClean="0"/>
              <a:t> -- P62F.depicts -&gt; E5.Event</a:t>
            </a:r>
            <a:endParaRPr lang="el-GR" sz="2800" dirty="0"/>
          </a:p>
        </p:txBody>
      </p:sp>
      <p:sp>
        <p:nvSpPr>
          <p:cNvPr id="10" name="9 - TextBox"/>
          <p:cNvSpPr txBox="1"/>
          <p:nvPr/>
        </p:nvSpPr>
        <p:spPr>
          <a:xfrm>
            <a:off x="709450" y="3097135"/>
            <a:ext cx="9196549" cy="1015663"/>
          </a:xfrm>
          <a:prstGeom prst="rect">
            <a:avLst/>
          </a:prstGeom>
          <a:solidFill>
            <a:schemeClr val="accent1">
              <a:lumMod val="40000"/>
              <a:lumOff val="60000"/>
            </a:schemeClr>
          </a:solidFill>
        </p:spPr>
        <p:txBody>
          <a:bodyPr wrap="square" rtlCol="0">
            <a:spAutoFit/>
          </a:bodyPr>
          <a:lstStyle/>
          <a:p>
            <a:r>
              <a:rPr lang="en-US" sz="2400" b="0" dirty="0" smtClean="0"/>
              <a:t>E70.Thing --</a:t>
            </a:r>
            <a:r>
              <a:rPr lang="en-GB" sz="2400" b="0" kern="0" dirty="0" smtClean="0">
                <a:solidFill>
                  <a:srgbClr val="000000"/>
                </a:solidFill>
                <a:ea typeface="Times New Roman" pitchFamily="18" charset="0"/>
                <a:cs typeface="Arial" charset="0"/>
              </a:rPr>
              <a:t> (P46F.is_composed_of</a:t>
            </a:r>
            <a:r>
              <a:rPr lang="en-US" sz="2400" b="0" dirty="0" smtClean="0"/>
              <a:t> )[0,n]-&gt; E70.Thing:</a:t>
            </a:r>
          </a:p>
          <a:p>
            <a:pPr>
              <a:lnSpc>
                <a:spcPct val="150000"/>
              </a:lnSpc>
            </a:pPr>
            <a:r>
              <a:rPr lang="en-US" sz="2400" b="0" dirty="0" smtClean="0"/>
              <a:t>	 {E24.Physical Man-</a:t>
            </a:r>
            <a:r>
              <a:rPr lang="en-US" sz="2400" b="0" dirty="0" err="1" smtClean="0"/>
              <a:t>Made_Thing</a:t>
            </a:r>
            <a:r>
              <a:rPr lang="en-US" sz="2400" b="0" dirty="0" smtClean="0"/>
              <a:t>--P62F.depicts -&gt;E5.Event}</a:t>
            </a:r>
            <a:endParaRPr lang="el-GR" sz="2400" dirty="0"/>
          </a:p>
        </p:txBody>
      </p:sp>
      <p:sp>
        <p:nvSpPr>
          <p:cNvPr id="11" name="10 - TextBox"/>
          <p:cNvSpPr txBox="1"/>
          <p:nvPr/>
        </p:nvSpPr>
        <p:spPr>
          <a:xfrm>
            <a:off x="667542" y="2548028"/>
            <a:ext cx="8709660" cy="2308324"/>
          </a:xfrm>
          <a:prstGeom prst="rect">
            <a:avLst/>
          </a:prstGeom>
          <a:solidFill>
            <a:schemeClr val="accent1">
              <a:lumMod val="40000"/>
              <a:lumOff val="60000"/>
            </a:schemeClr>
          </a:solidFill>
        </p:spPr>
        <p:txBody>
          <a:bodyPr wrap="square" rtlCol="0">
            <a:spAutoFit/>
          </a:bodyPr>
          <a:lstStyle/>
          <a:p>
            <a:r>
              <a:rPr lang="en-US" sz="2400" b="0" dirty="0" smtClean="0"/>
              <a:t>E70.Thing --</a:t>
            </a:r>
            <a:r>
              <a:rPr lang="en-GB" sz="2400" b="0" kern="0" dirty="0" smtClean="0">
                <a:ea typeface="Times New Roman" pitchFamily="18" charset="0"/>
                <a:cs typeface="Arial" charset="0"/>
              </a:rPr>
              <a:t> (P46F.is_composed_of</a:t>
            </a:r>
            <a:r>
              <a:rPr lang="en-US" sz="2400" b="0" dirty="0" smtClean="0"/>
              <a:t> )[0,n]-&gt; E70.Thing:</a:t>
            </a:r>
          </a:p>
          <a:p>
            <a:r>
              <a:rPr lang="en-US" sz="2400" b="0" dirty="0" smtClean="0"/>
              <a:t> {</a:t>
            </a:r>
          </a:p>
          <a:p>
            <a:pPr lvl="1"/>
            <a:r>
              <a:rPr lang="en-US" sz="2400" b="0" dirty="0" smtClean="0"/>
              <a:t>E24.Physical Man-</a:t>
            </a:r>
            <a:r>
              <a:rPr lang="en-US" sz="2400" b="0" dirty="0" err="1" smtClean="0"/>
              <a:t>Made_Thing</a:t>
            </a:r>
            <a:r>
              <a:rPr lang="en-US" sz="2400" b="0" dirty="0" smtClean="0"/>
              <a:t>--P62F.depicts -&gt; E5.Event</a:t>
            </a:r>
          </a:p>
          <a:p>
            <a:pPr lvl="1"/>
            <a:r>
              <a:rPr lang="en-US" sz="2400" b="0" dirty="0" smtClean="0"/>
              <a:t>OR</a:t>
            </a:r>
          </a:p>
          <a:p>
            <a:pPr lvl="1"/>
            <a:r>
              <a:rPr lang="en-US" sz="2400" b="0" dirty="0" smtClean="0"/>
              <a:t>E70.Thing-- P12F.was_present_at -&gt; E5.Event</a:t>
            </a:r>
          </a:p>
          <a:p>
            <a:r>
              <a:rPr lang="en-US" sz="2400" b="0" dirty="0" smtClean="0"/>
              <a:t> }</a:t>
            </a:r>
            <a:endParaRPr lang="el-GR" sz="2400" dirty="0"/>
          </a:p>
        </p:txBody>
      </p:sp>
      <p:sp>
        <p:nvSpPr>
          <p:cNvPr id="12" name="11 - TextBox"/>
          <p:cNvSpPr txBox="1"/>
          <p:nvPr/>
        </p:nvSpPr>
        <p:spPr>
          <a:xfrm>
            <a:off x="0" y="6488668"/>
            <a:ext cx="1762021" cy="369332"/>
          </a:xfrm>
          <a:prstGeom prst="rect">
            <a:avLst/>
          </a:prstGeom>
          <a:noFill/>
        </p:spPr>
        <p:txBody>
          <a:bodyPr wrap="none" rtlCol="0">
            <a:spAutoFit/>
          </a:bodyPr>
          <a:lstStyle/>
          <a:p>
            <a:r>
              <a:rPr lang="en-US" b="0" i="1" dirty="0" smtClean="0">
                <a:solidFill>
                  <a:srgbClr val="CCCC00"/>
                </a:solidFill>
              </a:rPr>
              <a:t>Implementation</a:t>
            </a:r>
            <a:endParaRPr lang="el-GR" b="0" i="1" dirty="0">
              <a:solidFill>
                <a:srgbClr val="CCCC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childTnLst>
                                    <p:set>
                                      <p:cBhvr override="childStyle">
                                        <p:cTn id="6" dur="500" fill="hold"/>
                                        <p:tgtEl>
                                          <p:spTgt spid="4"/>
                                        </p:tgtEl>
                                        <p:attrNameLst>
                                          <p:attrName>style.color</p:attrName>
                                        </p:attrNameLst>
                                      </p:cBhvr>
                                      <p:to>
                                        <p:clrVal>
                                          <a:schemeClr val="folHlink"/>
                                        </p:clrVal>
                                      </p:to>
                                    </p:set>
                                    <p:set>
                                      <p:cBhvr>
                                        <p:cTn id="7" dur="500" fill="hold"/>
                                        <p:tgtEl>
                                          <p:spTgt spid="4"/>
                                        </p:tgtEl>
                                        <p:attrNameLst>
                                          <p:attrName>fillcolor</p:attrName>
                                        </p:attrNameLst>
                                      </p:cBhvr>
                                      <p:to>
                                        <p:clrVal>
                                          <a:schemeClr val="folHlink"/>
                                        </p:clrVal>
                                      </p:to>
                                    </p:set>
                                    <p:set>
                                      <p:cBhvr>
                                        <p:cTn id="8" dur="500" fill="hold"/>
                                        <p:tgtEl>
                                          <p:spTgt spid="4"/>
                                        </p:tgtEl>
                                        <p:attrNameLst>
                                          <p:attrName>fill.type</p:attrName>
                                        </p:attrNameLst>
                                      </p:cBhvr>
                                      <p:to>
                                        <p:strVal val="solid"/>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mph" presetSubtype="0" fill="hold" grpId="1" nodeType="clickEffect">
                                  <p:stCondLst>
                                    <p:cond delay="0"/>
                                  </p:stCondLst>
                                  <p:childTnLst>
                                    <p:set>
                                      <p:cBhvr override="childStyle">
                                        <p:cTn id="14" dur="500" fill="hold"/>
                                        <p:tgtEl>
                                          <p:spTgt spid="4"/>
                                        </p:tgtEl>
                                        <p:attrNameLst>
                                          <p:attrName>style.color</p:attrName>
                                        </p:attrNameLst>
                                      </p:cBhvr>
                                      <p:to>
                                        <p:clrVal>
                                          <a:schemeClr val="tx1"/>
                                        </p:clrVal>
                                      </p:to>
                                    </p:set>
                                    <p:set>
                                      <p:cBhvr>
                                        <p:cTn id="15" dur="500" fill="hold"/>
                                        <p:tgtEl>
                                          <p:spTgt spid="4"/>
                                        </p:tgtEl>
                                        <p:attrNameLst>
                                          <p:attrName>fillcolor</p:attrName>
                                        </p:attrNameLst>
                                      </p:cBhvr>
                                      <p:to>
                                        <p:clrVal>
                                          <a:schemeClr val="tx1"/>
                                        </p:clrVal>
                                      </p:to>
                                    </p:set>
                                    <p:set>
                                      <p:cBhvr>
                                        <p:cTn id="16" dur="500" fill="hold"/>
                                        <p:tgtEl>
                                          <p:spTgt spid="4"/>
                                        </p:tgtEl>
                                        <p:attrNameLst>
                                          <p:attrName>fill.type</p:attrName>
                                        </p:attrNameLst>
                                      </p:cBhvr>
                                      <p:to>
                                        <p:strVal val="solid"/>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mph" presetSubtype="0" fill="hold" grpId="2" nodeType="clickEffect">
                                  <p:stCondLst>
                                    <p:cond delay="0"/>
                                  </p:stCondLst>
                                  <p:childTnLst>
                                    <p:set>
                                      <p:cBhvr override="childStyle">
                                        <p:cTn id="22" dur="500" fill="hold"/>
                                        <p:tgtEl>
                                          <p:spTgt spid="4"/>
                                        </p:tgtEl>
                                        <p:attrNameLst>
                                          <p:attrName>style.color</p:attrName>
                                        </p:attrNameLst>
                                      </p:cBhvr>
                                      <p:to>
                                        <p:clrVal>
                                          <a:schemeClr val="folHlink"/>
                                        </p:clrVal>
                                      </p:to>
                                    </p:set>
                                    <p:set>
                                      <p:cBhvr>
                                        <p:cTn id="23" dur="500" fill="hold"/>
                                        <p:tgtEl>
                                          <p:spTgt spid="4"/>
                                        </p:tgtEl>
                                        <p:attrNameLst>
                                          <p:attrName>fillcolor</p:attrName>
                                        </p:attrNameLst>
                                      </p:cBhvr>
                                      <p:to>
                                        <p:clrVal>
                                          <a:schemeClr val="folHlink"/>
                                        </p:clrVal>
                                      </p:to>
                                    </p:set>
                                    <p:set>
                                      <p:cBhvr>
                                        <p:cTn id="24" dur="500" fill="hold"/>
                                        <p:tgtEl>
                                          <p:spTgt spid="4"/>
                                        </p:tgtEl>
                                        <p:attrNameLst>
                                          <p:attrName>fill.type</p:attrName>
                                        </p:attrNameLst>
                                      </p:cBhvr>
                                      <p:to>
                                        <p:strVal val="solid"/>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grpId="3" nodeType="clickEffect">
                                  <p:stCondLst>
                                    <p:cond delay="0"/>
                                  </p:stCondLst>
                                  <p:childTnLst>
                                    <p:set>
                                      <p:cBhvr override="childStyle">
                                        <p:cTn id="30" dur="500" fill="hold"/>
                                        <p:tgtEl>
                                          <p:spTgt spid="4"/>
                                        </p:tgtEl>
                                        <p:attrNameLst>
                                          <p:attrName>style.color</p:attrName>
                                        </p:attrNameLst>
                                      </p:cBhvr>
                                      <p:to>
                                        <p:clrVal>
                                          <a:schemeClr val="tx1"/>
                                        </p:clrVal>
                                      </p:to>
                                    </p:set>
                                    <p:set>
                                      <p:cBhvr>
                                        <p:cTn id="31" dur="500" fill="hold"/>
                                        <p:tgtEl>
                                          <p:spTgt spid="4"/>
                                        </p:tgtEl>
                                        <p:attrNameLst>
                                          <p:attrName>fillcolor</p:attrName>
                                        </p:attrNameLst>
                                      </p:cBhvr>
                                      <p:to>
                                        <p:clrVal>
                                          <a:schemeClr val="tx1"/>
                                        </p:clrVal>
                                      </p:to>
                                    </p:set>
                                    <p:set>
                                      <p:cBhvr>
                                        <p:cTn id="32" dur="500" fill="hold"/>
                                        <p:tgtEl>
                                          <p:spTgt spid="4"/>
                                        </p:tgtEl>
                                        <p:attrNameLst>
                                          <p:attrName>fill.type</p:attrName>
                                        </p:attrNameLst>
                                      </p:cBhvr>
                                      <p:to>
                                        <p:strVal val="solid"/>
                                      </p:to>
                                    </p:set>
                                  </p:childTnLst>
                                </p:cTn>
                              </p:par>
                              <p:par>
                                <p:cTn id="33" presetID="1" presetClass="exit"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mph" presetSubtype="0" fill="hold" grpId="4" nodeType="clickEffect">
                                  <p:stCondLst>
                                    <p:cond delay="0"/>
                                  </p:stCondLst>
                                  <p:childTnLst>
                                    <p:set>
                                      <p:cBhvr override="childStyle">
                                        <p:cTn id="38" dur="500" fill="hold"/>
                                        <p:tgtEl>
                                          <p:spTgt spid="4"/>
                                        </p:tgtEl>
                                        <p:attrNameLst>
                                          <p:attrName>style.color</p:attrName>
                                        </p:attrNameLst>
                                      </p:cBhvr>
                                      <p:to>
                                        <p:clrVal>
                                          <a:schemeClr val="folHlink"/>
                                        </p:clrVal>
                                      </p:to>
                                    </p:set>
                                    <p:set>
                                      <p:cBhvr>
                                        <p:cTn id="39" dur="500" fill="hold"/>
                                        <p:tgtEl>
                                          <p:spTgt spid="4"/>
                                        </p:tgtEl>
                                        <p:attrNameLst>
                                          <p:attrName>fillcolor</p:attrName>
                                        </p:attrNameLst>
                                      </p:cBhvr>
                                      <p:to>
                                        <p:clrVal>
                                          <a:schemeClr val="folHlink"/>
                                        </p:clrVal>
                                      </p:to>
                                    </p:set>
                                    <p:set>
                                      <p:cBhvr>
                                        <p:cTn id="40" dur="500" fill="hold"/>
                                        <p:tgtEl>
                                          <p:spTgt spid="4"/>
                                        </p:tgtEl>
                                        <p:attrNameLst>
                                          <p:attrName>fill.type</p:attrName>
                                        </p:attrNameLst>
                                      </p:cBhvr>
                                      <p:to>
                                        <p:strVal val="solid"/>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mph" presetSubtype="0" fill="hold" grpId="5" nodeType="clickEffect">
                                  <p:stCondLst>
                                    <p:cond delay="0"/>
                                  </p:stCondLst>
                                  <p:childTnLst>
                                    <p:set>
                                      <p:cBhvr override="childStyle">
                                        <p:cTn id="46" dur="500" fill="hold"/>
                                        <p:tgtEl>
                                          <p:spTgt spid="4"/>
                                        </p:tgtEl>
                                        <p:attrNameLst>
                                          <p:attrName>style.color</p:attrName>
                                        </p:attrNameLst>
                                      </p:cBhvr>
                                      <p:to>
                                        <p:clrVal>
                                          <a:schemeClr val="tx1"/>
                                        </p:clrVal>
                                      </p:to>
                                    </p:set>
                                    <p:set>
                                      <p:cBhvr>
                                        <p:cTn id="47" dur="500" fill="hold"/>
                                        <p:tgtEl>
                                          <p:spTgt spid="4"/>
                                        </p:tgtEl>
                                        <p:attrNameLst>
                                          <p:attrName>fillcolor</p:attrName>
                                        </p:attrNameLst>
                                      </p:cBhvr>
                                      <p:to>
                                        <p:clrVal>
                                          <a:schemeClr val="tx1"/>
                                        </p:clrVal>
                                      </p:to>
                                    </p:set>
                                    <p:set>
                                      <p:cBhvr>
                                        <p:cTn id="48" dur="500" fill="hold"/>
                                        <p:tgtEl>
                                          <p:spTgt spid="4"/>
                                        </p:tgtEl>
                                        <p:attrNameLst>
                                          <p:attrName>fill.type</p:attrName>
                                        </p:attrNameLst>
                                      </p:cBhvr>
                                      <p:to>
                                        <p:strVal val="solid"/>
                                      </p:to>
                                    </p:set>
                                  </p:childTnLst>
                                </p:cTn>
                              </p:par>
                              <p:par>
                                <p:cTn id="49" presetID="1" presetClass="exit" presetSubtype="0" fill="hold" grpId="1"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grpId="6" nodeType="clickEffect">
                                  <p:stCondLst>
                                    <p:cond delay="0"/>
                                  </p:stCondLst>
                                  <p:childTnLst>
                                    <p:set>
                                      <p:cBhvr override="childStyle">
                                        <p:cTn id="54" dur="500" fill="hold"/>
                                        <p:tgtEl>
                                          <p:spTgt spid="4"/>
                                        </p:tgtEl>
                                        <p:attrNameLst>
                                          <p:attrName>style.color</p:attrName>
                                        </p:attrNameLst>
                                      </p:cBhvr>
                                      <p:to>
                                        <p:clrVal>
                                          <a:schemeClr val="folHlink"/>
                                        </p:clrVal>
                                      </p:to>
                                    </p:set>
                                    <p:set>
                                      <p:cBhvr>
                                        <p:cTn id="55" dur="500" fill="hold"/>
                                        <p:tgtEl>
                                          <p:spTgt spid="4"/>
                                        </p:tgtEl>
                                        <p:attrNameLst>
                                          <p:attrName>fillcolor</p:attrName>
                                        </p:attrNameLst>
                                      </p:cBhvr>
                                      <p:to>
                                        <p:clrVal>
                                          <a:schemeClr val="folHlink"/>
                                        </p:clrVal>
                                      </p:to>
                                    </p:set>
                                    <p:set>
                                      <p:cBhvr>
                                        <p:cTn id="56" dur="500" fill="hold"/>
                                        <p:tgtEl>
                                          <p:spTgt spid="4"/>
                                        </p:tgtEl>
                                        <p:attrNameLst>
                                          <p:attrName>fill.type</p:attrName>
                                        </p:attrNameLst>
                                      </p:cBhvr>
                                      <p:to>
                                        <p:strVal val="solid"/>
                                      </p:to>
                                    </p:set>
                                  </p:childTnLst>
                                </p:cTn>
                              </p:par>
                              <p:par>
                                <p:cTn id="57" presetID="1"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6" presetClass="emph" presetSubtype="0" fill="hold" grpId="7" nodeType="clickEffect">
                                  <p:stCondLst>
                                    <p:cond delay="0"/>
                                  </p:stCondLst>
                                  <p:childTnLst>
                                    <p:set>
                                      <p:cBhvr override="childStyle">
                                        <p:cTn id="62" dur="500" fill="hold"/>
                                        <p:tgtEl>
                                          <p:spTgt spid="4"/>
                                        </p:tgtEl>
                                        <p:attrNameLst>
                                          <p:attrName>style.color</p:attrName>
                                        </p:attrNameLst>
                                      </p:cBhvr>
                                      <p:to>
                                        <p:clrVal>
                                          <a:schemeClr val="tx2"/>
                                        </p:clrVal>
                                      </p:to>
                                    </p:set>
                                    <p:set>
                                      <p:cBhvr>
                                        <p:cTn id="63" dur="500" fill="hold"/>
                                        <p:tgtEl>
                                          <p:spTgt spid="4"/>
                                        </p:tgtEl>
                                        <p:attrNameLst>
                                          <p:attrName>fillcolor</p:attrName>
                                        </p:attrNameLst>
                                      </p:cBhvr>
                                      <p:to>
                                        <p:clrVal>
                                          <a:schemeClr val="tx2"/>
                                        </p:clrVal>
                                      </p:to>
                                    </p:set>
                                    <p:set>
                                      <p:cBhvr>
                                        <p:cTn id="64" dur="500" fill="hold"/>
                                        <p:tgtEl>
                                          <p:spTgt spid="4"/>
                                        </p:tgtEl>
                                        <p:attrNameLst>
                                          <p:attrName>fill.type</p:attrName>
                                        </p:attrNameLst>
                                      </p:cBhvr>
                                      <p:to>
                                        <p:strVal val="solid"/>
                                      </p:to>
                                    </p:set>
                                  </p:childTnLst>
                                </p:cTn>
                              </p:par>
                              <p:par>
                                <p:cTn id="65" presetID="1" presetClass="exit" presetSubtype="0" fill="hold" grpId="1" nodeType="withEffect">
                                  <p:stCondLst>
                                    <p:cond delay="0"/>
                                  </p:stCondLst>
                                  <p:childTnLst>
                                    <p:set>
                                      <p:cBhvr>
                                        <p:cTn id="66" dur="1" fill="hold">
                                          <p:stCondLst>
                                            <p:cond delay="0"/>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6" presetClass="emph" presetSubtype="0" fill="hold" grpId="8" nodeType="clickEffect">
                                  <p:stCondLst>
                                    <p:cond delay="0"/>
                                  </p:stCondLst>
                                  <p:childTnLst>
                                    <p:set>
                                      <p:cBhvr override="childStyle">
                                        <p:cTn id="70" dur="500" fill="hold"/>
                                        <p:tgtEl>
                                          <p:spTgt spid="4"/>
                                        </p:tgtEl>
                                        <p:attrNameLst>
                                          <p:attrName>style.color</p:attrName>
                                        </p:attrNameLst>
                                      </p:cBhvr>
                                      <p:to>
                                        <p:clrVal>
                                          <a:schemeClr val="folHlink"/>
                                        </p:clrVal>
                                      </p:to>
                                    </p:set>
                                    <p:set>
                                      <p:cBhvr>
                                        <p:cTn id="71" dur="500" fill="hold"/>
                                        <p:tgtEl>
                                          <p:spTgt spid="4"/>
                                        </p:tgtEl>
                                        <p:attrNameLst>
                                          <p:attrName>fillcolor</p:attrName>
                                        </p:attrNameLst>
                                      </p:cBhvr>
                                      <p:to>
                                        <p:clrVal>
                                          <a:schemeClr val="folHlink"/>
                                        </p:clrVal>
                                      </p:to>
                                    </p:set>
                                    <p:set>
                                      <p:cBhvr>
                                        <p:cTn id="72" dur="500" fill="hold"/>
                                        <p:tgtEl>
                                          <p:spTgt spid="4"/>
                                        </p:tgtEl>
                                        <p:attrNameLst>
                                          <p:attrName>fill.type</p:attrName>
                                        </p:attrNameLst>
                                      </p:cBhvr>
                                      <p:to>
                                        <p:strVal val="solid"/>
                                      </p:to>
                                    </p:set>
                                  </p:childTnLst>
                                </p:cTn>
                              </p:par>
                              <p:par>
                                <p:cTn id="73" presetID="1" presetClass="entr" presetSubtype="0"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6" presetClass="emph" presetSubtype="0" fill="hold" grpId="9" nodeType="clickEffect">
                                  <p:stCondLst>
                                    <p:cond delay="0"/>
                                  </p:stCondLst>
                                  <p:childTnLst>
                                    <p:set>
                                      <p:cBhvr override="childStyle">
                                        <p:cTn id="78" dur="500" fill="hold"/>
                                        <p:tgtEl>
                                          <p:spTgt spid="4"/>
                                        </p:tgtEl>
                                        <p:attrNameLst>
                                          <p:attrName>style.color</p:attrName>
                                        </p:attrNameLst>
                                      </p:cBhvr>
                                      <p:to>
                                        <p:clrVal>
                                          <a:schemeClr val="tx2"/>
                                        </p:clrVal>
                                      </p:to>
                                    </p:set>
                                    <p:set>
                                      <p:cBhvr>
                                        <p:cTn id="79" dur="500" fill="hold"/>
                                        <p:tgtEl>
                                          <p:spTgt spid="4"/>
                                        </p:tgtEl>
                                        <p:attrNameLst>
                                          <p:attrName>fillcolor</p:attrName>
                                        </p:attrNameLst>
                                      </p:cBhvr>
                                      <p:to>
                                        <p:clrVal>
                                          <a:schemeClr val="tx2"/>
                                        </p:clrVal>
                                      </p:to>
                                    </p:set>
                                    <p:set>
                                      <p:cBhvr>
                                        <p:cTn id="80" dur="500" fill="hold"/>
                                        <p:tgtEl>
                                          <p:spTgt spid="4"/>
                                        </p:tgtEl>
                                        <p:attrNameLst>
                                          <p:attrName>fill.type</p:attrName>
                                        </p:attrNameLst>
                                      </p:cBhvr>
                                      <p:to>
                                        <p:strVal val="solid"/>
                                      </p:to>
                                    </p:set>
                                  </p:childTnLst>
                                </p:cTn>
                              </p:par>
                              <p:par>
                                <p:cTn id="81" presetID="1" presetClass="exit" presetSubtype="0" fill="hold" grpId="1" nodeType="withEffect">
                                  <p:stCondLst>
                                    <p:cond delay="0"/>
                                  </p:stCondLst>
                                  <p:childTnLst>
                                    <p:set>
                                      <p:cBhvr>
                                        <p:cTn id="82" dur="1" fill="hold">
                                          <p:stCondLst>
                                            <p:cond delay="0"/>
                                          </p:stCondLst>
                                        </p:cTn>
                                        <p:tgtEl>
                                          <p:spTgt spid="1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6" presetClass="emph" presetSubtype="0" fill="hold" grpId="10" nodeType="clickEffect">
                                  <p:stCondLst>
                                    <p:cond delay="0"/>
                                  </p:stCondLst>
                                  <p:childTnLst>
                                    <p:set>
                                      <p:cBhvr override="childStyle">
                                        <p:cTn id="86" dur="500" fill="hold"/>
                                        <p:tgtEl>
                                          <p:spTgt spid="4"/>
                                        </p:tgtEl>
                                        <p:attrNameLst>
                                          <p:attrName>style.color</p:attrName>
                                        </p:attrNameLst>
                                      </p:cBhvr>
                                      <p:to>
                                        <p:clrVal>
                                          <a:schemeClr val="folHlink"/>
                                        </p:clrVal>
                                      </p:to>
                                    </p:set>
                                    <p:set>
                                      <p:cBhvr>
                                        <p:cTn id="87" dur="500" fill="hold"/>
                                        <p:tgtEl>
                                          <p:spTgt spid="4"/>
                                        </p:tgtEl>
                                        <p:attrNameLst>
                                          <p:attrName>fillcolor</p:attrName>
                                        </p:attrNameLst>
                                      </p:cBhvr>
                                      <p:to>
                                        <p:clrVal>
                                          <a:schemeClr val="folHlink"/>
                                        </p:clrVal>
                                      </p:to>
                                    </p:set>
                                    <p:set>
                                      <p:cBhvr>
                                        <p:cTn id="88" dur="500" fill="hold"/>
                                        <p:tgtEl>
                                          <p:spTgt spid="4"/>
                                        </p:tgtEl>
                                        <p:attrNameLst>
                                          <p:attrName>fill.type</p:attrName>
                                        </p:attrNameLst>
                                      </p:cBhvr>
                                      <p:to>
                                        <p:strVal val="solid"/>
                                      </p:to>
                                    </p:set>
                                  </p:childTnLst>
                                </p:cTn>
                              </p:par>
                              <p:par>
                                <p:cTn id="89" presetID="1"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6" presetClass="emph" presetSubtype="0" fill="hold" grpId="11" nodeType="clickEffect">
                                  <p:stCondLst>
                                    <p:cond delay="0"/>
                                  </p:stCondLst>
                                  <p:childTnLst>
                                    <p:set>
                                      <p:cBhvr override="childStyle">
                                        <p:cTn id="94" dur="500" fill="hold"/>
                                        <p:tgtEl>
                                          <p:spTgt spid="4"/>
                                        </p:tgtEl>
                                        <p:attrNameLst>
                                          <p:attrName>style.color</p:attrName>
                                        </p:attrNameLst>
                                      </p:cBhvr>
                                      <p:to>
                                        <p:clrVal>
                                          <a:schemeClr val="tx1"/>
                                        </p:clrVal>
                                      </p:to>
                                    </p:set>
                                    <p:set>
                                      <p:cBhvr>
                                        <p:cTn id="95" dur="500" fill="hold"/>
                                        <p:tgtEl>
                                          <p:spTgt spid="4"/>
                                        </p:tgtEl>
                                        <p:attrNameLst>
                                          <p:attrName>fillcolor</p:attrName>
                                        </p:attrNameLst>
                                      </p:cBhvr>
                                      <p:to>
                                        <p:clrVal>
                                          <a:schemeClr val="tx1"/>
                                        </p:clrVal>
                                      </p:to>
                                    </p:set>
                                    <p:set>
                                      <p:cBhvr>
                                        <p:cTn id="96" dur="500" fill="hold"/>
                                        <p:tgtEl>
                                          <p:spTgt spid="4"/>
                                        </p:tgtEl>
                                        <p:attrNameLst>
                                          <p:attrName>fill.type</p:attrName>
                                        </p:attrNameLst>
                                      </p:cBhvr>
                                      <p:to>
                                        <p:strVal val="solid"/>
                                      </p:to>
                                    </p:set>
                                  </p:childTnLst>
                                </p:cTn>
                              </p:par>
                              <p:par>
                                <p:cTn id="97" presetID="1" presetClass="exit" presetSubtype="0" fill="hold" grpId="1" nodeType="withEffect">
                                  <p:stCondLst>
                                    <p:cond delay="0"/>
                                  </p:stCondLst>
                                  <p:childTnLst>
                                    <p:set>
                                      <p:cBhvr>
                                        <p:cTn id="9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4" grpId="4"/>
      <p:bldP spid="4" grpId="5"/>
      <p:bldP spid="4" grpId="6"/>
      <p:bldP spid="4" grpId="7"/>
      <p:bldP spid="4" grpId="8"/>
      <p:bldP spid="4" grpId="9"/>
      <p:bldP spid="4" grpId="10"/>
      <p:bldP spid="4" grpId="11"/>
      <p:bldP spid="5" grpId="0" animBg="1"/>
      <p:bldP spid="5" grpId="1" animBg="1"/>
      <p:bldP spid="6" grpId="0" animBg="1"/>
      <p:bldP spid="6"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a:spLocks noGrp="1" noChangeArrowheads="1"/>
          </p:cNvSpPr>
          <p:nvPr>
            <p:ph type="body" idx="1"/>
          </p:nvPr>
        </p:nvSpPr>
        <p:spPr>
          <a:xfrm>
            <a:off x="495300" y="1676400"/>
            <a:ext cx="8915400" cy="4866290"/>
          </a:xfrm>
        </p:spPr>
        <p:txBody>
          <a:bodyPr/>
          <a:lstStyle/>
          <a:p>
            <a:pPr algn="just"/>
            <a:r>
              <a:rPr lang="en-US" sz="1800" b="1" i="0" dirty="0" smtClean="0">
                <a:solidFill>
                  <a:srgbClr val="000000"/>
                </a:solidFill>
                <a:latin typeface="Calibri" pitchFamily="34" charset="0"/>
                <a:ea typeface="Times New Roman" pitchFamily="18" charset="0"/>
                <a:cs typeface="Arial" charset="0"/>
              </a:rPr>
              <a:t>E70.Thing -- (</a:t>
            </a:r>
            <a:r>
              <a:rPr lang="en-US" sz="1800" i="0" dirty="0" smtClean="0">
                <a:solidFill>
                  <a:srgbClr val="000000"/>
                </a:solidFill>
                <a:latin typeface="Calibri" pitchFamily="34" charset="0"/>
                <a:ea typeface="Times New Roman" pitchFamily="18" charset="0"/>
                <a:cs typeface="Arial" charset="0"/>
              </a:rPr>
              <a:t>F3.is_same_as)</a:t>
            </a:r>
            <a:r>
              <a:rPr lang="en-US" sz="1800" i="0" baseline="30000" dirty="0" smtClean="0">
                <a:solidFill>
                  <a:srgbClr val="000000"/>
                </a:solidFill>
                <a:latin typeface="Calibri" pitchFamily="34" charset="0"/>
                <a:ea typeface="Times New Roman" pitchFamily="18" charset="0"/>
                <a:cs typeface="Arial" charset="0"/>
              </a:rPr>
              <a:t>[0,n]</a:t>
            </a:r>
            <a:r>
              <a:rPr lang="en-GB" sz="1800" i="0" dirty="0" smtClean="0">
                <a:solidFill>
                  <a:srgbClr val="0000FF"/>
                </a:solidFill>
                <a:latin typeface="Calibri" pitchFamily="34" charset="0"/>
                <a:ea typeface="Times New Roman" pitchFamily="18" charset="0"/>
                <a:cs typeface="Arial" charset="0"/>
              </a:rPr>
              <a:t>-&gt;</a:t>
            </a:r>
            <a:r>
              <a:rPr lang="en-US" sz="1800" b="1" i="0" dirty="0" smtClean="0">
                <a:solidFill>
                  <a:srgbClr val="0000FF"/>
                </a:solidFill>
                <a:latin typeface="Calibri" pitchFamily="34" charset="0"/>
                <a:ea typeface="Times New Roman" pitchFamily="18" charset="0"/>
                <a:cs typeface="Arial" charset="0"/>
              </a:rPr>
              <a:t> E70.Thing:</a:t>
            </a:r>
          </a:p>
          <a:p>
            <a:pPr algn="just"/>
            <a:r>
              <a:rPr lang="en-US" sz="1800" b="1" i="0" dirty="0" smtClean="0">
                <a:solidFill>
                  <a:srgbClr val="000000"/>
                </a:solidFill>
                <a:latin typeface="Calibri" pitchFamily="34" charset="0"/>
                <a:ea typeface="Times New Roman" pitchFamily="18" charset="0"/>
                <a:cs typeface="Arial" charset="0"/>
              </a:rPr>
              <a:t>	{</a:t>
            </a:r>
            <a:r>
              <a:rPr lang="en-US" sz="1800" b="1" i="0" dirty="0" smtClean="0">
                <a:solidFill>
                  <a:srgbClr val="0000FF"/>
                </a:solidFill>
                <a:latin typeface="Calibri" pitchFamily="34" charset="0"/>
                <a:ea typeface="Times New Roman" pitchFamily="18" charset="0"/>
                <a:cs typeface="Arial" charset="0"/>
              </a:rPr>
              <a:t>E70.Thing</a:t>
            </a:r>
            <a:r>
              <a:rPr lang="en-US" sz="1800" b="1" i="0" dirty="0" smtClean="0">
                <a:solidFill>
                  <a:srgbClr val="000000"/>
                </a:solidFill>
                <a:latin typeface="Calibri" pitchFamily="34" charset="0"/>
                <a:ea typeface="Times New Roman" pitchFamily="18" charset="0"/>
                <a:cs typeface="Arial" charset="0"/>
              </a:rPr>
              <a:t>--(</a:t>
            </a:r>
            <a:r>
              <a:rPr lang="en-US" sz="1800" i="0" dirty="0" smtClean="0">
                <a:solidFill>
                  <a:srgbClr val="000000"/>
                </a:solidFill>
                <a:latin typeface="Calibri" pitchFamily="34" charset="0"/>
                <a:ea typeface="Times New Roman" pitchFamily="18" charset="0"/>
                <a:cs typeface="Arial" charset="0"/>
              </a:rPr>
              <a:t>F4F.is_composed_of) </a:t>
            </a:r>
            <a:r>
              <a:rPr lang="en-US" sz="1800" i="0" baseline="30000" dirty="0" smtClean="0">
                <a:solidFill>
                  <a:srgbClr val="000000"/>
                </a:solidFill>
                <a:latin typeface="Calibri" pitchFamily="34" charset="0"/>
                <a:ea typeface="Times New Roman" pitchFamily="18" charset="0"/>
                <a:cs typeface="Arial" charset="0"/>
              </a:rPr>
              <a:t>[0,n]</a:t>
            </a:r>
            <a:r>
              <a:rPr lang="en-US" sz="1800" i="0" dirty="0" smtClean="0">
                <a:solidFill>
                  <a:srgbClr val="000000"/>
                </a:solidFill>
                <a:latin typeface="Calibri" pitchFamily="34" charset="0"/>
                <a:ea typeface="Times New Roman" pitchFamily="18" charset="0"/>
                <a:cs typeface="Arial" charset="0"/>
              </a:rPr>
              <a:t> -&gt; </a:t>
            </a:r>
            <a:r>
              <a:rPr lang="en-US" sz="1800" b="1" i="0" dirty="0" smtClean="0">
                <a:solidFill>
                  <a:srgbClr val="0000FF"/>
                </a:solidFill>
                <a:latin typeface="Calibri" pitchFamily="34" charset="0"/>
                <a:ea typeface="Times New Roman" pitchFamily="18" charset="0"/>
                <a:cs typeface="Arial" charset="0"/>
              </a:rPr>
              <a:t>E70.Thing:</a:t>
            </a:r>
            <a:r>
              <a:rPr lang="en-US" sz="1800" b="1" i="0" dirty="0" smtClean="0">
                <a:solidFill>
                  <a:srgbClr val="000000"/>
                </a:solidFill>
                <a:latin typeface="Calibri" pitchFamily="34" charset="0"/>
                <a:ea typeface="Times New Roman" pitchFamily="18" charset="0"/>
                <a:cs typeface="Arial" charset="0"/>
              </a:rPr>
              <a:t> </a:t>
            </a:r>
            <a:endParaRPr lang="en-US" b="1" dirty="0" smtClean="0">
              <a:solidFill>
                <a:srgbClr val="0000FF"/>
              </a:solidFill>
              <a:latin typeface="Calibri" pitchFamily="34" charset="0"/>
              <a:ea typeface="Times New Roman" pitchFamily="18" charset="0"/>
              <a:cs typeface="Arial" charset="0"/>
            </a:endParaRPr>
          </a:p>
          <a:p>
            <a:pPr lvl="2" algn="just">
              <a:buNone/>
            </a:pPr>
            <a:r>
              <a:rPr lang="en-US" b="1" i="0" dirty="0" smtClean="0">
                <a:solidFill>
                  <a:srgbClr val="0000FF"/>
                </a:solidFill>
                <a:latin typeface="Calibri" pitchFamily="34" charset="0"/>
                <a:ea typeface="Times New Roman" pitchFamily="18" charset="0"/>
                <a:cs typeface="Arial" charset="0"/>
              </a:rPr>
              <a:t>{E24.Physical_Man-Made_Thing</a:t>
            </a:r>
            <a:r>
              <a:rPr lang="en-GB" b="1" i="0" dirty="0" smtClean="0">
                <a:solidFill>
                  <a:srgbClr val="0000FF"/>
                </a:solidFill>
                <a:latin typeface="Calibri" pitchFamily="34" charset="0"/>
                <a:ea typeface="Times New Roman" pitchFamily="18" charset="0"/>
                <a:cs typeface="Arial" charset="0"/>
              </a:rPr>
              <a:t> --</a:t>
            </a:r>
            <a:r>
              <a:rPr lang="en-GB" i="0" dirty="0" smtClean="0">
                <a:solidFill>
                  <a:srgbClr val="0000FF"/>
                </a:solidFill>
                <a:latin typeface="Calibri" pitchFamily="34" charset="0"/>
                <a:ea typeface="Times New Roman" pitchFamily="18" charset="0"/>
                <a:cs typeface="Arial" charset="0"/>
              </a:rPr>
              <a:t> </a:t>
            </a:r>
            <a:r>
              <a:rPr lang="en-GB" i="0" dirty="0" smtClean="0">
                <a:solidFill>
                  <a:srgbClr val="000000"/>
                </a:solidFill>
                <a:latin typeface="Calibri" pitchFamily="34" charset="0"/>
                <a:ea typeface="Times New Roman" pitchFamily="18" charset="0"/>
                <a:cs typeface="Arial" charset="0"/>
              </a:rPr>
              <a:t>P62F.depicts -&gt;</a:t>
            </a:r>
            <a:r>
              <a:rPr lang="en-US" b="1" i="0" dirty="0" smtClean="0">
                <a:solidFill>
                  <a:srgbClr val="000000"/>
                </a:solidFill>
                <a:latin typeface="Calibri" pitchFamily="34" charset="0"/>
                <a:ea typeface="Times New Roman" pitchFamily="18" charset="0"/>
                <a:cs typeface="Arial" charset="0"/>
              </a:rPr>
              <a:t> </a:t>
            </a:r>
            <a:r>
              <a:rPr lang="en-US" b="1" i="0" dirty="0" smtClean="0">
                <a:solidFill>
                  <a:srgbClr val="FF0000"/>
                </a:solidFill>
                <a:latin typeface="Calibri" pitchFamily="34" charset="0"/>
                <a:ea typeface="Times New Roman" pitchFamily="18" charset="0"/>
                <a:cs typeface="Arial" charset="0"/>
              </a:rPr>
              <a:t>E70.Thing</a:t>
            </a:r>
            <a:endParaRPr lang="en-GB" i="0" dirty="0" smtClean="0">
              <a:solidFill>
                <a:srgbClr val="FF0000"/>
              </a:solidFill>
              <a:latin typeface="Calibri" pitchFamily="34" charset="0"/>
              <a:ea typeface="Times New Roman" pitchFamily="18" charset="0"/>
              <a:cs typeface="Arial" charset="0"/>
            </a:endParaRPr>
          </a:p>
          <a:p>
            <a:pPr lvl="2" algn="just">
              <a:buFont typeface="Wingdings" pitchFamily="2" charset="2"/>
              <a:buNone/>
            </a:pPr>
            <a:r>
              <a:rPr lang="en-GB" i="0" dirty="0" smtClean="0">
                <a:solidFill>
                  <a:srgbClr val="000000"/>
                </a:solidFill>
                <a:latin typeface="Calibri" pitchFamily="34" charset="0"/>
                <a:ea typeface="Times New Roman" pitchFamily="18" charset="0"/>
                <a:cs typeface="Arial" charset="0"/>
              </a:rPr>
              <a:t>OR</a:t>
            </a:r>
            <a:endParaRPr lang="en-US" b="1" i="0" dirty="0" smtClean="0">
              <a:solidFill>
                <a:srgbClr val="0000FF"/>
              </a:solidFill>
              <a:latin typeface="Calibri" pitchFamily="34" charset="0"/>
              <a:ea typeface="Times New Roman" pitchFamily="18" charset="0"/>
              <a:cs typeface="Arial" charset="0"/>
            </a:endParaRPr>
          </a:p>
          <a:p>
            <a:pPr lvl="2">
              <a:buFont typeface="Wingdings" pitchFamily="2" charset="2"/>
              <a:buNone/>
            </a:pPr>
            <a:r>
              <a:rPr lang="en-US" b="1" i="0" dirty="0" smtClean="0">
                <a:solidFill>
                  <a:srgbClr val="0000FF"/>
                </a:solidFill>
                <a:latin typeface="Calibri" pitchFamily="34" charset="0"/>
                <a:ea typeface="Times New Roman" pitchFamily="18" charset="0"/>
                <a:cs typeface="Arial" charset="0"/>
              </a:rPr>
              <a:t>E24.Physical_Man-Made_Thing --</a:t>
            </a:r>
            <a:r>
              <a:rPr lang="en-GB" i="0" dirty="0" smtClean="0">
                <a:solidFill>
                  <a:srgbClr val="0000FF"/>
                </a:solidFill>
                <a:latin typeface="Calibri" pitchFamily="34" charset="0"/>
                <a:ea typeface="Times New Roman" pitchFamily="18" charset="0"/>
                <a:cs typeface="Arial" charset="0"/>
              </a:rPr>
              <a:t> </a:t>
            </a:r>
            <a:r>
              <a:rPr lang="en-GB" i="0" dirty="0" smtClean="0">
                <a:solidFill>
                  <a:srgbClr val="000000"/>
                </a:solidFill>
                <a:latin typeface="Calibri" pitchFamily="34" charset="0"/>
                <a:ea typeface="Times New Roman" pitchFamily="18" charset="0"/>
                <a:cs typeface="Arial" charset="0"/>
              </a:rPr>
              <a:t>P128F.carries</a:t>
            </a:r>
            <a:r>
              <a:rPr lang="en-GB" i="0" baseline="30000" dirty="0" smtClean="0">
                <a:solidFill>
                  <a:srgbClr val="0000FF"/>
                </a:solidFill>
                <a:latin typeface="Calibri" pitchFamily="34" charset="0"/>
                <a:ea typeface="Times New Roman" pitchFamily="18" charset="0"/>
                <a:cs typeface="Arial" charset="0"/>
              </a:rPr>
              <a:t> </a:t>
            </a:r>
            <a:r>
              <a:rPr lang="en-GB" i="0" dirty="0" smtClean="0">
                <a:solidFill>
                  <a:srgbClr val="0000FF"/>
                </a:solidFill>
                <a:latin typeface="Calibri" pitchFamily="34" charset="0"/>
                <a:ea typeface="Times New Roman" pitchFamily="18" charset="0"/>
                <a:cs typeface="Arial" charset="0"/>
              </a:rPr>
              <a:t>-&gt; </a:t>
            </a:r>
            <a:r>
              <a:rPr lang="en-US" b="1" i="0" dirty="0" smtClean="0">
                <a:solidFill>
                  <a:srgbClr val="0000FF"/>
                </a:solidFill>
                <a:latin typeface="Calibri" pitchFamily="34" charset="0"/>
                <a:ea typeface="Times New Roman" pitchFamily="18" charset="0"/>
                <a:cs typeface="Arial" charset="0"/>
              </a:rPr>
              <a:t>E73.Information_Object :</a:t>
            </a:r>
          </a:p>
          <a:p>
            <a:pPr lvl="2">
              <a:buNone/>
            </a:pPr>
            <a:r>
              <a:rPr lang="en-US" b="1" i="0" dirty="0" smtClean="0">
                <a:solidFill>
                  <a:srgbClr val="0000FF"/>
                </a:solidFill>
                <a:latin typeface="Calibri" pitchFamily="34" charset="0"/>
                <a:ea typeface="Times New Roman" pitchFamily="18" charset="0"/>
                <a:cs typeface="Arial" charset="0"/>
              </a:rPr>
              <a:t>	{E73.Information_Object </a:t>
            </a:r>
            <a:r>
              <a:rPr lang="en-GB" b="1" i="0" dirty="0" smtClean="0">
                <a:solidFill>
                  <a:srgbClr val="0000FF"/>
                </a:solidFill>
                <a:latin typeface="Calibri" pitchFamily="34" charset="0"/>
                <a:ea typeface="Times New Roman" pitchFamily="18" charset="0"/>
                <a:cs typeface="Arial" charset="0"/>
              </a:rPr>
              <a:t>-&gt;</a:t>
            </a:r>
            <a:r>
              <a:rPr lang="en-GB" i="0" dirty="0" smtClean="0">
                <a:solidFill>
                  <a:srgbClr val="0000FF"/>
                </a:solidFill>
                <a:latin typeface="Calibri" pitchFamily="34" charset="0"/>
                <a:ea typeface="Times New Roman" pitchFamily="18" charset="0"/>
                <a:cs typeface="Arial" charset="0"/>
              </a:rPr>
              <a:t> </a:t>
            </a:r>
            <a:r>
              <a:rPr lang="en-GB" i="0" dirty="0" smtClean="0">
                <a:solidFill>
                  <a:srgbClr val="000000"/>
                </a:solidFill>
                <a:latin typeface="Calibri" pitchFamily="34" charset="0"/>
                <a:ea typeface="Times New Roman" pitchFamily="18" charset="0"/>
                <a:cs typeface="Arial" charset="0"/>
              </a:rPr>
              <a:t>P67F.refers_to</a:t>
            </a:r>
            <a:r>
              <a:rPr lang="en-US" i="0" dirty="0" smtClean="0">
                <a:solidFill>
                  <a:srgbClr val="000000"/>
                </a:solidFill>
                <a:latin typeface="Calibri" pitchFamily="34" charset="0"/>
                <a:ea typeface="Times New Roman" pitchFamily="18" charset="0"/>
                <a:cs typeface="Arial" charset="0"/>
              </a:rPr>
              <a:t>-&gt; </a:t>
            </a:r>
            <a:r>
              <a:rPr lang="en-US" b="1" i="0" dirty="0" smtClean="0">
                <a:solidFill>
                  <a:srgbClr val="FF0000"/>
                </a:solidFill>
                <a:latin typeface="Calibri" pitchFamily="34" charset="0"/>
                <a:ea typeface="Times New Roman" pitchFamily="18" charset="0"/>
                <a:cs typeface="Arial" charset="0"/>
              </a:rPr>
              <a:t>E70.Thing</a:t>
            </a:r>
            <a:r>
              <a:rPr lang="en-GB" i="0" dirty="0" smtClean="0">
                <a:solidFill>
                  <a:srgbClr val="000000"/>
                </a:solidFill>
                <a:latin typeface="Calibri" pitchFamily="34" charset="0"/>
                <a:ea typeface="Times New Roman" pitchFamily="18" charset="0"/>
                <a:cs typeface="Arial" charset="0"/>
              </a:rPr>
              <a:t> }</a:t>
            </a:r>
            <a:endParaRPr lang="en-US" i="0" dirty="0" smtClean="0">
              <a:solidFill>
                <a:srgbClr val="000000"/>
              </a:solidFill>
              <a:latin typeface="Calibri" pitchFamily="34" charset="0"/>
              <a:ea typeface="Times New Roman" pitchFamily="18" charset="0"/>
              <a:cs typeface="Arial" charset="0"/>
            </a:endParaRPr>
          </a:p>
          <a:p>
            <a:pPr lvl="2">
              <a:buFont typeface="Wingdings" pitchFamily="2" charset="2"/>
              <a:buNone/>
            </a:pPr>
            <a:r>
              <a:rPr lang="en-US" i="0" dirty="0" smtClean="0">
                <a:solidFill>
                  <a:srgbClr val="000000"/>
                </a:solidFill>
                <a:latin typeface="Calibri" pitchFamily="34" charset="0"/>
                <a:ea typeface="Times New Roman" pitchFamily="18" charset="0"/>
                <a:cs typeface="Arial" charset="0"/>
              </a:rPr>
              <a:t>OR</a:t>
            </a:r>
          </a:p>
          <a:p>
            <a:pPr lvl="2">
              <a:buNone/>
            </a:pPr>
            <a:r>
              <a:rPr lang="en-US" b="1" i="0" dirty="0" smtClean="0">
                <a:solidFill>
                  <a:srgbClr val="0000CC"/>
                </a:solidFill>
                <a:latin typeface="Calibri" pitchFamily="34" charset="0"/>
                <a:ea typeface="Times New Roman" pitchFamily="18" charset="0"/>
                <a:cs typeface="Arial" charset="0"/>
              </a:rPr>
              <a:t>D1.Digital_Object --</a:t>
            </a:r>
            <a:r>
              <a:rPr lang="en-US" b="1" i="0" dirty="0" smtClean="0">
                <a:latin typeface="Calibri" pitchFamily="34" charset="0"/>
                <a:ea typeface="Times New Roman" pitchFamily="18" charset="0"/>
                <a:cs typeface="Arial" charset="0"/>
              </a:rPr>
              <a:t>(</a:t>
            </a:r>
            <a:r>
              <a:rPr lang="en-US" i="0" dirty="0" smtClean="0">
                <a:latin typeface="Calibri" pitchFamily="34" charset="0"/>
                <a:ea typeface="Times New Roman" pitchFamily="18" charset="0"/>
                <a:cs typeface="Arial" charset="0"/>
              </a:rPr>
              <a:t>F1F.is_derivative_of</a:t>
            </a:r>
            <a:r>
              <a:rPr lang="en-US" b="1" i="0" dirty="0" smtClean="0">
                <a:latin typeface="Calibri" pitchFamily="34" charset="0"/>
                <a:ea typeface="Times New Roman" pitchFamily="18" charset="0"/>
                <a:cs typeface="Arial" charset="0"/>
              </a:rPr>
              <a:t>)</a:t>
            </a:r>
            <a:r>
              <a:rPr lang="en-US" b="1" i="0" baseline="30000" dirty="0" smtClean="0">
                <a:latin typeface="Calibri" pitchFamily="34" charset="0"/>
                <a:ea typeface="Times New Roman" pitchFamily="18" charset="0"/>
                <a:cs typeface="Arial" charset="0"/>
              </a:rPr>
              <a:t>[0,n]</a:t>
            </a:r>
            <a:r>
              <a:rPr lang="en-US" b="1" i="0" dirty="0" smtClean="0">
                <a:solidFill>
                  <a:srgbClr val="0000CC"/>
                </a:solidFill>
                <a:latin typeface="Calibri" pitchFamily="34" charset="0"/>
                <a:ea typeface="Times New Roman" pitchFamily="18" charset="0"/>
                <a:cs typeface="Arial" charset="0"/>
              </a:rPr>
              <a:t> -&gt; D1.Digital_Object:</a:t>
            </a:r>
          </a:p>
          <a:p>
            <a:pPr lvl="2">
              <a:buNone/>
            </a:pPr>
            <a:r>
              <a:rPr lang="en-US" b="1" i="0" dirty="0" smtClean="0">
                <a:solidFill>
                  <a:srgbClr val="0000CC"/>
                </a:solidFill>
                <a:latin typeface="Calibri" pitchFamily="34" charset="0"/>
                <a:ea typeface="Times New Roman" pitchFamily="18" charset="0"/>
                <a:cs typeface="Arial" charset="0"/>
              </a:rPr>
              <a:t>	 {D1.Digital_Object -- </a:t>
            </a:r>
            <a:r>
              <a:rPr lang="en-US" i="0" dirty="0" smtClean="0">
                <a:solidFill>
                  <a:srgbClr val="000000"/>
                </a:solidFill>
                <a:latin typeface="Calibri" pitchFamily="34" charset="0"/>
                <a:ea typeface="Times New Roman" pitchFamily="18" charset="0"/>
                <a:cs typeface="Arial" charset="0"/>
              </a:rPr>
              <a:t>L11B.was_output_of </a:t>
            </a:r>
            <a:r>
              <a:rPr lang="en-GB" b="1" i="0" dirty="0" smtClean="0">
                <a:solidFill>
                  <a:srgbClr val="0000FF"/>
                </a:solidFill>
                <a:latin typeface="Calibri" pitchFamily="34" charset="0"/>
                <a:ea typeface="Times New Roman" pitchFamily="18" charset="0"/>
                <a:cs typeface="Arial" charset="0"/>
              </a:rPr>
              <a:t>-&gt;</a:t>
            </a:r>
            <a:r>
              <a:rPr lang="en-GB" i="0" dirty="0" smtClean="0">
                <a:solidFill>
                  <a:srgbClr val="000000"/>
                </a:solidFill>
                <a:latin typeface="Calibri" pitchFamily="34" charset="0"/>
                <a:ea typeface="Times New Roman" pitchFamily="18" charset="0"/>
                <a:cs typeface="Arial" charset="0"/>
              </a:rPr>
              <a:t> </a:t>
            </a:r>
            <a:r>
              <a:rPr lang="en-US" b="1" i="0" dirty="0" smtClean="0">
                <a:solidFill>
                  <a:srgbClr val="0000FF"/>
                </a:solidFill>
                <a:latin typeface="Calibri" pitchFamily="34" charset="0"/>
                <a:ea typeface="Times New Roman" pitchFamily="18" charset="0"/>
                <a:cs typeface="Arial" charset="0"/>
              </a:rPr>
              <a:t>D7.Digital_Machine_Event:</a:t>
            </a:r>
          </a:p>
          <a:p>
            <a:pPr lvl="2">
              <a:buNone/>
            </a:pPr>
            <a:r>
              <a:rPr lang="en-US" b="1" i="0" dirty="0" smtClean="0">
                <a:solidFill>
                  <a:srgbClr val="0000FF"/>
                </a:solidFill>
                <a:latin typeface="Calibri" pitchFamily="34" charset="0"/>
                <a:ea typeface="Times New Roman" pitchFamily="18" charset="0"/>
                <a:cs typeface="Arial" charset="0"/>
              </a:rPr>
              <a:t>		 {D7.Digital_Machine_Event </a:t>
            </a:r>
            <a:r>
              <a:rPr lang="en-GB" b="1" i="0" dirty="0" smtClean="0">
                <a:solidFill>
                  <a:srgbClr val="0000CC"/>
                </a:solidFill>
                <a:latin typeface="Calibri" pitchFamily="34" charset="0"/>
                <a:ea typeface="Times New Roman" pitchFamily="18" charset="0"/>
                <a:cs typeface="Arial" charset="0"/>
              </a:rPr>
              <a:t>-- (</a:t>
            </a:r>
            <a:r>
              <a:rPr lang="en-GB" i="0" dirty="0" smtClean="0">
                <a:solidFill>
                  <a:srgbClr val="000000"/>
                </a:solidFill>
                <a:latin typeface="Calibri" pitchFamily="34" charset="0"/>
                <a:ea typeface="Times New Roman" pitchFamily="18" charset="0"/>
                <a:cs typeface="Arial" charset="0"/>
              </a:rPr>
              <a:t>P9B.forms_part_of)</a:t>
            </a:r>
            <a:r>
              <a:rPr lang="en-GB" i="0" baseline="30000" dirty="0" smtClean="0">
                <a:solidFill>
                  <a:srgbClr val="000000"/>
                </a:solidFill>
                <a:latin typeface="Calibri" pitchFamily="34" charset="0"/>
                <a:ea typeface="Times New Roman" pitchFamily="18" charset="0"/>
                <a:cs typeface="Arial" charset="0"/>
              </a:rPr>
              <a:t>[0,n]  </a:t>
            </a:r>
            <a:r>
              <a:rPr lang="en-GB" b="1" i="0" baseline="30000" dirty="0" smtClean="0">
                <a:solidFill>
                  <a:srgbClr val="000000"/>
                </a:solidFill>
                <a:latin typeface="Calibri" pitchFamily="34" charset="0"/>
                <a:ea typeface="Times New Roman" pitchFamily="18" charset="0"/>
                <a:cs typeface="Arial" charset="0"/>
              </a:rPr>
              <a:t> </a:t>
            </a:r>
            <a:r>
              <a:rPr lang="en-GB" b="1" i="0" dirty="0" smtClean="0">
                <a:solidFill>
                  <a:srgbClr val="0000FF"/>
                </a:solidFill>
                <a:latin typeface="Calibri" pitchFamily="34" charset="0"/>
                <a:ea typeface="Times New Roman" pitchFamily="18" charset="0"/>
                <a:cs typeface="Arial" charset="0"/>
              </a:rPr>
              <a:t>-&gt; 	</a:t>
            </a:r>
            <a:r>
              <a:rPr lang="en-GB" b="1" i="0" dirty="0" smtClean="0">
                <a:solidFill>
                  <a:srgbClr val="0000CC"/>
                </a:solidFill>
                <a:latin typeface="Calibri" pitchFamily="34" charset="0"/>
                <a:ea typeface="Times New Roman" pitchFamily="18" charset="0"/>
                <a:cs typeface="Arial" charset="0"/>
              </a:rPr>
              <a:t>D2.Digitization_Process :</a:t>
            </a:r>
          </a:p>
          <a:p>
            <a:pPr lvl="2">
              <a:buNone/>
            </a:pPr>
            <a:r>
              <a:rPr lang="en-GB" b="1" i="0" dirty="0" smtClean="0">
                <a:solidFill>
                  <a:srgbClr val="0000CC"/>
                </a:solidFill>
                <a:latin typeface="Calibri" pitchFamily="34" charset="0"/>
                <a:ea typeface="Times New Roman" pitchFamily="18" charset="0"/>
                <a:cs typeface="Arial" charset="0"/>
              </a:rPr>
              <a:t>			{D2.Digitization_Process --</a:t>
            </a:r>
            <a:r>
              <a:rPr lang="en-GB" i="0" dirty="0" smtClean="0">
                <a:solidFill>
                  <a:srgbClr val="000000"/>
                </a:solidFill>
                <a:latin typeface="Calibri" pitchFamily="34" charset="0"/>
                <a:ea typeface="Times New Roman" pitchFamily="18" charset="0"/>
                <a:cs typeface="Arial" charset="0"/>
              </a:rPr>
              <a:t>L1F.digitized </a:t>
            </a:r>
            <a:r>
              <a:rPr lang="en-GB" b="1" i="0" dirty="0" smtClean="0">
                <a:solidFill>
                  <a:srgbClr val="0000FF"/>
                </a:solidFill>
                <a:latin typeface="Calibri" pitchFamily="34" charset="0"/>
                <a:ea typeface="Times New Roman" pitchFamily="18" charset="0"/>
                <a:cs typeface="Arial" charset="0"/>
              </a:rPr>
              <a:t>-&gt; </a:t>
            </a:r>
            <a:r>
              <a:rPr lang="en-US" b="1" i="0" dirty="0" smtClean="0">
                <a:solidFill>
                  <a:srgbClr val="0000FF"/>
                </a:solidFill>
                <a:latin typeface="Calibri" pitchFamily="34" charset="0"/>
                <a:ea typeface="Times New Roman" pitchFamily="18" charset="0"/>
                <a:cs typeface="Arial" charset="0"/>
              </a:rPr>
              <a:t>E70.Thing :</a:t>
            </a:r>
          </a:p>
          <a:p>
            <a:pPr lvl="2">
              <a:buNone/>
            </a:pPr>
            <a:r>
              <a:rPr lang="en-US" b="1" i="0" dirty="0" smtClean="0">
                <a:solidFill>
                  <a:srgbClr val="0000FF"/>
                </a:solidFill>
                <a:latin typeface="Calibri" pitchFamily="34" charset="0"/>
                <a:ea typeface="Times New Roman" pitchFamily="18" charset="0"/>
                <a:cs typeface="Arial" charset="0"/>
              </a:rPr>
              <a:t>				{E70.Thing -</a:t>
            </a:r>
            <a:r>
              <a:rPr lang="en-US" sz="1600" b="1" i="0" dirty="0" smtClean="0">
                <a:solidFill>
                  <a:srgbClr val="000000"/>
                </a:solidFill>
                <a:latin typeface="Calibri" pitchFamily="34" charset="0"/>
                <a:ea typeface="Times New Roman" pitchFamily="18" charset="0"/>
                <a:cs typeface="Arial" charset="0"/>
              </a:rPr>
              <a:t>-(</a:t>
            </a:r>
            <a:r>
              <a:rPr lang="en-US" sz="1600" i="0" dirty="0" smtClean="0">
                <a:solidFill>
                  <a:srgbClr val="000000"/>
                </a:solidFill>
                <a:latin typeface="Calibri" pitchFamily="34" charset="0"/>
                <a:ea typeface="Times New Roman" pitchFamily="18" charset="0"/>
                <a:cs typeface="Arial" charset="0"/>
              </a:rPr>
              <a:t>F4F.is_composed_of) </a:t>
            </a:r>
            <a:r>
              <a:rPr lang="en-US" sz="1600" i="0" baseline="30000" dirty="0" smtClean="0">
                <a:solidFill>
                  <a:srgbClr val="000000"/>
                </a:solidFill>
                <a:latin typeface="Calibri" pitchFamily="34" charset="0"/>
                <a:ea typeface="Times New Roman" pitchFamily="18" charset="0"/>
                <a:cs typeface="Arial" charset="0"/>
              </a:rPr>
              <a:t>[0,n]</a:t>
            </a:r>
            <a:r>
              <a:rPr lang="en-US" sz="1600" i="0" dirty="0" smtClean="0">
                <a:solidFill>
                  <a:srgbClr val="000000"/>
                </a:solidFill>
                <a:latin typeface="Calibri" pitchFamily="34" charset="0"/>
                <a:ea typeface="Times New Roman" pitchFamily="18" charset="0"/>
                <a:cs typeface="Arial" charset="0"/>
              </a:rPr>
              <a:t> -&gt;</a:t>
            </a:r>
            <a:r>
              <a:rPr lang="en-US" b="1" i="0" dirty="0" smtClean="0">
                <a:solidFill>
                  <a:srgbClr val="000000"/>
                </a:solidFill>
                <a:latin typeface="Calibri" pitchFamily="34" charset="0"/>
                <a:ea typeface="Times New Roman" pitchFamily="18" charset="0"/>
                <a:cs typeface="Arial" charset="0"/>
              </a:rPr>
              <a:t> </a:t>
            </a:r>
            <a:r>
              <a:rPr lang="en-US" b="1" i="0" dirty="0" smtClean="0">
                <a:solidFill>
                  <a:srgbClr val="FF0000"/>
                </a:solidFill>
                <a:latin typeface="Calibri" pitchFamily="34" charset="0"/>
                <a:ea typeface="Times New Roman" pitchFamily="18" charset="0"/>
                <a:cs typeface="Arial" charset="0"/>
              </a:rPr>
              <a:t>E70.Thing  </a:t>
            </a:r>
          </a:p>
          <a:p>
            <a:pPr lvl="2">
              <a:buNone/>
            </a:pPr>
            <a:r>
              <a:rPr lang="en-US" b="1" i="0" dirty="0" smtClean="0">
                <a:solidFill>
                  <a:srgbClr val="002060"/>
                </a:solidFill>
                <a:latin typeface="Calibri" pitchFamily="34" charset="0"/>
                <a:ea typeface="Times New Roman" pitchFamily="18" charset="0"/>
                <a:cs typeface="Arial" charset="0"/>
              </a:rPr>
              <a:t>} }	}	}	}	</a:t>
            </a:r>
            <a:r>
              <a:rPr lang="en-GB" i="0" dirty="0" smtClean="0">
                <a:solidFill>
                  <a:srgbClr val="002060"/>
                </a:solidFill>
                <a:latin typeface="Calibri" pitchFamily="34" charset="0"/>
                <a:ea typeface="Times New Roman" pitchFamily="18" charset="0"/>
                <a:cs typeface="Arial" charset="0"/>
              </a:rPr>
              <a:t> </a:t>
            </a:r>
            <a:r>
              <a:rPr lang="en-GB" b="1" i="0" dirty="0" smtClean="0">
                <a:solidFill>
                  <a:srgbClr val="002060"/>
                </a:solidFill>
                <a:latin typeface="Calibri" pitchFamily="34" charset="0"/>
                <a:ea typeface="Times New Roman" pitchFamily="18" charset="0"/>
                <a:cs typeface="Arial" charset="0"/>
              </a:rPr>
              <a:t>}</a:t>
            </a:r>
            <a:endParaRPr lang="en-US" b="1" i="0" dirty="0" smtClean="0">
              <a:solidFill>
                <a:srgbClr val="002060"/>
              </a:solidFill>
              <a:latin typeface="Calibri" pitchFamily="34" charset="0"/>
              <a:ea typeface="Times New Roman" pitchFamily="18" charset="0"/>
              <a:cs typeface="Arial" charset="0"/>
            </a:endParaRPr>
          </a:p>
          <a:p>
            <a:pPr lvl="2">
              <a:buFont typeface="Wingdings" pitchFamily="2" charset="2"/>
              <a:buNone/>
            </a:pPr>
            <a:endParaRPr lang="en-GB" sz="1600" i="0" dirty="0" smtClean="0">
              <a:solidFill>
                <a:srgbClr val="000000"/>
              </a:solidFill>
              <a:latin typeface="Calibri" pitchFamily="34" charset="0"/>
              <a:ea typeface="Times New Roman" pitchFamily="18" charset="0"/>
              <a:cs typeface="Arial" charset="0"/>
            </a:endParaRPr>
          </a:p>
        </p:txBody>
      </p:sp>
      <p:sp>
        <p:nvSpPr>
          <p:cNvPr id="71682" name="26 - Ορθογώνιο"/>
          <p:cNvSpPr>
            <a:spLocks noChangeArrowheads="1"/>
          </p:cNvSpPr>
          <p:nvPr/>
        </p:nvSpPr>
        <p:spPr bwMode="auto">
          <a:xfrm>
            <a:off x="5604823" y="686830"/>
            <a:ext cx="4301177" cy="523220"/>
          </a:xfrm>
          <a:prstGeom prst="rect">
            <a:avLst/>
          </a:prstGeom>
          <a:noFill/>
          <a:ln w="9525">
            <a:noFill/>
            <a:miter lim="800000"/>
            <a:headEnd/>
            <a:tailEnd/>
          </a:ln>
        </p:spPr>
        <p:txBody>
          <a:bodyPr wrap="none">
            <a:spAutoFit/>
          </a:bodyPr>
          <a:lstStyle/>
          <a:p>
            <a:pPr eaLnBrk="0" hangingPunct="0"/>
            <a:r>
              <a:rPr lang="en-US" sz="2800" b="0" i="1" dirty="0" smtClean="0">
                <a:solidFill>
                  <a:srgbClr val="4D4D4D"/>
                </a:solidFill>
              </a:rPr>
              <a:t>Path Expression Example</a:t>
            </a:r>
            <a:endParaRPr lang="el-GR" sz="2800" b="0" i="1" dirty="0">
              <a:solidFill>
                <a:srgbClr val="4D4D4D"/>
              </a:solidFill>
            </a:endParaRPr>
          </a:p>
        </p:txBody>
      </p:sp>
      <p:sp>
        <p:nvSpPr>
          <p:cNvPr id="79880" name="Text Box 8"/>
          <p:cNvSpPr txBox="1">
            <a:spLocks noChangeArrowheads="1"/>
          </p:cNvSpPr>
          <p:nvPr/>
        </p:nvSpPr>
        <p:spPr bwMode="auto">
          <a:xfrm>
            <a:off x="1924050" y="1349375"/>
            <a:ext cx="2249488" cy="369888"/>
          </a:xfrm>
          <a:prstGeom prst="rect">
            <a:avLst/>
          </a:prstGeom>
          <a:noFill/>
          <a:ln w="9525">
            <a:solidFill>
              <a:srgbClr val="FF3399"/>
            </a:solidFill>
            <a:miter lim="800000"/>
            <a:headEnd/>
            <a:tailEnd/>
          </a:ln>
        </p:spPr>
        <p:txBody>
          <a:bodyPr wrap="none">
            <a:spAutoFit/>
          </a:bodyPr>
          <a:lstStyle/>
          <a:p>
            <a:pPr eaLnBrk="0" hangingPunct="0"/>
            <a:r>
              <a:rPr lang="en-US" b="0" i="1" dirty="0">
                <a:solidFill>
                  <a:srgbClr val="FF33CC"/>
                </a:solidFill>
              </a:rPr>
              <a:t>1. shows features of</a:t>
            </a:r>
            <a:endParaRPr lang="el-GR" b="0" i="1" dirty="0">
              <a:solidFill>
                <a:srgbClr val="FF33CC"/>
              </a:solidFill>
            </a:endParaRPr>
          </a:p>
        </p:txBody>
      </p:sp>
      <p:sp>
        <p:nvSpPr>
          <p:cNvPr id="79881" name="Text Box 9"/>
          <p:cNvSpPr txBox="1">
            <a:spLocks noChangeArrowheads="1"/>
          </p:cNvSpPr>
          <p:nvPr/>
        </p:nvSpPr>
        <p:spPr bwMode="auto">
          <a:xfrm>
            <a:off x="4878388" y="1630363"/>
            <a:ext cx="1504950" cy="366712"/>
          </a:xfrm>
          <a:prstGeom prst="rect">
            <a:avLst/>
          </a:prstGeom>
          <a:noFill/>
          <a:ln w="9525">
            <a:solidFill>
              <a:srgbClr val="FF3399"/>
            </a:solidFill>
            <a:miter lim="800000"/>
            <a:headEnd/>
            <a:tailEnd/>
          </a:ln>
        </p:spPr>
        <p:txBody>
          <a:bodyPr wrap="none">
            <a:spAutoFit/>
          </a:bodyPr>
          <a:lstStyle/>
          <a:p>
            <a:pPr eaLnBrk="0" hangingPunct="0"/>
            <a:r>
              <a:rPr lang="en-US" b="0" i="1" dirty="0">
                <a:solidFill>
                  <a:srgbClr val="FF33CC"/>
                </a:solidFill>
              </a:rPr>
              <a:t>2. part-whole</a:t>
            </a:r>
            <a:endParaRPr lang="el-GR" b="0" i="1" dirty="0">
              <a:solidFill>
                <a:srgbClr val="FF33CC"/>
              </a:solidFill>
            </a:endParaRPr>
          </a:p>
        </p:txBody>
      </p:sp>
      <p:sp>
        <p:nvSpPr>
          <p:cNvPr id="79882" name="Text Box 10"/>
          <p:cNvSpPr txBox="1">
            <a:spLocks noChangeArrowheads="1"/>
          </p:cNvSpPr>
          <p:nvPr/>
        </p:nvSpPr>
        <p:spPr bwMode="auto">
          <a:xfrm>
            <a:off x="4528481" y="3689733"/>
            <a:ext cx="1530350" cy="366712"/>
          </a:xfrm>
          <a:prstGeom prst="rect">
            <a:avLst/>
          </a:prstGeom>
          <a:noFill/>
          <a:ln w="9525">
            <a:solidFill>
              <a:srgbClr val="FF3399"/>
            </a:solidFill>
            <a:miter lim="800000"/>
            <a:headEnd/>
            <a:tailEnd/>
          </a:ln>
        </p:spPr>
        <p:txBody>
          <a:bodyPr wrap="none">
            <a:spAutoFit/>
          </a:bodyPr>
          <a:lstStyle/>
          <a:p>
            <a:pPr eaLnBrk="0" hangingPunct="0"/>
            <a:r>
              <a:rPr lang="en-US" b="0" i="1" dirty="0">
                <a:solidFill>
                  <a:srgbClr val="FF33CC"/>
                </a:solidFill>
              </a:rPr>
              <a:t>3. derivatives</a:t>
            </a:r>
            <a:endParaRPr lang="el-GR" b="0" i="1" dirty="0">
              <a:solidFill>
                <a:srgbClr val="FF33CC"/>
              </a:solidFill>
            </a:endParaRPr>
          </a:p>
        </p:txBody>
      </p:sp>
      <p:sp>
        <p:nvSpPr>
          <p:cNvPr id="79883" name="Text Box 11"/>
          <p:cNvSpPr txBox="1">
            <a:spLocks noChangeArrowheads="1"/>
          </p:cNvSpPr>
          <p:nvPr/>
        </p:nvSpPr>
        <p:spPr bwMode="auto">
          <a:xfrm rot="-1522579">
            <a:off x="415925" y="3117850"/>
            <a:ext cx="955675" cy="436563"/>
          </a:xfrm>
          <a:prstGeom prst="rect">
            <a:avLst/>
          </a:prstGeom>
          <a:noFill/>
          <a:ln w="9525">
            <a:solidFill>
              <a:srgbClr val="FF00FF"/>
            </a:solidFill>
            <a:miter lim="800000"/>
            <a:headEnd/>
            <a:tailEnd/>
          </a:ln>
        </p:spPr>
        <p:txBody>
          <a:bodyPr wrap="none">
            <a:spAutoFit/>
          </a:bodyPr>
          <a:lstStyle/>
          <a:p>
            <a:pPr eaLnBrk="0" hangingPunct="0"/>
            <a:r>
              <a:rPr lang="en-US" sz="2200">
                <a:solidFill>
                  <a:srgbClr val="FF33CC"/>
                </a:solidFill>
              </a:rPr>
              <a:t>Rules</a:t>
            </a:r>
            <a:endParaRPr lang="el-GR" sz="2200">
              <a:solidFill>
                <a:srgbClr val="FF33CC"/>
              </a:solidFill>
            </a:endParaRPr>
          </a:p>
        </p:txBody>
      </p:sp>
      <p:sp>
        <p:nvSpPr>
          <p:cNvPr id="8" name="7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29</a:t>
            </a:fld>
            <a:endParaRPr lang="en-US"/>
          </a:p>
        </p:txBody>
      </p:sp>
      <p:sp>
        <p:nvSpPr>
          <p:cNvPr id="11" name="10 - TextBox"/>
          <p:cNvSpPr txBox="1"/>
          <p:nvPr/>
        </p:nvSpPr>
        <p:spPr>
          <a:xfrm>
            <a:off x="0" y="6488668"/>
            <a:ext cx="1762021" cy="369332"/>
          </a:xfrm>
          <a:prstGeom prst="rect">
            <a:avLst/>
          </a:prstGeom>
          <a:noFill/>
        </p:spPr>
        <p:txBody>
          <a:bodyPr wrap="none" rtlCol="0">
            <a:spAutoFit/>
          </a:bodyPr>
          <a:lstStyle/>
          <a:p>
            <a:r>
              <a:rPr lang="en-US" b="0" i="1" dirty="0" smtClean="0">
                <a:solidFill>
                  <a:srgbClr val="CCCC00"/>
                </a:solidFill>
              </a:rPr>
              <a:t>Implementation</a:t>
            </a:r>
            <a:endParaRPr lang="el-GR" b="0" i="1" dirty="0">
              <a:solidFill>
                <a:srgbClr val="CCCC00"/>
              </a:solidFill>
            </a:endParaRPr>
          </a:p>
        </p:txBody>
      </p:sp>
      <p:sp>
        <p:nvSpPr>
          <p:cNvPr id="10" name="Text Box 9"/>
          <p:cNvSpPr txBox="1">
            <a:spLocks noChangeArrowheads="1"/>
          </p:cNvSpPr>
          <p:nvPr/>
        </p:nvSpPr>
        <p:spPr bwMode="auto">
          <a:xfrm>
            <a:off x="7837050" y="4904335"/>
            <a:ext cx="1504950" cy="366712"/>
          </a:xfrm>
          <a:prstGeom prst="rect">
            <a:avLst/>
          </a:prstGeom>
          <a:noFill/>
          <a:ln w="9525">
            <a:solidFill>
              <a:srgbClr val="FF3399"/>
            </a:solidFill>
            <a:miter lim="800000"/>
            <a:headEnd/>
            <a:tailEnd/>
          </a:ln>
        </p:spPr>
        <p:txBody>
          <a:bodyPr wrap="none">
            <a:spAutoFit/>
          </a:bodyPr>
          <a:lstStyle/>
          <a:p>
            <a:pPr eaLnBrk="0" hangingPunct="0"/>
            <a:r>
              <a:rPr lang="en-US" b="0" i="1" dirty="0">
                <a:solidFill>
                  <a:srgbClr val="FF33CC"/>
                </a:solidFill>
              </a:rPr>
              <a:t>2. part-whole</a:t>
            </a:r>
            <a:endParaRPr lang="el-GR" b="0" i="1" dirty="0">
              <a:solidFill>
                <a:srgbClr val="FF33CC"/>
              </a:solidFill>
            </a:endParaRPr>
          </a:p>
        </p:txBody>
      </p:sp>
    </p:spTree>
    <p:custDataLst>
      <p:tags r:id="rId1"/>
    </p:custDataLst>
  </p:cSld>
  <p:clrMapOvr>
    <a:masterClrMapping/>
  </p:clrMapOvr>
  <p:transition advTm="1199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9883"/>
                                        </p:tgtEl>
                                        <p:attrNameLst>
                                          <p:attrName>style.visibility</p:attrName>
                                        </p:attrNameLst>
                                      </p:cBhvr>
                                      <p:to>
                                        <p:strVal val="visible"/>
                                      </p:to>
                                    </p:set>
                                    <p:anim calcmode="lin" valueType="num">
                                      <p:cBhvr>
                                        <p:cTn id="7" dur="500" fill="hold"/>
                                        <p:tgtEl>
                                          <p:spTgt spid="79883"/>
                                        </p:tgtEl>
                                        <p:attrNameLst>
                                          <p:attrName>ppt_w</p:attrName>
                                        </p:attrNameLst>
                                      </p:cBhvr>
                                      <p:tavLst>
                                        <p:tav tm="0">
                                          <p:val>
                                            <p:fltVal val="0"/>
                                          </p:val>
                                        </p:tav>
                                        <p:tav tm="100000">
                                          <p:val>
                                            <p:strVal val="#ppt_w"/>
                                          </p:val>
                                        </p:tav>
                                      </p:tavLst>
                                    </p:anim>
                                    <p:anim calcmode="lin" valueType="num">
                                      <p:cBhvr>
                                        <p:cTn id="8" dur="500" fill="hold"/>
                                        <p:tgtEl>
                                          <p:spTgt spid="79883"/>
                                        </p:tgtEl>
                                        <p:attrNameLst>
                                          <p:attrName>ppt_h</p:attrName>
                                        </p:attrNameLst>
                                      </p:cBhvr>
                                      <p:tavLst>
                                        <p:tav tm="0">
                                          <p:val>
                                            <p:fltVal val="0"/>
                                          </p:val>
                                        </p:tav>
                                        <p:tav tm="100000">
                                          <p:val>
                                            <p:strVal val="#ppt_h"/>
                                          </p:val>
                                        </p:tav>
                                      </p:tavLst>
                                    </p:anim>
                                    <p:animEffect transition="in" filter="fade">
                                      <p:cBhvr>
                                        <p:cTn id="9" dur="500"/>
                                        <p:tgtEl>
                                          <p:spTgt spid="7988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988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988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9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animBg="1"/>
      <p:bldP spid="79881" grpId="0" animBg="1"/>
      <p:bldP spid="79882" grpId="0" animBg="1"/>
      <p:bldP spid="79883"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3" name="2 - Θέση περιεχομένου"/>
          <p:cNvSpPr>
            <a:spLocks noGrp="1"/>
          </p:cNvSpPr>
          <p:nvPr>
            <p:ph idx="1"/>
          </p:nvPr>
        </p:nvSpPr>
        <p:spPr>
          <a:xfrm>
            <a:off x="495300" y="1494414"/>
            <a:ext cx="8915400" cy="4419600"/>
          </a:xfrm>
        </p:spPr>
        <p:txBody>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sz="4400" b="1" dirty="0" smtClean="0">
                <a:solidFill>
                  <a:schemeClr val="accent1"/>
                </a:solidFill>
              </a:rPr>
              <a:t>Introduction</a:t>
            </a:r>
            <a:endParaRPr lang="el-GR" sz="4000" b="1" dirty="0">
              <a:solidFill>
                <a:schemeClr val="accent1"/>
              </a:solidFill>
            </a:endParaRPr>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95300" y="1465263"/>
            <a:ext cx="8915400" cy="5181600"/>
          </a:xfrm>
        </p:spPr>
        <p:txBody>
          <a:bodyPr/>
          <a:lstStyle/>
          <a:p>
            <a:pPr lvl="1">
              <a:spcAft>
                <a:spcPts val="1200"/>
              </a:spcAft>
              <a:buFont typeface="Arial" charset="0"/>
              <a:buChar char="•"/>
            </a:pPr>
            <a:endParaRPr lang="en-US" sz="2000" b="1" i="1" dirty="0" smtClean="0">
              <a:solidFill>
                <a:schemeClr val="accent1"/>
              </a:solidFill>
            </a:endParaRPr>
          </a:p>
          <a:p>
            <a:pPr lvl="1">
              <a:spcAft>
                <a:spcPts val="1200"/>
              </a:spcAft>
              <a:buFont typeface="Arial" charset="0"/>
              <a:buChar char="•"/>
            </a:pPr>
            <a:endParaRPr lang="en-US" sz="2000" b="1" i="1" dirty="0" smtClean="0">
              <a:solidFill>
                <a:schemeClr val="accent1"/>
              </a:solidFill>
            </a:endParaRPr>
          </a:p>
          <a:p>
            <a:pPr marL="963612" lvl="1" indent="-514350">
              <a:spcAft>
                <a:spcPts val="1200"/>
              </a:spcAft>
              <a:buClr>
                <a:schemeClr val="accent3">
                  <a:lumMod val="85000"/>
                </a:schemeClr>
              </a:buClr>
              <a:buSzPct val="80000"/>
              <a:buFont typeface="+mj-lt"/>
              <a:buAutoNum type="arabicPeriod"/>
            </a:pPr>
            <a:r>
              <a:rPr lang="en-US" sz="2800" b="1" i="1" dirty="0" smtClean="0">
                <a:solidFill>
                  <a:schemeClr val="accent4">
                    <a:lumMod val="25000"/>
                    <a:lumOff val="75000"/>
                  </a:schemeClr>
                </a:solidFill>
              </a:rPr>
              <a:t>Path’s language</a:t>
            </a:r>
          </a:p>
          <a:p>
            <a:pPr marL="963612" lvl="1" indent="-514350">
              <a:spcAft>
                <a:spcPts val="1200"/>
              </a:spcAft>
              <a:buSzPct val="80000"/>
              <a:buFont typeface="+mj-lt"/>
              <a:buAutoNum type="arabicPeriod"/>
            </a:pPr>
            <a:r>
              <a:rPr lang="en-US" sz="2800" b="1" i="1" dirty="0" smtClean="0">
                <a:solidFill>
                  <a:schemeClr val="accent1"/>
                </a:solidFill>
              </a:rPr>
              <a:t>Software</a:t>
            </a:r>
            <a:r>
              <a:rPr lang="en-US" sz="2400" i="0" dirty="0" smtClean="0"/>
              <a:t>: </a:t>
            </a:r>
            <a:r>
              <a:rPr lang="en-US" sz="2800" i="0" dirty="0" smtClean="0"/>
              <a:t>FR configuration Tool</a:t>
            </a:r>
          </a:p>
          <a:p>
            <a:pPr marL="963612" lvl="1" indent="-514350">
              <a:spcAft>
                <a:spcPts val="1200"/>
              </a:spcAft>
              <a:buClr>
                <a:schemeClr val="accent3">
                  <a:lumMod val="85000"/>
                </a:schemeClr>
              </a:buClr>
              <a:buSzPct val="80000"/>
              <a:buFont typeface="+mj-lt"/>
              <a:buAutoNum type="arabicPeriod"/>
            </a:pPr>
            <a:r>
              <a:rPr lang="en-US" sz="2800" b="1" i="1" dirty="0" smtClean="0">
                <a:solidFill>
                  <a:schemeClr val="accent4">
                    <a:lumMod val="25000"/>
                    <a:lumOff val="75000"/>
                  </a:schemeClr>
                </a:solidFill>
              </a:rPr>
              <a:t>Schema</a:t>
            </a:r>
            <a:r>
              <a:rPr lang="en-US" sz="2400" dirty="0" smtClean="0">
                <a:solidFill>
                  <a:schemeClr val="accent4">
                    <a:lumMod val="25000"/>
                    <a:lumOff val="75000"/>
                  </a:schemeClr>
                </a:solidFill>
              </a:rPr>
              <a:t>: </a:t>
            </a:r>
            <a:r>
              <a:rPr lang="en-US" sz="2800" dirty="0" smtClean="0">
                <a:solidFill>
                  <a:schemeClr val="accent4">
                    <a:lumMod val="25000"/>
                    <a:lumOff val="75000"/>
                  </a:schemeClr>
                </a:solidFill>
              </a:rPr>
              <a:t>CIDOC-CRM and CIDOC-CRM digital 	       schema</a:t>
            </a:r>
            <a:endParaRPr lang="en-US" sz="2000" dirty="0" smtClean="0">
              <a:solidFill>
                <a:schemeClr val="accent4">
                  <a:lumMod val="25000"/>
                  <a:lumOff val="75000"/>
                </a:schemeClr>
              </a:solidFill>
            </a:endParaRPr>
          </a:p>
          <a:p>
            <a:pPr lvl="3">
              <a:spcAft>
                <a:spcPts val="600"/>
              </a:spcAft>
              <a:buFont typeface="Arial" charset="0"/>
              <a:buChar char="•"/>
            </a:pPr>
            <a:endParaRPr lang="en-US" sz="2400" dirty="0" smtClean="0"/>
          </a:p>
          <a:p>
            <a:pPr lvl="1">
              <a:buFont typeface="Arial" charset="0"/>
              <a:buChar char="•"/>
            </a:pPr>
            <a:endParaRPr lang="en-US" sz="2600" i="1" dirty="0" smtClean="0"/>
          </a:p>
          <a:p>
            <a:pPr lvl="1">
              <a:buFont typeface="Arial" charset="0"/>
              <a:buChar char="•"/>
            </a:pPr>
            <a:endParaRPr lang="en-US" sz="2600" i="1" dirty="0" smtClean="0"/>
          </a:p>
          <a:p>
            <a:endParaRPr lang="en-US" dirty="0" smtClean="0"/>
          </a:p>
        </p:txBody>
      </p:sp>
      <p:sp>
        <p:nvSpPr>
          <p:cNvPr id="4" name="3 - TextBox"/>
          <p:cNvSpPr txBox="1"/>
          <p:nvPr/>
        </p:nvSpPr>
        <p:spPr>
          <a:xfrm>
            <a:off x="7001001" y="764088"/>
            <a:ext cx="2645275" cy="523220"/>
          </a:xfrm>
          <a:prstGeom prst="rect">
            <a:avLst/>
          </a:prstGeom>
          <a:noFill/>
        </p:spPr>
        <p:txBody>
          <a:bodyPr wrap="none" rtlCol="0">
            <a:spAutoFit/>
          </a:bodyPr>
          <a:lstStyle/>
          <a:p>
            <a:r>
              <a:rPr lang="en-US" sz="2800" b="0" i="1" kern="0" dirty="0" smtClean="0">
                <a:solidFill>
                  <a:srgbClr val="4D4D4D"/>
                </a:solidFill>
                <a:latin typeface="Arial"/>
                <a:ea typeface="+mj-ea"/>
                <a:cs typeface="+mj-cs"/>
              </a:rPr>
              <a:t>Implementation</a:t>
            </a:r>
            <a:endParaRPr lang="el-GR" dirty="0"/>
          </a:p>
        </p:txBody>
      </p:sp>
      <p:sp>
        <p:nvSpPr>
          <p:cNvPr id="6" name="5 - TextBox"/>
          <p:cNvSpPr txBox="1"/>
          <p:nvPr/>
        </p:nvSpPr>
        <p:spPr>
          <a:xfrm>
            <a:off x="0" y="6488668"/>
            <a:ext cx="1762021" cy="369332"/>
          </a:xfrm>
          <a:prstGeom prst="rect">
            <a:avLst/>
          </a:prstGeom>
          <a:noFill/>
        </p:spPr>
        <p:txBody>
          <a:bodyPr wrap="none" rtlCol="0">
            <a:spAutoFit/>
          </a:bodyPr>
          <a:lstStyle/>
          <a:p>
            <a:r>
              <a:rPr lang="en-US" b="0" i="1" dirty="0" smtClean="0">
                <a:solidFill>
                  <a:srgbClr val="CCCC00"/>
                </a:solidFill>
              </a:rPr>
              <a:t>Implementation</a:t>
            </a:r>
            <a:endParaRPr lang="el-GR" b="0" i="1" dirty="0">
              <a:solidFill>
                <a:srgbClr val="CCCC00"/>
              </a:solidFill>
            </a:endParaRPr>
          </a:p>
        </p:txBody>
      </p:sp>
      <p:sp>
        <p:nvSpPr>
          <p:cNvPr id="7" name="6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smtClean="0"/>
              <a:t>FR configuration tool</a:t>
            </a:r>
            <a:endParaRPr lang="el-GR" dirty="0" smtClean="0"/>
          </a:p>
        </p:txBody>
      </p:sp>
      <p:sp>
        <p:nvSpPr>
          <p:cNvPr id="9" name="8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31</a:t>
            </a:fld>
            <a:endParaRPr lang="en-US"/>
          </a:p>
        </p:txBody>
      </p:sp>
      <p:sp>
        <p:nvSpPr>
          <p:cNvPr id="11" name="10 - TextBox"/>
          <p:cNvSpPr txBox="1"/>
          <p:nvPr/>
        </p:nvSpPr>
        <p:spPr>
          <a:xfrm>
            <a:off x="0" y="6488668"/>
            <a:ext cx="1762021" cy="369332"/>
          </a:xfrm>
          <a:prstGeom prst="rect">
            <a:avLst/>
          </a:prstGeom>
          <a:noFill/>
        </p:spPr>
        <p:txBody>
          <a:bodyPr wrap="none" rtlCol="0">
            <a:spAutoFit/>
          </a:bodyPr>
          <a:lstStyle/>
          <a:p>
            <a:r>
              <a:rPr lang="en-US" b="0" i="1" dirty="0" smtClean="0">
                <a:solidFill>
                  <a:srgbClr val="CCCC00"/>
                </a:solidFill>
              </a:rPr>
              <a:t>Implementation</a:t>
            </a:r>
            <a:endParaRPr lang="el-GR" b="0" i="1" dirty="0">
              <a:solidFill>
                <a:srgbClr val="CCCC00"/>
              </a:solidFill>
            </a:endParaRPr>
          </a:p>
        </p:txBody>
      </p:sp>
      <p:sp>
        <p:nvSpPr>
          <p:cNvPr id="6" name="5 - Θέση περιεχομένου"/>
          <p:cNvSpPr>
            <a:spLocks noGrp="1"/>
          </p:cNvSpPr>
          <p:nvPr>
            <p:ph idx="1"/>
          </p:nvPr>
        </p:nvSpPr>
        <p:spPr/>
        <p:txBody>
          <a:bodyPr/>
          <a:lstStyle/>
          <a:p>
            <a:pPr>
              <a:buFont typeface="Arial" pitchFamily="34" charset="0"/>
              <a:buChar char="•"/>
            </a:pPr>
            <a:endParaRPr lang="en-US" i="0" dirty="0" smtClean="0"/>
          </a:p>
          <a:p>
            <a:pPr>
              <a:buFont typeface="Arial" pitchFamily="34" charset="0"/>
              <a:buChar char="•"/>
            </a:pPr>
            <a:r>
              <a:rPr lang="en-US" sz="2400" i="0" dirty="0" smtClean="0"/>
              <a:t>Validate path</a:t>
            </a:r>
          </a:p>
          <a:p>
            <a:pPr>
              <a:buFont typeface="Arial" pitchFamily="34" charset="0"/>
              <a:buChar char="•"/>
            </a:pPr>
            <a:r>
              <a:rPr lang="en-US" sz="2400" i="0" dirty="0" smtClean="0"/>
              <a:t>Check sub-relationship </a:t>
            </a:r>
          </a:p>
          <a:p>
            <a:pPr>
              <a:buFont typeface="Arial" pitchFamily="34" charset="0"/>
              <a:buChar char="•"/>
            </a:pPr>
            <a:r>
              <a:rPr lang="en-US" sz="2400" i="0" dirty="0" smtClean="0"/>
              <a:t>Translate Path to SPARQL</a:t>
            </a:r>
          </a:p>
          <a:p>
            <a:pPr>
              <a:buFont typeface="Arial" pitchFamily="34" charset="0"/>
              <a:buChar char="•"/>
            </a:pPr>
            <a:r>
              <a:rPr lang="en-US" sz="2400" i="0" dirty="0" smtClean="0"/>
              <a:t>Translate Path to IVB Template </a:t>
            </a:r>
            <a:r>
              <a:rPr lang="en-US" sz="2400" dirty="0" smtClean="0"/>
              <a:t>(3D-COFORM feature)</a:t>
            </a:r>
          </a:p>
          <a:p>
            <a:pPr>
              <a:buFont typeface="Arial" pitchFamily="34" charset="0"/>
              <a:buChar char="•"/>
            </a:pPr>
            <a:r>
              <a:rPr lang="en-US" sz="2400" i="0" dirty="0" smtClean="0"/>
              <a:t>Enable-disable multiple instantiation and disjoint cases</a:t>
            </a:r>
          </a:p>
          <a:p>
            <a:pPr>
              <a:buFont typeface="Arial" pitchFamily="34" charset="0"/>
              <a:buChar char="•"/>
            </a:pPr>
            <a:r>
              <a:rPr lang="en-US" sz="2400" i="0" dirty="0" smtClean="0"/>
              <a:t>Check schema coverage</a:t>
            </a:r>
          </a:p>
          <a:p>
            <a:pPr>
              <a:buFont typeface="Arial" pitchFamily="34" charset="0"/>
              <a:buChar char="•"/>
            </a:pPr>
            <a:r>
              <a:rPr lang="en-US" sz="2400" i="0" dirty="0" smtClean="0"/>
              <a:t>Check for new rules</a:t>
            </a:r>
            <a:endParaRPr lang="el-GR" sz="2400" i="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95300" y="1465263"/>
            <a:ext cx="8915400" cy="5181600"/>
          </a:xfrm>
        </p:spPr>
        <p:txBody>
          <a:bodyPr/>
          <a:lstStyle/>
          <a:p>
            <a:pPr lvl="1">
              <a:spcAft>
                <a:spcPts val="1200"/>
              </a:spcAft>
              <a:buFont typeface="Arial" charset="0"/>
              <a:buChar char="•"/>
            </a:pPr>
            <a:endParaRPr lang="en-US" sz="2000" b="1" i="1" dirty="0" smtClean="0">
              <a:solidFill>
                <a:schemeClr val="accent1"/>
              </a:solidFill>
            </a:endParaRPr>
          </a:p>
          <a:p>
            <a:pPr lvl="1">
              <a:spcAft>
                <a:spcPts val="1200"/>
              </a:spcAft>
              <a:buFont typeface="Arial" charset="0"/>
              <a:buChar char="•"/>
            </a:pPr>
            <a:endParaRPr lang="en-US" sz="2000" b="1" i="1" dirty="0" smtClean="0">
              <a:solidFill>
                <a:schemeClr val="accent1"/>
              </a:solidFill>
            </a:endParaRPr>
          </a:p>
          <a:p>
            <a:pPr marL="963612" lvl="1" indent="-514350">
              <a:spcAft>
                <a:spcPts val="1200"/>
              </a:spcAft>
              <a:buClr>
                <a:schemeClr val="accent3">
                  <a:lumMod val="85000"/>
                </a:schemeClr>
              </a:buClr>
              <a:buSzPct val="80000"/>
              <a:buFont typeface="+mj-lt"/>
              <a:buAutoNum type="arabicPeriod"/>
            </a:pPr>
            <a:r>
              <a:rPr lang="en-US" sz="2800" b="1" i="1" dirty="0" smtClean="0">
                <a:solidFill>
                  <a:schemeClr val="accent4">
                    <a:lumMod val="25000"/>
                    <a:lumOff val="75000"/>
                  </a:schemeClr>
                </a:solidFill>
              </a:rPr>
              <a:t>Path’s language</a:t>
            </a:r>
          </a:p>
          <a:p>
            <a:pPr marL="963612" lvl="1" indent="-514350">
              <a:spcAft>
                <a:spcPts val="1200"/>
              </a:spcAft>
              <a:buClr>
                <a:schemeClr val="accent3">
                  <a:lumMod val="85000"/>
                </a:schemeClr>
              </a:buClr>
              <a:buSzPct val="80000"/>
              <a:buFont typeface="+mj-lt"/>
              <a:buAutoNum type="arabicPeriod"/>
            </a:pPr>
            <a:r>
              <a:rPr lang="en-US" sz="2800" b="1" i="1" dirty="0" smtClean="0">
                <a:solidFill>
                  <a:schemeClr val="accent4">
                    <a:lumMod val="25000"/>
                    <a:lumOff val="75000"/>
                  </a:schemeClr>
                </a:solidFill>
              </a:rPr>
              <a:t>Software</a:t>
            </a:r>
            <a:r>
              <a:rPr lang="en-US" sz="2400" i="0" dirty="0" smtClean="0">
                <a:solidFill>
                  <a:schemeClr val="accent4">
                    <a:lumMod val="25000"/>
                    <a:lumOff val="75000"/>
                  </a:schemeClr>
                </a:solidFill>
              </a:rPr>
              <a:t>: </a:t>
            </a:r>
            <a:r>
              <a:rPr lang="en-US" sz="2800" i="0" dirty="0" smtClean="0">
                <a:solidFill>
                  <a:schemeClr val="accent4">
                    <a:lumMod val="25000"/>
                    <a:lumOff val="75000"/>
                  </a:schemeClr>
                </a:solidFill>
              </a:rPr>
              <a:t>FR configuration Tool</a:t>
            </a:r>
          </a:p>
          <a:p>
            <a:pPr marL="963612" lvl="1" indent="-514350">
              <a:spcAft>
                <a:spcPts val="1200"/>
              </a:spcAft>
              <a:buSzPct val="80000"/>
              <a:buFont typeface="+mj-lt"/>
              <a:buAutoNum type="arabicPeriod"/>
            </a:pPr>
            <a:r>
              <a:rPr lang="en-US" sz="2800" b="1" i="1" dirty="0" smtClean="0">
                <a:solidFill>
                  <a:schemeClr val="accent1"/>
                </a:solidFill>
              </a:rPr>
              <a:t>Schema</a:t>
            </a:r>
            <a:r>
              <a:rPr lang="en-US" sz="2400" dirty="0" smtClean="0">
                <a:solidFill>
                  <a:schemeClr val="accent1"/>
                </a:solidFill>
              </a:rPr>
              <a:t>:</a:t>
            </a:r>
            <a:r>
              <a:rPr lang="en-US" sz="2400" dirty="0" smtClean="0"/>
              <a:t> </a:t>
            </a:r>
            <a:r>
              <a:rPr lang="en-US" sz="2800" dirty="0" smtClean="0"/>
              <a:t>CIDOC-CRM and CIDOC-CRM digital 	       schema</a:t>
            </a:r>
            <a:endParaRPr lang="en-US" sz="2000" dirty="0" smtClean="0"/>
          </a:p>
          <a:p>
            <a:pPr lvl="3">
              <a:spcAft>
                <a:spcPts val="600"/>
              </a:spcAft>
              <a:buFont typeface="Arial" charset="0"/>
              <a:buChar char="•"/>
            </a:pPr>
            <a:endParaRPr lang="en-US" sz="2400" dirty="0" smtClean="0"/>
          </a:p>
          <a:p>
            <a:pPr lvl="1">
              <a:buFont typeface="Arial" charset="0"/>
              <a:buChar char="•"/>
            </a:pPr>
            <a:endParaRPr lang="en-US" sz="2600" i="1" dirty="0" smtClean="0"/>
          </a:p>
          <a:p>
            <a:pPr lvl="1">
              <a:buFont typeface="Arial" charset="0"/>
              <a:buChar char="•"/>
            </a:pPr>
            <a:endParaRPr lang="en-US" sz="2600" i="1" dirty="0" smtClean="0"/>
          </a:p>
          <a:p>
            <a:endParaRPr lang="en-US" dirty="0" smtClean="0"/>
          </a:p>
        </p:txBody>
      </p:sp>
      <p:sp>
        <p:nvSpPr>
          <p:cNvPr id="4" name="3 - TextBox"/>
          <p:cNvSpPr txBox="1"/>
          <p:nvPr/>
        </p:nvSpPr>
        <p:spPr>
          <a:xfrm>
            <a:off x="7001001" y="764088"/>
            <a:ext cx="2645275" cy="523220"/>
          </a:xfrm>
          <a:prstGeom prst="rect">
            <a:avLst/>
          </a:prstGeom>
          <a:noFill/>
        </p:spPr>
        <p:txBody>
          <a:bodyPr wrap="none" rtlCol="0">
            <a:spAutoFit/>
          </a:bodyPr>
          <a:lstStyle/>
          <a:p>
            <a:r>
              <a:rPr lang="en-US" sz="2800" b="0" i="1" kern="0" dirty="0" smtClean="0">
                <a:solidFill>
                  <a:srgbClr val="4D4D4D"/>
                </a:solidFill>
                <a:latin typeface="Arial"/>
                <a:ea typeface="+mj-ea"/>
                <a:cs typeface="+mj-cs"/>
              </a:rPr>
              <a:t>Implementation</a:t>
            </a:r>
            <a:endParaRPr lang="el-GR" dirty="0"/>
          </a:p>
        </p:txBody>
      </p:sp>
      <p:sp>
        <p:nvSpPr>
          <p:cNvPr id="6" name="5 - TextBox"/>
          <p:cNvSpPr txBox="1"/>
          <p:nvPr/>
        </p:nvSpPr>
        <p:spPr>
          <a:xfrm>
            <a:off x="0" y="6488668"/>
            <a:ext cx="1762021" cy="369332"/>
          </a:xfrm>
          <a:prstGeom prst="rect">
            <a:avLst/>
          </a:prstGeom>
          <a:noFill/>
        </p:spPr>
        <p:txBody>
          <a:bodyPr wrap="none" rtlCol="0">
            <a:spAutoFit/>
          </a:bodyPr>
          <a:lstStyle/>
          <a:p>
            <a:r>
              <a:rPr lang="en-US" b="0" i="1" dirty="0" smtClean="0">
                <a:solidFill>
                  <a:srgbClr val="CCCC00"/>
                </a:solidFill>
              </a:rPr>
              <a:t>Implementation</a:t>
            </a:r>
            <a:endParaRPr lang="el-GR" b="0" i="1" dirty="0">
              <a:solidFill>
                <a:srgbClr val="CCCC00"/>
              </a:solidFill>
            </a:endParaRPr>
          </a:p>
        </p:txBody>
      </p:sp>
      <p:sp>
        <p:nvSpPr>
          <p:cNvPr id="7" name="6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 Τίτλος"/>
          <p:cNvSpPr>
            <a:spLocks noGrp="1"/>
          </p:cNvSpPr>
          <p:nvPr>
            <p:ph type="title"/>
          </p:nvPr>
        </p:nvSpPr>
        <p:spPr/>
        <p:txBody>
          <a:bodyPr/>
          <a:lstStyle/>
          <a:p>
            <a:r>
              <a:rPr lang="en-US" dirty="0" smtClean="0"/>
              <a:t>Workflow</a:t>
            </a:r>
            <a:endParaRPr lang="el-GR" dirty="0" smtClean="0"/>
          </a:p>
        </p:txBody>
      </p:sp>
      <p:pic>
        <p:nvPicPr>
          <p:cNvPr id="75780" name="Picture 4" descr="400_F_682878_kqEkmoprs3Rb8NXCNBLWBzNXDslIxz"/>
          <p:cNvPicPr>
            <a:picLocks noGrp="1" noChangeAspect="1" noChangeArrowheads="1"/>
          </p:cNvPicPr>
          <p:nvPr>
            <p:ph idx="4294967295"/>
          </p:nvPr>
        </p:nvPicPr>
        <p:blipFill>
          <a:blip r:embed="rId3" cstate="print"/>
          <a:srcRect/>
          <a:stretch>
            <a:fillRect/>
          </a:stretch>
        </p:blipFill>
        <p:spPr>
          <a:xfrm>
            <a:off x="573088" y="3659188"/>
            <a:ext cx="1023937" cy="828675"/>
          </a:xfrm>
        </p:spPr>
      </p:pic>
      <p:grpSp>
        <p:nvGrpSpPr>
          <p:cNvPr id="2" name="Group 7"/>
          <p:cNvGrpSpPr>
            <a:grpSpLocks/>
          </p:cNvGrpSpPr>
          <p:nvPr/>
        </p:nvGrpSpPr>
        <p:grpSpPr bwMode="auto">
          <a:xfrm>
            <a:off x="609600" y="2109788"/>
            <a:ext cx="1717674" cy="1289050"/>
            <a:chOff x="1292" y="1100"/>
            <a:chExt cx="1082" cy="812"/>
          </a:xfrm>
        </p:grpSpPr>
        <p:sp>
          <p:nvSpPr>
            <p:cNvPr id="75782" name="AutoShape 6"/>
            <p:cNvSpPr>
              <a:spLocks noChangeArrowheads="1"/>
            </p:cNvSpPr>
            <p:nvPr/>
          </p:nvSpPr>
          <p:spPr bwMode="auto">
            <a:xfrm>
              <a:off x="1375" y="1100"/>
              <a:ext cx="931" cy="812"/>
            </a:xfrm>
            <a:prstGeom prst="wedgeEllipseCallout">
              <a:avLst>
                <a:gd name="adj1" fmla="val -44417"/>
                <a:gd name="adj2" fmla="val 36208"/>
              </a:avLst>
            </a:prstGeom>
            <a:solidFill>
              <a:schemeClr val="accent1">
                <a:lumMod val="60000"/>
                <a:lumOff val="40000"/>
                <a:alpha val="53000"/>
              </a:schemeClr>
            </a:solidFill>
            <a:ln w="9525">
              <a:solidFill>
                <a:schemeClr val="tx1"/>
              </a:solidFill>
              <a:miter lim="800000"/>
              <a:headEnd/>
              <a:tailEnd/>
            </a:ln>
            <a:effectLst/>
          </p:spPr>
          <p:txBody>
            <a:bodyPr/>
            <a:lstStyle/>
            <a:p>
              <a:pPr algn="ctr"/>
              <a:endParaRPr lang="el-GR"/>
            </a:p>
          </p:txBody>
        </p:sp>
        <p:sp>
          <p:nvSpPr>
            <p:cNvPr id="75781" name="Text Box 5"/>
            <p:cNvSpPr txBox="1">
              <a:spLocks noChangeArrowheads="1"/>
            </p:cNvSpPr>
            <p:nvPr/>
          </p:nvSpPr>
          <p:spPr bwMode="auto">
            <a:xfrm>
              <a:off x="1292" y="1211"/>
              <a:ext cx="1082" cy="523"/>
            </a:xfrm>
            <a:prstGeom prst="rect">
              <a:avLst/>
            </a:prstGeom>
            <a:noFill/>
            <a:ln w="9525">
              <a:noFill/>
              <a:miter lim="800000"/>
              <a:headEnd/>
              <a:tailEnd/>
            </a:ln>
            <a:effectLst/>
          </p:spPr>
          <p:txBody>
            <a:bodyPr wrap="square">
              <a:spAutoFit/>
            </a:bodyPr>
            <a:lstStyle/>
            <a:p>
              <a:pPr algn="ctr"/>
              <a:r>
                <a:rPr lang="en-US" sz="1600" dirty="0" smtClean="0"/>
                <a:t>Write Fundamental Relationship </a:t>
              </a:r>
              <a:endParaRPr lang="el-GR" sz="1600" dirty="0"/>
            </a:p>
          </p:txBody>
        </p:sp>
      </p:grpSp>
      <p:sp>
        <p:nvSpPr>
          <p:cNvPr id="75785" name="AutoShape 9"/>
          <p:cNvSpPr>
            <a:spLocks noChangeArrowheads="1"/>
          </p:cNvSpPr>
          <p:nvPr/>
        </p:nvSpPr>
        <p:spPr bwMode="auto">
          <a:xfrm>
            <a:off x="1770063" y="3857625"/>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786" name="Text Box 10"/>
          <p:cNvSpPr txBox="1">
            <a:spLocks noChangeArrowheads="1"/>
          </p:cNvSpPr>
          <p:nvPr/>
        </p:nvSpPr>
        <p:spPr bwMode="auto">
          <a:xfrm>
            <a:off x="1709738" y="4081463"/>
            <a:ext cx="973137" cy="517525"/>
          </a:xfrm>
          <a:prstGeom prst="rect">
            <a:avLst/>
          </a:prstGeom>
          <a:noFill/>
          <a:ln w="9525">
            <a:noFill/>
            <a:miter lim="800000"/>
            <a:headEnd/>
            <a:tailEnd/>
          </a:ln>
          <a:effectLst/>
        </p:spPr>
        <p:txBody>
          <a:bodyPr>
            <a:spAutoFit/>
          </a:bodyPr>
          <a:lstStyle/>
          <a:p>
            <a:pPr>
              <a:spcBef>
                <a:spcPct val="50000"/>
              </a:spcBef>
            </a:pPr>
            <a:r>
              <a:rPr lang="en-US" sz="1400"/>
              <a:t>PATH (text)</a:t>
            </a:r>
            <a:endParaRPr lang="el-GR" sz="1400"/>
          </a:p>
        </p:txBody>
      </p:sp>
      <p:pic>
        <p:nvPicPr>
          <p:cNvPr id="75787" name="Picture 11" descr="400_F_682878_kqEkmoprs3Rb8NXCNBLWBzNXDslIxz"/>
          <p:cNvPicPr>
            <a:picLocks noChangeAspect="1" noChangeArrowheads="1"/>
          </p:cNvPicPr>
          <p:nvPr/>
        </p:nvPicPr>
        <p:blipFill>
          <a:blip r:embed="rId3" cstate="print"/>
          <a:srcRect/>
          <a:stretch>
            <a:fillRect/>
          </a:stretch>
        </p:blipFill>
        <p:spPr bwMode="auto">
          <a:xfrm>
            <a:off x="2860675" y="3624263"/>
            <a:ext cx="1023938" cy="828675"/>
          </a:xfrm>
          <a:prstGeom prst="rect">
            <a:avLst/>
          </a:prstGeom>
          <a:noFill/>
          <a:ln w="9525">
            <a:noFill/>
            <a:miter lim="800000"/>
            <a:headEnd/>
            <a:tailEnd/>
          </a:ln>
        </p:spPr>
      </p:pic>
      <p:grpSp>
        <p:nvGrpSpPr>
          <p:cNvPr id="3" name="Group 19"/>
          <p:cNvGrpSpPr>
            <a:grpSpLocks/>
          </p:cNvGrpSpPr>
          <p:nvPr/>
        </p:nvGrpSpPr>
        <p:grpSpPr bwMode="auto">
          <a:xfrm>
            <a:off x="2711450" y="1979613"/>
            <a:ext cx="2074863" cy="1524000"/>
            <a:chOff x="1855" y="1248"/>
            <a:chExt cx="1307" cy="960"/>
          </a:xfrm>
        </p:grpSpPr>
        <p:sp>
          <p:nvSpPr>
            <p:cNvPr id="75789" name="AutoShape 13"/>
            <p:cNvSpPr>
              <a:spLocks noChangeArrowheads="1"/>
            </p:cNvSpPr>
            <p:nvPr/>
          </p:nvSpPr>
          <p:spPr bwMode="auto">
            <a:xfrm>
              <a:off x="1855" y="1248"/>
              <a:ext cx="1307" cy="960"/>
            </a:xfrm>
            <a:prstGeom prst="wedgeEllipseCallout">
              <a:avLst>
                <a:gd name="adj1" fmla="val -46023"/>
                <a:gd name="adj2" fmla="val 22917"/>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790" name="Text Box 14"/>
            <p:cNvSpPr txBox="1">
              <a:spLocks noChangeArrowheads="1"/>
            </p:cNvSpPr>
            <p:nvPr/>
          </p:nvSpPr>
          <p:spPr bwMode="auto">
            <a:xfrm>
              <a:off x="2062" y="1407"/>
              <a:ext cx="896" cy="601"/>
            </a:xfrm>
            <a:prstGeom prst="rect">
              <a:avLst/>
            </a:prstGeom>
            <a:noFill/>
            <a:ln w="9525">
              <a:noFill/>
              <a:miter lim="800000"/>
              <a:headEnd/>
              <a:tailEnd/>
            </a:ln>
            <a:effectLst/>
          </p:spPr>
          <p:txBody>
            <a:bodyPr>
              <a:spAutoFit/>
            </a:bodyPr>
            <a:lstStyle/>
            <a:p>
              <a:pPr algn="ctr"/>
              <a:r>
                <a:rPr lang="en-US" sz="1400" dirty="0" smtClean="0"/>
                <a:t>Validate </a:t>
              </a:r>
              <a:r>
                <a:rPr lang="en-US" sz="1400" dirty="0"/>
                <a:t>and </a:t>
              </a:r>
              <a:r>
                <a:rPr lang="en-US" sz="1400" dirty="0" smtClean="0"/>
                <a:t>automatically create SPARQL</a:t>
              </a:r>
              <a:endParaRPr lang="el-GR" sz="1400" dirty="0"/>
            </a:p>
          </p:txBody>
        </p:sp>
      </p:grpSp>
      <p:sp>
        <p:nvSpPr>
          <p:cNvPr id="75791" name="AutoShape 15"/>
          <p:cNvSpPr>
            <a:spLocks noChangeArrowheads="1"/>
          </p:cNvSpPr>
          <p:nvPr/>
        </p:nvSpPr>
        <p:spPr bwMode="auto">
          <a:xfrm>
            <a:off x="4208463" y="3822700"/>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792" name="Text Box 16"/>
          <p:cNvSpPr txBox="1">
            <a:spLocks noChangeArrowheads="1"/>
          </p:cNvSpPr>
          <p:nvPr/>
        </p:nvSpPr>
        <p:spPr bwMode="auto">
          <a:xfrm>
            <a:off x="4149725" y="4191000"/>
            <a:ext cx="1066800" cy="304800"/>
          </a:xfrm>
          <a:prstGeom prst="rect">
            <a:avLst/>
          </a:prstGeom>
          <a:noFill/>
          <a:ln w="9525">
            <a:noFill/>
            <a:miter lim="800000"/>
            <a:headEnd/>
            <a:tailEnd/>
          </a:ln>
          <a:effectLst/>
        </p:spPr>
        <p:txBody>
          <a:bodyPr>
            <a:spAutoFit/>
          </a:bodyPr>
          <a:lstStyle/>
          <a:p>
            <a:pPr>
              <a:spcBef>
                <a:spcPct val="50000"/>
              </a:spcBef>
            </a:pPr>
            <a:r>
              <a:rPr lang="en-US" sz="1400"/>
              <a:t>SPARQLs</a:t>
            </a:r>
            <a:endParaRPr lang="el-GR" sz="1400"/>
          </a:p>
        </p:txBody>
      </p:sp>
      <p:pic>
        <p:nvPicPr>
          <p:cNvPr id="75793" name="Picture 17" descr="400_F_682878_kqEkmoprs3Rb8NXCNBLWBzNXDslIxz"/>
          <p:cNvPicPr>
            <a:picLocks noChangeAspect="1" noChangeArrowheads="1"/>
          </p:cNvPicPr>
          <p:nvPr/>
        </p:nvPicPr>
        <p:blipFill>
          <a:blip r:embed="rId3" cstate="print"/>
          <a:srcRect/>
          <a:stretch>
            <a:fillRect/>
          </a:stretch>
        </p:blipFill>
        <p:spPr bwMode="auto">
          <a:xfrm>
            <a:off x="5370513" y="3602038"/>
            <a:ext cx="1023937" cy="828675"/>
          </a:xfrm>
          <a:prstGeom prst="rect">
            <a:avLst/>
          </a:prstGeom>
          <a:noFill/>
          <a:ln w="9525">
            <a:noFill/>
            <a:miter lim="800000"/>
            <a:headEnd/>
            <a:tailEnd/>
          </a:ln>
        </p:spPr>
      </p:pic>
      <p:sp>
        <p:nvSpPr>
          <p:cNvPr id="75797" name="AutoShape 21"/>
          <p:cNvSpPr>
            <a:spLocks noChangeArrowheads="1"/>
          </p:cNvSpPr>
          <p:nvPr/>
        </p:nvSpPr>
        <p:spPr bwMode="auto">
          <a:xfrm>
            <a:off x="5383213" y="2085975"/>
            <a:ext cx="1617662" cy="1195388"/>
          </a:xfrm>
          <a:prstGeom prst="wedgeEllipseCallout">
            <a:avLst>
              <a:gd name="adj1" fmla="val -34005"/>
              <a:gd name="adj2" fmla="val 45884"/>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798" name="Text Box 22"/>
          <p:cNvSpPr txBox="1">
            <a:spLocks noChangeArrowheads="1"/>
          </p:cNvSpPr>
          <p:nvPr/>
        </p:nvSpPr>
        <p:spPr bwMode="auto">
          <a:xfrm>
            <a:off x="5508545" y="2241413"/>
            <a:ext cx="1422400" cy="954107"/>
          </a:xfrm>
          <a:prstGeom prst="rect">
            <a:avLst/>
          </a:prstGeom>
          <a:noFill/>
          <a:ln w="9525">
            <a:noFill/>
            <a:miter lim="800000"/>
            <a:headEnd/>
            <a:tailEnd/>
          </a:ln>
          <a:effectLst/>
        </p:spPr>
        <p:txBody>
          <a:bodyPr>
            <a:spAutoFit/>
          </a:bodyPr>
          <a:lstStyle/>
          <a:p>
            <a:pPr algn="ctr"/>
            <a:r>
              <a:rPr lang="en-US" sz="1400" dirty="0" smtClean="0"/>
              <a:t>Incorporate SPARQLs in the querying tool</a:t>
            </a:r>
            <a:endParaRPr lang="el-GR" sz="1400" dirty="0"/>
          </a:p>
        </p:txBody>
      </p:sp>
      <p:sp>
        <p:nvSpPr>
          <p:cNvPr id="75799" name="AutoShape 23"/>
          <p:cNvSpPr>
            <a:spLocks noChangeArrowheads="1"/>
          </p:cNvSpPr>
          <p:nvPr/>
        </p:nvSpPr>
        <p:spPr bwMode="auto">
          <a:xfrm>
            <a:off x="4195763" y="4071938"/>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800" name="Text Box 24"/>
          <p:cNvSpPr txBox="1">
            <a:spLocks noChangeArrowheads="1"/>
          </p:cNvSpPr>
          <p:nvPr/>
        </p:nvSpPr>
        <p:spPr bwMode="auto">
          <a:xfrm>
            <a:off x="4456113" y="3856038"/>
            <a:ext cx="350837" cy="276225"/>
          </a:xfrm>
          <a:prstGeom prst="rect">
            <a:avLst/>
          </a:prstGeom>
          <a:noFill/>
          <a:ln w="9525">
            <a:noFill/>
            <a:miter lim="800000"/>
            <a:headEnd/>
            <a:tailEnd/>
          </a:ln>
          <a:effectLst/>
        </p:spPr>
        <p:txBody>
          <a:bodyPr>
            <a:spAutoFit/>
          </a:bodyPr>
          <a:lstStyle/>
          <a:p>
            <a:pPr>
              <a:lnSpc>
                <a:spcPct val="0"/>
              </a:lnSpc>
              <a:spcBef>
                <a:spcPct val="50000"/>
              </a:spcBef>
            </a:pPr>
            <a:r>
              <a:rPr lang="en-US" sz="1200"/>
              <a:t>.</a:t>
            </a:r>
          </a:p>
          <a:p>
            <a:pPr>
              <a:lnSpc>
                <a:spcPct val="0"/>
              </a:lnSpc>
              <a:spcBef>
                <a:spcPct val="50000"/>
              </a:spcBef>
            </a:pPr>
            <a:r>
              <a:rPr lang="en-US" sz="1200"/>
              <a:t>.</a:t>
            </a:r>
          </a:p>
          <a:p>
            <a:pPr>
              <a:lnSpc>
                <a:spcPct val="0"/>
              </a:lnSpc>
              <a:spcBef>
                <a:spcPct val="50000"/>
              </a:spcBef>
            </a:pPr>
            <a:r>
              <a:rPr lang="en-US" sz="1200"/>
              <a:t>.</a:t>
            </a:r>
            <a:endParaRPr lang="el-GR" sz="1200"/>
          </a:p>
        </p:txBody>
      </p:sp>
      <p:sp>
        <p:nvSpPr>
          <p:cNvPr id="75802" name="Text Box 26"/>
          <p:cNvSpPr txBox="1">
            <a:spLocks noChangeArrowheads="1"/>
          </p:cNvSpPr>
          <p:nvPr/>
        </p:nvSpPr>
        <p:spPr bwMode="auto">
          <a:xfrm>
            <a:off x="2520950" y="4652963"/>
            <a:ext cx="1689100" cy="523220"/>
          </a:xfrm>
          <a:prstGeom prst="rect">
            <a:avLst/>
          </a:prstGeom>
          <a:noFill/>
          <a:ln w="9525">
            <a:noFill/>
            <a:miter lim="800000"/>
            <a:headEnd/>
            <a:tailEnd/>
          </a:ln>
          <a:effectLst/>
        </p:spPr>
        <p:txBody>
          <a:bodyPr>
            <a:spAutoFit/>
          </a:bodyPr>
          <a:lstStyle/>
          <a:p>
            <a:pPr>
              <a:spcBef>
                <a:spcPct val="50000"/>
              </a:spcBef>
            </a:pPr>
            <a:r>
              <a:rPr lang="en-US" sz="1400" i="1" dirty="0">
                <a:solidFill>
                  <a:schemeClr val="hlink"/>
                </a:solidFill>
              </a:rPr>
              <a:t>FR </a:t>
            </a:r>
            <a:r>
              <a:rPr lang="en-US" sz="1400" i="1" dirty="0" smtClean="0">
                <a:solidFill>
                  <a:schemeClr val="hlink"/>
                </a:solidFill>
              </a:rPr>
              <a:t>configuration tool</a:t>
            </a:r>
            <a:endParaRPr lang="el-GR" sz="1400" i="1" dirty="0">
              <a:solidFill>
                <a:schemeClr val="hlink"/>
              </a:solidFill>
            </a:endParaRPr>
          </a:p>
        </p:txBody>
      </p:sp>
      <p:sp>
        <p:nvSpPr>
          <p:cNvPr id="75804" name="AutoShape 28"/>
          <p:cNvSpPr>
            <a:spLocks noChangeArrowheads="1"/>
          </p:cNvSpPr>
          <p:nvPr/>
        </p:nvSpPr>
        <p:spPr bwMode="auto">
          <a:xfrm>
            <a:off x="6670675" y="3932238"/>
            <a:ext cx="820738" cy="889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l-GR"/>
          </a:p>
        </p:txBody>
      </p:sp>
      <p:grpSp>
        <p:nvGrpSpPr>
          <p:cNvPr id="4" name="Group 34"/>
          <p:cNvGrpSpPr>
            <a:grpSpLocks/>
          </p:cNvGrpSpPr>
          <p:nvPr/>
        </p:nvGrpSpPr>
        <p:grpSpPr bwMode="auto">
          <a:xfrm>
            <a:off x="7961313" y="2057400"/>
            <a:ext cx="1301750" cy="1147763"/>
            <a:chOff x="5015" y="1296"/>
            <a:chExt cx="820" cy="723"/>
          </a:xfrm>
        </p:grpSpPr>
        <p:sp>
          <p:nvSpPr>
            <p:cNvPr id="75806" name="AutoShape 30"/>
            <p:cNvSpPr>
              <a:spLocks noChangeArrowheads="1"/>
            </p:cNvSpPr>
            <p:nvPr/>
          </p:nvSpPr>
          <p:spPr bwMode="auto">
            <a:xfrm>
              <a:off x="5015" y="1296"/>
              <a:ext cx="820" cy="723"/>
            </a:xfrm>
            <a:prstGeom prst="wedgeEllipseCallout">
              <a:avLst>
                <a:gd name="adj1" fmla="val -43657"/>
                <a:gd name="adj2" fmla="val 46819"/>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807" name="Text Box 31"/>
            <p:cNvSpPr txBox="1">
              <a:spLocks noChangeArrowheads="1"/>
            </p:cNvSpPr>
            <p:nvPr/>
          </p:nvSpPr>
          <p:spPr bwMode="auto">
            <a:xfrm>
              <a:off x="5075" y="1523"/>
              <a:ext cx="675" cy="194"/>
            </a:xfrm>
            <a:prstGeom prst="rect">
              <a:avLst/>
            </a:prstGeom>
            <a:noFill/>
            <a:ln w="9525">
              <a:noFill/>
              <a:miter lim="800000"/>
              <a:headEnd/>
              <a:tailEnd/>
            </a:ln>
            <a:effectLst/>
          </p:spPr>
          <p:txBody>
            <a:bodyPr>
              <a:spAutoFit/>
            </a:bodyPr>
            <a:lstStyle/>
            <a:p>
              <a:pPr algn="ctr"/>
              <a:r>
                <a:rPr lang="en-US" sz="1400" dirty="0" smtClean="0"/>
                <a:t>Query</a:t>
              </a:r>
              <a:endParaRPr lang="el-GR" sz="1400" dirty="0"/>
            </a:p>
          </p:txBody>
        </p:sp>
      </p:grpSp>
      <p:sp>
        <p:nvSpPr>
          <p:cNvPr id="75808" name="Text Box 32"/>
          <p:cNvSpPr txBox="1">
            <a:spLocks noChangeArrowheads="1"/>
          </p:cNvSpPr>
          <p:nvPr/>
        </p:nvSpPr>
        <p:spPr bwMode="auto">
          <a:xfrm>
            <a:off x="5274365" y="4639849"/>
            <a:ext cx="1298713" cy="523220"/>
          </a:xfrm>
          <a:prstGeom prst="rect">
            <a:avLst/>
          </a:prstGeom>
          <a:noFill/>
          <a:ln w="9525">
            <a:noFill/>
            <a:miter lim="800000"/>
            <a:headEnd/>
            <a:tailEnd/>
          </a:ln>
          <a:effectLst/>
        </p:spPr>
        <p:txBody>
          <a:bodyPr wrap="square">
            <a:spAutoFit/>
          </a:bodyPr>
          <a:lstStyle/>
          <a:p>
            <a:pPr>
              <a:spcBef>
                <a:spcPct val="50000"/>
              </a:spcBef>
            </a:pPr>
            <a:r>
              <a:rPr lang="en-US" sz="1400" i="1" dirty="0" smtClean="0">
                <a:solidFill>
                  <a:schemeClr val="hlink"/>
                </a:solidFill>
              </a:rPr>
              <a:t>Querying component</a:t>
            </a:r>
            <a:endParaRPr lang="el-GR" sz="1400" i="1" dirty="0">
              <a:solidFill>
                <a:schemeClr val="hlink"/>
              </a:solidFill>
            </a:endParaRPr>
          </a:p>
        </p:txBody>
      </p:sp>
      <p:pic>
        <p:nvPicPr>
          <p:cNvPr id="75809" name="Picture 33" descr="1270745818pm0B7x"/>
          <p:cNvPicPr>
            <a:picLocks noChangeAspect="1" noChangeArrowheads="1"/>
          </p:cNvPicPr>
          <p:nvPr/>
        </p:nvPicPr>
        <p:blipFill>
          <a:blip r:embed="rId4" cstate="print"/>
          <a:srcRect/>
          <a:stretch>
            <a:fillRect/>
          </a:stretch>
        </p:blipFill>
        <p:spPr bwMode="auto">
          <a:xfrm>
            <a:off x="7751763" y="3530600"/>
            <a:ext cx="942975" cy="949325"/>
          </a:xfrm>
          <a:prstGeom prst="rect">
            <a:avLst/>
          </a:prstGeom>
          <a:noFill/>
        </p:spPr>
      </p:pic>
      <p:sp>
        <p:nvSpPr>
          <p:cNvPr id="28" name="Text Box 26"/>
          <p:cNvSpPr txBox="1">
            <a:spLocks noChangeArrowheads="1"/>
          </p:cNvSpPr>
          <p:nvPr/>
        </p:nvSpPr>
        <p:spPr bwMode="auto">
          <a:xfrm>
            <a:off x="420481" y="4646339"/>
            <a:ext cx="1689100" cy="307777"/>
          </a:xfrm>
          <a:prstGeom prst="rect">
            <a:avLst/>
          </a:prstGeom>
          <a:noFill/>
          <a:ln w="9525">
            <a:noFill/>
            <a:miter lim="800000"/>
            <a:headEnd/>
            <a:tailEnd/>
          </a:ln>
          <a:effectLst/>
        </p:spPr>
        <p:txBody>
          <a:bodyPr>
            <a:spAutoFit/>
          </a:bodyPr>
          <a:lstStyle/>
          <a:p>
            <a:pPr>
              <a:spcBef>
                <a:spcPct val="50000"/>
              </a:spcBef>
            </a:pPr>
            <a:r>
              <a:rPr lang="en-US" sz="1400" i="1" dirty="0" smtClean="0">
                <a:solidFill>
                  <a:schemeClr val="hlink"/>
                </a:solidFill>
              </a:rPr>
              <a:t>Paths’  language</a:t>
            </a:r>
            <a:endParaRPr lang="el-GR" sz="1400" i="1" dirty="0">
              <a:solidFill>
                <a:schemeClr val="hlink"/>
              </a:solidFill>
            </a:endParaRPr>
          </a:p>
        </p:txBody>
      </p:sp>
      <p:sp>
        <p:nvSpPr>
          <p:cNvPr id="30" name="29 - TextBox"/>
          <p:cNvSpPr txBox="1"/>
          <p:nvPr/>
        </p:nvSpPr>
        <p:spPr>
          <a:xfrm>
            <a:off x="0" y="6488668"/>
            <a:ext cx="1762021" cy="369332"/>
          </a:xfrm>
          <a:prstGeom prst="rect">
            <a:avLst/>
          </a:prstGeom>
          <a:noFill/>
        </p:spPr>
        <p:txBody>
          <a:bodyPr wrap="none" rtlCol="0">
            <a:spAutoFit/>
          </a:bodyPr>
          <a:lstStyle/>
          <a:p>
            <a:r>
              <a:rPr lang="en-US" b="0" i="1" dirty="0" smtClean="0">
                <a:solidFill>
                  <a:srgbClr val="CCCC00"/>
                </a:solidFill>
              </a:rPr>
              <a:t>Implementation</a:t>
            </a:r>
            <a:endParaRPr lang="el-GR" b="0" i="1" dirty="0">
              <a:solidFill>
                <a:srgbClr val="CCCC00"/>
              </a:solidFill>
            </a:endParaRPr>
          </a:p>
        </p:txBody>
      </p:sp>
      <p:sp>
        <p:nvSpPr>
          <p:cNvPr id="31" name="30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33</a:t>
            </a:fld>
            <a:endParaRPr lang="en-US"/>
          </a:p>
        </p:txBody>
      </p:sp>
      <p:sp>
        <p:nvSpPr>
          <p:cNvPr id="32" name="31 - Δεξιό άγκιστρο"/>
          <p:cNvSpPr/>
          <p:nvPr/>
        </p:nvSpPr>
        <p:spPr bwMode="auto">
          <a:xfrm rot="5400000">
            <a:off x="3255581" y="2451540"/>
            <a:ext cx="646384" cy="6053958"/>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33" name="32 - TextBox"/>
          <p:cNvSpPr txBox="1"/>
          <p:nvPr/>
        </p:nvSpPr>
        <p:spPr>
          <a:xfrm>
            <a:off x="2443655" y="5880538"/>
            <a:ext cx="2300630" cy="369332"/>
          </a:xfrm>
          <a:prstGeom prst="rect">
            <a:avLst/>
          </a:prstGeom>
          <a:noFill/>
        </p:spPr>
        <p:txBody>
          <a:bodyPr wrap="none" rtlCol="0">
            <a:spAutoFit/>
          </a:bodyPr>
          <a:lstStyle/>
          <a:p>
            <a:r>
              <a:rPr lang="en-US" dirty="0" smtClean="0"/>
              <a:t>administrative user</a:t>
            </a:r>
            <a:endParaRPr lang="el-GR" dirty="0"/>
          </a:p>
        </p:txBody>
      </p:sp>
      <p:sp>
        <p:nvSpPr>
          <p:cNvPr id="34" name="33 - Δεξιό άγκιστρο"/>
          <p:cNvSpPr/>
          <p:nvPr/>
        </p:nvSpPr>
        <p:spPr bwMode="auto">
          <a:xfrm rot="5400000">
            <a:off x="7985238" y="4653456"/>
            <a:ext cx="515006" cy="155027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35" name="34 - TextBox"/>
          <p:cNvSpPr txBox="1"/>
          <p:nvPr/>
        </p:nvSpPr>
        <p:spPr>
          <a:xfrm>
            <a:off x="7719866" y="5843749"/>
            <a:ext cx="1146468" cy="369332"/>
          </a:xfrm>
          <a:prstGeom prst="rect">
            <a:avLst/>
          </a:prstGeom>
          <a:noFill/>
        </p:spPr>
        <p:txBody>
          <a:bodyPr wrap="none" rtlCol="0">
            <a:spAutoFit/>
          </a:bodyPr>
          <a:lstStyle/>
          <a:p>
            <a:r>
              <a:rPr lang="en-US" dirty="0" smtClean="0"/>
              <a:t>end user</a:t>
            </a:r>
            <a:endParaRPr lang="el-GR" dirty="0"/>
          </a:p>
        </p:txBody>
      </p:sp>
      <p:sp>
        <p:nvSpPr>
          <p:cNvPr id="36" name="Text Box 32"/>
          <p:cNvSpPr txBox="1">
            <a:spLocks noChangeArrowheads="1"/>
          </p:cNvSpPr>
          <p:nvPr/>
        </p:nvSpPr>
        <p:spPr bwMode="auto">
          <a:xfrm>
            <a:off x="7627776" y="4646476"/>
            <a:ext cx="1298713" cy="523220"/>
          </a:xfrm>
          <a:prstGeom prst="rect">
            <a:avLst/>
          </a:prstGeom>
          <a:noFill/>
          <a:ln w="9525">
            <a:noFill/>
            <a:miter lim="800000"/>
            <a:headEnd/>
            <a:tailEnd/>
          </a:ln>
          <a:effectLst/>
        </p:spPr>
        <p:txBody>
          <a:bodyPr wrap="square">
            <a:spAutoFit/>
          </a:bodyPr>
          <a:lstStyle/>
          <a:p>
            <a:pPr>
              <a:spcBef>
                <a:spcPct val="50000"/>
              </a:spcBef>
            </a:pPr>
            <a:r>
              <a:rPr lang="en-US" sz="1400" i="1" dirty="0" smtClean="0">
                <a:solidFill>
                  <a:schemeClr val="hlink"/>
                </a:solidFill>
              </a:rPr>
              <a:t>Querying component</a:t>
            </a:r>
            <a:endParaRPr lang="el-GR" sz="1400" i="1" dirty="0">
              <a:solidFill>
                <a:schemeClr val="hlink"/>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 Τίτλος"/>
          <p:cNvSpPr>
            <a:spLocks noGrp="1"/>
          </p:cNvSpPr>
          <p:nvPr>
            <p:ph type="title"/>
          </p:nvPr>
        </p:nvSpPr>
        <p:spPr/>
        <p:txBody>
          <a:bodyPr/>
          <a:lstStyle/>
          <a:p>
            <a:r>
              <a:rPr lang="en-US" dirty="0" smtClean="0"/>
              <a:t>Workflow</a:t>
            </a:r>
            <a:endParaRPr lang="el-GR" dirty="0" smtClean="0"/>
          </a:p>
        </p:txBody>
      </p:sp>
      <p:grpSp>
        <p:nvGrpSpPr>
          <p:cNvPr id="2" name="Group 7"/>
          <p:cNvGrpSpPr>
            <a:grpSpLocks/>
          </p:cNvGrpSpPr>
          <p:nvPr/>
        </p:nvGrpSpPr>
        <p:grpSpPr bwMode="auto">
          <a:xfrm>
            <a:off x="741363" y="2109788"/>
            <a:ext cx="1477962" cy="1289050"/>
            <a:chOff x="1375" y="1100"/>
            <a:chExt cx="931" cy="812"/>
          </a:xfrm>
        </p:grpSpPr>
        <p:sp>
          <p:nvSpPr>
            <p:cNvPr id="75782" name="AutoShape 6"/>
            <p:cNvSpPr>
              <a:spLocks noChangeArrowheads="1"/>
            </p:cNvSpPr>
            <p:nvPr/>
          </p:nvSpPr>
          <p:spPr bwMode="auto">
            <a:xfrm>
              <a:off x="1375" y="1100"/>
              <a:ext cx="931" cy="812"/>
            </a:xfrm>
            <a:prstGeom prst="wedgeEllipseCallout">
              <a:avLst>
                <a:gd name="adj1" fmla="val -44417"/>
                <a:gd name="adj2" fmla="val 36208"/>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781" name="Text Box 5"/>
            <p:cNvSpPr txBox="1">
              <a:spLocks noChangeArrowheads="1"/>
            </p:cNvSpPr>
            <p:nvPr/>
          </p:nvSpPr>
          <p:spPr bwMode="auto">
            <a:xfrm>
              <a:off x="1405" y="1251"/>
              <a:ext cx="896" cy="465"/>
            </a:xfrm>
            <a:prstGeom prst="rect">
              <a:avLst/>
            </a:prstGeom>
            <a:noFill/>
            <a:ln w="9525">
              <a:noFill/>
              <a:miter lim="800000"/>
              <a:headEnd/>
              <a:tailEnd/>
            </a:ln>
            <a:effectLst/>
          </p:spPr>
          <p:txBody>
            <a:bodyPr>
              <a:spAutoFit/>
            </a:bodyPr>
            <a:lstStyle/>
            <a:p>
              <a:pPr algn="ctr"/>
              <a:r>
                <a:rPr lang="en-US" sz="1400" dirty="0" smtClean="0"/>
                <a:t>Write Fundamental Relationship </a:t>
              </a:r>
              <a:endParaRPr lang="el-GR" sz="1400" dirty="0"/>
            </a:p>
          </p:txBody>
        </p:sp>
      </p:grpSp>
      <p:sp>
        <p:nvSpPr>
          <p:cNvPr id="75785" name="AutoShape 9"/>
          <p:cNvSpPr>
            <a:spLocks noChangeArrowheads="1"/>
          </p:cNvSpPr>
          <p:nvPr/>
        </p:nvSpPr>
        <p:spPr bwMode="auto">
          <a:xfrm>
            <a:off x="1770063" y="3857625"/>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786" name="Text Box 10"/>
          <p:cNvSpPr txBox="1">
            <a:spLocks noChangeArrowheads="1"/>
          </p:cNvSpPr>
          <p:nvPr/>
        </p:nvSpPr>
        <p:spPr bwMode="auto">
          <a:xfrm>
            <a:off x="1709738" y="4081463"/>
            <a:ext cx="973137" cy="517525"/>
          </a:xfrm>
          <a:prstGeom prst="rect">
            <a:avLst/>
          </a:prstGeom>
          <a:noFill/>
          <a:ln w="9525">
            <a:noFill/>
            <a:miter lim="800000"/>
            <a:headEnd/>
            <a:tailEnd/>
          </a:ln>
          <a:effectLst/>
        </p:spPr>
        <p:txBody>
          <a:bodyPr>
            <a:spAutoFit/>
          </a:bodyPr>
          <a:lstStyle/>
          <a:p>
            <a:pPr>
              <a:spcBef>
                <a:spcPct val="50000"/>
              </a:spcBef>
            </a:pPr>
            <a:r>
              <a:rPr lang="en-US" sz="1400"/>
              <a:t>PATH (text)</a:t>
            </a:r>
            <a:endParaRPr lang="el-GR" sz="1400"/>
          </a:p>
        </p:txBody>
      </p:sp>
      <p:pic>
        <p:nvPicPr>
          <p:cNvPr id="75787" name="Picture 11" descr="400_F_682878_kqEkmoprs3Rb8NXCNBLWBzNXDslIxz"/>
          <p:cNvPicPr>
            <a:picLocks noChangeAspect="1" noChangeArrowheads="1"/>
          </p:cNvPicPr>
          <p:nvPr/>
        </p:nvPicPr>
        <p:blipFill>
          <a:blip r:embed="rId3" cstate="print"/>
          <a:srcRect/>
          <a:stretch>
            <a:fillRect/>
          </a:stretch>
        </p:blipFill>
        <p:spPr bwMode="auto">
          <a:xfrm>
            <a:off x="2860675" y="3624263"/>
            <a:ext cx="1023938" cy="828675"/>
          </a:xfrm>
          <a:prstGeom prst="rect">
            <a:avLst/>
          </a:prstGeom>
          <a:noFill/>
          <a:ln w="9525">
            <a:noFill/>
            <a:miter lim="800000"/>
            <a:headEnd/>
            <a:tailEnd/>
          </a:ln>
        </p:spPr>
      </p:pic>
      <p:grpSp>
        <p:nvGrpSpPr>
          <p:cNvPr id="3" name="Group 19"/>
          <p:cNvGrpSpPr>
            <a:grpSpLocks/>
          </p:cNvGrpSpPr>
          <p:nvPr/>
        </p:nvGrpSpPr>
        <p:grpSpPr bwMode="auto">
          <a:xfrm>
            <a:off x="2711450" y="1979613"/>
            <a:ext cx="2286219" cy="1524000"/>
            <a:chOff x="1855" y="1248"/>
            <a:chExt cx="1307" cy="960"/>
          </a:xfrm>
        </p:grpSpPr>
        <p:sp>
          <p:nvSpPr>
            <p:cNvPr id="75789" name="AutoShape 13"/>
            <p:cNvSpPr>
              <a:spLocks noChangeArrowheads="1"/>
            </p:cNvSpPr>
            <p:nvPr/>
          </p:nvSpPr>
          <p:spPr bwMode="auto">
            <a:xfrm>
              <a:off x="1855" y="1248"/>
              <a:ext cx="1307" cy="960"/>
            </a:xfrm>
            <a:prstGeom prst="wedgeEllipseCallout">
              <a:avLst>
                <a:gd name="adj1" fmla="val -46023"/>
                <a:gd name="adj2" fmla="val 22917"/>
              </a:avLst>
            </a:prstGeom>
            <a:solidFill>
              <a:srgbClr val="FFC000">
                <a:alpha val="53000"/>
              </a:srgbClr>
            </a:solidFill>
            <a:ln w="9525">
              <a:solidFill>
                <a:schemeClr val="tx1"/>
              </a:solidFill>
              <a:miter lim="800000"/>
              <a:headEnd/>
              <a:tailEnd/>
            </a:ln>
            <a:effectLst/>
          </p:spPr>
          <p:txBody>
            <a:bodyPr/>
            <a:lstStyle/>
            <a:p>
              <a:pPr algn="ctr"/>
              <a:endParaRPr lang="el-GR"/>
            </a:p>
          </p:txBody>
        </p:sp>
        <p:sp>
          <p:nvSpPr>
            <p:cNvPr id="75790" name="Text Box 14"/>
            <p:cNvSpPr txBox="1">
              <a:spLocks noChangeArrowheads="1"/>
            </p:cNvSpPr>
            <p:nvPr/>
          </p:nvSpPr>
          <p:spPr bwMode="auto">
            <a:xfrm>
              <a:off x="2062" y="1407"/>
              <a:ext cx="896" cy="679"/>
            </a:xfrm>
            <a:prstGeom prst="rect">
              <a:avLst/>
            </a:prstGeom>
            <a:noFill/>
            <a:ln w="9525">
              <a:noFill/>
              <a:miter lim="800000"/>
              <a:headEnd/>
              <a:tailEnd/>
            </a:ln>
            <a:effectLst/>
          </p:spPr>
          <p:txBody>
            <a:bodyPr>
              <a:spAutoFit/>
            </a:bodyPr>
            <a:lstStyle/>
            <a:p>
              <a:pPr algn="ctr"/>
              <a:r>
                <a:rPr lang="en-US" sz="1600" dirty="0" smtClean="0"/>
                <a:t>Validate </a:t>
              </a:r>
              <a:r>
                <a:rPr lang="en-US" sz="1600" dirty="0"/>
                <a:t>and </a:t>
              </a:r>
              <a:r>
                <a:rPr lang="en-US" sz="1600" dirty="0" smtClean="0"/>
                <a:t>automatically create SPARQL</a:t>
              </a:r>
              <a:endParaRPr lang="el-GR" sz="1600" dirty="0"/>
            </a:p>
          </p:txBody>
        </p:sp>
      </p:grpSp>
      <p:sp>
        <p:nvSpPr>
          <p:cNvPr id="75791" name="AutoShape 15"/>
          <p:cNvSpPr>
            <a:spLocks noChangeArrowheads="1"/>
          </p:cNvSpPr>
          <p:nvPr/>
        </p:nvSpPr>
        <p:spPr bwMode="auto">
          <a:xfrm>
            <a:off x="4208463" y="3822700"/>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792" name="Text Box 16"/>
          <p:cNvSpPr txBox="1">
            <a:spLocks noChangeArrowheads="1"/>
          </p:cNvSpPr>
          <p:nvPr/>
        </p:nvSpPr>
        <p:spPr bwMode="auto">
          <a:xfrm>
            <a:off x="4149725" y="4191000"/>
            <a:ext cx="1066800" cy="304800"/>
          </a:xfrm>
          <a:prstGeom prst="rect">
            <a:avLst/>
          </a:prstGeom>
          <a:noFill/>
          <a:ln w="9525">
            <a:noFill/>
            <a:miter lim="800000"/>
            <a:headEnd/>
            <a:tailEnd/>
          </a:ln>
          <a:effectLst/>
        </p:spPr>
        <p:txBody>
          <a:bodyPr>
            <a:spAutoFit/>
          </a:bodyPr>
          <a:lstStyle/>
          <a:p>
            <a:pPr>
              <a:spcBef>
                <a:spcPct val="50000"/>
              </a:spcBef>
            </a:pPr>
            <a:r>
              <a:rPr lang="en-US" sz="1400"/>
              <a:t>SPARQLs</a:t>
            </a:r>
            <a:endParaRPr lang="el-GR" sz="1400"/>
          </a:p>
        </p:txBody>
      </p:sp>
      <p:pic>
        <p:nvPicPr>
          <p:cNvPr id="75793" name="Picture 17" descr="400_F_682878_kqEkmoprs3Rb8NXCNBLWBzNXDslIxz"/>
          <p:cNvPicPr>
            <a:picLocks noChangeAspect="1" noChangeArrowheads="1"/>
          </p:cNvPicPr>
          <p:nvPr/>
        </p:nvPicPr>
        <p:blipFill>
          <a:blip r:embed="rId3" cstate="print"/>
          <a:srcRect/>
          <a:stretch>
            <a:fillRect/>
          </a:stretch>
        </p:blipFill>
        <p:spPr bwMode="auto">
          <a:xfrm>
            <a:off x="5370513" y="3602038"/>
            <a:ext cx="1023937" cy="828675"/>
          </a:xfrm>
          <a:prstGeom prst="rect">
            <a:avLst/>
          </a:prstGeom>
          <a:noFill/>
          <a:ln w="9525">
            <a:noFill/>
            <a:miter lim="800000"/>
            <a:headEnd/>
            <a:tailEnd/>
          </a:ln>
        </p:spPr>
      </p:pic>
      <p:sp>
        <p:nvSpPr>
          <p:cNvPr id="75797" name="AutoShape 21"/>
          <p:cNvSpPr>
            <a:spLocks noChangeArrowheads="1"/>
          </p:cNvSpPr>
          <p:nvPr/>
        </p:nvSpPr>
        <p:spPr bwMode="auto">
          <a:xfrm>
            <a:off x="5383213" y="2085975"/>
            <a:ext cx="1617662" cy="1195388"/>
          </a:xfrm>
          <a:prstGeom prst="wedgeEllipseCallout">
            <a:avLst>
              <a:gd name="adj1" fmla="val -34005"/>
              <a:gd name="adj2" fmla="val 45884"/>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798" name="Text Box 22"/>
          <p:cNvSpPr txBox="1">
            <a:spLocks noChangeArrowheads="1"/>
          </p:cNvSpPr>
          <p:nvPr/>
        </p:nvSpPr>
        <p:spPr bwMode="auto">
          <a:xfrm>
            <a:off x="5508545" y="2241413"/>
            <a:ext cx="1422400" cy="954107"/>
          </a:xfrm>
          <a:prstGeom prst="rect">
            <a:avLst/>
          </a:prstGeom>
          <a:noFill/>
          <a:ln w="9525">
            <a:noFill/>
            <a:miter lim="800000"/>
            <a:headEnd/>
            <a:tailEnd/>
          </a:ln>
          <a:effectLst/>
        </p:spPr>
        <p:txBody>
          <a:bodyPr>
            <a:spAutoFit/>
          </a:bodyPr>
          <a:lstStyle/>
          <a:p>
            <a:pPr algn="ctr"/>
            <a:r>
              <a:rPr lang="en-US" sz="1400" dirty="0" smtClean="0"/>
              <a:t>Incorporate SPARQLs in the querying tool</a:t>
            </a:r>
            <a:endParaRPr lang="el-GR" sz="1400" dirty="0"/>
          </a:p>
        </p:txBody>
      </p:sp>
      <p:sp>
        <p:nvSpPr>
          <p:cNvPr id="75799" name="AutoShape 23"/>
          <p:cNvSpPr>
            <a:spLocks noChangeArrowheads="1"/>
          </p:cNvSpPr>
          <p:nvPr/>
        </p:nvSpPr>
        <p:spPr bwMode="auto">
          <a:xfrm>
            <a:off x="4195763" y="4071938"/>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800" name="Text Box 24"/>
          <p:cNvSpPr txBox="1">
            <a:spLocks noChangeArrowheads="1"/>
          </p:cNvSpPr>
          <p:nvPr/>
        </p:nvSpPr>
        <p:spPr bwMode="auto">
          <a:xfrm>
            <a:off x="4456113" y="3856038"/>
            <a:ext cx="350837" cy="276225"/>
          </a:xfrm>
          <a:prstGeom prst="rect">
            <a:avLst/>
          </a:prstGeom>
          <a:noFill/>
          <a:ln w="9525">
            <a:noFill/>
            <a:miter lim="800000"/>
            <a:headEnd/>
            <a:tailEnd/>
          </a:ln>
          <a:effectLst/>
        </p:spPr>
        <p:txBody>
          <a:bodyPr>
            <a:spAutoFit/>
          </a:bodyPr>
          <a:lstStyle/>
          <a:p>
            <a:pPr>
              <a:lnSpc>
                <a:spcPct val="0"/>
              </a:lnSpc>
              <a:spcBef>
                <a:spcPct val="50000"/>
              </a:spcBef>
            </a:pPr>
            <a:r>
              <a:rPr lang="en-US" sz="1200"/>
              <a:t>.</a:t>
            </a:r>
          </a:p>
          <a:p>
            <a:pPr>
              <a:lnSpc>
                <a:spcPct val="0"/>
              </a:lnSpc>
              <a:spcBef>
                <a:spcPct val="50000"/>
              </a:spcBef>
            </a:pPr>
            <a:r>
              <a:rPr lang="en-US" sz="1200"/>
              <a:t>.</a:t>
            </a:r>
          </a:p>
          <a:p>
            <a:pPr>
              <a:lnSpc>
                <a:spcPct val="0"/>
              </a:lnSpc>
              <a:spcBef>
                <a:spcPct val="50000"/>
              </a:spcBef>
            </a:pPr>
            <a:r>
              <a:rPr lang="en-US" sz="1200"/>
              <a:t>.</a:t>
            </a:r>
            <a:endParaRPr lang="el-GR" sz="1200"/>
          </a:p>
        </p:txBody>
      </p:sp>
      <p:sp>
        <p:nvSpPr>
          <p:cNvPr id="75802" name="Text Box 26"/>
          <p:cNvSpPr txBox="1">
            <a:spLocks noChangeArrowheads="1"/>
          </p:cNvSpPr>
          <p:nvPr/>
        </p:nvSpPr>
        <p:spPr bwMode="auto">
          <a:xfrm>
            <a:off x="2520950" y="4652963"/>
            <a:ext cx="1689100" cy="523220"/>
          </a:xfrm>
          <a:prstGeom prst="rect">
            <a:avLst/>
          </a:prstGeom>
          <a:noFill/>
          <a:ln w="9525">
            <a:noFill/>
            <a:miter lim="800000"/>
            <a:headEnd/>
            <a:tailEnd/>
          </a:ln>
          <a:effectLst/>
        </p:spPr>
        <p:txBody>
          <a:bodyPr>
            <a:spAutoFit/>
          </a:bodyPr>
          <a:lstStyle/>
          <a:p>
            <a:pPr>
              <a:spcBef>
                <a:spcPct val="50000"/>
              </a:spcBef>
            </a:pPr>
            <a:r>
              <a:rPr lang="en-US" sz="1400" i="1" dirty="0">
                <a:solidFill>
                  <a:schemeClr val="hlink"/>
                </a:solidFill>
              </a:rPr>
              <a:t>FR </a:t>
            </a:r>
            <a:r>
              <a:rPr lang="en-US" sz="1400" i="1" dirty="0" smtClean="0">
                <a:solidFill>
                  <a:schemeClr val="hlink"/>
                </a:solidFill>
              </a:rPr>
              <a:t>configuration tool</a:t>
            </a:r>
            <a:endParaRPr lang="el-GR" sz="1400" i="1" dirty="0">
              <a:solidFill>
                <a:schemeClr val="hlink"/>
              </a:solidFill>
            </a:endParaRPr>
          </a:p>
        </p:txBody>
      </p:sp>
      <p:sp>
        <p:nvSpPr>
          <p:cNvPr id="75804" name="AutoShape 28"/>
          <p:cNvSpPr>
            <a:spLocks noChangeArrowheads="1"/>
          </p:cNvSpPr>
          <p:nvPr/>
        </p:nvSpPr>
        <p:spPr bwMode="auto">
          <a:xfrm>
            <a:off x="6670675" y="3932238"/>
            <a:ext cx="820738" cy="889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l-GR"/>
          </a:p>
        </p:txBody>
      </p:sp>
      <p:grpSp>
        <p:nvGrpSpPr>
          <p:cNvPr id="4" name="Group 34"/>
          <p:cNvGrpSpPr>
            <a:grpSpLocks/>
          </p:cNvGrpSpPr>
          <p:nvPr/>
        </p:nvGrpSpPr>
        <p:grpSpPr bwMode="auto">
          <a:xfrm>
            <a:off x="7961313" y="2057400"/>
            <a:ext cx="1301750" cy="1147763"/>
            <a:chOff x="5015" y="1296"/>
            <a:chExt cx="820" cy="723"/>
          </a:xfrm>
        </p:grpSpPr>
        <p:sp>
          <p:nvSpPr>
            <p:cNvPr id="75806" name="AutoShape 30"/>
            <p:cNvSpPr>
              <a:spLocks noChangeArrowheads="1"/>
            </p:cNvSpPr>
            <p:nvPr/>
          </p:nvSpPr>
          <p:spPr bwMode="auto">
            <a:xfrm>
              <a:off x="5015" y="1296"/>
              <a:ext cx="820" cy="723"/>
            </a:xfrm>
            <a:prstGeom prst="wedgeEllipseCallout">
              <a:avLst>
                <a:gd name="adj1" fmla="val -43657"/>
                <a:gd name="adj2" fmla="val 46819"/>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807" name="Text Box 31"/>
            <p:cNvSpPr txBox="1">
              <a:spLocks noChangeArrowheads="1"/>
            </p:cNvSpPr>
            <p:nvPr/>
          </p:nvSpPr>
          <p:spPr bwMode="auto">
            <a:xfrm>
              <a:off x="5075" y="1523"/>
              <a:ext cx="675" cy="194"/>
            </a:xfrm>
            <a:prstGeom prst="rect">
              <a:avLst/>
            </a:prstGeom>
            <a:noFill/>
            <a:ln w="9525">
              <a:noFill/>
              <a:miter lim="800000"/>
              <a:headEnd/>
              <a:tailEnd/>
            </a:ln>
            <a:effectLst/>
          </p:spPr>
          <p:txBody>
            <a:bodyPr>
              <a:spAutoFit/>
            </a:bodyPr>
            <a:lstStyle/>
            <a:p>
              <a:pPr algn="ctr"/>
              <a:r>
                <a:rPr lang="en-US" sz="1400" dirty="0" smtClean="0"/>
                <a:t>Query</a:t>
              </a:r>
              <a:endParaRPr lang="el-GR" sz="1400" dirty="0"/>
            </a:p>
          </p:txBody>
        </p:sp>
      </p:grpSp>
      <p:sp>
        <p:nvSpPr>
          <p:cNvPr id="75808" name="Text Box 32"/>
          <p:cNvSpPr txBox="1">
            <a:spLocks noChangeArrowheads="1"/>
          </p:cNvSpPr>
          <p:nvPr/>
        </p:nvSpPr>
        <p:spPr bwMode="auto">
          <a:xfrm>
            <a:off x="5274365" y="4639849"/>
            <a:ext cx="1298713" cy="523220"/>
          </a:xfrm>
          <a:prstGeom prst="rect">
            <a:avLst/>
          </a:prstGeom>
          <a:noFill/>
          <a:ln w="9525">
            <a:noFill/>
            <a:miter lim="800000"/>
            <a:headEnd/>
            <a:tailEnd/>
          </a:ln>
          <a:effectLst/>
        </p:spPr>
        <p:txBody>
          <a:bodyPr wrap="square">
            <a:spAutoFit/>
          </a:bodyPr>
          <a:lstStyle/>
          <a:p>
            <a:pPr>
              <a:spcBef>
                <a:spcPct val="50000"/>
              </a:spcBef>
            </a:pPr>
            <a:r>
              <a:rPr lang="en-US" sz="1400" i="1" dirty="0" smtClean="0">
                <a:solidFill>
                  <a:schemeClr val="hlink"/>
                </a:solidFill>
              </a:rPr>
              <a:t>Querying component</a:t>
            </a:r>
            <a:endParaRPr lang="el-GR" sz="1400" i="1" dirty="0">
              <a:solidFill>
                <a:schemeClr val="hlink"/>
              </a:solidFill>
            </a:endParaRPr>
          </a:p>
        </p:txBody>
      </p:sp>
      <p:pic>
        <p:nvPicPr>
          <p:cNvPr id="75809" name="Picture 33" descr="1270745818pm0B7x"/>
          <p:cNvPicPr>
            <a:picLocks noChangeAspect="1" noChangeArrowheads="1"/>
          </p:cNvPicPr>
          <p:nvPr/>
        </p:nvPicPr>
        <p:blipFill>
          <a:blip r:embed="rId4" cstate="print"/>
          <a:srcRect/>
          <a:stretch>
            <a:fillRect/>
          </a:stretch>
        </p:blipFill>
        <p:spPr bwMode="auto">
          <a:xfrm>
            <a:off x="7751763" y="3530600"/>
            <a:ext cx="942975" cy="949325"/>
          </a:xfrm>
          <a:prstGeom prst="rect">
            <a:avLst/>
          </a:prstGeom>
          <a:noFill/>
        </p:spPr>
      </p:pic>
      <p:sp>
        <p:nvSpPr>
          <p:cNvPr id="28" name="Text Box 26"/>
          <p:cNvSpPr txBox="1">
            <a:spLocks noChangeArrowheads="1"/>
          </p:cNvSpPr>
          <p:nvPr/>
        </p:nvSpPr>
        <p:spPr bwMode="auto">
          <a:xfrm>
            <a:off x="420481" y="4646339"/>
            <a:ext cx="1689100" cy="307777"/>
          </a:xfrm>
          <a:prstGeom prst="rect">
            <a:avLst/>
          </a:prstGeom>
          <a:noFill/>
          <a:ln w="9525">
            <a:noFill/>
            <a:miter lim="800000"/>
            <a:headEnd/>
            <a:tailEnd/>
          </a:ln>
          <a:effectLst/>
        </p:spPr>
        <p:txBody>
          <a:bodyPr>
            <a:spAutoFit/>
          </a:bodyPr>
          <a:lstStyle/>
          <a:p>
            <a:pPr>
              <a:spcBef>
                <a:spcPct val="50000"/>
              </a:spcBef>
            </a:pPr>
            <a:r>
              <a:rPr lang="en-US" sz="1400" i="1" dirty="0" smtClean="0">
                <a:solidFill>
                  <a:schemeClr val="hlink"/>
                </a:solidFill>
              </a:rPr>
              <a:t>Paths’ language</a:t>
            </a:r>
            <a:endParaRPr lang="el-GR" sz="1400" i="1" dirty="0">
              <a:solidFill>
                <a:schemeClr val="hlink"/>
              </a:solidFill>
            </a:endParaRPr>
          </a:p>
        </p:txBody>
      </p:sp>
      <p:sp>
        <p:nvSpPr>
          <p:cNvPr id="30" name="29 - TextBox"/>
          <p:cNvSpPr txBox="1"/>
          <p:nvPr/>
        </p:nvSpPr>
        <p:spPr>
          <a:xfrm>
            <a:off x="0" y="6488668"/>
            <a:ext cx="1762021" cy="369332"/>
          </a:xfrm>
          <a:prstGeom prst="rect">
            <a:avLst/>
          </a:prstGeom>
          <a:noFill/>
        </p:spPr>
        <p:txBody>
          <a:bodyPr wrap="none" rtlCol="0">
            <a:spAutoFit/>
          </a:bodyPr>
          <a:lstStyle/>
          <a:p>
            <a:r>
              <a:rPr lang="en-US" b="0" i="1" dirty="0" smtClean="0">
                <a:solidFill>
                  <a:srgbClr val="CCCC00"/>
                </a:solidFill>
              </a:rPr>
              <a:t>Implementation</a:t>
            </a:r>
            <a:endParaRPr lang="el-GR" b="0" i="1" dirty="0">
              <a:solidFill>
                <a:srgbClr val="CCCC00"/>
              </a:solidFill>
            </a:endParaRPr>
          </a:p>
        </p:txBody>
      </p:sp>
      <p:sp>
        <p:nvSpPr>
          <p:cNvPr id="31" name="30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34</a:t>
            </a:fld>
            <a:endParaRPr lang="en-US"/>
          </a:p>
        </p:txBody>
      </p:sp>
      <p:sp>
        <p:nvSpPr>
          <p:cNvPr id="32" name="31 - Δεξιό άγκιστρο"/>
          <p:cNvSpPr/>
          <p:nvPr/>
        </p:nvSpPr>
        <p:spPr bwMode="auto">
          <a:xfrm rot="5400000">
            <a:off x="3255581" y="2451540"/>
            <a:ext cx="646384" cy="6053958"/>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33" name="32 - TextBox"/>
          <p:cNvSpPr txBox="1"/>
          <p:nvPr/>
        </p:nvSpPr>
        <p:spPr>
          <a:xfrm>
            <a:off x="2443655" y="5880538"/>
            <a:ext cx="2300630" cy="369332"/>
          </a:xfrm>
          <a:prstGeom prst="rect">
            <a:avLst/>
          </a:prstGeom>
          <a:noFill/>
        </p:spPr>
        <p:txBody>
          <a:bodyPr wrap="none" rtlCol="0">
            <a:spAutoFit/>
          </a:bodyPr>
          <a:lstStyle/>
          <a:p>
            <a:r>
              <a:rPr lang="en-US" dirty="0" smtClean="0"/>
              <a:t>administrative user</a:t>
            </a:r>
            <a:endParaRPr lang="el-GR" dirty="0"/>
          </a:p>
        </p:txBody>
      </p:sp>
      <p:sp>
        <p:nvSpPr>
          <p:cNvPr id="34" name="33 - Δεξιό άγκιστρο"/>
          <p:cNvSpPr/>
          <p:nvPr/>
        </p:nvSpPr>
        <p:spPr bwMode="auto">
          <a:xfrm rot="5400000">
            <a:off x="7985238" y="4653456"/>
            <a:ext cx="515006" cy="155027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35" name="34 - TextBox"/>
          <p:cNvSpPr txBox="1"/>
          <p:nvPr/>
        </p:nvSpPr>
        <p:spPr>
          <a:xfrm>
            <a:off x="7719866" y="5843749"/>
            <a:ext cx="1146468" cy="369332"/>
          </a:xfrm>
          <a:prstGeom prst="rect">
            <a:avLst/>
          </a:prstGeom>
          <a:noFill/>
        </p:spPr>
        <p:txBody>
          <a:bodyPr wrap="none" rtlCol="0">
            <a:spAutoFit/>
          </a:bodyPr>
          <a:lstStyle/>
          <a:p>
            <a:r>
              <a:rPr lang="en-US" dirty="0" smtClean="0"/>
              <a:t>end user</a:t>
            </a:r>
            <a:endParaRPr lang="el-GR" dirty="0"/>
          </a:p>
        </p:txBody>
      </p:sp>
      <p:sp>
        <p:nvSpPr>
          <p:cNvPr id="36" name="Text Box 32"/>
          <p:cNvSpPr txBox="1">
            <a:spLocks noChangeArrowheads="1"/>
          </p:cNvSpPr>
          <p:nvPr/>
        </p:nvSpPr>
        <p:spPr bwMode="auto">
          <a:xfrm>
            <a:off x="7627776" y="4646476"/>
            <a:ext cx="1298713" cy="523220"/>
          </a:xfrm>
          <a:prstGeom prst="rect">
            <a:avLst/>
          </a:prstGeom>
          <a:noFill/>
          <a:ln w="9525">
            <a:noFill/>
            <a:miter lim="800000"/>
            <a:headEnd/>
            <a:tailEnd/>
          </a:ln>
          <a:effectLst/>
        </p:spPr>
        <p:txBody>
          <a:bodyPr wrap="square">
            <a:spAutoFit/>
          </a:bodyPr>
          <a:lstStyle/>
          <a:p>
            <a:pPr>
              <a:spcBef>
                <a:spcPct val="50000"/>
              </a:spcBef>
            </a:pPr>
            <a:r>
              <a:rPr lang="en-US" sz="1400" i="1" dirty="0" smtClean="0">
                <a:solidFill>
                  <a:schemeClr val="hlink"/>
                </a:solidFill>
              </a:rPr>
              <a:t>Querying component</a:t>
            </a:r>
            <a:endParaRPr lang="el-GR" sz="1400" i="1" dirty="0">
              <a:solidFill>
                <a:schemeClr val="hlink"/>
              </a:solidFill>
            </a:endParaRPr>
          </a:p>
        </p:txBody>
      </p:sp>
      <p:pic>
        <p:nvPicPr>
          <p:cNvPr id="39" name="Picture 4" descr="400_F_682878_kqEkmoprs3Rb8NXCNBLWBzNXDslIxz"/>
          <p:cNvPicPr>
            <a:picLocks noGrp="1" noChangeAspect="1" noChangeArrowheads="1"/>
          </p:cNvPicPr>
          <p:nvPr>
            <p:ph idx="4294967295"/>
          </p:nvPr>
        </p:nvPicPr>
        <p:blipFill>
          <a:blip r:embed="rId3" cstate="print"/>
          <a:srcRect/>
          <a:stretch>
            <a:fillRect/>
          </a:stretch>
        </p:blipFill>
        <p:spPr>
          <a:xfrm>
            <a:off x="573088" y="3659188"/>
            <a:ext cx="1023937" cy="828675"/>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 Τίτλος"/>
          <p:cNvSpPr>
            <a:spLocks noGrp="1"/>
          </p:cNvSpPr>
          <p:nvPr>
            <p:ph type="title"/>
          </p:nvPr>
        </p:nvSpPr>
        <p:spPr/>
        <p:txBody>
          <a:bodyPr/>
          <a:lstStyle/>
          <a:p>
            <a:r>
              <a:rPr lang="en-US" dirty="0" smtClean="0"/>
              <a:t>Workflow</a:t>
            </a:r>
            <a:endParaRPr lang="el-GR" dirty="0" smtClean="0"/>
          </a:p>
        </p:txBody>
      </p:sp>
      <p:pic>
        <p:nvPicPr>
          <p:cNvPr id="75780" name="Picture 4" descr="400_F_682878_kqEkmoprs3Rb8NXCNBLWBzNXDslIxz"/>
          <p:cNvPicPr>
            <a:picLocks noGrp="1" noChangeAspect="1" noChangeArrowheads="1"/>
          </p:cNvPicPr>
          <p:nvPr>
            <p:ph idx="4294967295"/>
          </p:nvPr>
        </p:nvPicPr>
        <p:blipFill>
          <a:blip r:embed="rId3" cstate="print"/>
          <a:srcRect/>
          <a:stretch>
            <a:fillRect/>
          </a:stretch>
        </p:blipFill>
        <p:spPr>
          <a:xfrm>
            <a:off x="573088" y="3659188"/>
            <a:ext cx="1023937" cy="828675"/>
          </a:xfrm>
        </p:spPr>
      </p:pic>
      <p:grpSp>
        <p:nvGrpSpPr>
          <p:cNvPr id="2" name="Group 7"/>
          <p:cNvGrpSpPr>
            <a:grpSpLocks/>
          </p:cNvGrpSpPr>
          <p:nvPr/>
        </p:nvGrpSpPr>
        <p:grpSpPr bwMode="auto">
          <a:xfrm>
            <a:off x="741363" y="2109788"/>
            <a:ext cx="1477962" cy="1289050"/>
            <a:chOff x="1375" y="1100"/>
            <a:chExt cx="931" cy="812"/>
          </a:xfrm>
        </p:grpSpPr>
        <p:sp>
          <p:nvSpPr>
            <p:cNvPr id="75782" name="AutoShape 6"/>
            <p:cNvSpPr>
              <a:spLocks noChangeArrowheads="1"/>
            </p:cNvSpPr>
            <p:nvPr/>
          </p:nvSpPr>
          <p:spPr bwMode="auto">
            <a:xfrm>
              <a:off x="1375" y="1100"/>
              <a:ext cx="931" cy="812"/>
            </a:xfrm>
            <a:prstGeom prst="wedgeEllipseCallout">
              <a:avLst>
                <a:gd name="adj1" fmla="val -44417"/>
                <a:gd name="adj2" fmla="val 36208"/>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781" name="Text Box 5"/>
            <p:cNvSpPr txBox="1">
              <a:spLocks noChangeArrowheads="1"/>
            </p:cNvSpPr>
            <p:nvPr/>
          </p:nvSpPr>
          <p:spPr bwMode="auto">
            <a:xfrm>
              <a:off x="1405" y="1251"/>
              <a:ext cx="896" cy="465"/>
            </a:xfrm>
            <a:prstGeom prst="rect">
              <a:avLst/>
            </a:prstGeom>
            <a:noFill/>
            <a:ln w="9525">
              <a:noFill/>
              <a:miter lim="800000"/>
              <a:headEnd/>
              <a:tailEnd/>
            </a:ln>
            <a:effectLst/>
          </p:spPr>
          <p:txBody>
            <a:bodyPr>
              <a:spAutoFit/>
            </a:bodyPr>
            <a:lstStyle/>
            <a:p>
              <a:pPr algn="ctr"/>
              <a:r>
                <a:rPr lang="en-US" sz="1400" dirty="0" smtClean="0"/>
                <a:t>Write Fundamental Relationship </a:t>
              </a:r>
              <a:endParaRPr lang="el-GR" sz="1400" dirty="0"/>
            </a:p>
          </p:txBody>
        </p:sp>
      </p:grpSp>
      <p:sp>
        <p:nvSpPr>
          <p:cNvPr id="75785" name="AutoShape 9"/>
          <p:cNvSpPr>
            <a:spLocks noChangeArrowheads="1"/>
          </p:cNvSpPr>
          <p:nvPr/>
        </p:nvSpPr>
        <p:spPr bwMode="auto">
          <a:xfrm>
            <a:off x="1770063" y="3857625"/>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786" name="Text Box 10"/>
          <p:cNvSpPr txBox="1">
            <a:spLocks noChangeArrowheads="1"/>
          </p:cNvSpPr>
          <p:nvPr/>
        </p:nvSpPr>
        <p:spPr bwMode="auto">
          <a:xfrm>
            <a:off x="1709738" y="4081463"/>
            <a:ext cx="973137" cy="517525"/>
          </a:xfrm>
          <a:prstGeom prst="rect">
            <a:avLst/>
          </a:prstGeom>
          <a:noFill/>
          <a:ln w="9525">
            <a:noFill/>
            <a:miter lim="800000"/>
            <a:headEnd/>
            <a:tailEnd/>
          </a:ln>
          <a:effectLst/>
        </p:spPr>
        <p:txBody>
          <a:bodyPr>
            <a:spAutoFit/>
          </a:bodyPr>
          <a:lstStyle/>
          <a:p>
            <a:pPr>
              <a:spcBef>
                <a:spcPct val="50000"/>
              </a:spcBef>
            </a:pPr>
            <a:r>
              <a:rPr lang="en-US" sz="1400"/>
              <a:t>PATH (text)</a:t>
            </a:r>
            <a:endParaRPr lang="el-GR" sz="1400"/>
          </a:p>
        </p:txBody>
      </p:sp>
      <p:pic>
        <p:nvPicPr>
          <p:cNvPr id="75787" name="Picture 11" descr="400_F_682878_kqEkmoprs3Rb8NXCNBLWBzNXDslIxz"/>
          <p:cNvPicPr>
            <a:picLocks noChangeAspect="1" noChangeArrowheads="1"/>
          </p:cNvPicPr>
          <p:nvPr/>
        </p:nvPicPr>
        <p:blipFill>
          <a:blip r:embed="rId3" cstate="print"/>
          <a:srcRect/>
          <a:stretch>
            <a:fillRect/>
          </a:stretch>
        </p:blipFill>
        <p:spPr bwMode="auto">
          <a:xfrm>
            <a:off x="2860675" y="3624263"/>
            <a:ext cx="1023938" cy="828675"/>
          </a:xfrm>
          <a:prstGeom prst="rect">
            <a:avLst/>
          </a:prstGeom>
          <a:noFill/>
          <a:ln w="9525">
            <a:noFill/>
            <a:miter lim="800000"/>
            <a:headEnd/>
            <a:tailEnd/>
          </a:ln>
        </p:spPr>
      </p:pic>
      <p:grpSp>
        <p:nvGrpSpPr>
          <p:cNvPr id="3" name="Group 19"/>
          <p:cNvGrpSpPr>
            <a:grpSpLocks/>
          </p:cNvGrpSpPr>
          <p:nvPr/>
        </p:nvGrpSpPr>
        <p:grpSpPr bwMode="auto">
          <a:xfrm>
            <a:off x="2711450" y="1979613"/>
            <a:ext cx="2074863" cy="1524000"/>
            <a:chOff x="1855" y="1248"/>
            <a:chExt cx="1307" cy="960"/>
          </a:xfrm>
        </p:grpSpPr>
        <p:sp>
          <p:nvSpPr>
            <p:cNvPr id="75789" name="AutoShape 13"/>
            <p:cNvSpPr>
              <a:spLocks noChangeArrowheads="1"/>
            </p:cNvSpPr>
            <p:nvPr/>
          </p:nvSpPr>
          <p:spPr bwMode="auto">
            <a:xfrm>
              <a:off x="1855" y="1248"/>
              <a:ext cx="1307" cy="960"/>
            </a:xfrm>
            <a:prstGeom prst="wedgeEllipseCallout">
              <a:avLst>
                <a:gd name="adj1" fmla="val -46023"/>
                <a:gd name="adj2" fmla="val 22917"/>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790" name="Text Box 14"/>
            <p:cNvSpPr txBox="1">
              <a:spLocks noChangeArrowheads="1"/>
            </p:cNvSpPr>
            <p:nvPr/>
          </p:nvSpPr>
          <p:spPr bwMode="auto">
            <a:xfrm>
              <a:off x="2062" y="1407"/>
              <a:ext cx="896" cy="601"/>
            </a:xfrm>
            <a:prstGeom prst="rect">
              <a:avLst/>
            </a:prstGeom>
            <a:noFill/>
            <a:ln w="9525">
              <a:noFill/>
              <a:miter lim="800000"/>
              <a:headEnd/>
              <a:tailEnd/>
            </a:ln>
            <a:effectLst/>
          </p:spPr>
          <p:txBody>
            <a:bodyPr>
              <a:spAutoFit/>
            </a:bodyPr>
            <a:lstStyle/>
            <a:p>
              <a:pPr algn="ctr"/>
              <a:r>
                <a:rPr lang="en-US" sz="1400" dirty="0" smtClean="0"/>
                <a:t>Validate </a:t>
              </a:r>
              <a:r>
                <a:rPr lang="en-US" sz="1400" dirty="0"/>
                <a:t>and </a:t>
              </a:r>
              <a:r>
                <a:rPr lang="en-US" sz="1400" dirty="0" smtClean="0"/>
                <a:t>automatically create SPARQL</a:t>
              </a:r>
              <a:endParaRPr lang="el-GR" sz="1400" dirty="0"/>
            </a:p>
          </p:txBody>
        </p:sp>
      </p:grpSp>
      <p:sp>
        <p:nvSpPr>
          <p:cNvPr id="75791" name="AutoShape 15"/>
          <p:cNvSpPr>
            <a:spLocks noChangeArrowheads="1"/>
          </p:cNvSpPr>
          <p:nvPr/>
        </p:nvSpPr>
        <p:spPr bwMode="auto">
          <a:xfrm>
            <a:off x="4208463" y="3822700"/>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792" name="Text Box 16"/>
          <p:cNvSpPr txBox="1">
            <a:spLocks noChangeArrowheads="1"/>
          </p:cNvSpPr>
          <p:nvPr/>
        </p:nvSpPr>
        <p:spPr bwMode="auto">
          <a:xfrm>
            <a:off x="4149725" y="4191000"/>
            <a:ext cx="1066800" cy="304800"/>
          </a:xfrm>
          <a:prstGeom prst="rect">
            <a:avLst/>
          </a:prstGeom>
          <a:noFill/>
          <a:ln w="9525">
            <a:noFill/>
            <a:miter lim="800000"/>
            <a:headEnd/>
            <a:tailEnd/>
          </a:ln>
          <a:effectLst/>
        </p:spPr>
        <p:txBody>
          <a:bodyPr>
            <a:spAutoFit/>
          </a:bodyPr>
          <a:lstStyle/>
          <a:p>
            <a:pPr>
              <a:spcBef>
                <a:spcPct val="50000"/>
              </a:spcBef>
            </a:pPr>
            <a:r>
              <a:rPr lang="en-US" sz="1400"/>
              <a:t>SPARQLs</a:t>
            </a:r>
            <a:endParaRPr lang="el-GR" sz="1400"/>
          </a:p>
        </p:txBody>
      </p:sp>
      <p:pic>
        <p:nvPicPr>
          <p:cNvPr id="75793" name="Picture 17" descr="400_F_682878_kqEkmoprs3Rb8NXCNBLWBzNXDslIxz"/>
          <p:cNvPicPr>
            <a:picLocks noChangeAspect="1" noChangeArrowheads="1"/>
          </p:cNvPicPr>
          <p:nvPr/>
        </p:nvPicPr>
        <p:blipFill>
          <a:blip r:embed="rId3" cstate="print"/>
          <a:srcRect/>
          <a:stretch>
            <a:fillRect/>
          </a:stretch>
        </p:blipFill>
        <p:spPr bwMode="auto">
          <a:xfrm>
            <a:off x="5370513" y="3602038"/>
            <a:ext cx="1023937" cy="828675"/>
          </a:xfrm>
          <a:prstGeom prst="rect">
            <a:avLst/>
          </a:prstGeom>
          <a:noFill/>
          <a:ln w="9525">
            <a:noFill/>
            <a:miter lim="800000"/>
            <a:headEnd/>
            <a:tailEnd/>
          </a:ln>
        </p:spPr>
      </p:pic>
      <p:sp>
        <p:nvSpPr>
          <p:cNvPr id="75797" name="AutoShape 21"/>
          <p:cNvSpPr>
            <a:spLocks noChangeArrowheads="1"/>
          </p:cNvSpPr>
          <p:nvPr/>
        </p:nvSpPr>
        <p:spPr bwMode="auto">
          <a:xfrm>
            <a:off x="5383213" y="2085975"/>
            <a:ext cx="1617662" cy="1195388"/>
          </a:xfrm>
          <a:prstGeom prst="wedgeEllipseCallout">
            <a:avLst>
              <a:gd name="adj1" fmla="val -34005"/>
              <a:gd name="adj2" fmla="val 45884"/>
            </a:avLst>
          </a:prstGeom>
          <a:solidFill>
            <a:srgbClr val="FFC000">
              <a:alpha val="53000"/>
            </a:srgbClr>
          </a:solidFill>
          <a:ln w="9525">
            <a:solidFill>
              <a:schemeClr val="tx1"/>
            </a:solidFill>
            <a:miter lim="800000"/>
            <a:headEnd/>
            <a:tailEnd/>
          </a:ln>
          <a:effectLst/>
        </p:spPr>
        <p:txBody>
          <a:bodyPr/>
          <a:lstStyle/>
          <a:p>
            <a:pPr algn="ctr"/>
            <a:endParaRPr lang="el-GR"/>
          </a:p>
        </p:txBody>
      </p:sp>
      <p:sp>
        <p:nvSpPr>
          <p:cNvPr id="75798" name="Text Box 22"/>
          <p:cNvSpPr txBox="1">
            <a:spLocks noChangeArrowheads="1"/>
          </p:cNvSpPr>
          <p:nvPr/>
        </p:nvSpPr>
        <p:spPr bwMode="auto">
          <a:xfrm>
            <a:off x="5508545" y="2241413"/>
            <a:ext cx="1422400" cy="1077218"/>
          </a:xfrm>
          <a:prstGeom prst="rect">
            <a:avLst/>
          </a:prstGeom>
          <a:noFill/>
          <a:ln w="9525">
            <a:noFill/>
            <a:miter lim="800000"/>
            <a:headEnd/>
            <a:tailEnd/>
          </a:ln>
          <a:effectLst/>
        </p:spPr>
        <p:txBody>
          <a:bodyPr>
            <a:spAutoFit/>
          </a:bodyPr>
          <a:lstStyle/>
          <a:p>
            <a:pPr algn="ctr"/>
            <a:r>
              <a:rPr lang="en-US" sz="1600" dirty="0" smtClean="0"/>
              <a:t>Incorporate SPARQLs in the querying tool</a:t>
            </a:r>
            <a:endParaRPr lang="el-GR" sz="1600" dirty="0"/>
          </a:p>
        </p:txBody>
      </p:sp>
      <p:sp>
        <p:nvSpPr>
          <p:cNvPr id="75799" name="AutoShape 23"/>
          <p:cNvSpPr>
            <a:spLocks noChangeArrowheads="1"/>
          </p:cNvSpPr>
          <p:nvPr/>
        </p:nvSpPr>
        <p:spPr bwMode="auto">
          <a:xfrm>
            <a:off x="4195763" y="4071938"/>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800" name="Text Box 24"/>
          <p:cNvSpPr txBox="1">
            <a:spLocks noChangeArrowheads="1"/>
          </p:cNvSpPr>
          <p:nvPr/>
        </p:nvSpPr>
        <p:spPr bwMode="auto">
          <a:xfrm>
            <a:off x="4456113" y="3856038"/>
            <a:ext cx="350837" cy="276225"/>
          </a:xfrm>
          <a:prstGeom prst="rect">
            <a:avLst/>
          </a:prstGeom>
          <a:noFill/>
          <a:ln w="9525">
            <a:noFill/>
            <a:miter lim="800000"/>
            <a:headEnd/>
            <a:tailEnd/>
          </a:ln>
          <a:effectLst/>
        </p:spPr>
        <p:txBody>
          <a:bodyPr>
            <a:spAutoFit/>
          </a:bodyPr>
          <a:lstStyle/>
          <a:p>
            <a:pPr>
              <a:lnSpc>
                <a:spcPct val="0"/>
              </a:lnSpc>
              <a:spcBef>
                <a:spcPct val="50000"/>
              </a:spcBef>
            </a:pPr>
            <a:r>
              <a:rPr lang="en-US" sz="1200"/>
              <a:t>.</a:t>
            </a:r>
          </a:p>
          <a:p>
            <a:pPr>
              <a:lnSpc>
                <a:spcPct val="0"/>
              </a:lnSpc>
              <a:spcBef>
                <a:spcPct val="50000"/>
              </a:spcBef>
            </a:pPr>
            <a:r>
              <a:rPr lang="en-US" sz="1200"/>
              <a:t>.</a:t>
            </a:r>
          </a:p>
          <a:p>
            <a:pPr>
              <a:lnSpc>
                <a:spcPct val="0"/>
              </a:lnSpc>
              <a:spcBef>
                <a:spcPct val="50000"/>
              </a:spcBef>
            </a:pPr>
            <a:r>
              <a:rPr lang="en-US" sz="1200"/>
              <a:t>.</a:t>
            </a:r>
            <a:endParaRPr lang="el-GR" sz="1200"/>
          </a:p>
        </p:txBody>
      </p:sp>
      <p:sp>
        <p:nvSpPr>
          <p:cNvPr id="75802" name="Text Box 26"/>
          <p:cNvSpPr txBox="1">
            <a:spLocks noChangeArrowheads="1"/>
          </p:cNvSpPr>
          <p:nvPr/>
        </p:nvSpPr>
        <p:spPr bwMode="auto">
          <a:xfrm>
            <a:off x="2520950" y="4652963"/>
            <a:ext cx="1689100" cy="523220"/>
          </a:xfrm>
          <a:prstGeom prst="rect">
            <a:avLst/>
          </a:prstGeom>
          <a:noFill/>
          <a:ln w="9525">
            <a:noFill/>
            <a:miter lim="800000"/>
            <a:headEnd/>
            <a:tailEnd/>
          </a:ln>
          <a:effectLst/>
        </p:spPr>
        <p:txBody>
          <a:bodyPr>
            <a:spAutoFit/>
          </a:bodyPr>
          <a:lstStyle/>
          <a:p>
            <a:pPr>
              <a:spcBef>
                <a:spcPct val="50000"/>
              </a:spcBef>
            </a:pPr>
            <a:r>
              <a:rPr lang="en-US" sz="1400" i="1" dirty="0">
                <a:solidFill>
                  <a:schemeClr val="hlink"/>
                </a:solidFill>
              </a:rPr>
              <a:t>FR </a:t>
            </a:r>
            <a:r>
              <a:rPr lang="en-US" sz="1400" i="1" dirty="0" smtClean="0">
                <a:solidFill>
                  <a:schemeClr val="hlink"/>
                </a:solidFill>
              </a:rPr>
              <a:t>configuration tool</a:t>
            </a:r>
            <a:endParaRPr lang="el-GR" sz="1400" i="1" dirty="0">
              <a:solidFill>
                <a:schemeClr val="hlink"/>
              </a:solidFill>
            </a:endParaRPr>
          </a:p>
        </p:txBody>
      </p:sp>
      <p:sp>
        <p:nvSpPr>
          <p:cNvPr id="75804" name="AutoShape 28"/>
          <p:cNvSpPr>
            <a:spLocks noChangeArrowheads="1"/>
          </p:cNvSpPr>
          <p:nvPr/>
        </p:nvSpPr>
        <p:spPr bwMode="auto">
          <a:xfrm>
            <a:off x="6670675" y="3932238"/>
            <a:ext cx="820738" cy="889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l-GR"/>
          </a:p>
        </p:txBody>
      </p:sp>
      <p:grpSp>
        <p:nvGrpSpPr>
          <p:cNvPr id="4" name="Group 34"/>
          <p:cNvGrpSpPr>
            <a:grpSpLocks/>
          </p:cNvGrpSpPr>
          <p:nvPr/>
        </p:nvGrpSpPr>
        <p:grpSpPr bwMode="auto">
          <a:xfrm>
            <a:off x="7961313" y="2057400"/>
            <a:ext cx="1301750" cy="1147763"/>
            <a:chOff x="5015" y="1296"/>
            <a:chExt cx="820" cy="723"/>
          </a:xfrm>
        </p:grpSpPr>
        <p:sp>
          <p:nvSpPr>
            <p:cNvPr id="75806" name="AutoShape 30"/>
            <p:cNvSpPr>
              <a:spLocks noChangeArrowheads="1"/>
            </p:cNvSpPr>
            <p:nvPr/>
          </p:nvSpPr>
          <p:spPr bwMode="auto">
            <a:xfrm>
              <a:off x="5015" y="1296"/>
              <a:ext cx="820" cy="723"/>
            </a:xfrm>
            <a:prstGeom prst="wedgeEllipseCallout">
              <a:avLst>
                <a:gd name="adj1" fmla="val -43657"/>
                <a:gd name="adj2" fmla="val 46819"/>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807" name="Text Box 31"/>
            <p:cNvSpPr txBox="1">
              <a:spLocks noChangeArrowheads="1"/>
            </p:cNvSpPr>
            <p:nvPr/>
          </p:nvSpPr>
          <p:spPr bwMode="auto">
            <a:xfrm>
              <a:off x="5075" y="1523"/>
              <a:ext cx="675" cy="194"/>
            </a:xfrm>
            <a:prstGeom prst="rect">
              <a:avLst/>
            </a:prstGeom>
            <a:noFill/>
            <a:ln w="9525">
              <a:noFill/>
              <a:miter lim="800000"/>
              <a:headEnd/>
              <a:tailEnd/>
            </a:ln>
            <a:effectLst/>
          </p:spPr>
          <p:txBody>
            <a:bodyPr>
              <a:spAutoFit/>
            </a:bodyPr>
            <a:lstStyle/>
            <a:p>
              <a:pPr algn="ctr"/>
              <a:r>
                <a:rPr lang="en-US" sz="1400" dirty="0" smtClean="0"/>
                <a:t>Query</a:t>
              </a:r>
              <a:endParaRPr lang="el-GR" sz="1400" dirty="0"/>
            </a:p>
          </p:txBody>
        </p:sp>
      </p:grpSp>
      <p:sp>
        <p:nvSpPr>
          <p:cNvPr id="75808" name="Text Box 32"/>
          <p:cNvSpPr txBox="1">
            <a:spLocks noChangeArrowheads="1"/>
          </p:cNvSpPr>
          <p:nvPr/>
        </p:nvSpPr>
        <p:spPr bwMode="auto">
          <a:xfrm>
            <a:off x="5274365" y="4639849"/>
            <a:ext cx="1298713" cy="523220"/>
          </a:xfrm>
          <a:prstGeom prst="rect">
            <a:avLst/>
          </a:prstGeom>
          <a:noFill/>
          <a:ln w="9525">
            <a:noFill/>
            <a:miter lim="800000"/>
            <a:headEnd/>
            <a:tailEnd/>
          </a:ln>
          <a:effectLst/>
        </p:spPr>
        <p:txBody>
          <a:bodyPr wrap="square">
            <a:spAutoFit/>
          </a:bodyPr>
          <a:lstStyle/>
          <a:p>
            <a:pPr>
              <a:spcBef>
                <a:spcPct val="50000"/>
              </a:spcBef>
            </a:pPr>
            <a:r>
              <a:rPr lang="en-US" sz="1400" i="1" dirty="0" smtClean="0">
                <a:solidFill>
                  <a:schemeClr val="hlink"/>
                </a:solidFill>
              </a:rPr>
              <a:t>Querying component</a:t>
            </a:r>
            <a:endParaRPr lang="el-GR" sz="1400" i="1" dirty="0">
              <a:solidFill>
                <a:schemeClr val="hlink"/>
              </a:solidFill>
            </a:endParaRPr>
          </a:p>
        </p:txBody>
      </p:sp>
      <p:pic>
        <p:nvPicPr>
          <p:cNvPr id="75809" name="Picture 33" descr="1270745818pm0B7x"/>
          <p:cNvPicPr>
            <a:picLocks noChangeAspect="1" noChangeArrowheads="1"/>
          </p:cNvPicPr>
          <p:nvPr/>
        </p:nvPicPr>
        <p:blipFill>
          <a:blip r:embed="rId4" cstate="print"/>
          <a:srcRect/>
          <a:stretch>
            <a:fillRect/>
          </a:stretch>
        </p:blipFill>
        <p:spPr bwMode="auto">
          <a:xfrm>
            <a:off x="7751763" y="3530600"/>
            <a:ext cx="942975" cy="949325"/>
          </a:xfrm>
          <a:prstGeom prst="rect">
            <a:avLst/>
          </a:prstGeom>
          <a:noFill/>
        </p:spPr>
      </p:pic>
      <p:sp>
        <p:nvSpPr>
          <p:cNvPr id="28" name="Text Box 26"/>
          <p:cNvSpPr txBox="1">
            <a:spLocks noChangeArrowheads="1"/>
          </p:cNvSpPr>
          <p:nvPr/>
        </p:nvSpPr>
        <p:spPr bwMode="auto">
          <a:xfrm>
            <a:off x="420481" y="4646339"/>
            <a:ext cx="1689100" cy="307777"/>
          </a:xfrm>
          <a:prstGeom prst="rect">
            <a:avLst/>
          </a:prstGeom>
          <a:noFill/>
          <a:ln w="9525">
            <a:noFill/>
            <a:miter lim="800000"/>
            <a:headEnd/>
            <a:tailEnd/>
          </a:ln>
          <a:effectLst/>
        </p:spPr>
        <p:txBody>
          <a:bodyPr>
            <a:spAutoFit/>
          </a:bodyPr>
          <a:lstStyle/>
          <a:p>
            <a:pPr>
              <a:spcBef>
                <a:spcPct val="50000"/>
              </a:spcBef>
            </a:pPr>
            <a:r>
              <a:rPr lang="en-US" sz="1400" i="1" dirty="0" smtClean="0">
                <a:solidFill>
                  <a:schemeClr val="hlink"/>
                </a:solidFill>
              </a:rPr>
              <a:t>Paths’ language</a:t>
            </a:r>
            <a:endParaRPr lang="el-GR" sz="1400" i="1" dirty="0">
              <a:solidFill>
                <a:schemeClr val="hlink"/>
              </a:solidFill>
            </a:endParaRPr>
          </a:p>
        </p:txBody>
      </p:sp>
      <p:sp>
        <p:nvSpPr>
          <p:cNvPr id="30" name="29 - TextBox"/>
          <p:cNvSpPr txBox="1"/>
          <p:nvPr/>
        </p:nvSpPr>
        <p:spPr>
          <a:xfrm>
            <a:off x="0" y="6488668"/>
            <a:ext cx="1762021" cy="369332"/>
          </a:xfrm>
          <a:prstGeom prst="rect">
            <a:avLst/>
          </a:prstGeom>
          <a:noFill/>
        </p:spPr>
        <p:txBody>
          <a:bodyPr wrap="none" rtlCol="0">
            <a:spAutoFit/>
          </a:bodyPr>
          <a:lstStyle/>
          <a:p>
            <a:r>
              <a:rPr lang="en-US" b="0" i="1" dirty="0" smtClean="0">
                <a:solidFill>
                  <a:srgbClr val="CCCC00"/>
                </a:solidFill>
              </a:rPr>
              <a:t>Implementation</a:t>
            </a:r>
            <a:endParaRPr lang="el-GR" b="0" i="1" dirty="0">
              <a:solidFill>
                <a:srgbClr val="CCCC00"/>
              </a:solidFill>
            </a:endParaRPr>
          </a:p>
        </p:txBody>
      </p:sp>
      <p:sp>
        <p:nvSpPr>
          <p:cNvPr id="31" name="30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35</a:t>
            </a:fld>
            <a:endParaRPr lang="en-US"/>
          </a:p>
        </p:txBody>
      </p:sp>
      <p:sp>
        <p:nvSpPr>
          <p:cNvPr id="32" name="31 - Δεξιό άγκιστρο"/>
          <p:cNvSpPr/>
          <p:nvPr/>
        </p:nvSpPr>
        <p:spPr bwMode="auto">
          <a:xfrm rot="5400000">
            <a:off x="3255581" y="2451540"/>
            <a:ext cx="646384" cy="6053958"/>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33" name="32 - TextBox"/>
          <p:cNvSpPr txBox="1"/>
          <p:nvPr/>
        </p:nvSpPr>
        <p:spPr>
          <a:xfrm>
            <a:off x="2443655" y="5880538"/>
            <a:ext cx="2300630" cy="369332"/>
          </a:xfrm>
          <a:prstGeom prst="rect">
            <a:avLst/>
          </a:prstGeom>
          <a:noFill/>
        </p:spPr>
        <p:txBody>
          <a:bodyPr wrap="none" rtlCol="0">
            <a:spAutoFit/>
          </a:bodyPr>
          <a:lstStyle/>
          <a:p>
            <a:r>
              <a:rPr lang="en-US" dirty="0" smtClean="0"/>
              <a:t>administrative user</a:t>
            </a:r>
            <a:endParaRPr lang="el-GR" dirty="0"/>
          </a:p>
        </p:txBody>
      </p:sp>
      <p:sp>
        <p:nvSpPr>
          <p:cNvPr id="35" name="34 - Δεξιό άγκιστρο"/>
          <p:cNvSpPr/>
          <p:nvPr/>
        </p:nvSpPr>
        <p:spPr bwMode="auto">
          <a:xfrm rot="5400000">
            <a:off x="7985238" y="4653456"/>
            <a:ext cx="515006" cy="155027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36" name="35 - TextBox"/>
          <p:cNvSpPr txBox="1"/>
          <p:nvPr/>
        </p:nvSpPr>
        <p:spPr>
          <a:xfrm>
            <a:off x="7719866" y="5843749"/>
            <a:ext cx="1146468" cy="369332"/>
          </a:xfrm>
          <a:prstGeom prst="rect">
            <a:avLst/>
          </a:prstGeom>
          <a:noFill/>
        </p:spPr>
        <p:txBody>
          <a:bodyPr wrap="none" rtlCol="0">
            <a:spAutoFit/>
          </a:bodyPr>
          <a:lstStyle/>
          <a:p>
            <a:r>
              <a:rPr lang="en-US" dirty="0" smtClean="0"/>
              <a:t>end user</a:t>
            </a:r>
            <a:endParaRPr lang="el-GR" dirty="0"/>
          </a:p>
        </p:txBody>
      </p:sp>
      <p:sp>
        <p:nvSpPr>
          <p:cNvPr id="37" name="Text Box 32"/>
          <p:cNvSpPr txBox="1">
            <a:spLocks noChangeArrowheads="1"/>
          </p:cNvSpPr>
          <p:nvPr/>
        </p:nvSpPr>
        <p:spPr bwMode="auto">
          <a:xfrm>
            <a:off x="7627776" y="4646476"/>
            <a:ext cx="1298713" cy="523220"/>
          </a:xfrm>
          <a:prstGeom prst="rect">
            <a:avLst/>
          </a:prstGeom>
          <a:noFill/>
          <a:ln w="9525">
            <a:noFill/>
            <a:miter lim="800000"/>
            <a:headEnd/>
            <a:tailEnd/>
          </a:ln>
          <a:effectLst/>
        </p:spPr>
        <p:txBody>
          <a:bodyPr wrap="square">
            <a:spAutoFit/>
          </a:bodyPr>
          <a:lstStyle/>
          <a:p>
            <a:pPr>
              <a:spcBef>
                <a:spcPct val="50000"/>
              </a:spcBef>
            </a:pPr>
            <a:r>
              <a:rPr lang="en-US" sz="1400" i="1" dirty="0" smtClean="0">
                <a:solidFill>
                  <a:schemeClr val="hlink"/>
                </a:solidFill>
              </a:rPr>
              <a:t>Querying component</a:t>
            </a:r>
            <a:endParaRPr lang="el-GR" sz="1400" i="1" dirty="0">
              <a:solidFill>
                <a:schemeClr val="hlink"/>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 Τίτλος"/>
          <p:cNvSpPr>
            <a:spLocks noGrp="1"/>
          </p:cNvSpPr>
          <p:nvPr>
            <p:ph type="title"/>
          </p:nvPr>
        </p:nvSpPr>
        <p:spPr/>
        <p:txBody>
          <a:bodyPr/>
          <a:lstStyle/>
          <a:p>
            <a:r>
              <a:rPr lang="en-US" dirty="0" smtClean="0"/>
              <a:t>Workflow</a:t>
            </a:r>
            <a:endParaRPr lang="el-GR" dirty="0" smtClean="0"/>
          </a:p>
        </p:txBody>
      </p:sp>
      <p:pic>
        <p:nvPicPr>
          <p:cNvPr id="75780" name="Picture 4" descr="400_F_682878_kqEkmoprs3Rb8NXCNBLWBzNXDslIxz"/>
          <p:cNvPicPr>
            <a:picLocks noGrp="1" noChangeAspect="1" noChangeArrowheads="1"/>
          </p:cNvPicPr>
          <p:nvPr>
            <p:ph idx="4294967295"/>
          </p:nvPr>
        </p:nvPicPr>
        <p:blipFill>
          <a:blip r:embed="rId3" cstate="print"/>
          <a:srcRect/>
          <a:stretch>
            <a:fillRect/>
          </a:stretch>
        </p:blipFill>
        <p:spPr>
          <a:xfrm>
            <a:off x="573088" y="3659188"/>
            <a:ext cx="1023937" cy="828675"/>
          </a:xfrm>
        </p:spPr>
      </p:pic>
      <p:grpSp>
        <p:nvGrpSpPr>
          <p:cNvPr id="2" name="Group 7"/>
          <p:cNvGrpSpPr>
            <a:grpSpLocks/>
          </p:cNvGrpSpPr>
          <p:nvPr/>
        </p:nvGrpSpPr>
        <p:grpSpPr bwMode="auto">
          <a:xfrm>
            <a:off x="741363" y="2109788"/>
            <a:ext cx="1477962" cy="1289050"/>
            <a:chOff x="1375" y="1100"/>
            <a:chExt cx="931" cy="812"/>
          </a:xfrm>
        </p:grpSpPr>
        <p:sp>
          <p:nvSpPr>
            <p:cNvPr id="75782" name="AutoShape 6"/>
            <p:cNvSpPr>
              <a:spLocks noChangeArrowheads="1"/>
            </p:cNvSpPr>
            <p:nvPr/>
          </p:nvSpPr>
          <p:spPr bwMode="auto">
            <a:xfrm>
              <a:off x="1375" y="1100"/>
              <a:ext cx="931" cy="812"/>
            </a:xfrm>
            <a:prstGeom prst="wedgeEllipseCallout">
              <a:avLst>
                <a:gd name="adj1" fmla="val -44417"/>
                <a:gd name="adj2" fmla="val 36208"/>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781" name="Text Box 5"/>
            <p:cNvSpPr txBox="1">
              <a:spLocks noChangeArrowheads="1"/>
            </p:cNvSpPr>
            <p:nvPr/>
          </p:nvSpPr>
          <p:spPr bwMode="auto">
            <a:xfrm>
              <a:off x="1405" y="1251"/>
              <a:ext cx="896" cy="465"/>
            </a:xfrm>
            <a:prstGeom prst="rect">
              <a:avLst/>
            </a:prstGeom>
            <a:noFill/>
            <a:ln w="9525">
              <a:noFill/>
              <a:miter lim="800000"/>
              <a:headEnd/>
              <a:tailEnd/>
            </a:ln>
            <a:effectLst/>
          </p:spPr>
          <p:txBody>
            <a:bodyPr>
              <a:spAutoFit/>
            </a:bodyPr>
            <a:lstStyle/>
            <a:p>
              <a:pPr algn="ctr"/>
              <a:r>
                <a:rPr lang="en-US" sz="1400" dirty="0" smtClean="0"/>
                <a:t>Write Fundamental Relationship </a:t>
              </a:r>
              <a:endParaRPr lang="el-GR" sz="1400" dirty="0"/>
            </a:p>
          </p:txBody>
        </p:sp>
      </p:grpSp>
      <p:sp>
        <p:nvSpPr>
          <p:cNvPr id="75785" name="AutoShape 9"/>
          <p:cNvSpPr>
            <a:spLocks noChangeArrowheads="1"/>
          </p:cNvSpPr>
          <p:nvPr/>
        </p:nvSpPr>
        <p:spPr bwMode="auto">
          <a:xfrm>
            <a:off x="1770063" y="3857625"/>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786" name="Text Box 10"/>
          <p:cNvSpPr txBox="1">
            <a:spLocks noChangeArrowheads="1"/>
          </p:cNvSpPr>
          <p:nvPr/>
        </p:nvSpPr>
        <p:spPr bwMode="auto">
          <a:xfrm>
            <a:off x="1709738" y="4081463"/>
            <a:ext cx="973137" cy="517525"/>
          </a:xfrm>
          <a:prstGeom prst="rect">
            <a:avLst/>
          </a:prstGeom>
          <a:noFill/>
          <a:ln w="9525">
            <a:noFill/>
            <a:miter lim="800000"/>
            <a:headEnd/>
            <a:tailEnd/>
          </a:ln>
          <a:effectLst/>
        </p:spPr>
        <p:txBody>
          <a:bodyPr>
            <a:spAutoFit/>
          </a:bodyPr>
          <a:lstStyle/>
          <a:p>
            <a:pPr>
              <a:spcBef>
                <a:spcPct val="50000"/>
              </a:spcBef>
            </a:pPr>
            <a:r>
              <a:rPr lang="en-US" sz="1400"/>
              <a:t>PATH (text)</a:t>
            </a:r>
            <a:endParaRPr lang="el-GR" sz="1400"/>
          </a:p>
        </p:txBody>
      </p:sp>
      <p:pic>
        <p:nvPicPr>
          <p:cNvPr id="75787" name="Picture 11" descr="400_F_682878_kqEkmoprs3Rb8NXCNBLWBzNXDslIxz"/>
          <p:cNvPicPr>
            <a:picLocks noChangeAspect="1" noChangeArrowheads="1"/>
          </p:cNvPicPr>
          <p:nvPr/>
        </p:nvPicPr>
        <p:blipFill>
          <a:blip r:embed="rId3" cstate="print"/>
          <a:srcRect/>
          <a:stretch>
            <a:fillRect/>
          </a:stretch>
        </p:blipFill>
        <p:spPr bwMode="auto">
          <a:xfrm>
            <a:off x="2860675" y="3624263"/>
            <a:ext cx="1023938" cy="828675"/>
          </a:xfrm>
          <a:prstGeom prst="rect">
            <a:avLst/>
          </a:prstGeom>
          <a:noFill/>
          <a:ln w="9525">
            <a:noFill/>
            <a:miter lim="800000"/>
            <a:headEnd/>
            <a:tailEnd/>
          </a:ln>
        </p:spPr>
      </p:pic>
      <p:grpSp>
        <p:nvGrpSpPr>
          <p:cNvPr id="3" name="Group 19"/>
          <p:cNvGrpSpPr>
            <a:grpSpLocks/>
          </p:cNvGrpSpPr>
          <p:nvPr/>
        </p:nvGrpSpPr>
        <p:grpSpPr bwMode="auto">
          <a:xfrm>
            <a:off x="2711450" y="1979613"/>
            <a:ext cx="2074863" cy="1524000"/>
            <a:chOff x="1855" y="1248"/>
            <a:chExt cx="1307" cy="960"/>
          </a:xfrm>
        </p:grpSpPr>
        <p:sp>
          <p:nvSpPr>
            <p:cNvPr id="75789" name="AutoShape 13"/>
            <p:cNvSpPr>
              <a:spLocks noChangeArrowheads="1"/>
            </p:cNvSpPr>
            <p:nvPr/>
          </p:nvSpPr>
          <p:spPr bwMode="auto">
            <a:xfrm>
              <a:off x="1855" y="1248"/>
              <a:ext cx="1307" cy="960"/>
            </a:xfrm>
            <a:prstGeom prst="wedgeEllipseCallout">
              <a:avLst>
                <a:gd name="adj1" fmla="val -46023"/>
                <a:gd name="adj2" fmla="val 22917"/>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790" name="Text Box 14"/>
            <p:cNvSpPr txBox="1">
              <a:spLocks noChangeArrowheads="1"/>
            </p:cNvSpPr>
            <p:nvPr/>
          </p:nvSpPr>
          <p:spPr bwMode="auto">
            <a:xfrm>
              <a:off x="2062" y="1407"/>
              <a:ext cx="896" cy="601"/>
            </a:xfrm>
            <a:prstGeom prst="rect">
              <a:avLst/>
            </a:prstGeom>
            <a:noFill/>
            <a:ln w="9525">
              <a:noFill/>
              <a:miter lim="800000"/>
              <a:headEnd/>
              <a:tailEnd/>
            </a:ln>
            <a:effectLst/>
          </p:spPr>
          <p:txBody>
            <a:bodyPr>
              <a:spAutoFit/>
            </a:bodyPr>
            <a:lstStyle/>
            <a:p>
              <a:pPr algn="ctr"/>
              <a:r>
                <a:rPr lang="en-US" sz="1400" dirty="0" smtClean="0"/>
                <a:t>Validate </a:t>
              </a:r>
              <a:r>
                <a:rPr lang="en-US" sz="1400" dirty="0"/>
                <a:t>and </a:t>
              </a:r>
              <a:r>
                <a:rPr lang="en-US" sz="1400" dirty="0" smtClean="0"/>
                <a:t>automatically create SPARQL</a:t>
              </a:r>
              <a:endParaRPr lang="el-GR" sz="1400" dirty="0"/>
            </a:p>
          </p:txBody>
        </p:sp>
      </p:grpSp>
      <p:sp>
        <p:nvSpPr>
          <p:cNvPr id="75791" name="AutoShape 15"/>
          <p:cNvSpPr>
            <a:spLocks noChangeArrowheads="1"/>
          </p:cNvSpPr>
          <p:nvPr/>
        </p:nvSpPr>
        <p:spPr bwMode="auto">
          <a:xfrm>
            <a:off x="4208463" y="3822700"/>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792" name="Text Box 16"/>
          <p:cNvSpPr txBox="1">
            <a:spLocks noChangeArrowheads="1"/>
          </p:cNvSpPr>
          <p:nvPr/>
        </p:nvSpPr>
        <p:spPr bwMode="auto">
          <a:xfrm>
            <a:off x="4149725" y="4191000"/>
            <a:ext cx="1066800" cy="304800"/>
          </a:xfrm>
          <a:prstGeom prst="rect">
            <a:avLst/>
          </a:prstGeom>
          <a:noFill/>
          <a:ln w="9525">
            <a:noFill/>
            <a:miter lim="800000"/>
            <a:headEnd/>
            <a:tailEnd/>
          </a:ln>
          <a:effectLst/>
        </p:spPr>
        <p:txBody>
          <a:bodyPr>
            <a:spAutoFit/>
          </a:bodyPr>
          <a:lstStyle/>
          <a:p>
            <a:pPr>
              <a:spcBef>
                <a:spcPct val="50000"/>
              </a:spcBef>
            </a:pPr>
            <a:r>
              <a:rPr lang="en-US" sz="1400"/>
              <a:t>SPARQLs</a:t>
            </a:r>
            <a:endParaRPr lang="el-GR" sz="1400"/>
          </a:p>
        </p:txBody>
      </p:sp>
      <p:pic>
        <p:nvPicPr>
          <p:cNvPr id="75793" name="Picture 17" descr="400_F_682878_kqEkmoprs3Rb8NXCNBLWBzNXDslIxz"/>
          <p:cNvPicPr>
            <a:picLocks noChangeAspect="1" noChangeArrowheads="1"/>
          </p:cNvPicPr>
          <p:nvPr/>
        </p:nvPicPr>
        <p:blipFill>
          <a:blip r:embed="rId3" cstate="print"/>
          <a:srcRect/>
          <a:stretch>
            <a:fillRect/>
          </a:stretch>
        </p:blipFill>
        <p:spPr bwMode="auto">
          <a:xfrm>
            <a:off x="5370513" y="3602038"/>
            <a:ext cx="1023937" cy="828675"/>
          </a:xfrm>
          <a:prstGeom prst="rect">
            <a:avLst/>
          </a:prstGeom>
          <a:noFill/>
          <a:ln w="9525">
            <a:noFill/>
            <a:miter lim="800000"/>
            <a:headEnd/>
            <a:tailEnd/>
          </a:ln>
        </p:spPr>
      </p:pic>
      <p:sp>
        <p:nvSpPr>
          <p:cNvPr id="75797" name="AutoShape 21"/>
          <p:cNvSpPr>
            <a:spLocks noChangeArrowheads="1"/>
          </p:cNvSpPr>
          <p:nvPr/>
        </p:nvSpPr>
        <p:spPr bwMode="auto">
          <a:xfrm>
            <a:off x="5383213" y="2085975"/>
            <a:ext cx="1617662" cy="1195388"/>
          </a:xfrm>
          <a:prstGeom prst="wedgeEllipseCallout">
            <a:avLst>
              <a:gd name="adj1" fmla="val -34005"/>
              <a:gd name="adj2" fmla="val 45884"/>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798" name="Text Box 22"/>
          <p:cNvSpPr txBox="1">
            <a:spLocks noChangeArrowheads="1"/>
          </p:cNvSpPr>
          <p:nvPr/>
        </p:nvSpPr>
        <p:spPr bwMode="auto">
          <a:xfrm>
            <a:off x="5508545" y="2241413"/>
            <a:ext cx="1422400" cy="954107"/>
          </a:xfrm>
          <a:prstGeom prst="rect">
            <a:avLst/>
          </a:prstGeom>
          <a:noFill/>
          <a:ln w="9525">
            <a:noFill/>
            <a:miter lim="800000"/>
            <a:headEnd/>
            <a:tailEnd/>
          </a:ln>
          <a:effectLst/>
        </p:spPr>
        <p:txBody>
          <a:bodyPr>
            <a:spAutoFit/>
          </a:bodyPr>
          <a:lstStyle/>
          <a:p>
            <a:pPr algn="ctr"/>
            <a:r>
              <a:rPr lang="en-US" sz="1400" dirty="0" smtClean="0"/>
              <a:t>Incorporate SPARQLs in the querying tool</a:t>
            </a:r>
            <a:endParaRPr lang="el-GR" sz="1400" dirty="0"/>
          </a:p>
        </p:txBody>
      </p:sp>
      <p:sp>
        <p:nvSpPr>
          <p:cNvPr id="75799" name="AutoShape 23"/>
          <p:cNvSpPr>
            <a:spLocks noChangeArrowheads="1"/>
          </p:cNvSpPr>
          <p:nvPr/>
        </p:nvSpPr>
        <p:spPr bwMode="auto">
          <a:xfrm>
            <a:off x="4195763" y="4071938"/>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800" name="Text Box 24"/>
          <p:cNvSpPr txBox="1">
            <a:spLocks noChangeArrowheads="1"/>
          </p:cNvSpPr>
          <p:nvPr/>
        </p:nvSpPr>
        <p:spPr bwMode="auto">
          <a:xfrm>
            <a:off x="4456113" y="3856038"/>
            <a:ext cx="350837" cy="276225"/>
          </a:xfrm>
          <a:prstGeom prst="rect">
            <a:avLst/>
          </a:prstGeom>
          <a:noFill/>
          <a:ln w="9525">
            <a:noFill/>
            <a:miter lim="800000"/>
            <a:headEnd/>
            <a:tailEnd/>
          </a:ln>
          <a:effectLst/>
        </p:spPr>
        <p:txBody>
          <a:bodyPr>
            <a:spAutoFit/>
          </a:bodyPr>
          <a:lstStyle/>
          <a:p>
            <a:pPr>
              <a:lnSpc>
                <a:spcPct val="0"/>
              </a:lnSpc>
              <a:spcBef>
                <a:spcPct val="50000"/>
              </a:spcBef>
            </a:pPr>
            <a:r>
              <a:rPr lang="en-US" sz="1200"/>
              <a:t>.</a:t>
            </a:r>
          </a:p>
          <a:p>
            <a:pPr>
              <a:lnSpc>
                <a:spcPct val="0"/>
              </a:lnSpc>
              <a:spcBef>
                <a:spcPct val="50000"/>
              </a:spcBef>
            </a:pPr>
            <a:r>
              <a:rPr lang="en-US" sz="1200"/>
              <a:t>.</a:t>
            </a:r>
          </a:p>
          <a:p>
            <a:pPr>
              <a:lnSpc>
                <a:spcPct val="0"/>
              </a:lnSpc>
              <a:spcBef>
                <a:spcPct val="50000"/>
              </a:spcBef>
            </a:pPr>
            <a:r>
              <a:rPr lang="en-US" sz="1200"/>
              <a:t>.</a:t>
            </a:r>
            <a:endParaRPr lang="el-GR" sz="1200"/>
          </a:p>
        </p:txBody>
      </p:sp>
      <p:sp>
        <p:nvSpPr>
          <p:cNvPr id="75802" name="Text Box 26"/>
          <p:cNvSpPr txBox="1">
            <a:spLocks noChangeArrowheads="1"/>
          </p:cNvSpPr>
          <p:nvPr/>
        </p:nvSpPr>
        <p:spPr bwMode="auto">
          <a:xfrm>
            <a:off x="2520950" y="4652963"/>
            <a:ext cx="1689100" cy="523220"/>
          </a:xfrm>
          <a:prstGeom prst="rect">
            <a:avLst/>
          </a:prstGeom>
          <a:noFill/>
          <a:ln w="9525">
            <a:noFill/>
            <a:miter lim="800000"/>
            <a:headEnd/>
            <a:tailEnd/>
          </a:ln>
          <a:effectLst/>
        </p:spPr>
        <p:txBody>
          <a:bodyPr>
            <a:spAutoFit/>
          </a:bodyPr>
          <a:lstStyle/>
          <a:p>
            <a:pPr>
              <a:spcBef>
                <a:spcPct val="50000"/>
              </a:spcBef>
            </a:pPr>
            <a:r>
              <a:rPr lang="en-US" sz="1400" i="1" dirty="0">
                <a:solidFill>
                  <a:schemeClr val="hlink"/>
                </a:solidFill>
              </a:rPr>
              <a:t>FR </a:t>
            </a:r>
            <a:r>
              <a:rPr lang="en-US" sz="1400" i="1" dirty="0" smtClean="0">
                <a:solidFill>
                  <a:schemeClr val="hlink"/>
                </a:solidFill>
              </a:rPr>
              <a:t>configuration tool</a:t>
            </a:r>
            <a:endParaRPr lang="el-GR" sz="1400" i="1" dirty="0">
              <a:solidFill>
                <a:schemeClr val="hlink"/>
              </a:solidFill>
            </a:endParaRPr>
          </a:p>
        </p:txBody>
      </p:sp>
      <p:sp>
        <p:nvSpPr>
          <p:cNvPr id="75804" name="AutoShape 28"/>
          <p:cNvSpPr>
            <a:spLocks noChangeArrowheads="1"/>
          </p:cNvSpPr>
          <p:nvPr/>
        </p:nvSpPr>
        <p:spPr bwMode="auto">
          <a:xfrm>
            <a:off x="6670675" y="3932238"/>
            <a:ext cx="820738" cy="889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l-GR"/>
          </a:p>
        </p:txBody>
      </p:sp>
      <p:grpSp>
        <p:nvGrpSpPr>
          <p:cNvPr id="4" name="Group 34"/>
          <p:cNvGrpSpPr>
            <a:grpSpLocks/>
          </p:cNvGrpSpPr>
          <p:nvPr/>
        </p:nvGrpSpPr>
        <p:grpSpPr bwMode="auto">
          <a:xfrm>
            <a:off x="7961313" y="2057400"/>
            <a:ext cx="1301750" cy="1147763"/>
            <a:chOff x="5015" y="1296"/>
            <a:chExt cx="820" cy="723"/>
          </a:xfrm>
        </p:grpSpPr>
        <p:sp>
          <p:nvSpPr>
            <p:cNvPr id="75806" name="AutoShape 30"/>
            <p:cNvSpPr>
              <a:spLocks noChangeArrowheads="1"/>
            </p:cNvSpPr>
            <p:nvPr/>
          </p:nvSpPr>
          <p:spPr bwMode="auto">
            <a:xfrm>
              <a:off x="5015" y="1296"/>
              <a:ext cx="820" cy="723"/>
            </a:xfrm>
            <a:prstGeom prst="wedgeEllipseCallout">
              <a:avLst>
                <a:gd name="adj1" fmla="val -43657"/>
                <a:gd name="adj2" fmla="val 46819"/>
              </a:avLst>
            </a:prstGeom>
            <a:solidFill>
              <a:srgbClr val="FFC000">
                <a:alpha val="53000"/>
              </a:srgbClr>
            </a:solidFill>
            <a:ln w="9525">
              <a:solidFill>
                <a:schemeClr val="tx1"/>
              </a:solidFill>
              <a:miter lim="800000"/>
              <a:headEnd/>
              <a:tailEnd/>
            </a:ln>
            <a:effectLst/>
          </p:spPr>
          <p:txBody>
            <a:bodyPr/>
            <a:lstStyle/>
            <a:p>
              <a:pPr algn="ctr"/>
              <a:endParaRPr lang="el-GR"/>
            </a:p>
          </p:txBody>
        </p:sp>
        <p:sp>
          <p:nvSpPr>
            <p:cNvPr id="75807" name="Text Box 31"/>
            <p:cNvSpPr txBox="1">
              <a:spLocks noChangeArrowheads="1"/>
            </p:cNvSpPr>
            <p:nvPr/>
          </p:nvSpPr>
          <p:spPr bwMode="auto">
            <a:xfrm>
              <a:off x="5075" y="1523"/>
              <a:ext cx="675" cy="213"/>
            </a:xfrm>
            <a:prstGeom prst="rect">
              <a:avLst/>
            </a:prstGeom>
            <a:noFill/>
            <a:ln w="9525">
              <a:noFill/>
              <a:miter lim="800000"/>
              <a:headEnd/>
              <a:tailEnd/>
            </a:ln>
            <a:effectLst/>
          </p:spPr>
          <p:txBody>
            <a:bodyPr>
              <a:spAutoFit/>
            </a:bodyPr>
            <a:lstStyle/>
            <a:p>
              <a:pPr algn="ctr"/>
              <a:r>
                <a:rPr lang="en-US" sz="1600" dirty="0" smtClean="0"/>
                <a:t>Query</a:t>
              </a:r>
              <a:endParaRPr lang="el-GR" sz="1600" dirty="0"/>
            </a:p>
          </p:txBody>
        </p:sp>
      </p:grpSp>
      <p:sp>
        <p:nvSpPr>
          <p:cNvPr id="75808" name="Text Box 32"/>
          <p:cNvSpPr txBox="1">
            <a:spLocks noChangeArrowheads="1"/>
          </p:cNvSpPr>
          <p:nvPr/>
        </p:nvSpPr>
        <p:spPr bwMode="auto">
          <a:xfrm>
            <a:off x="5274365" y="4639849"/>
            <a:ext cx="1298713" cy="523220"/>
          </a:xfrm>
          <a:prstGeom prst="rect">
            <a:avLst/>
          </a:prstGeom>
          <a:noFill/>
          <a:ln w="9525">
            <a:noFill/>
            <a:miter lim="800000"/>
            <a:headEnd/>
            <a:tailEnd/>
          </a:ln>
          <a:effectLst/>
        </p:spPr>
        <p:txBody>
          <a:bodyPr wrap="square">
            <a:spAutoFit/>
          </a:bodyPr>
          <a:lstStyle/>
          <a:p>
            <a:pPr>
              <a:spcBef>
                <a:spcPct val="50000"/>
              </a:spcBef>
            </a:pPr>
            <a:r>
              <a:rPr lang="en-US" sz="1400" i="1" dirty="0" smtClean="0">
                <a:solidFill>
                  <a:schemeClr val="hlink"/>
                </a:solidFill>
              </a:rPr>
              <a:t>Querying component</a:t>
            </a:r>
            <a:endParaRPr lang="el-GR" sz="1400" i="1" dirty="0">
              <a:solidFill>
                <a:schemeClr val="hlink"/>
              </a:solidFill>
            </a:endParaRPr>
          </a:p>
        </p:txBody>
      </p:sp>
      <p:pic>
        <p:nvPicPr>
          <p:cNvPr id="75809" name="Picture 33" descr="1270745818pm0B7x"/>
          <p:cNvPicPr>
            <a:picLocks noChangeAspect="1" noChangeArrowheads="1"/>
          </p:cNvPicPr>
          <p:nvPr/>
        </p:nvPicPr>
        <p:blipFill>
          <a:blip r:embed="rId4" cstate="print"/>
          <a:srcRect/>
          <a:stretch>
            <a:fillRect/>
          </a:stretch>
        </p:blipFill>
        <p:spPr bwMode="auto">
          <a:xfrm>
            <a:off x="7751763" y="3530600"/>
            <a:ext cx="942975" cy="949325"/>
          </a:xfrm>
          <a:prstGeom prst="rect">
            <a:avLst/>
          </a:prstGeom>
          <a:noFill/>
        </p:spPr>
      </p:pic>
      <p:sp>
        <p:nvSpPr>
          <p:cNvPr id="28" name="Text Box 26"/>
          <p:cNvSpPr txBox="1">
            <a:spLocks noChangeArrowheads="1"/>
          </p:cNvSpPr>
          <p:nvPr/>
        </p:nvSpPr>
        <p:spPr bwMode="auto">
          <a:xfrm>
            <a:off x="420481" y="4646339"/>
            <a:ext cx="1689100" cy="307777"/>
          </a:xfrm>
          <a:prstGeom prst="rect">
            <a:avLst/>
          </a:prstGeom>
          <a:noFill/>
          <a:ln w="9525">
            <a:noFill/>
            <a:miter lim="800000"/>
            <a:headEnd/>
            <a:tailEnd/>
          </a:ln>
          <a:effectLst/>
        </p:spPr>
        <p:txBody>
          <a:bodyPr>
            <a:spAutoFit/>
          </a:bodyPr>
          <a:lstStyle/>
          <a:p>
            <a:pPr>
              <a:spcBef>
                <a:spcPct val="50000"/>
              </a:spcBef>
            </a:pPr>
            <a:r>
              <a:rPr lang="en-US" sz="1400" i="1" dirty="0" smtClean="0">
                <a:solidFill>
                  <a:schemeClr val="hlink"/>
                </a:solidFill>
              </a:rPr>
              <a:t>Paths’ language</a:t>
            </a:r>
            <a:endParaRPr lang="el-GR" sz="1400" i="1" dirty="0">
              <a:solidFill>
                <a:schemeClr val="hlink"/>
              </a:solidFill>
            </a:endParaRPr>
          </a:p>
        </p:txBody>
      </p:sp>
      <p:sp>
        <p:nvSpPr>
          <p:cNvPr id="29" name="Text Box 32"/>
          <p:cNvSpPr txBox="1">
            <a:spLocks noChangeArrowheads="1"/>
          </p:cNvSpPr>
          <p:nvPr/>
        </p:nvSpPr>
        <p:spPr bwMode="auto">
          <a:xfrm>
            <a:off x="7627776" y="4646476"/>
            <a:ext cx="1298713" cy="523220"/>
          </a:xfrm>
          <a:prstGeom prst="rect">
            <a:avLst/>
          </a:prstGeom>
          <a:noFill/>
          <a:ln w="9525">
            <a:noFill/>
            <a:miter lim="800000"/>
            <a:headEnd/>
            <a:tailEnd/>
          </a:ln>
          <a:effectLst/>
        </p:spPr>
        <p:txBody>
          <a:bodyPr wrap="square">
            <a:spAutoFit/>
          </a:bodyPr>
          <a:lstStyle/>
          <a:p>
            <a:pPr>
              <a:spcBef>
                <a:spcPct val="50000"/>
              </a:spcBef>
            </a:pPr>
            <a:r>
              <a:rPr lang="en-US" sz="1400" i="1" dirty="0" smtClean="0">
                <a:solidFill>
                  <a:schemeClr val="hlink"/>
                </a:solidFill>
              </a:rPr>
              <a:t>Querying component</a:t>
            </a:r>
            <a:endParaRPr lang="el-GR" sz="1400" i="1" dirty="0">
              <a:solidFill>
                <a:schemeClr val="hlink"/>
              </a:solidFill>
            </a:endParaRPr>
          </a:p>
        </p:txBody>
      </p:sp>
      <p:sp>
        <p:nvSpPr>
          <p:cNvPr id="30" name="29 - TextBox"/>
          <p:cNvSpPr txBox="1"/>
          <p:nvPr/>
        </p:nvSpPr>
        <p:spPr>
          <a:xfrm>
            <a:off x="0" y="6488668"/>
            <a:ext cx="1762021" cy="369332"/>
          </a:xfrm>
          <a:prstGeom prst="rect">
            <a:avLst/>
          </a:prstGeom>
          <a:noFill/>
        </p:spPr>
        <p:txBody>
          <a:bodyPr wrap="none" rtlCol="0">
            <a:spAutoFit/>
          </a:bodyPr>
          <a:lstStyle/>
          <a:p>
            <a:r>
              <a:rPr lang="en-US" b="0" i="1" dirty="0" smtClean="0">
                <a:solidFill>
                  <a:srgbClr val="CCCC00"/>
                </a:solidFill>
              </a:rPr>
              <a:t>Implementation</a:t>
            </a:r>
            <a:endParaRPr lang="el-GR" b="0" i="1" dirty="0">
              <a:solidFill>
                <a:srgbClr val="CCCC00"/>
              </a:solidFill>
            </a:endParaRPr>
          </a:p>
        </p:txBody>
      </p:sp>
      <p:sp>
        <p:nvSpPr>
          <p:cNvPr id="31" name="30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36</a:t>
            </a:fld>
            <a:endParaRPr lang="en-US"/>
          </a:p>
        </p:txBody>
      </p:sp>
      <p:sp>
        <p:nvSpPr>
          <p:cNvPr id="32" name="31 - Δεξιό άγκιστρο"/>
          <p:cNvSpPr/>
          <p:nvPr/>
        </p:nvSpPr>
        <p:spPr bwMode="auto">
          <a:xfrm rot="5400000">
            <a:off x="3255581" y="2451540"/>
            <a:ext cx="646384" cy="6053958"/>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33" name="32 - TextBox"/>
          <p:cNvSpPr txBox="1"/>
          <p:nvPr/>
        </p:nvSpPr>
        <p:spPr>
          <a:xfrm>
            <a:off x="2443655" y="5880538"/>
            <a:ext cx="2300630" cy="369332"/>
          </a:xfrm>
          <a:prstGeom prst="rect">
            <a:avLst/>
          </a:prstGeom>
          <a:noFill/>
        </p:spPr>
        <p:txBody>
          <a:bodyPr wrap="none" rtlCol="0">
            <a:spAutoFit/>
          </a:bodyPr>
          <a:lstStyle/>
          <a:p>
            <a:r>
              <a:rPr lang="en-US" dirty="0" smtClean="0"/>
              <a:t>administrative user</a:t>
            </a:r>
            <a:endParaRPr lang="el-GR" dirty="0"/>
          </a:p>
        </p:txBody>
      </p:sp>
      <p:sp>
        <p:nvSpPr>
          <p:cNvPr id="34" name="33 - Δεξιό άγκιστρο"/>
          <p:cNvSpPr/>
          <p:nvPr/>
        </p:nvSpPr>
        <p:spPr bwMode="auto">
          <a:xfrm rot="5400000">
            <a:off x="7985238" y="4653456"/>
            <a:ext cx="515006" cy="155027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35" name="34 - TextBox"/>
          <p:cNvSpPr txBox="1"/>
          <p:nvPr/>
        </p:nvSpPr>
        <p:spPr>
          <a:xfrm>
            <a:off x="7719866" y="5843749"/>
            <a:ext cx="1146468" cy="369332"/>
          </a:xfrm>
          <a:prstGeom prst="rect">
            <a:avLst/>
          </a:prstGeom>
          <a:noFill/>
        </p:spPr>
        <p:txBody>
          <a:bodyPr wrap="none" rtlCol="0">
            <a:spAutoFit/>
          </a:bodyPr>
          <a:lstStyle/>
          <a:p>
            <a:r>
              <a:rPr lang="en-US" dirty="0" smtClean="0"/>
              <a:t>end user</a:t>
            </a:r>
            <a:endParaRPr lang="el-G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 Τίτλος"/>
          <p:cNvSpPr>
            <a:spLocks noGrp="1"/>
          </p:cNvSpPr>
          <p:nvPr>
            <p:ph type="title"/>
          </p:nvPr>
        </p:nvSpPr>
        <p:spPr/>
        <p:txBody>
          <a:bodyPr/>
          <a:lstStyle/>
          <a:p>
            <a:r>
              <a:rPr lang="en-US" dirty="0" smtClean="0"/>
              <a:t>Workflow</a:t>
            </a:r>
            <a:endParaRPr lang="el-GR" dirty="0" smtClean="0"/>
          </a:p>
        </p:txBody>
      </p:sp>
      <p:pic>
        <p:nvPicPr>
          <p:cNvPr id="75780" name="Picture 4" descr="400_F_682878_kqEkmoprs3Rb8NXCNBLWBzNXDslIxz"/>
          <p:cNvPicPr>
            <a:picLocks noGrp="1" noChangeAspect="1" noChangeArrowheads="1"/>
          </p:cNvPicPr>
          <p:nvPr>
            <p:ph idx="4294967295"/>
          </p:nvPr>
        </p:nvPicPr>
        <p:blipFill>
          <a:blip r:embed="rId3" cstate="print"/>
          <a:srcRect/>
          <a:stretch>
            <a:fillRect/>
          </a:stretch>
        </p:blipFill>
        <p:spPr>
          <a:xfrm>
            <a:off x="573088" y="3659188"/>
            <a:ext cx="1023937" cy="828675"/>
          </a:xfrm>
        </p:spPr>
      </p:pic>
      <p:grpSp>
        <p:nvGrpSpPr>
          <p:cNvPr id="2" name="Group 7"/>
          <p:cNvGrpSpPr>
            <a:grpSpLocks/>
          </p:cNvGrpSpPr>
          <p:nvPr/>
        </p:nvGrpSpPr>
        <p:grpSpPr bwMode="auto">
          <a:xfrm>
            <a:off x="741363" y="2109788"/>
            <a:ext cx="1477962" cy="1289050"/>
            <a:chOff x="1375" y="1100"/>
            <a:chExt cx="931" cy="812"/>
          </a:xfrm>
        </p:grpSpPr>
        <p:sp>
          <p:nvSpPr>
            <p:cNvPr id="75782" name="AutoShape 6"/>
            <p:cNvSpPr>
              <a:spLocks noChangeArrowheads="1"/>
            </p:cNvSpPr>
            <p:nvPr/>
          </p:nvSpPr>
          <p:spPr bwMode="auto">
            <a:xfrm>
              <a:off x="1375" y="1100"/>
              <a:ext cx="931" cy="812"/>
            </a:xfrm>
            <a:prstGeom prst="wedgeEllipseCallout">
              <a:avLst>
                <a:gd name="adj1" fmla="val -44417"/>
                <a:gd name="adj2" fmla="val 36208"/>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781" name="Text Box 5"/>
            <p:cNvSpPr txBox="1">
              <a:spLocks noChangeArrowheads="1"/>
            </p:cNvSpPr>
            <p:nvPr/>
          </p:nvSpPr>
          <p:spPr bwMode="auto">
            <a:xfrm>
              <a:off x="1405" y="1251"/>
              <a:ext cx="896" cy="465"/>
            </a:xfrm>
            <a:prstGeom prst="rect">
              <a:avLst/>
            </a:prstGeom>
            <a:noFill/>
            <a:ln w="9525">
              <a:noFill/>
              <a:miter lim="800000"/>
              <a:headEnd/>
              <a:tailEnd/>
            </a:ln>
            <a:effectLst/>
          </p:spPr>
          <p:txBody>
            <a:bodyPr>
              <a:spAutoFit/>
            </a:bodyPr>
            <a:lstStyle/>
            <a:p>
              <a:pPr algn="ctr"/>
              <a:r>
                <a:rPr lang="en-US" sz="1400" dirty="0" smtClean="0"/>
                <a:t>Write Fundamental Relationship </a:t>
              </a:r>
              <a:endParaRPr lang="el-GR" sz="1400" dirty="0"/>
            </a:p>
          </p:txBody>
        </p:sp>
      </p:grpSp>
      <p:sp>
        <p:nvSpPr>
          <p:cNvPr id="75785" name="AutoShape 9"/>
          <p:cNvSpPr>
            <a:spLocks noChangeArrowheads="1"/>
          </p:cNvSpPr>
          <p:nvPr/>
        </p:nvSpPr>
        <p:spPr bwMode="auto">
          <a:xfrm>
            <a:off x="1770063" y="3857625"/>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786" name="Text Box 10"/>
          <p:cNvSpPr txBox="1">
            <a:spLocks noChangeArrowheads="1"/>
          </p:cNvSpPr>
          <p:nvPr/>
        </p:nvSpPr>
        <p:spPr bwMode="auto">
          <a:xfrm>
            <a:off x="1709738" y="4081463"/>
            <a:ext cx="973137" cy="517525"/>
          </a:xfrm>
          <a:prstGeom prst="rect">
            <a:avLst/>
          </a:prstGeom>
          <a:noFill/>
          <a:ln w="9525">
            <a:noFill/>
            <a:miter lim="800000"/>
            <a:headEnd/>
            <a:tailEnd/>
          </a:ln>
          <a:effectLst/>
        </p:spPr>
        <p:txBody>
          <a:bodyPr>
            <a:spAutoFit/>
          </a:bodyPr>
          <a:lstStyle/>
          <a:p>
            <a:pPr>
              <a:spcBef>
                <a:spcPct val="50000"/>
              </a:spcBef>
            </a:pPr>
            <a:r>
              <a:rPr lang="en-US" sz="1400"/>
              <a:t>PATH (text)</a:t>
            </a:r>
            <a:endParaRPr lang="el-GR" sz="1400"/>
          </a:p>
        </p:txBody>
      </p:sp>
      <p:pic>
        <p:nvPicPr>
          <p:cNvPr id="75787" name="Picture 11" descr="400_F_682878_kqEkmoprs3Rb8NXCNBLWBzNXDslIxz"/>
          <p:cNvPicPr>
            <a:picLocks noChangeAspect="1" noChangeArrowheads="1"/>
          </p:cNvPicPr>
          <p:nvPr/>
        </p:nvPicPr>
        <p:blipFill>
          <a:blip r:embed="rId3" cstate="print"/>
          <a:srcRect/>
          <a:stretch>
            <a:fillRect/>
          </a:stretch>
        </p:blipFill>
        <p:spPr bwMode="auto">
          <a:xfrm>
            <a:off x="2860675" y="3624263"/>
            <a:ext cx="1023938" cy="828675"/>
          </a:xfrm>
          <a:prstGeom prst="rect">
            <a:avLst/>
          </a:prstGeom>
          <a:noFill/>
          <a:ln w="9525">
            <a:noFill/>
            <a:miter lim="800000"/>
            <a:headEnd/>
            <a:tailEnd/>
          </a:ln>
        </p:spPr>
      </p:pic>
      <p:grpSp>
        <p:nvGrpSpPr>
          <p:cNvPr id="3" name="Group 19"/>
          <p:cNvGrpSpPr>
            <a:grpSpLocks/>
          </p:cNvGrpSpPr>
          <p:nvPr/>
        </p:nvGrpSpPr>
        <p:grpSpPr bwMode="auto">
          <a:xfrm>
            <a:off x="2711450" y="1979613"/>
            <a:ext cx="2074863" cy="1524000"/>
            <a:chOff x="1855" y="1248"/>
            <a:chExt cx="1307" cy="960"/>
          </a:xfrm>
        </p:grpSpPr>
        <p:sp>
          <p:nvSpPr>
            <p:cNvPr id="75789" name="AutoShape 13"/>
            <p:cNvSpPr>
              <a:spLocks noChangeArrowheads="1"/>
            </p:cNvSpPr>
            <p:nvPr/>
          </p:nvSpPr>
          <p:spPr bwMode="auto">
            <a:xfrm>
              <a:off x="1855" y="1248"/>
              <a:ext cx="1307" cy="960"/>
            </a:xfrm>
            <a:prstGeom prst="wedgeEllipseCallout">
              <a:avLst>
                <a:gd name="adj1" fmla="val -46023"/>
                <a:gd name="adj2" fmla="val 22917"/>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790" name="Text Box 14"/>
            <p:cNvSpPr txBox="1">
              <a:spLocks noChangeArrowheads="1"/>
            </p:cNvSpPr>
            <p:nvPr/>
          </p:nvSpPr>
          <p:spPr bwMode="auto">
            <a:xfrm>
              <a:off x="2062" y="1407"/>
              <a:ext cx="896" cy="601"/>
            </a:xfrm>
            <a:prstGeom prst="rect">
              <a:avLst/>
            </a:prstGeom>
            <a:noFill/>
            <a:ln w="9525">
              <a:noFill/>
              <a:miter lim="800000"/>
              <a:headEnd/>
              <a:tailEnd/>
            </a:ln>
            <a:effectLst/>
          </p:spPr>
          <p:txBody>
            <a:bodyPr>
              <a:spAutoFit/>
            </a:bodyPr>
            <a:lstStyle/>
            <a:p>
              <a:pPr algn="ctr"/>
              <a:r>
                <a:rPr lang="en-US" sz="1400" dirty="0" smtClean="0"/>
                <a:t>Validate </a:t>
              </a:r>
              <a:r>
                <a:rPr lang="en-US" sz="1400" dirty="0"/>
                <a:t>and </a:t>
              </a:r>
              <a:r>
                <a:rPr lang="en-US" sz="1400" dirty="0" smtClean="0"/>
                <a:t>automatically create SPARQL</a:t>
              </a:r>
              <a:endParaRPr lang="el-GR" sz="1400" dirty="0"/>
            </a:p>
          </p:txBody>
        </p:sp>
      </p:grpSp>
      <p:sp>
        <p:nvSpPr>
          <p:cNvPr id="75791" name="AutoShape 15"/>
          <p:cNvSpPr>
            <a:spLocks noChangeArrowheads="1"/>
          </p:cNvSpPr>
          <p:nvPr/>
        </p:nvSpPr>
        <p:spPr bwMode="auto">
          <a:xfrm>
            <a:off x="4208463" y="3822700"/>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792" name="Text Box 16"/>
          <p:cNvSpPr txBox="1">
            <a:spLocks noChangeArrowheads="1"/>
          </p:cNvSpPr>
          <p:nvPr/>
        </p:nvSpPr>
        <p:spPr bwMode="auto">
          <a:xfrm>
            <a:off x="4149725" y="4191000"/>
            <a:ext cx="1066800" cy="304800"/>
          </a:xfrm>
          <a:prstGeom prst="rect">
            <a:avLst/>
          </a:prstGeom>
          <a:noFill/>
          <a:ln w="9525">
            <a:noFill/>
            <a:miter lim="800000"/>
            <a:headEnd/>
            <a:tailEnd/>
          </a:ln>
          <a:effectLst/>
        </p:spPr>
        <p:txBody>
          <a:bodyPr>
            <a:spAutoFit/>
          </a:bodyPr>
          <a:lstStyle/>
          <a:p>
            <a:pPr>
              <a:spcBef>
                <a:spcPct val="50000"/>
              </a:spcBef>
            </a:pPr>
            <a:r>
              <a:rPr lang="en-US" sz="1400"/>
              <a:t>SPARQLs</a:t>
            </a:r>
            <a:endParaRPr lang="el-GR" sz="1400"/>
          </a:p>
        </p:txBody>
      </p:sp>
      <p:pic>
        <p:nvPicPr>
          <p:cNvPr id="75793" name="Picture 17" descr="400_F_682878_kqEkmoprs3Rb8NXCNBLWBzNXDslIxz"/>
          <p:cNvPicPr>
            <a:picLocks noChangeAspect="1" noChangeArrowheads="1"/>
          </p:cNvPicPr>
          <p:nvPr/>
        </p:nvPicPr>
        <p:blipFill>
          <a:blip r:embed="rId3" cstate="print"/>
          <a:srcRect/>
          <a:stretch>
            <a:fillRect/>
          </a:stretch>
        </p:blipFill>
        <p:spPr bwMode="auto">
          <a:xfrm>
            <a:off x="5370513" y="3602038"/>
            <a:ext cx="1023937" cy="828675"/>
          </a:xfrm>
          <a:prstGeom prst="rect">
            <a:avLst/>
          </a:prstGeom>
          <a:noFill/>
          <a:ln w="9525">
            <a:noFill/>
            <a:miter lim="800000"/>
            <a:headEnd/>
            <a:tailEnd/>
          </a:ln>
        </p:spPr>
      </p:pic>
      <p:sp>
        <p:nvSpPr>
          <p:cNvPr id="75797" name="AutoShape 21"/>
          <p:cNvSpPr>
            <a:spLocks noChangeArrowheads="1"/>
          </p:cNvSpPr>
          <p:nvPr/>
        </p:nvSpPr>
        <p:spPr bwMode="auto">
          <a:xfrm>
            <a:off x="5383213" y="2085975"/>
            <a:ext cx="1617662" cy="1195388"/>
          </a:xfrm>
          <a:prstGeom prst="wedgeEllipseCallout">
            <a:avLst>
              <a:gd name="adj1" fmla="val -34005"/>
              <a:gd name="adj2" fmla="val 45884"/>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798" name="Text Box 22"/>
          <p:cNvSpPr txBox="1">
            <a:spLocks noChangeArrowheads="1"/>
          </p:cNvSpPr>
          <p:nvPr/>
        </p:nvSpPr>
        <p:spPr bwMode="auto">
          <a:xfrm>
            <a:off x="5508545" y="2241413"/>
            <a:ext cx="1422400" cy="954107"/>
          </a:xfrm>
          <a:prstGeom prst="rect">
            <a:avLst/>
          </a:prstGeom>
          <a:noFill/>
          <a:ln w="9525">
            <a:noFill/>
            <a:miter lim="800000"/>
            <a:headEnd/>
            <a:tailEnd/>
          </a:ln>
          <a:effectLst/>
        </p:spPr>
        <p:txBody>
          <a:bodyPr>
            <a:spAutoFit/>
          </a:bodyPr>
          <a:lstStyle/>
          <a:p>
            <a:pPr algn="ctr"/>
            <a:r>
              <a:rPr lang="en-US" sz="1400" dirty="0" smtClean="0"/>
              <a:t>Incorporate SPARQLs in the querying tool</a:t>
            </a:r>
            <a:endParaRPr lang="el-GR" sz="1400" dirty="0"/>
          </a:p>
        </p:txBody>
      </p:sp>
      <p:sp>
        <p:nvSpPr>
          <p:cNvPr id="75799" name="AutoShape 23"/>
          <p:cNvSpPr>
            <a:spLocks noChangeArrowheads="1"/>
          </p:cNvSpPr>
          <p:nvPr/>
        </p:nvSpPr>
        <p:spPr bwMode="auto">
          <a:xfrm>
            <a:off x="4195763" y="4071938"/>
            <a:ext cx="996950" cy="88900"/>
          </a:xfrm>
          <a:prstGeom prst="rightArrow">
            <a:avLst>
              <a:gd name="adj1" fmla="val 50000"/>
              <a:gd name="adj2" fmla="val 280357"/>
            </a:avLst>
          </a:prstGeom>
          <a:solidFill>
            <a:schemeClr val="accent1"/>
          </a:solidFill>
          <a:ln w="9525">
            <a:solidFill>
              <a:schemeClr val="tx1"/>
            </a:solidFill>
            <a:miter lim="800000"/>
            <a:headEnd/>
            <a:tailEnd/>
          </a:ln>
          <a:effectLst/>
        </p:spPr>
        <p:txBody>
          <a:bodyPr wrap="none" anchor="ctr"/>
          <a:lstStyle/>
          <a:p>
            <a:endParaRPr lang="el-GR"/>
          </a:p>
        </p:txBody>
      </p:sp>
      <p:sp>
        <p:nvSpPr>
          <p:cNvPr id="75800" name="Text Box 24"/>
          <p:cNvSpPr txBox="1">
            <a:spLocks noChangeArrowheads="1"/>
          </p:cNvSpPr>
          <p:nvPr/>
        </p:nvSpPr>
        <p:spPr bwMode="auto">
          <a:xfrm>
            <a:off x="4456113" y="3856038"/>
            <a:ext cx="350837" cy="276225"/>
          </a:xfrm>
          <a:prstGeom prst="rect">
            <a:avLst/>
          </a:prstGeom>
          <a:noFill/>
          <a:ln w="9525">
            <a:noFill/>
            <a:miter lim="800000"/>
            <a:headEnd/>
            <a:tailEnd/>
          </a:ln>
          <a:effectLst/>
        </p:spPr>
        <p:txBody>
          <a:bodyPr>
            <a:spAutoFit/>
          </a:bodyPr>
          <a:lstStyle/>
          <a:p>
            <a:pPr>
              <a:lnSpc>
                <a:spcPct val="0"/>
              </a:lnSpc>
              <a:spcBef>
                <a:spcPct val="50000"/>
              </a:spcBef>
            </a:pPr>
            <a:r>
              <a:rPr lang="en-US" sz="1200"/>
              <a:t>.</a:t>
            </a:r>
          </a:p>
          <a:p>
            <a:pPr>
              <a:lnSpc>
                <a:spcPct val="0"/>
              </a:lnSpc>
              <a:spcBef>
                <a:spcPct val="50000"/>
              </a:spcBef>
            </a:pPr>
            <a:r>
              <a:rPr lang="en-US" sz="1200"/>
              <a:t>.</a:t>
            </a:r>
          </a:p>
          <a:p>
            <a:pPr>
              <a:lnSpc>
                <a:spcPct val="0"/>
              </a:lnSpc>
              <a:spcBef>
                <a:spcPct val="50000"/>
              </a:spcBef>
            </a:pPr>
            <a:r>
              <a:rPr lang="en-US" sz="1200"/>
              <a:t>.</a:t>
            </a:r>
            <a:endParaRPr lang="el-GR" sz="1200"/>
          </a:p>
        </p:txBody>
      </p:sp>
      <p:sp>
        <p:nvSpPr>
          <p:cNvPr id="75802" name="Text Box 26"/>
          <p:cNvSpPr txBox="1">
            <a:spLocks noChangeArrowheads="1"/>
          </p:cNvSpPr>
          <p:nvPr/>
        </p:nvSpPr>
        <p:spPr bwMode="auto">
          <a:xfrm>
            <a:off x="2520950" y="4652963"/>
            <a:ext cx="1689100" cy="523220"/>
          </a:xfrm>
          <a:prstGeom prst="rect">
            <a:avLst/>
          </a:prstGeom>
          <a:noFill/>
          <a:ln w="9525">
            <a:noFill/>
            <a:miter lim="800000"/>
            <a:headEnd/>
            <a:tailEnd/>
          </a:ln>
          <a:effectLst/>
        </p:spPr>
        <p:txBody>
          <a:bodyPr>
            <a:spAutoFit/>
          </a:bodyPr>
          <a:lstStyle/>
          <a:p>
            <a:pPr>
              <a:spcBef>
                <a:spcPct val="50000"/>
              </a:spcBef>
            </a:pPr>
            <a:r>
              <a:rPr lang="en-US" sz="1400" i="1" dirty="0">
                <a:solidFill>
                  <a:schemeClr val="hlink"/>
                </a:solidFill>
              </a:rPr>
              <a:t>FR </a:t>
            </a:r>
            <a:r>
              <a:rPr lang="en-US" sz="1400" i="1" dirty="0" smtClean="0">
                <a:solidFill>
                  <a:schemeClr val="hlink"/>
                </a:solidFill>
              </a:rPr>
              <a:t>configuration tool</a:t>
            </a:r>
            <a:endParaRPr lang="el-GR" sz="1400" i="1" dirty="0">
              <a:solidFill>
                <a:schemeClr val="hlink"/>
              </a:solidFill>
            </a:endParaRPr>
          </a:p>
        </p:txBody>
      </p:sp>
      <p:sp>
        <p:nvSpPr>
          <p:cNvPr id="75804" name="AutoShape 28"/>
          <p:cNvSpPr>
            <a:spLocks noChangeArrowheads="1"/>
          </p:cNvSpPr>
          <p:nvPr/>
        </p:nvSpPr>
        <p:spPr bwMode="auto">
          <a:xfrm>
            <a:off x="6670675" y="3932238"/>
            <a:ext cx="820738" cy="889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l-GR"/>
          </a:p>
        </p:txBody>
      </p:sp>
      <p:grpSp>
        <p:nvGrpSpPr>
          <p:cNvPr id="4" name="Group 34"/>
          <p:cNvGrpSpPr>
            <a:grpSpLocks/>
          </p:cNvGrpSpPr>
          <p:nvPr/>
        </p:nvGrpSpPr>
        <p:grpSpPr bwMode="auto">
          <a:xfrm>
            <a:off x="7961313" y="2057400"/>
            <a:ext cx="1301750" cy="1147763"/>
            <a:chOff x="5015" y="1296"/>
            <a:chExt cx="820" cy="723"/>
          </a:xfrm>
        </p:grpSpPr>
        <p:sp>
          <p:nvSpPr>
            <p:cNvPr id="75806" name="AutoShape 30"/>
            <p:cNvSpPr>
              <a:spLocks noChangeArrowheads="1"/>
            </p:cNvSpPr>
            <p:nvPr/>
          </p:nvSpPr>
          <p:spPr bwMode="auto">
            <a:xfrm>
              <a:off x="5015" y="1296"/>
              <a:ext cx="820" cy="723"/>
            </a:xfrm>
            <a:prstGeom prst="wedgeEllipseCallout">
              <a:avLst>
                <a:gd name="adj1" fmla="val -43657"/>
                <a:gd name="adj2" fmla="val 46819"/>
              </a:avLst>
            </a:prstGeom>
            <a:solidFill>
              <a:schemeClr val="accent1">
                <a:alpha val="53000"/>
              </a:schemeClr>
            </a:solidFill>
            <a:ln w="9525">
              <a:solidFill>
                <a:schemeClr val="tx1"/>
              </a:solidFill>
              <a:miter lim="800000"/>
              <a:headEnd/>
              <a:tailEnd/>
            </a:ln>
            <a:effectLst/>
          </p:spPr>
          <p:txBody>
            <a:bodyPr/>
            <a:lstStyle/>
            <a:p>
              <a:pPr algn="ctr"/>
              <a:endParaRPr lang="el-GR"/>
            </a:p>
          </p:txBody>
        </p:sp>
        <p:sp>
          <p:nvSpPr>
            <p:cNvPr id="75807" name="Text Box 31"/>
            <p:cNvSpPr txBox="1">
              <a:spLocks noChangeArrowheads="1"/>
            </p:cNvSpPr>
            <p:nvPr/>
          </p:nvSpPr>
          <p:spPr bwMode="auto">
            <a:xfrm>
              <a:off x="5075" y="1523"/>
              <a:ext cx="675" cy="213"/>
            </a:xfrm>
            <a:prstGeom prst="rect">
              <a:avLst/>
            </a:prstGeom>
            <a:noFill/>
            <a:ln w="9525">
              <a:noFill/>
              <a:miter lim="800000"/>
              <a:headEnd/>
              <a:tailEnd/>
            </a:ln>
            <a:effectLst/>
          </p:spPr>
          <p:txBody>
            <a:bodyPr>
              <a:spAutoFit/>
            </a:bodyPr>
            <a:lstStyle/>
            <a:p>
              <a:pPr algn="ctr"/>
              <a:r>
                <a:rPr lang="en-US" sz="1600" dirty="0" smtClean="0"/>
                <a:t>Query</a:t>
              </a:r>
              <a:endParaRPr lang="el-GR" sz="1600" dirty="0"/>
            </a:p>
          </p:txBody>
        </p:sp>
      </p:grpSp>
      <p:sp>
        <p:nvSpPr>
          <p:cNvPr id="75808" name="Text Box 32"/>
          <p:cNvSpPr txBox="1">
            <a:spLocks noChangeArrowheads="1"/>
          </p:cNvSpPr>
          <p:nvPr/>
        </p:nvSpPr>
        <p:spPr bwMode="auto">
          <a:xfrm>
            <a:off x="5274365" y="4639849"/>
            <a:ext cx="1298713" cy="523220"/>
          </a:xfrm>
          <a:prstGeom prst="rect">
            <a:avLst/>
          </a:prstGeom>
          <a:noFill/>
          <a:ln w="9525">
            <a:noFill/>
            <a:miter lim="800000"/>
            <a:headEnd/>
            <a:tailEnd/>
          </a:ln>
          <a:effectLst/>
        </p:spPr>
        <p:txBody>
          <a:bodyPr wrap="square">
            <a:spAutoFit/>
          </a:bodyPr>
          <a:lstStyle/>
          <a:p>
            <a:pPr>
              <a:spcBef>
                <a:spcPct val="50000"/>
              </a:spcBef>
            </a:pPr>
            <a:r>
              <a:rPr lang="en-US" sz="1400" i="1" dirty="0" smtClean="0">
                <a:solidFill>
                  <a:schemeClr val="hlink"/>
                </a:solidFill>
              </a:rPr>
              <a:t>Querying component</a:t>
            </a:r>
            <a:endParaRPr lang="el-GR" sz="1400" i="1" dirty="0">
              <a:solidFill>
                <a:schemeClr val="hlink"/>
              </a:solidFill>
            </a:endParaRPr>
          </a:p>
        </p:txBody>
      </p:sp>
      <p:pic>
        <p:nvPicPr>
          <p:cNvPr id="75809" name="Picture 33" descr="1270745818pm0B7x"/>
          <p:cNvPicPr>
            <a:picLocks noChangeAspect="1" noChangeArrowheads="1"/>
          </p:cNvPicPr>
          <p:nvPr/>
        </p:nvPicPr>
        <p:blipFill>
          <a:blip r:embed="rId4" cstate="print"/>
          <a:srcRect/>
          <a:stretch>
            <a:fillRect/>
          </a:stretch>
        </p:blipFill>
        <p:spPr bwMode="auto">
          <a:xfrm>
            <a:off x="7751763" y="3530600"/>
            <a:ext cx="942975" cy="949325"/>
          </a:xfrm>
          <a:prstGeom prst="rect">
            <a:avLst/>
          </a:prstGeom>
          <a:noFill/>
        </p:spPr>
      </p:pic>
      <p:sp>
        <p:nvSpPr>
          <p:cNvPr id="28" name="Text Box 26"/>
          <p:cNvSpPr txBox="1">
            <a:spLocks noChangeArrowheads="1"/>
          </p:cNvSpPr>
          <p:nvPr/>
        </p:nvSpPr>
        <p:spPr bwMode="auto">
          <a:xfrm>
            <a:off x="420481" y="4646339"/>
            <a:ext cx="1689100" cy="307777"/>
          </a:xfrm>
          <a:prstGeom prst="rect">
            <a:avLst/>
          </a:prstGeom>
          <a:noFill/>
          <a:ln w="9525">
            <a:noFill/>
            <a:miter lim="800000"/>
            <a:headEnd/>
            <a:tailEnd/>
          </a:ln>
          <a:effectLst/>
        </p:spPr>
        <p:txBody>
          <a:bodyPr>
            <a:spAutoFit/>
          </a:bodyPr>
          <a:lstStyle/>
          <a:p>
            <a:pPr>
              <a:spcBef>
                <a:spcPct val="50000"/>
              </a:spcBef>
            </a:pPr>
            <a:r>
              <a:rPr lang="en-US" sz="1400" i="1" dirty="0" smtClean="0">
                <a:solidFill>
                  <a:schemeClr val="hlink"/>
                </a:solidFill>
              </a:rPr>
              <a:t>Paths’ language</a:t>
            </a:r>
            <a:endParaRPr lang="el-GR" sz="1400" i="1" dirty="0">
              <a:solidFill>
                <a:schemeClr val="hlink"/>
              </a:solidFill>
            </a:endParaRPr>
          </a:p>
        </p:txBody>
      </p:sp>
      <p:sp>
        <p:nvSpPr>
          <p:cNvPr id="29" name="Text Box 32"/>
          <p:cNvSpPr txBox="1">
            <a:spLocks noChangeArrowheads="1"/>
          </p:cNvSpPr>
          <p:nvPr/>
        </p:nvSpPr>
        <p:spPr bwMode="auto">
          <a:xfrm>
            <a:off x="7627776" y="4646476"/>
            <a:ext cx="1298713" cy="523220"/>
          </a:xfrm>
          <a:prstGeom prst="rect">
            <a:avLst/>
          </a:prstGeom>
          <a:noFill/>
          <a:ln w="9525">
            <a:noFill/>
            <a:miter lim="800000"/>
            <a:headEnd/>
            <a:tailEnd/>
          </a:ln>
          <a:effectLst/>
        </p:spPr>
        <p:txBody>
          <a:bodyPr wrap="square">
            <a:spAutoFit/>
          </a:bodyPr>
          <a:lstStyle/>
          <a:p>
            <a:pPr>
              <a:spcBef>
                <a:spcPct val="50000"/>
              </a:spcBef>
            </a:pPr>
            <a:r>
              <a:rPr lang="en-US" sz="1400" i="1" dirty="0" smtClean="0">
                <a:solidFill>
                  <a:schemeClr val="hlink"/>
                </a:solidFill>
              </a:rPr>
              <a:t>Querying component</a:t>
            </a:r>
            <a:endParaRPr lang="el-GR" sz="1400" i="1" dirty="0">
              <a:solidFill>
                <a:schemeClr val="hlink"/>
              </a:solidFill>
            </a:endParaRPr>
          </a:p>
        </p:txBody>
      </p:sp>
      <p:sp>
        <p:nvSpPr>
          <p:cNvPr id="30" name="29 - TextBox"/>
          <p:cNvSpPr txBox="1"/>
          <p:nvPr/>
        </p:nvSpPr>
        <p:spPr>
          <a:xfrm>
            <a:off x="0" y="6488668"/>
            <a:ext cx="1762021" cy="369332"/>
          </a:xfrm>
          <a:prstGeom prst="rect">
            <a:avLst/>
          </a:prstGeom>
          <a:noFill/>
        </p:spPr>
        <p:txBody>
          <a:bodyPr wrap="none" rtlCol="0">
            <a:spAutoFit/>
          </a:bodyPr>
          <a:lstStyle/>
          <a:p>
            <a:r>
              <a:rPr lang="en-US" b="0" i="1" dirty="0" smtClean="0">
                <a:solidFill>
                  <a:srgbClr val="CCCC00"/>
                </a:solidFill>
              </a:rPr>
              <a:t>Implementation</a:t>
            </a:r>
            <a:endParaRPr lang="el-GR" b="0" i="1" dirty="0">
              <a:solidFill>
                <a:srgbClr val="CCCC00"/>
              </a:solidFill>
            </a:endParaRPr>
          </a:p>
        </p:txBody>
      </p:sp>
      <p:sp>
        <p:nvSpPr>
          <p:cNvPr id="31" name="30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37</a:t>
            </a:fld>
            <a:endParaRPr lang="en-US"/>
          </a:p>
        </p:txBody>
      </p:sp>
      <p:sp>
        <p:nvSpPr>
          <p:cNvPr id="32" name="31 - Δεξιό άγκιστρο"/>
          <p:cNvSpPr/>
          <p:nvPr/>
        </p:nvSpPr>
        <p:spPr bwMode="auto">
          <a:xfrm rot="5400000">
            <a:off x="3255581" y="2451540"/>
            <a:ext cx="646384" cy="6053958"/>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33" name="32 - TextBox"/>
          <p:cNvSpPr txBox="1"/>
          <p:nvPr/>
        </p:nvSpPr>
        <p:spPr>
          <a:xfrm>
            <a:off x="2443655" y="5880538"/>
            <a:ext cx="2300630" cy="369332"/>
          </a:xfrm>
          <a:prstGeom prst="rect">
            <a:avLst/>
          </a:prstGeom>
          <a:noFill/>
        </p:spPr>
        <p:txBody>
          <a:bodyPr wrap="none" rtlCol="0">
            <a:spAutoFit/>
          </a:bodyPr>
          <a:lstStyle/>
          <a:p>
            <a:r>
              <a:rPr lang="en-US" dirty="0" smtClean="0"/>
              <a:t>administrative user</a:t>
            </a:r>
            <a:endParaRPr lang="el-GR" dirty="0"/>
          </a:p>
        </p:txBody>
      </p:sp>
      <p:sp>
        <p:nvSpPr>
          <p:cNvPr id="34" name="33 - Δεξιό άγκιστρο"/>
          <p:cNvSpPr/>
          <p:nvPr/>
        </p:nvSpPr>
        <p:spPr bwMode="auto">
          <a:xfrm rot="5400000">
            <a:off x="7985238" y="4653456"/>
            <a:ext cx="515006" cy="155027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sp>
        <p:nvSpPr>
          <p:cNvPr id="35" name="34 - TextBox"/>
          <p:cNvSpPr txBox="1"/>
          <p:nvPr/>
        </p:nvSpPr>
        <p:spPr>
          <a:xfrm>
            <a:off x="7719866" y="5843749"/>
            <a:ext cx="1146468" cy="369332"/>
          </a:xfrm>
          <a:prstGeom prst="rect">
            <a:avLst/>
          </a:prstGeom>
          <a:noFill/>
        </p:spPr>
        <p:txBody>
          <a:bodyPr wrap="none" rtlCol="0">
            <a:spAutoFit/>
          </a:bodyPr>
          <a:lstStyle/>
          <a:p>
            <a:r>
              <a:rPr lang="en-US" dirty="0" smtClean="0"/>
              <a:t>end user</a:t>
            </a:r>
            <a:endParaRPr lang="el-GR" dirty="0"/>
          </a:p>
        </p:txBody>
      </p:sp>
      <p:pic>
        <p:nvPicPr>
          <p:cNvPr id="36" name="35 - Εικόνα" descr="test.gif"/>
          <p:cNvPicPr>
            <a:picLocks noChangeAspect="1"/>
          </p:cNvPicPr>
          <p:nvPr/>
        </p:nvPicPr>
        <p:blipFill>
          <a:blip r:embed="rId5" cstate="print"/>
          <a:stretch>
            <a:fillRect/>
          </a:stretch>
        </p:blipFill>
        <p:spPr>
          <a:xfrm>
            <a:off x="1223963" y="3790952"/>
            <a:ext cx="261938" cy="270388"/>
          </a:xfrm>
          <a:prstGeom prst="rect">
            <a:avLst/>
          </a:prstGeom>
        </p:spPr>
      </p:pic>
      <p:pic>
        <p:nvPicPr>
          <p:cNvPr id="37" name="36 - Εικόνα" descr="test.gif"/>
          <p:cNvPicPr>
            <a:picLocks noChangeAspect="1"/>
          </p:cNvPicPr>
          <p:nvPr/>
        </p:nvPicPr>
        <p:blipFill>
          <a:blip r:embed="rId5" cstate="print"/>
          <a:stretch>
            <a:fillRect/>
          </a:stretch>
        </p:blipFill>
        <p:spPr>
          <a:xfrm>
            <a:off x="3529013" y="3752852"/>
            <a:ext cx="261938" cy="270388"/>
          </a:xfrm>
          <a:prstGeom prst="rect">
            <a:avLst/>
          </a:prstGeom>
        </p:spPr>
      </p:pic>
      <p:pic>
        <p:nvPicPr>
          <p:cNvPr id="38" name="37 - Εικόνα" descr="test.gif"/>
          <p:cNvPicPr>
            <a:picLocks noChangeAspect="1"/>
          </p:cNvPicPr>
          <p:nvPr/>
        </p:nvPicPr>
        <p:blipFill>
          <a:blip r:embed="rId5" cstate="print"/>
          <a:stretch>
            <a:fillRect/>
          </a:stretch>
        </p:blipFill>
        <p:spPr>
          <a:xfrm>
            <a:off x="6043613" y="3733802"/>
            <a:ext cx="261938" cy="270388"/>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5" name="2 - Θέση περιεχομένου"/>
          <p:cNvSpPr>
            <a:spLocks noGrp="1"/>
          </p:cNvSpPr>
          <p:nvPr>
            <p:ph idx="1"/>
          </p:nvPr>
        </p:nvSpPr>
        <p:spPr>
          <a:xfrm>
            <a:off x="495300" y="1593270"/>
            <a:ext cx="8915400" cy="4419600"/>
          </a:xfrm>
        </p:spPr>
        <p: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sz="4400" b="1" dirty="0" smtClean="0">
                <a:solidFill>
                  <a:schemeClr val="accent1"/>
                </a:solidFill>
              </a:rPr>
              <a:t>Validation</a:t>
            </a:r>
            <a:endParaRPr lang="el-GR" sz="4400" b="1" dirty="0" smtClean="0">
              <a:solidFill>
                <a:schemeClr val="accent1"/>
              </a:solidFill>
            </a:endParaRPr>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 Τίτλος"/>
          <p:cNvSpPr>
            <a:spLocks noGrp="1"/>
          </p:cNvSpPr>
          <p:nvPr>
            <p:ph type="title"/>
          </p:nvPr>
        </p:nvSpPr>
        <p:spPr>
          <a:xfrm>
            <a:off x="7114785" y="711200"/>
            <a:ext cx="1964128" cy="577850"/>
          </a:xfrm>
        </p:spPr>
        <p:txBody>
          <a:bodyPr/>
          <a:lstStyle/>
          <a:p>
            <a:pPr lvl="1"/>
            <a:r>
              <a:rPr lang="en-US" dirty="0" smtClean="0">
                <a:latin typeface="+mj-lt"/>
                <a:ea typeface="+mj-ea"/>
                <a:cs typeface="+mj-cs"/>
              </a:rPr>
              <a:t/>
            </a:r>
            <a:br>
              <a:rPr lang="en-US" dirty="0" smtClean="0">
                <a:latin typeface="+mj-lt"/>
                <a:ea typeface="+mj-ea"/>
                <a:cs typeface="+mj-cs"/>
              </a:rPr>
            </a:br>
            <a:r>
              <a:rPr lang="en-US" dirty="0" smtClean="0">
                <a:latin typeface="+mj-lt"/>
                <a:ea typeface="+mj-ea"/>
                <a:cs typeface="+mj-cs"/>
              </a:rPr>
              <a:t/>
            </a:r>
            <a:br>
              <a:rPr lang="en-US" dirty="0" smtClean="0">
                <a:latin typeface="+mj-lt"/>
                <a:ea typeface="+mj-ea"/>
                <a:cs typeface="+mj-cs"/>
              </a:rPr>
            </a:br>
            <a:r>
              <a:rPr lang="en-US" b="1" dirty="0" smtClean="0">
                <a:solidFill>
                  <a:srgbClr val="CC0066"/>
                </a:solidFill>
              </a:rPr>
              <a:t/>
            </a:r>
            <a:br>
              <a:rPr lang="en-US" b="1" dirty="0" smtClean="0">
                <a:solidFill>
                  <a:srgbClr val="CC0066"/>
                </a:solidFill>
              </a:rPr>
            </a:br>
            <a:r>
              <a:rPr lang="en-US" b="1" dirty="0" smtClean="0">
                <a:solidFill>
                  <a:srgbClr val="CC0066"/>
                </a:solidFill>
              </a:rPr>
              <a:t> </a:t>
            </a:r>
            <a:r>
              <a:rPr lang="en-US" dirty="0" smtClean="0">
                <a:latin typeface="+mj-lt"/>
                <a:ea typeface="+mj-ea"/>
                <a:cs typeface="+mj-cs"/>
              </a:rPr>
              <a:t>Validation</a:t>
            </a:r>
            <a:endParaRPr lang="el-GR" dirty="0" smtClean="0">
              <a:latin typeface="+mj-lt"/>
              <a:ea typeface="+mj-ea"/>
              <a:cs typeface="+mj-cs"/>
            </a:endParaRPr>
          </a:p>
        </p:txBody>
      </p:sp>
      <p:sp>
        <p:nvSpPr>
          <p:cNvPr id="3" name="2 - Θέση περιεχομένου"/>
          <p:cNvSpPr>
            <a:spLocks noGrp="1"/>
          </p:cNvSpPr>
          <p:nvPr>
            <p:ph idx="1"/>
          </p:nvPr>
        </p:nvSpPr>
        <p:spPr>
          <a:xfrm>
            <a:off x="495300" y="1465263"/>
            <a:ext cx="8915400" cy="5181600"/>
          </a:xfrm>
        </p:spPr>
        <p:txBody>
          <a:bodyPr/>
          <a:lstStyle/>
          <a:p>
            <a:pPr lvl="1">
              <a:spcAft>
                <a:spcPts val="1200"/>
              </a:spcAft>
              <a:buFont typeface="Arial" charset="0"/>
              <a:buChar char="•"/>
            </a:pPr>
            <a:endParaRPr lang="en-US" sz="2000" b="1" i="1" dirty="0" smtClean="0">
              <a:solidFill>
                <a:schemeClr val="accent1"/>
              </a:solidFill>
            </a:endParaRPr>
          </a:p>
          <a:p>
            <a:pPr lvl="1">
              <a:spcAft>
                <a:spcPts val="1200"/>
              </a:spcAft>
              <a:buFont typeface="Arial" charset="0"/>
              <a:buChar char="•"/>
            </a:pPr>
            <a:r>
              <a:rPr lang="en-US" sz="2800" b="1" i="1" dirty="0" smtClean="0">
                <a:solidFill>
                  <a:schemeClr val="accent1"/>
                </a:solidFill>
              </a:rPr>
              <a:t>Used</a:t>
            </a:r>
            <a:r>
              <a:rPr lang="en-US" sz="2400" i="0" dirty="0" smtClean="0"/>
              <a:t> </a:t>
            </a:r>
            <a:r>
              <a:rPr lang="en-US" sz="2800" b="1" i="1" dirty="0" smtClean="0">
                <a:solidFill>
                  <a:schemeClr val="accent1"/>
                </a:solidFill>
              </a:rPr>
              <a:t>by</a:t>
            </a:r>
            <a:endParaRPr lang="en-US" sz="2400" i="0" dirty="0" smtClean="0"/>
          </a:p>
          <a:p>
            <a:pPr lvl="2">
              <a:spcAft>
                <a:spcPts val="1200"/>
              </a:spcAft>
              <a:buFont typeface="Arial" charset="0"/>
              <a:buChar char="•"/>
            </a:pPr>
            <a:r>
              <a:rPr lang="en-US" sz="2800" i="0" dirty="0" smtClean="0"/>
              <a:t>3D-COFORM Project</a:t>
            </a:r>
          </a:p>
          <a:p>
            <a:pPr lvl="2">
              <a:spcAft>
                <a:spcPts val="1200"/>
              </a:spcAft>
              <a:buFont typeface="Arial" charset="0"/>
              <a:buChar char="•"/>
            </a:pPr>
            <a:r>
              <a:rPr lang="en-US" sz="2800" i="0" dirty="0" smtClean="0"/>
              <a:t>Research Space Project</a:t>
            </a:r>
          </a:p>
          <a:p>
            <a:pPr lvl="1">
              <a:spcAft>
                <a:spcPts val="1200"/>
              </a:spcAft>
              <a:buFont typeface="Arial" pitchFamily="34" charset="0"/>
              <a:buChar char="•"/>
              <a:defRPr/>
            </a:pPr>
            <a:r>
              <a:rPr lang="en-US" sz="2800" b="1" i="1" dirty="0" smtClean="0">
                <a:solidFill>
                  <a:schemeClr val="accent1"/>
                </a:solidFill>
              </a:rPr>
              <a:t>Real</a:t>
            </a:r>
            <a:r>
              <a:rPr lang="en-US" sz="2800" i="1" dirty="0" smtClean="0"/>
              <a:t> </a:t>
            </a:r>
            <a:r>
              <a:rPr lang="en-US" sz="2800" dirty="0" smtClean="0"/>
              <a:t>archaeologist’s </a:t>
            </a:r>
            <a:r>
              <a:rPr lang="en-US" sz="2800" b="1" i="1" dirty="0" smtClean="0">
                <a:solidFill>
                  <a:schemeClr val="accent1"/>
                </a:solidFill>
              </a:rPr>
              <a:t>queries</a:t>
            </a:r>
          </a:p>
          <a:p>
            <a:pPr lvl="1">
              <a:spcAft>
                <a:spcPts val="1200"/>
              </a:spcAft>
              <a:buFont typeface="Arial" pitchFamily="34" charset="0"/>
              <a:buChar char="•"/>
              <a:defRPr/>
            </a:pPr>
            <a:endParaRPr lang="en-US" sz="2800" b="1" i="1" dirty="0" smtClean="0">
              <a:solidFill>
                <a:schemeClr val="accent1"/>
              </a:solidFill>
            </a:endParaRPr>
          </a:p>
          <a:p>
            <a:pPr lvl="3">
              <a:spcAft>
                <a:spcPts val="600"/>
              </a:spcAft>
              <a:buFont typeface="Arial" charset="0"/>
              <a:buChar char="•"/>
            </a:pPr>
            <a:endParaRPr lang="en-US" sz="2400" dirty="0" smtClean="0"/>
          </a:p>
          <a:p>
            <a:pPr lvl="1">
              <a:buFont typeface="Arial" charset="0"/>
              <a:buChar char="•"/>
            </a:pPr>
            <a:endParaRPr lang="en-US" sz="2600" i="1" dirty="0" smtClean="0"/>
          </a:p>
          <a:p>
            <a:pPr lvl="1">
              <a:buFont typeface="Arial" charset="0"/>
              <a:buChar char="•"/>
            </a:pPr>
            <a:endParaRPr lang="en-US" sz="2600" i="1" dirty="0" smtClean="0"/>
          </a:p>
          <a:p>
            <a:endParaRPr lang="en-US" dirty="0" smtClean="0"/>
          </a:p>
        </p:txBody>
      </p:sp>
      <p:sp>
        <p:nvSpPr>
          <p:cNvPr id="6" name="5 - TextBox"/>
          <p:cNvSpPr txBox="1"/>
          <p:nvPr/>
        </p:nvSpPr>
        <p:spPr>
          <a:xfrm>
            <a:off x="0" y="6488668"/>
            <a:ext cx="1189172" cy="369332"/>
          </a:xfrm>
          <a:prstGeom prst="rect">
            <a:avLst/>
          </a:prstGeom>
          <a:noFill/>
        </p:spPr>
        <p:txBody>
          <a:bodyPr wrap="none" rtlCol="0">
            <a:spAutoFit/>
          </a:bodyPr>
          <a:lstStyle/>
          <a:p>
            <a:r>
              <a:rPr lang="en-US" b="0" i="1" dirty="0" smtClean="0">
                <a:solidFill>
                  <a:srgbClr val="CCCC00"/>
                </a:solidFill>
              </a:rPr>
              <a:t>Validation</a:t>
            </a:r>
            <a:endParaRPr lang="el-GR" b="0" i="1" dirty="0">
              <a:solidFill>
                <a:srgbClr val="CCCC00"/>
              </a:solidFill>
            </a:endParaRPr>
          </a:p>
        </p:txBody>
      </p:sp>
      <p:sp>
        <p:nvSpPr>
          <p:cNvPr id="7" name="6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4" descr="lod-datasets_2010-09-22"/>
          <p:cNvPicPr>
            <a:picLocks noChangeAspect="1" noChangeArrowheads="1"/>
          </p:cNvPicPr>
          <p:nvPr/>
        </p:nvPicPr>
        <p:blipFill>
          <a:blip r:embed="rId3" cstate="print"/>
          <a:srcRect/>
          <a:stretch>
            <a:fillRect/>
          </a:stretch>
        </p:blipFill>
        <p:spPr bwMode="auto">
          <a:xfrm>
            <a:off x="222250" y="1635125"/>
            <a:ext cx="4770438" cy="4421188"/>
          </a:xfrm>
          <a:prstGeom prst="rect">
            <a:avLst/>
          </a:prstGeom>
          <a:noFill/>
          <a:ln w="9525">
            <a:noFill/>
            <a:miter lim="800000"/>
            <a:headEnd/>
            <a:tailEnd/>
          </a:ln>
        </p:spPr>
      </p:pic>
      <p:sp>
        <p:nvSpPr>
          <p:cNvPr id="44034" name="Rectangle 2"/>
          <p:cNvSpPr>
            <a:spLocks noGrp="1" noChangeArrowheads="1"/>
          </p:cNvSpPr>
          <p:nvPr>
            <p:ph type="title"/>
          </p:nvPr>
        </p:nvSpPr>
        <p:spPr/>
        <p:txBody>
          <a:bodyPr/>
          <a:lstStyle/>
          <a:p>
            <a:pPr marL="457200" indent="-457200" defTabSz="903288">
              <a:lnSpc>
                <a:spcPct val="90000"/>
              </a:lnSpc>
              <a:spcAft>
                <a:spcPct val="20000"/>
              </a:spcAft>
            </a:pPr>
            <a:r>
              <a:rPr lang="en-US" dirty="0" smtClean="0"/>
              <a:t>Semantic Web</a:t>
            </a:r>
          </a:p>
        </p:txBody>
      </p:sp>
      <p:sp>
        <p:nvSpPr>
          <p:cNvPr id="44035" name="Text Box 5"/>
          <p:cNvSpPr txBox="1">
            <a:spLocks noChangeArrowheads="1"/>
          </p:cNvSpPr>
          <p:nvPr/>
        </p:nvSpPr>
        <p:spPr bwMode="auto">
          <a:xfrm>
            <a:off x="6283325" y="2005013"/>
            <a:ext cx="2368550" cy="366712"/>
          </a:xfrm>
          <a:prstGeom prst="rect">
            <a:avLst/>
          </a:prstGeom>
          <a:noFill/>
          <a:ln w="9525">
            <a:noFill/>
            <a:miter lim="800000"/>
            <a:headEnd/>
            <a:tailEnd/>
          </a:ln>
        </p:spPr>
        <p:txBody>
          <a:bodyPr>
            <a:spAutoFit/>
          </a:bodyPr>
          <a:lstStyle/>
          <a:p>
            <a:pPr eaLnBrk="0" hangingPunct="0">
              <a:spcBef>
                <a:spcPct val="50000"/>
              </a:spcBef>
            </a:pPr>
            <a:endParaRPr lang="el-GR"/>
          </a:p>
        </p:txBody>
      </p:sp>
      <p:sp>
        <p:nvSpPr>
          <p:cNvPr id="44036" name="Text Box 6"/>
          <p:cNvSpPr txBox="1">
            <a:spLocks noChangeArrowheads="1"/>
          </p:cNvSpPr>
          <p:nvPr/>
        </p:nvSpPr>
        <p:spPr bwMode="auto">
          <a:xfrm>
            <a:off x="6121400" y="1677988"/>
            <a:ext cx="184150" cy="366712"/>
          </a:xfrm>
          <a:prstGeom prst="rect">
            <a:avLst/>
          </a:prstGeom>
          <a:noFill/>
          <a:ln w="9525">
            <a:noFill/>
            <a:miter lim="800000"/>
            <a:headEnd/>
            <a:tailEnd/>
          </a:ln>
        </p:spPr>
        <p:txBody>
          <a:bodyPr wrap="none">
            <a:spAutoFit/>
          </a:bodyPr>
          <a:lstStyle/>
          <a:p>
            <a:pPr eaLnBrk="0" hangingPunct="0"/>
            <a:endParaRPr lang="el-GR"/>
          </a:p>
        </p:txBody>
      </p:sp>
      <p:sp>
        <p:nvSpPr>
          <p:cNvPr id="44037" name="Rectangle 7"/>
          <p:cNvSpPr>
            <a:spLocks noGrp="1" noChangeArrowheads="1"/>
          </p:cNvSpPr>
          <p:nvPr>
            <p:ph type="body" idx="1"/>
          </p:nvPr>
        </p:nvSpPr>
        <p:spPr>
          <a:xfrm>
            <a:off x="5243513" y="1682750"/>
            <a:ext cx="4351337" cy="3987800"/>
          </a:xfrm>
        </p:spPr>
        <p:txBody>
          <a:bodyPr lIns="92075" tIns="46038" rIns="92075" bIns="46038"/>
          <a:lstStyle/>
          <a:p>
            <a:pPr marL="457200" indent="-457200" defTabSz="903288">
              <a:lnSpc>
                <a:spcPct val="90000"/>
              </a:lnSpc>
              <a:spcAft>
                <a:spcPct val="20000"/>
              </a:spcAft>
            </a:pPr>
            <a:endParaRPr lang="en-US" sz="1800" i="0" dirty="0" smtClean="0">
              <a:solidFill>
                <a:srgbClr val="CC0066"/>
              </a:solidFill>
            </a:endParaRPr>
          </a:p>
          <a:p>
            <a:pPr marL="852488" lvl="1" indent="-381000" defTabSz="903288">
              <a:lnSpc>
                <a:spcPct val="90000"/>
              </a:lnSpc>
              <a:spcAft>
                <a:spcPct val="20000"/>
              </a:spcAft>
              <a:buFont typeface="Arial" pitchFamily="34" charset="0"/>
              <a:buChar char="•"/>
            </a:pPr>
            <a:r>
              <a:rPr lang="en-US" sz="2400" i="1" dirty="0" smtClean="0">
                <a:solidFill>
                  <a:schemeClr val="accent1"/>
                </a:solidFill>
              </a:rPr>
              <a:t>Web of data</a:t>
            </a:r>
          </a:p>
          <a:p>
            <a:pPr marL="852488" lvl="1" indent="-381000" defTabSz="903288">
              <a:lnSpc>
                <a:spcPct val="90000"/>
              </a:lnSpc>
              <a:spcAft>
                <a:spcPct val="20000"/>
              </a:spcAft>
              <a:buFont typeface="Arial" pitchFamily="34" charset="0"/>
              <a:buChar char="•"/>
            </a:pPr>
            <a:r>
              <a:rPr lang="en-US" sz="2400" i="1" dirty="0" smtClean="0">
                <a:solidFill>
                  <a:schemeClr val="accent1"/>
                </a:solidFill>
              </a:rPr>
              <a:t>RDF/S</a:t>
            </a:r>
          </a:p>
          <a:p>
            <a:pPr marL="852488" lvl="1" indent="-381000" defTabSz="903288">
              <a:lnSpc>
                <a:spcPct val="90000"/>
              </a:lnSpc>
              <a:spcAft>
                <a:spcPct val="20000"/>
              </a:spcAft>
              <a:buFont typeface="Arial" pitchFamily="34" charset="0"/>
              <a:buChar char="•"/>
            </a:pPr>
            <a:r>
              <a:rPr lang="en-US" sz="2400" i="1" dirty="0" smtClean="0">
                <a:solidFill>
                  <a:schemeClr val="accent1"/>
                </a:solidFill>
              </a:rPr>
              <a:t>RDF Triple Stores</a:t>
            </a:r>
          </a:p>
          <a:p>
            <a:pPr marL="852488" lvl="1" indent="-381000" defTabSz="903288">
              <a:lnSpc>
                <a:spcPct val="90000"/>
              </a:lnSpc>
              <a:spcAft>
                <a:spcPct val="20000"/>
              </a:spcAft>
              <a:buFont typeface="Arial" pitchFamily="34" charset="0"/>
              <a:buChar char="•"/>
            </a:pPr>
            <a:r>
              <a:rPr lang="en-US" sz="2400" i="1" dirty="0" smtClean="0">
                <a:solidFill>
                  <a:schemeClr val="accent1"/>
                </a:solidFill>
              </a:rPr>
              <a:t>Linked Open Data (</a:t>
            </a:r>
            <a:r>
              <a:rPr lang="en-US" sz="2400" i="1" dirty="0" err="1" smtClean="0">
                <a:solidFill>
                  <a:schemeClr val="accent1"/>
                </a:solidFill>
              </a:rPr>
              <a:t>LoD</a:t>
            </a:r>
            <a:r>
              <a:rPr lang="en-US" sz="2400" i="1" dirty="0" smtClean="0">
                <a:solidFill>
                  <a:schemeClr val="accent1"/>
                </a:solidFill>
              </a:rPr>
              <a:t>): </a:t>
            </a:r>
            <a:r>
              <a:rPr lang="en-US" sz="2000" i="1" dirty="0" smtClean="0"/>
              <a:t>Thousands of triple stores to be accessed</a:t>
            </a:r>
            <a:r>
              <a:rPr lang="en-US" sz="2000" dirty="0" smtClean="0"/>
              <a:t> </a:t>
            </a:r>
            <a:endParaRPr lang="en-US" sz="2400" dirty="0" smtClean="0"/>
          </a:p>
        </p:txBody>
      </p:sp>
      <p:sp>
        <p:nvSpPr>
          <p:cNvPr id="7" name="6 - TextBox"/>
          <p:cNvSpPr txBox="1"/>
          <p:nvPr/>
        </p:nvSpPr>
        <p:spPr>
          <a:xfrm>
            <a:off x="0" y="6488668"/>
            <a:ext cx="1390124" cy="369332"/>
          </a:xfrm>
          <a:prstGeom prst="rect">
            <a:avLst/>
          </a:prstGeom>
          <a:noFill/>
        </p:spPr>
        <p:txBody>
          <a:bodyPr wrap="none" rtlCol="0">
            <a:spAutoFit/>
          </a:bodyPr>
          <a:lstStyle/>
          <a:p>
            <a:r>
              <a:rPr lang="en-US" b="0" i="1" dirty="0" smtClean="0">
                <a:solidFill>
                  <a:srgbClr val="CCCC00"/>
                </a:solidFill>
              </a:rPr>
              <a:t>Introduction</a:t>
            </a:r>
            <a:endParaRPr lang="el-GR" b="0" i="1" dirty="0">
              <a:solidFill>
                <a:srgbClr val="CCCC00"/>
              </a:solidFill>
            </a:endParaRPr>
          </a:p>
        </p:txBody>
      </p:sp>
      <p:sp>
        <p:nvSpPr>
          <p:cNvPr id="8" name="7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4</a:t>
            </a:fld>
            <a:endParaRPr lang="en-US"/>
          </a:p>
        </p:txBody>
      </p:sp>
    </p:spTree>
  </p:cSld>
  <p:clrMapOvr>
    <a:masterClrMapping/>
  </p:clrMapOvr>
  <p:transition advTm="46145"/>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sz="2400" dirty="0" smtClean="0"/>
              <a:t>Scientific query example – CIDOC-CRM metadata (1/2)</a:t>
            </a:r>
            <a:endParaRPr lang="el-GR" sz="3200" dirty="0"/>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40</a:t>
            </a:fld>
            <a:endParaRPr lang="en-US"/>
          </a:p>
        </p:txBody>
      </p:sp>
      <p:sp>
        <p:nvSpPr>
          <p:cNvPr id="6" name="5 - TextBox"/>
          <p:cNvSpPr txBox="1"/>
          <p:nvPr/>
        </p:nvSpPr>
        <p:spPr>
          <a:xfrm>
            <a:off x="367270" y="1499630"/>
            <a:ext cx="8480168" cy="707886"/>
          </a:xfrm>
          <a:prstGeom prst="rect">
            <a:avLst/>
          </a:prstGeom>
          <a:noFill/>
        </p:spPr>
        <p:txBody>
          <a:bodyPr wrap="square" rtlCol="0">
            <a:spAutoFit/>
          </a:bodyPr>
          <a:lstStyle/>
          <a:p>
            <a:pPr algn="ctr"/>
            <a:r>
              <a:rPr lang="en-US" sz="2000" b="0" dirty="0" smtClean="0"/>
              <a:t>Find all the stones from Building A that have a previous use and are dated between 1971 - 1928 BC.</a:t>
            </a:r>
            <a:endParaRPr lang="el-GR" sz="2000" b="0" dirty="0"/>
          </a:p>
        </p:txBody>
      </p:sp>
      <p:pic>
        <p:nvPicPr>
          <p:cNvPr id="2051" name="Εικόνα 61"/>
          <p:cNvPicPr>
            <a:picLocks noChangeAspect="1" noChangeArrowheads="1"/>
          </p:cNvPicPr>
          <p:nvPr/>
        </p:nvPicPr>
        <p:blipFill>
          <a:blip r:embed="rId3" cstate="print"/>
          <a:srcRect l="2261" t="8537" r="9676" b="8232"/>
          <a:stretch>
            <a:fillRect/>
          </a:stretch>
        </p:blipFill>
        <p:spPr bwMode="auto">
          <a:xfrm>
            <a:off x="1161536" y="2384854"/>
            <a:ext cx="8093675" cy="3913302"/>
          </a:xfrm>
          <a:prstGeom prst="rect">
            <a:avLst/>
          </a:prstGeom>
          <a:noFill/>
          <a:ln w="9525">
            <a:noFill/>
            <a:miter lim="800000"/>
            <a:headEnd/>
            <a:tailEnd/>
          </a:ln>
        </p:spPr>
      </p:pic>
      <p:sp>
        <p:nvSpPr>
          <p:cNvPr id="7" name="6 - Ορθογώνιο"/>
          <p:cNvSpPr/>
          <p:nvPr/>
        </p:nvSpPr>
        <p:spPr>
          <a:xfrm>
            <a:off x="0" y="6488668"/>
            <a:ext cx="1189172" cy="369332"/>
          </a:xfrm>
          <a:prstGeom prst="rect">
            <a:avLst/>
          </a:prstGeom>
        </p:spPr>
        <p:txBody>
          <a:bodyPr wrap="none">
            <a:spAutoFit/>
          </a:bodyPr>
          <a:lstStyle/>
          <a:p>
            <a:r>
              <a:rPr lang="en-US" b="0" i="1" dirty="0" smtClean="0">
                <a:solidFill>
                  <a:srgbClr val="CCCC00"/>
                </a:solidFill>
              </a:rPr>
              <a:t>Validation</a:t>
            </a:r>
            <a:endParaRPr lang="el-G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sz="2400" dirty="0" smtClean="0"/>
              <a:t>Scientific query example – FCs &amp; FRs model (2/2)</a:t>
            </a:r>
            <a:endParaRPr lang="el-GR" sz="2400" dirty="0"/>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41</a:t>
            </a:fld>
            <a:endParaRPr lang="en-US"/>
          </a:p>
        </p:txBody>
      </p:sp>
      <p:cxnSp>
        <p:nvCxnSpPr>
          <p:cNvPr id="6" name="5 - Ευθύγραμμο βέλος σύνδεσης"/>
          <p:cNvCxnSpPr/>
          <p:nvPr/>
        </p:nvCxnSpPr>
        <p:spPr bwMode="auto">
          <a:xfrm flipH="1">
            <a:off x="2570212" y="2842064"/>
            <a:ext cx="1346883"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 name="7 - Ευθύγραμμο βέλος σύνδεσης"/>
          <p:cNvCxnSpPr>
            <a:stCxn id="85" idx="2"/>
            <a:endCxn id="102" idx="0"/>
          </p:cNvCxnSpPr>
          <p:nvPr/>
        </p:nvCxnSpPr>
        <p:spPr bwMode="auto">
          <a:xfrm flipH="1">
            <a:off x="4536155" y="3225758"/>
            <a:ext cx="20594" cy="662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0" name="9 - TextBox"/>
          <p:cNvSpPr txBox="1"/>
          <p:nvPr/>
        </p:nvSpPr>
        <p:spPr>
          <a:xfrm>
            <a:off x="5671754" y="2607292"/>
            <a:ext cx="697627" cy="292388"/>
          </a:xfrm>
          <a:prstGeom prst="rect">
            <a:avLst/>
          </a:prstGeom>
          <a:noFill/>
        </p:spPr>
        <p:txBody>
          <a:bodyPr wrap="square" rtlCol="0">
            <a:spAutoFit/>
          </a:bodyPr>
          <a:lstStyle/>
          <a:p>
            <a:r>
              <a:rPr lang="en-US" sz="1300" dirty="0" smtClean="0">
                <a:latin typeface="Tahoma" pitchFamily="34" charset="0"/>
              </a:rPr>
              <a:t>from</a:t>
            </a:r>
            <a:endParaRPr lang="el-GR" sz="1300" dirty="0" smtClean="0">
              <a:latin typeface="Tahoma" pitchFamily="34" charset="0"/>
            </a:endParaRPr>
          </a:p>
        </p:txBody>
      </p:sp>
      <p:cxnSp>
        <p:nvCxnSpPr>
          <p:cNvPr id="15" name="14 - Ευθύγραμμο βέλος σύνδεσης"/>
          <p:cNvCxnSpPr/>
          <p:nvPr/>
        </p:nvCxnSpPr>
        <p:spPr bwMode="auto">
          <a:xfrm>
            <a:off x="5239265" y="2879124"/>
            <a:ext cx="1445742" cy="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57" name="56 - TextBox"/>
          <p:cNvSpPr txBox="1"/>
          <p:nvPr/>
        </p:nvSpPr>
        <p:spPr>
          <a:xfrm>
            <a:off x="5181609" y="4810911"/>
            <a:ext cx="697627" cy="292388"/>
          </a:xfrm>
          <a:prstGeom prst="rect">
            <a:avLst/>
          </a:prstGeom>
          <a:noFill/>
        </p:spPr>
        <p:txBody>
          <a:bodyPr wrap="square" rtlCol="0">
            <a:spAutoFit/>
          </a:bodyPr>
          <a:lstStyle/>
          <a:p>
            <a:r>
              <a:rPr lang="en-US" sz="1300" dirty="0" smtClean="0">
                <a:latin typeface="Tahoma" pitchFamily="34" charset="0"/>
              </a:rPr>
              <a:t>from</a:t>
            </a:r>
            <a:endParaRPr lang="el-GR" sz="1300" dirty="0">
              <a:latin typeface="Tahoma" pitchFamily="34" charset="0"/>
            </a:endParaRPr>
          </a:p>
        </p:txBody>
      </p:sp>
      <p:sp>
        <p:nvSpPr>
          <p:cNvPr id="68" name="67 - TextBox"/>
          <p:cNvSpPr txBox="1"/>
          <p:nvPr/>
        </p:nvSpPr>
        <p:spPr>
          <a:xfrm>
            <a:off x="367270" y="1499630"/>
            <a:ext cx="8480168" cy="707886"/>
          </a:xfrm>
          <a:prstGeom prst="rect">
            <a:avLst/>
          </a:prstGeom>
          <a:noFill/>
        </p:spPr>
        <p:txBody>
          <a:bodyPr wrap="square" rtlCol="0">
            <a:spAutoFit/>
          </a:bodyPr>
          <a:lstStyle/>
          <a:p>
            <a:pPr algn="ctr"/>
            <a:r>
              <a:rPr lang="en-US" sz="2000" b="0" dirty="0" smtClean="0"/>
              <a:t>Find all the stones from Building A that have a previous use and are dated between 1971 - 1928 BC.</a:t>
            </a:r>
            <a:endParaRPr lang="el-GR" sz="2000" b="0" dirty="0"/>
          </a:p>
        </p:txBody>
      </p:sp>
      <p:sp>
        <p:nvSpPr>
          <p:cNvPr id="71" name="70 - Επεξήγηση με στρογγυλεμένο παραλληλόγραμμο"/>
          <p:cNvSpPr/>
          <p:nvPr/>
        </p:nvSpPr>
        <p:spPr bwMode="auto">
          <a:xfrm rot="20890688">
            <a:off x="971700" y="3906479"/>
            <a:ext cx="2335427" cy="448234"/>
          </a:xfrm>
          <a:prstGeom prst="wedgeRoundRectCallout">
            <a:avLst>
              <a:gd name="adj1" fmla="val 69266"/>
              <a:gd name="adj2" fmla="val 111740"/>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rgbClr val="FF0000"/>
                </a:solidFill>
              </a:rPr>
              <a:t>Intermediate class</a:t>
            </a:r>
            <a:endParaRPr lang="el-GR" dirty="0">
              <a:solidFill>
                <a:srgbClr val="FF0000"/>
              </a:solidFill>
            </a:endParaRPr>
          </a:p>
        </p:txBody>
      </p:sp>
      <p:grpSp>
        <p:nvGrpSpPr>
          <p:cNvPr id="79" name="Group 35"/>
          <p:cNvGrpSpPr>
            <a:grpSpLocks/>
          </p:cNvGrpSpPr>
          <p:nvPr/>
        </p:nvGrpSpPr>
        <p:grpSpPr bwMode="auto">
          <a:xfrm>
            <a:off x="926757" y="2473154"/>
            <a:ext cx="1639287" cy="725488"/>
            <a:chOff x="2837" y="876"/>
            <a:chExt cx="1442" cy="457"/>
          </a:xfrm>
        </p:grpSpPr>
        <p:sp>
          <p:nvSpPr>
            <p:cNvPr id="80" name="Text Box 36"/>
            <p:cNvSpPr txBox="1">
              <a:spLocks noChangeAspect="1" noChangeArrowheads="1"/>
            </p:cNvSpPr>
            <p:nvPr/>
          </p:nvSpPr>
          <p:spPr bwMode="auto">
            <a:xfrm>
              <a:off x="2837" y="876"/>
              <a:ext cx="1442" cy="237"/>
            </a:xfrm>
            <a:prstGeom prst="rect">
              <a:avLst/>
            </a:prstGeom>
            <a:gradFill rotWithShape="1">
              <a:gsLst>
                <a:gs pos="0">
                  <a:srgbClr val="97C9F3"/>
                </a:gs>
                <a:gs pos="50000">
                  <a:srgbClr val="FFFFFF"/>
                </a:gs>
                <a:gs pos="100000">
                  <a:srgbClr val="97C9F3"/>
                </a:gs>
              </a:gsLst>
              <a:lin ang="5400000" scaled="1"/>
            </a:gradFill>
            <a:ln w="9525">
              <a:solidFill>
                <a:schemeClr val="tx1"/>
              </a:solidFill>
              <a:miter lim="800000"/>
              <a:headEnd/>
              <a:tailEnd/>
            </a:ln>
            <a:effectLst/>
          </p:spPr>
          <p:txBody>
            <a:bodyPr wrap="none" lIns="54000" rIns="54000"/>
            <a:lstStyle/>
            <a:p>
              <a:pPr algn="ctr" eaLnBrk="0" hangingPunct="0"/>
              <a:r>
                <a:rPr lang="en-US" sz="1600" b="1" dirty="0" smtClean="0"/>
                <a:t>Concept</a:t>
              </a:r>
              <a:endParaRPr lang="en-GB" sz="1600" b="1" dirty="0"/>
            </a:p>
          </p:txBody>
        </p:sp>
        <p:sp>
          <p:nvSpPr>
            <p:cNvPr id="81" name="Text Box 37"/>
            <p:cNvSpPr txBox="1">
              <a:spLocks noChangeAspect="1" noChangeArrowheads="1"/>
            </p:cNvSpPr>
            <p:nvPr/>
          </p:nvSpPr>
          <p:spPr bwMode="auto">
            <a:xfrm>
              <a:off x="2837" y="1096"/>
              <a:ext cx="1442" cy="237"/>
            </a:xfrm>
            <a:prstGeom prst="rect">
              <a:avLst/>
            </a:prstGeom>
            <a:solidFill>
              <a:srgbClr val="FFFF99"/>
            </a:solidFill>
            <a:ln w="9525">
              <a:solidFill>
                <a:schemeClr val="tx1"/>
              </a:solidFill>
              <a:miter lim="800000"/>
              <a:headEnd/>
              <a:tailEnd/>
            </a:ln>
            <a:effectLst/>
          </p:spPr>
          <p:txBody>
            <a:bodyPr wrap="none" lIns="54000" rIns="54000"/>
            <a:lstStyle/>
            <a:p>
              <a:pPr algn="ctr" eaLnBrk="0" hangingPunct="0"/>
              <a:r>
                <a:rPr lang="en-GB" sz="1600" b="1" dirty="0" smtClean="0"/>
                <a:t>Stone</a:t>
              </a:r>
              <a:endParaRPr lang="en-GB" sz="1600" b="1" dirty="0"/>
            </a:p>
          </p:txBody>
        </p:sp>
      </p:grpSp>
      <p:sp>
        <p:nvSpPr>
          <p:cNvPr id="82" name="Text Box 5"/>
          <p:cNvSpPr txBox="1">
            <a:spLocks noChangeArrowheads="1"/>
          </p:cNvSpPr>
          <p:nvPr/>
        </p:nvSpPr>
        <p:spPr bwMode="auto">
          <a:xfrm>
            <a:off x="2876736" y="2582819"/>
            <a:ext cx="746482" cy="292388"/>
          </a:xfrm>
          <a:prstGeom prst="rect">
            <a:avLst/>
          </a:prstGeom>
          <a:noFill/>
          <a:ln w="9525">
            <a:noFill/>
            <a:miter lim="800000"/>
            <a:headEnd/>
            <a:tailEnd/>
          </a:ln>
          <a:effectLst/>
        </p:spPr>
        <p:txBody>
          <a:bodyPr wrap="none" lIns="18000" rIns="18000">
            <a:spAutoFit/>
          </a:bodyPr>
          <a:lstStyle/>
          <a:p>
            <a:pPr algn="ctr"/>
            <a:r>
              <a:rPr lang="en-US" sz="1300" b="1" dirty="0" smtClean="0">
                <a:latin typeface="Tahoma" pitchFamily="34" charset="0"/>
              </a:rPr>
              <a:t>has </a:t>
            </a:r>
            <a:r>
              <a:rPr lang="en-US" sz="1300" b="1" dirty="0">
                <a:latin typeface="Tahoma" pitchFamily="34" charset="0"/>
              </a:rPr>
              <a:t>type</a:t>
            </a:r>
          </a:p>
        </p:txBody>
      </p:sp>
      <p:grpSp>
        <p:nvGrpSpPr>
          <p:cNvPr id="83" name="Group 29"/>
          <p:cNvGrpSpPr>
            <a:grpSpLocks/>
          </p:cNvGrpSpPr>
          <p:nvPr/>
        </p:nvGrpSpPr>
        <p:grpSpPr bwMode="auto">
          <a:xfrm>
            <a:off x="3898945" y="2500270"/>
            <a:ext cx="1315607" cy="725488"/>
            <a:chOff x="2837" y="876"/>
            <a:chExt cx="1442" cy="457"/>
          </a:xfrm>
        </p:grpSpPr>
        <p:sp>
          <p:nvSpPr>
            <p:cNvPr id="84" name="Text Box 4"/>
            <p:cNvSpPr txBox="1">
              <a:spLocks noChangeAspect="1" noChangeArrowheads="1"/>
            </p:cNvSpPr>
            <p:nvPr/>
          </p:nvSpPr>
          <p:spPr bwMode="auto">
            <a:xfrm>
              <a:off x="2837" y="876"/>
              <a:ext cx="1442" cy="237"/>
            </a:xfrm>
            <a:prstGeom prst="rect">
              <a:avLst/>
            </a:prstGeom>
            <a:gradFill rotWithShape="1">
              <a:gsLst>
                <a:gs pos="0">
                  <a:srgbClr val="97C9F3"/>
                </a:gs>
                <a:gs pos="50000">
                  <a:srgbClr val="FFFFFF"/>
                </a:gs>
                <a:gs pos="100000">
                  <a:srgbClr val="97C9F3"/>
                </a:gs>
              </a:gsLst>
              <a:lin ang="5400000" scaled="1"/>
            </a:gradFill>
            <a:ln w="9525">
              <a:solidFill>
                <a:schemeClr val="tx1"/>
              </a:solidFill>
              <a:miter lim="800000"/>
              <a:headEnd/>
              <a:tailEnd/>
            </a:ln>
            <a:effectLst/>
          </p:spPr>
          <p:txBody>
            <a:bodyPr wrap="none" lIns="54000" rIns="54000"/>
            <a:lstStyle/>
            <a:p>
              <a:pPr algn="ctr" eaLnBrk="0" hangingPunct="0"/>
              <a:r>
                <a:rPr lang="en-US" sz="1600" b="1" dirty="0" smtClean="0"/>
                <a:t>Thing</a:t>
              </a:r>
              <a:endParaRPr lang="en-GB" sz="1600" b="1" dirty="0"/>
            </a:p>
          </p:txBody>
        </p:sp>
        <p:sp>
          <p:nvSpPr>
            <p:cNvPr id="85" name="Text Box 28"/>
            <p:cNvSpPr txBox="1">
              <a:spLocks noChangeAspect="1" noChangeArrowheads="1"/>
            </p:cNvSpPr>
            <p:nvPr/>
          </p:nvSpPr>
          <p:spPr bwMode="auto">
            <a:xfrm>
              <a:off x="2837" y="1096"/>
              <a:ext cx="1442" cy="237"/>
            </a:xfrm>
            <a:prstGeom prst="rect">
              <a:avLst/>
            </a:prstGeom>
            <a:solidFill>
              <a:srgbClr val="FF7C80"/>
            </a:solidFill>
            <a:ln w="9525">
              <a:solidFill>
                <a:schemeClr val="tx1"/>
              </a:solidFill>
              <a:miter lim="800000"/>
              <a:headEnd/>
              <a:tailEnd/>
            </a:ln>
            <a:effectLst/>
          </p:spPr>
          <p:txBody>
            <a:bodyPr wrap="none" lIns="54000" rIns="54000"/>
            <a:lstStyle/>
            <a:p>
              <a:pPr algn="ctr" eaLnBrk="0" hangingPunct="0"/>
              <a:r>
                <a:rPr lang="en-GB" sz="1600" b="1"/>
                <a:t>?</a:t>
              </a:r>
            </a:p>
          </p:txBody>
        </p:sp>
      </p:grpSp>
      <p:grpSp>
        <p:nvGrpSpPr>
          <p:cNvPr id="86" name="Group 35"/>
          <p:cNvGrpSpPr>
            <a:grpSpLocks/>
          </p:cNvGrpSpPr>
          <p:nvPr/>
        </p:nvGrpSpPr>
        <p:grpSpPr bwMode="auto">
          <a:xfrm>
            <a:off x="6691055" y="2510226"/>
            <a:ext cx="1513831" cy="725488"/>
            <a:chOff x="2837" y="876"/>
            <a:chExt cx="1442" cy="457"/>
          </a:xfrm>
        </p:grpSpPr>
        <p:sp>
          <p:nvSpPr>
            <p:cNvPr id="87" name="Text Box 36"/>
            <p:cNvSpPr txBox="1">
              <a:spLocks noChangeAspect="1" noChangeArrowheads="1"/>
            </p:cNvSpPr>
            <p:nvPr/>
          </p:nvSpPr>
          <p:spPr bwMode="auto">
            <a:xfrm>
              <a:off x="2837" y="876"/>
              <a:ext cx="1442" cy="237"/>
            </a:xfrm>
            <a:prstGeom prst="rect">
              <a:avLst/>
            </a:prstGeom>
            <a:gradFill rotWithShape="1">
              <a:gsLst>
                <a:gs pos="0">
                  <a:srgbClr val="97C9F3"/>
                </a:gs>
                <a:gs pos="50000">
                  <a:srgbClr val="FFFFFF"/>
                </a:gs>
                <a:gs pos="100000">
                  <a:srgbClr val="97C9F3"/>
                </a:gs>
              </a:gsLst>
              <a:lin ang="5400000" scaled="1"/>
            </a:gradFill>
            <a:ln w="9525">
              <a:solidFill>
                <a:schemeClr val="tx1"/>
              </a:solidFill>
              <a:miter lim="800000"/>
              <a:headEnd/>
              <a:tailEnd/>
            </a:ln>
            <a:effectLst/>
          </p:spPr>
          <p:txBody>
            <a:bodyPr wrap="none" lIns="54000" rIns="54000"/>
            <a:lstStyle/>
            <a:p>
              <a:pPr algn="ctr" eaLnBrk="0" hangingPunct="0"/>
              <a:r>
                <a:rPr lang="en-US" sz="1600" b="1" dirty="0" smtClean="0"/>
                <a:t>Time</a:t>
              </a:r>
              <a:r>
                <a:rPr lang="en-US" b="1" dirty="0" smtClean="0"/>
                <a:t> </a:t>
              </a:r>
              <a:endParaRPr lang="en-GB" sz="1600" b="1" dirty="0"/>
            </a:p>
          </p:txBody>
        </p:sp>
        <p:sp>
          <p:nvSpPr>
            <p:cNvPr id="88" name="Text Box 37"/>
            <p:cNvSpPr txBox="1">
              <a:spLocks noChangeAspect="1" noChangeArrowheads="1"/>
            </p:cNvSpPr>
            <p:nvPr/>
          </p:nvSpPr>
          <p:spPr bwMode="auto">
            <a:xfrm>
              <a:off x="2837" y="1096"/>
              <a:ext cx="1442" cy="237"/>
            </a:xfrm>
            <a:prstGeom prst="rect">
              <a:avLst/>
            </a:prstGeom>
            <a:solidFill>
              <a:srgbClr val="FFFF99"/>
            </a:solidFill>
            <a:ln w="9525">
              <a:solidFill>
                <a:schemeClr val="tx1"/>
              </a:solidFill>
              <a:miter lim="800000"/>
              <a:headEnd/>
              <a:tailEnd/>
            </a:ln>
            <a:effectLst/>
          </p:spPr>
          <p:txBody>
            <a:bodyPr wrap="none" lIns="54000" rIns="54000"/>
            <a:lstStyle/>
            <a:p>
              <a:pPr algn="ctr" eaLnBrk="0" hangingPunct="0"/>
              <a:r>
                <a:rPr lang="en-GB" sz="1600" b="1"/>
                <a:t>1971 – 1928 BC</a:t>
              </a:r>
            </a:p>
          </p:txBody>
        </p:sp>
      </p:grpSp>
      <p:grpSp>
        <p:nvGrpSpPr>
          <p:cNvPr id="91" name="Group 35"/>
          <p:cNvGrpSpPr>
            <a:grpSpLocks/>
          </p:cNvGrpSpPr>
          <p:nvPr/>
        </p:nvGrpSpPr>
        <p:grpSpPr bwMode="auto">
          <a:xfrm>
            <a:off x="6744602" y="3762379"/>
            <a:ext cx="1513831" cy="725488"/>
            <a:chOff x="2837" y="876"/>
            <a:chExt cx="1442" cy="457"/>
          </a:xfrm>
        </p:grpSpPr>
        <p:sp>
          <p:nvSpPr>
            <p:cNvPr id="92" name="Text Box 36"/>
            <p:cNvSpPr txBox="1">
              <a:spLocks noChangeAspect="1" noChangeArrowheads="1"/>
            </p:cNvSpPr>
            <p:nvPr/>
          </p:nvSpPr>
          <p:spPr bwMode="auto">
            <a:xfrm>
              <a:off x="2837" y="876"/>
              <a:ext cx="1442" cy="237"/>
            </a:xfrm>
            <a:prstGeom prst="rect">
              <a:avLst/>
            </a:prstGeom>
            <a:gradFill rotWithShape="1">
              <a:gsLst>
                <a:gs pos="0">
                  <a:srgbClr val="97C9F3"/>
                </a:gs>
                <a:gs pos="50000">
                  <a:srgbClr val="FFFFFF"/>
                </a:gs>
                <a:gs pos="100000">
                  <a:srgbClr val="97C9F3"/>
                </a:gs>
              </a:gsLst>
              <a:lin ang="5400000" scaled="1"/>
            </a:gradFill>
            <a:ln w="9525">
              <a:solidFill>
                <a:schemeClr val="tx1"/>
              </a:solidFill>
              <a:miter lim="800000"/>
              <a:headEnd/>
              <a:tailEnd/>
            </a:ln>
            <a:effectLst/>
          </p:spPr>
          <p:txBody>
            <a:bodyPr wrap="none" lIns="54000" rIns="54000"/>
            <a:lstStyle/>
            <a:p>
              <a:pPr algn="ctr" eaLnBrk="0" hangingPunct="0"/>
              <a:r>
                <a:rPr lang="en-US" sz="1600" b="1" dirty="0" smtClean="0"/>
                <a:t>Thing</a:t>
              </a:r>
              <a:r>
                <a:rPr lang="en-US" b="1" dirty="0" smtClean="0"/>
                <a:t> </a:t>
              </a:r>
              <a:endParaRPr lang="en-GB" sz="1600" b="1" dirty="0"/>
            </a:p>
          </p:txBody>
        </p:sp>
        <p:sp>
          <p:nvSpPr>
            <p:cNvPr id="93" name="Text Box 37"/>
            <p:cNvSpPr txBox="1">
              <a:spLocks noChangeAspect="1" noChangeArrowheads="1"/>
            </p:cNvSpPr>
            <p:nvPr/>
          </p:nvSpPr>
          <p:spPr bwMode="auto">
            <a:xfrm>
              <a:off x="2837" y="1096"/>
              <a:ext cx="1442" cy="237"/>
            </a:xfrm>
            <a:prstGeom prst="rect">
              <a:avLst/>
            </a:prstGeom>
            <a:solidFill>
              <a:srgbClr val="FFFF99"/>
            </a:solidFill>
            <a:ln w="9525">
              <a:solidFill>
                <a:schemeClr val="tx1"/>
              </a:solidFill>
              <a:miter lim="800000"/>
              <a:headEnd/>
              <a:tailEnd/>
            </a:ln>
            <a:effectLst/>
          </p:spPr>
          <p:txBody>
            <a:bodyPr wrap="none" lIns="54000" rIns="54000"/>
            <a:lstStyle/>
            <a:p>
              <a:pPr algn="ctr" eaLnBrk="0" hangingPunct="0"/>
              <a:r>
                <a:rPr lang="en-GB" sz="1600" b="1" dirty="0" smtClean="0"/>
                <a:t>Building A</a:t>
              </a:r>
              <a:endParaRPr lang="en-GB" sz="1600" b="1" dirty="0"/>
            </a:p>
          </p:txBody>
        </p:sp>
      </p:grpSp>
      <p:cxnSp>
        <p:nvCxnSpPr>
          <p:cNvPr id="95" name="94 - Γωνιακή σύνδεση"/>
          <p:cNvCxnSpPr>
            <a:stCxn id="85" idx="3"/>
          </p:cNvCxnSpPr>
          <p:nvPr/>
        </p:nvCxnSpPr>
        <p:spPr bwMode="auto">
          <a:xfrm>
            <a:off x="5214552" y="3037639"/>
            <a:ext cx="1556950" cy="1089517"/>
          </a:xfrm>
          <a:prstGeom prst="bentConnector3">
            <a:avLst>
              <a:gd name="adj1" fmla="val 50000"/>
            </a:avLst>
          </a:prstGeom>
          <a:solidFill>
            <a:schemeClr val="accent1"/>
          </a:solidFill>
          <a:ln w="19050" cap="flat" cmpd="sng" algn="ctr">
            <a:solidFill>
              <a:schemeClr val="tx1"/>
            </a:solidFill>
            <a:prstDash val="solid"/>
            <a:round/>
            <a:headEnd type="none" w="med" len="med"/>
            <a:tailEnd type="arrow"/>
          </a:ln>
          <a:effectLst/>
        </p:spPr>
      </p:cxnSp>
      <p:sp>
        <p:nvSpPr>
          <p:cNvPr id="99" name="98 - TextBox"/>
          <p:cNvSpPr txBox="1"/>
          <p:nvPr/>
        </p:nvSpPr>
        <p:spPr>
          <a:xfrm>
            <a:off x="5960079" y="3414600"/>
            <a:ext cx="697627" cy="292388"/>
          </a:xfrm>
          <a:prstGeom prst="rect">
            <a:avLst/>
          </a:prstGeom>
          <a:noFill/>
        </p:spPr>
        <p:txBody>
          <a:bodyPr wrap="square" rtlCol="0">
            <a:spAutoFit/>
          </a:bodyPr>
          <a:lstStyle/>
          <a:p>
            <a:r>
              <a:rPr lang="en-US" sz="1300" dirty="0" smtClean="0">
                <a:latin typeface="Tahoma" pitchFamily="34" charset="0"/>
              </a:rPr>
              <a:t>from</a:t>
            </a:r>
            <a:endParaRPr lang="el-GR" sz="1300" dirty="0" smtClean="0">
              <a:latin typeface="Tahoma" pitchFamily="34" charset="0"/>
            </a:endParaRPr>
          </a:p>
        </p:txBody>
      </p:sp>
      <p:grpSp>
        <p:nvGrpSpPr>
          <p:cNvPr id="101" name="Group 29"/>
          <p:cNvGrpSpPr>
            <a:grpSpLocks/>
          </p:cNvGrpSpPr>
          <p:nvPr/>
        </p:nvGrpSpPr>
        <p:grpSpPr bwMode="auto">
          <a:xfrm>
            <a:off x="3878351" y="3888346"/>
            <a:ext cx="1315607" cy="725488"/>
            <a:chOff x="2837" y="876"/>
            <a:chExt cx="1442" cy="457"/>
          </a:xfrm>
        </p:grpSpPr>
        <p:sp>
          <p:nvSpPr>
            <p:cNvPr id="102" name="Text Box 4"/>
            <p:cNvSpPr txBox="1">
              <a:spLocks noChangeAspect="1" noChangeArrowheads="1"/>
            </p:cNvSpPr>
            <p:nvPr/>
          </p:nvSpPr>
          <p:spPr bwMode="auto">
            <a:xfrm>
              <a:off x="2837" y="876"/>
              <a:ext cx="1442" cy="237"/>
            </a:xfrm>
            <a:prstGeom prst="rect">
              <a:avLst/>
            </a:prstGeom>
            <a:gradFill rotWithShape="1">
              <a:gsLst>
                <a:gs pos="0">
                  <a:srgbClr val="97C9F3"/>
                </a:gs>
                <a:gs pos="50000">
                  <a:srgbClr val="FFFFFF"/>
                </a:gs>
                <a:gs pos="100000">
                  <a:srgbClr val="97C9F3"/>
                </a:gs>
              </a:gsLst>
              <a:lin ang="5400000" scaled="1"/>
            </a:gradFill>
            <a:ln w="9525">
              <a:solidFill>
                <a:schemeClr val="tx1"/>
              </a:solidFill>
              <a:miter lim="800000"/>
              <a:headEnd/>
              <a:tailEnd/>
            </a:ln>
            <a:effectLst/>
          </p:spPr>
          <p:txBody>
            <a:bodyPr wrap="none" lIns="54000" rIns="54000"/>
            <a:lstStyle/>
            <a:p>
              <a:pPr algn="ctr" eaLnBrk="0" hangingPunct="0"/>
              <a:r>
                <a:rPr lang="en-US" sz="1600" b="1" dirty="0" smtClean="0"/>
                <a:t>Thing</a:t>
              </a:r>
              <a:endParaRPr lang="en-GB" sz="1600" b="1" dirty="0"/>
            </a:p>
          </p:txBody>
        </p:sp>
        <p:sp>
          <p:nvSpPr>
            <p:cNvPr id="103" name="Text Box 28"/>
            <p:cNvSpPr txBox="1">
              <a:spLocks noChangeAspect="1" noChangeArrowheads="1"/>
            </p:cNvSpPr>
            <p:nvPr/>
          </p:nvSpPr>
          <p:spPr bwMode="auto">
            <a:xfrm>
              <a:off x="2837" y="1096"/>
              <a:ext cx="1442" cy="237"/>
            </a:xfrm>
            <a:prstGeom prst="rect">
              <a:avLst/>
            </a:prstGeom>
            <a:solidFill>
              <a:srgbClr val="FFFF99"/>
            </a:solidFill>
            <a:ln w="9525">
              <a:solidFill>
                <a:schemeClr val="tx1"/>
              </a:solidFill>
              <a:miter lim="800000"/>
              <a:headEnd/>
              <a:tailEnd/>
            </a:ln>
            <a:effectLst/>
          </p:spPr>
          <p:txBody>
            <a:bodyPr wrap="none" lIns="54000" rIns="54000"/>
            <a:lstStyle/>
            <a:p>
              <a:pPr algn="ctr" eaLnBrk="0" hangingPunct="0"/>
              <a:r>
                <a:rPr lang="en-GB" sz="1600" b="1" dirty="0">
                  <a:solidFill>
                    <a:srgbClr val="FF0000"/>
                  </a:solidFill>
                </a:rPr>
                <a:t>?</a:t>
              </a:r>
            </a:p>
          </p:txBody>
        </p:sp>
      </p:grpSp>
      <p:sp>
        <p:nvSpPr>
          <p:cNvPr id="106" name="105 - TextBox"/>
          <p:cNvSpPr txBox="1"/>
          <p:nvPr/>
        </p:nvSpPr>
        <p:spPr>
          <a:xfrm>
            <a:off x="4501981" y="3352816"/>
            <a:ext cx="697627" cy="292388"/>
          </a:xfrm>
          <a:prstGeom prst="rect">
            <a:avLst/>
          </a:prstGeom>
          <a:noFill/>
        </p:spPr>
        <p:txBody>
          <a:bodyPr wrap="square" rtlCol="0">
            <a:spAutoFit/>
          </a:bodyPr>
          <a:lstStyle/>
          <a:p>
            <a:r>
              <a:rPr lang="en-US" sz="1300" dirty="0" smtClean="0">
                <a:latin typeface="Tahoma" pitchFamily="34" charset="0"/>
              </a:rPr>
              <a:t>from</a:t>
            </a:r>
            <a:endParaRPr lang="el-GR" sz="1300" dirty="0" smtClean="0">
              <a:latin typeface="Tahoma" pitchFamily="34" charset="0"/>
            </a:endParaRPr>
          </a:p>
        </p:txBody>
      </p:sp>
      <p:grpSp>
        <p:nvGrpSpPr>
          <p:cNvPr id="107" name="Group 35"/>
          <p:cNvGrpSpPr>
            <a:grpSpLocks/>
          </p:cNvGrpSpPr>
          <p:nvPr/>
        </p:nvGrpSpPr>
        <p:grpSpPr bwMode="auto">
          <a:xfrm>
            <a:off x="2228332" y="5529391"/>
            <a:ext cx="1639287" cy="725488"/>
            <a:chOff x="2837" y="876"/>
            <a:chExt cx="1442" cy="457"/>
          </a:xfrm>
        </p:grpSpPr>
        <p:sp>
          <p:nvSpPr>
            <p:cNvPr id="108" name="Text Box 36"/>
            <p:cNvSpPr txBox="1">
              <a:spLocks noChangeAspect="1" noChangeArrowheads="1"/>
            </p:cNvSpPr>
            <p:nvPr/>
          </p:nvSpPr>
          <p:spPr bwMode="auto">
            <a:xfrm>
              <a:off x="2837" y="876"/>
              <a:ext cx="1442" cy="237"/>
            </a:xfrm>
            <a:prstGeom prst="rect">
              <a:avLst/>
            </a:prstGeom>
            <a:gradFill rotWithShape="1">
              <a:gsLst>
                <a:gs pos="0">
                  <a:srgbClr val="97C9F3"/>
                </a:gs>
                <a:gs pos="50000">
                  <a:srgbClr val="FFFFFF"/>
                </a:gs>
                <a:gs pos="100000">
                  <a:srgbClr val="97C9F3"/>
                </a:gs>
              </a:gsLst>
              <a:lin ang="5400000" scaled="1"/>
            </a:gradFill>
            <a:ln w="9525">
              <a:solidFill>
                <a:schemeClr val="tx1"/>
              </a:solidFill>
              <a:miter lim="800000"/>
              <a:headEnd/>
              <a:tailEnd/>
            </a:ln>
            <a:effectLst/>
          </p:spPr>
          <p:txBody>
            <a:bodyPr wrap="none" lIns="54000" rIns="54000"/>
            <a:lstStyle/>
            <a:p>
              <a:pPr algn="ctr" eaLnBrk="0" hangingPunct="0"/>
              <a:r>
                <a:rPr lang="en-US" sz="1600" b="1" dirty="0" smtClean="0"/>
                <a:t>Concept</a:t>
              </a:r>
              <a:endParaRPr lang="en-GB" sz="1600" b="1" dirty="0"/>
            </a:p>
          </p:txBody>
        </p:sp>
        <p:sp>
          <p:nvSpPr>
            <p:cNvPr id="109" name="Text Box 37"/>
            <p:cNvSpPr txBox="1">
              <a:spLocks noChangeAspect="1" noChangeArrowheads="1"/>
            </p:cNvSpPr>
            <p:nvPr/>
          </p:nvSpPr>
          <p:spPr bwMode="auto">
            <a:xfrm>
              <a:off x="2837" y="1096"/>
              <a:ext cx="1442" cy="237"/>
            </a:xfrm>
            <a:prstGeom prst="rect">
              <a:avLst/>
            </a:prstGeom>
            <a:solidFill>
              <a:srgbClr val="FFFF99"/>
            </a:solidFill>
            <a:ln w="9525">
              <a:solidFill>
                <a:schemeClr val="tx1"/>
              </a:solidFill>
              <a:miter lim="800000"/>
              <a:headEnd/>
              <a:tailEnd/>
            </a:ln>
            <a:effectLst/>
          </p:spPr>
          <p:txBody>
            <a:bodyPr wrap="none" lIns="54000" rIns="54000"/>
            <a:lstStyle/>
            <a:p>
              <a:pPr algn="ctr" eaLnBrk="0" hangingPunct="0"/>
              <a:r>
                <a:rPr lang="en-GB" sz="1600" b="1" dirty="0" smtClean="0"/>
                <a:t>building</a:t>
              </a:r>
              <a:endParaRPr lang="en-GB" sz="1600" b="1" dirty="0"/>
            </a:p>
          </p:txBody>
        </p:sp>
      </p:grpSp>
      <p:grpSp>
        <p:nvGrpSpPr>
          <p:cNvPr id="114" name="Group 35"/>
          <p:cNvGrpSpPr>
            <a:grpSpLocks/>
          </p:cNvGrpSpPr>
          <p:nvPr/>
        </p:nvGrpSpPr>
        <p:grpSpPr bwMode="auto">
          <a:xfrm>
            <a:off x="5200007" y="5529393"/>
            <a:ext cx="1513831" cy="725488"/>
            <a:chOff x="2837" y="876"/>
            <a:chExt cx="1442" cy="457"/>
          </a:xfrm>
        </p:grpSpPr>
        <p:sp>
          <p:nvSpPr>
            <p:cNvPr id="115" name="Text Box 36"/>
            <p:cNvSpPr txBox="1">
              <a:spLocks noChangeAspect="1" noChangeArrowheads="1"/>
            </p:cNvSpPr>
            <p:nvPr/>
          </p:nvSpPr>
          <p:spPr bwMode="auto">
            <a:xfrm>
              <a:off x="2837" y="876"/>
              <a:ext cx="1442" cy="237"/>
            </a:xfrm>
            <a:prstGeom prst="rect">
              <a:avLst/>
            </a:prstGeom>
            <a:gradFill rotWithShape="1">
              <a:gsLst>
                <a:gs pos="0">
                  <a:srgbClr val="97C9F3"/>
                </a:gs>
                <a:gs pos="50000">
                  <a:srgbClr val="FFFFFF"/>
                </a:gs>
                <a:gs pos="100000">
                  <a:srgbClr val="97C9F3"/>
                </a:gs>
              </a:gsLst>
              <a:lin ang="5400000" scaled="1"/>
            </a:gradFill>
            <a:ln w="9525">
              <a:solidFill>
                <a:schemeClr val="tx1"/>
              </a:solidFill>
              <a:miter lim="800000"/>
              <a:headEnd/>
              <a:tailEnd/>
            </a:ln>
            <a:effectLst/>
          </p:spPr>
          <p:txBody>
            <a:bodyPr wrap="none" lIns="54000" rIns="54000"/>
            <a:lstStyle/>
            <a:p>
              <a:pPr algn="ctr" eaLnBrk="0" hangingPunct="0"/>
              <a:r>
                <a:rPr lang="en-US" sz="1600" b="1" dirty="0" smtClean="0"/>
                <a:t>Time</a:t>
              </a:r>
              <a:r>
                <a:rPr lang="en-US" b="1" dirty="0" smtClean="0"/>
                <a:t> </a:t>
              </a:r>
              <a:endParaRPr lang="en-GB" sz="1600" b="1" dirty="0"/>
            </a:p>
          </p:txBody>
        </p:sp>
        <p:sp>
          <p:nvSpPr>
            <p:cNvPr id="116" name="Text Box 37"/>
            <p:cNvSpPr txBox="1">
              <a:spLocks noChangeAspect="1" noChangeArrowheads="1"/>
            </p:cNvSpPr>
            <p:nvPr/>
          </p:nvSpPr>
          <p:spPr bwMode="auto">
            <a:xfrm>
              <a:off x="2837" y="1096"/>
              <a:ext cx="1442" cy="237"/>
            </a:xfrm>
            <a:prstGeom prst="rect">
              <a:avLst/>
            </a:prstGeom>
            <a:solidFill>
              <a:srgbClr val="FFFF99"/>
            </a:solidFill>
            <a:ln w="9525">
              <a:solidFill>
                <a:schemeClr val="tx1"/>
              </a:solidFill>
              <a:miter lim="800000"/>
              <a:headEnd/>
              <a:tailEnd/>
            </a:ln>
            <a:effectLst/>
          </p:spPr>
          <p:txBody>
            <a:bodyPr wrap="none" lIns="54000" rIns="54000"/>
            <a:lstStyle/>
            <a:p>
              <a:pPr algn="ctr" eaLnBrk="0" hangingPunct="0"/>
              <a:r>
                <a:rPr lang="en-GB" sz="1600" b="1"/>
                <a:t>1971 – 1928 BC</a:t>
              </a:r>
            </a:p>
          </p:txBody>
        </p:sp>
      </p:grpSp>
      <p:sp>
        <p:nvSpPr>
          <p:cNvPr id="117" name="Text Box 5"/>
          <p:cNvSpPr txBox="1">
            <a:spLocks noChangeArrowheads="1"/>
          </p:cNvSpPr>
          <p:nvPr/>
        </p:nvSpPr>
        <p:spPr bwMode="auto">
          <a:xfrm>
            <a:off x="3449270" y="4811153"/>
            <a:ext cx="746482" cy="292388"/>
          </a:xfrm>
          <a:prstGeom prst="rect">
            <a:avLst/>
          </a:prstGeom>
          <a:noFill/>
          <a:ln w="9525">
            <a:noFill/>
            <a:miter lim="800000"/>
            <a:headEnd/>
            <a:tailEnd/>
          </a:ln>
          <a:effectLst/>
        </p:spPr>
        <p:txBody>
          <a:bodyPr wrap="none" lIns="18000" rIns="18000">
            <a:spAutoFit/>
          </a:bodyPr>
          <a:lstStyle/>
          <a:p>
            <a:pPr algn="ctr"/>
            <a:r>
              <a:rPr lang="en-US" sz="1300" b="1" dirty="0" smtClean="0">
                <a:latin typeface="Tahoma" pitchFamily="34" charset="0"/>
              </a:rPr>
              <a:t>has </a:t>
            </a:r>
            <a:r>
              <a:rPr lang="en-US" sz="1300" b="1" dirty="0">
                <a:latin typeface="Tahoma" pitchFamily="34" charset="0"/>
              </a:rPr>
              <a:t>type</a:t>
            </a:r>
          </a:p>
        </p:txBody>
      </p:sp>
      <p:cxnSp>
        <p:nvCxnSpPr>
          <p:cNvPr id="120" name="119 - Γωνιακή σύνδεση"/>
          <p:cNvCxnSpPr>
            <a:stCxn id="103" idx="2"/>
            <a:endCxn id="115" idx="0"/>
          </p:cNvCxnSpPr>
          <p:nvPr/>
        </p:nvCxnSpPr>
        <p:spPr bwMode="auto">
          <a:xfrm rot="16200000" flipH="1">
            <a:off x="4788760" y="4361229"/>
            <a:ext cx="915559" cy="1420768"/>
          </a:xfrm>
          <a:prstGeom prst="bentConnector3">
            <a:avLst>
              <a:gd name="adj1" fmla="val 50000"/>
            </a:avLst>
          </a:prstGeom>
          <a:solidFill>
            <a:schemeClr val="accent1"/>
          </a:solidFill>
          <a:ln w="19050" cap="flat" cmpd="sng" algn="ctr">
            <a:solidFill>
              <a:schemeClr val="tx1"/>
            </a:solidFill>
            <a:prstDash val="solid"/>
            <a:round/>
            <a:headEnd type="none" w="med" len="med"/>
            <a:tailEnd type="arrow"/>
          </a:ln>
          <a:effectLst/>
        </p:spPr>
      </p:cxnSp>
      <p:cxnSp>
        <p:nvCxnSpPr>
          <p:cNvPr id="124" name="123 - Γωνιακή σύνδεση"/>
          <p:cNvCxnSpPr>
            <a:stCxn id="103" idx="2"/>
            <a:endCxn id="108" idx="0"/>
          </p:cNvCxnSpPr>
          <p:nvPr/>
        </p:nvCxnSpPr>
        <p:spPr bwMode="auto">
          <a:xfrm rot="5400000">
            <a:off x="3334288" y="4327523"/>
            <a:ext cx="915557" cy="1488179"/>
          </a:xfrm>
          <a:prstGeom prst="bentConnector3">
            <a:avLst>
              <a:gd name="adj1" fmla="val 50000"/>
            </a:avLst>
          </a:prstGeom>
          <a:solidFill>
            <a:schemeClr val="accent1"/>
          </a:solidFill>
          <a:ln w="19050" cap="flat" cmpd="sng" algn="ctr">
            <a:solidFill>
              <a:schemeClr val="tx1"/>
            </a:solidFill>
            <a:prstDash val="solid"/>
            <a:round/>
            <a:headEnd type="none" w="med" len="med"/>
            <a:tailEnd type="arrow"/>
          </a:ln>
          <a:effectLst/>
        </p:spPr>
      </p:cxnSp>
      <p:sp>
        <p:nvSpPr>
          <p:cNvPr id="130" name="129 - Στρογγυλεμένο ορθογώνιο"/>
          <p:cNvSpPr/>
          <p:nvPr/>
        </p:nvSpPr>
        <p:spPr bwMode="auto">
          <a:xfrm>
            <a:off x="7068066" y="5078628"/>
            <a:ext cx="2236572" cy="407773"/>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i="1" dirty="0" smtClean="0"/>
              <a:t>Few relationships</a:t>
            </a:r>
            <a:endParaRPr lang="el-GR" i="1" dirty="0"/>
          </a:p>
        </p:txBody>
      </p:sp>
      <p:sp>
        <p:nvSpPr>
          <p:cNvPr id="131" name="130 - Στρογγυλεμένο ορθογώνιο"/>
          <p:cNvSpPr/>
          <p:nvPr/>
        </p:nvSpPr>
        <p:spPr bwMode="auto">
          <a:xfrm>
            <a:off x="7072185" y="5700584"/>
            <a:ext cx="2236572" cy="407773"/>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i="1" dirty="0" smtClean="0"/>
              <a:t>Few categories</a:t>
            </a:r>
            <a:endParaRPr lang="el-GR" i="1" dirty="0"/>
          </a:p>
        </p:txBody>
      </p:sp>
      <p:sp>
        <p:nvSpPr>
          <p:cNvPr id="41" name="40 - Ορθογώνιο"/>
          <p:cNvSpPr/>
          <p:nvPr/>
        </p:nvSpPr>
        <p:spPr>
          <a:xfrm>
            <a:off x="0" y="6488668"/>
            <a:ext cx="1189172" cy="369332"/>
          </a:xfrm>
          <a:prstGeom prst="rect">
            <a:avLst/>
          </a:prstGeom>
        </p:spPr>
        <p:txBody>
          <a:bodyPr wrap="none">
            <a:spAutoFit/>
          </a:bodyPr>
          <a:lstStyle/>
          <a:p>
            <a:r>
              <a:rPr lang="en-US" b="0" i="1" dirty="0" smtClean="0">
                <a:solidFill>
                  <a:srgbClr val="CCCC00"/>
                </a:solidFill>
              </a:rPr>
              <a:t>Validation</a:t>
            </a:r>
            <a:endParaRPr lang="el-G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130" grpId="0" animBg="1"/>
      <p:bldP spid="1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Validation</a:t>
            </a:r>
            <a:endParaRPr lang="el-GR" dirty="0"/>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42</a:t>
            </a:fld>
            <a:endParaRPr lang="en-US"/>
          </a:p>
        </p:txBody>
      </p:sp>
      <p:sp>
        <p:nvSpPr>
          <p:cNvPr id="5" name="2 - Θέση περιεχομένου"/>
          <p:cNvSpPr txBox="1">
            <a:spLocks/>
          </p:cNvSpPr>
          <p:nvPr/>
        </p:nvSpPr>
        <p:spPr bwMode="auto">
          <a:xfrm>
            <a:off x="495300" y="1465263"/>
            <a:ext cx="8915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89000" marR="0" lvl="1" indent="-439738" algn="l" defTabSz="914400" rtl="0" eaLnBrk="0" fontAlgn="base" latinLnBrk="0" hangingPunct="0">
              <a:lnSpc>
                <a:spcPct val="100000"/>
              </a:lnSpc>
              <a:spcBef>
                <a:spcPct val="20000"/>
              </a:spcBef>
              <a:spcAft>
                <a:spcPts val="1200"/>
              </a:spcAft>
              <a:buClr>
                <a:schemeClr val="hlink"/>
              </a:buClr>
              <a:buSzPct val="65000"/>
              <a:buFont typeface="Arial" charset="0"/>
              <a:buChar char="•"/>
              <a:tabLst/>
              <a:defRPr/>
            </a:pPr>
            <a:endParaRPr kumimoji="0" lang="en-US" sz="2000" b="1" i="1" u="none" strike="noStrike" kern="0" cap="none" spc="0" normalizeH="0" baseline="0" noProof="0" dirty="0" smtClean="0">
              <a:ln>
                <a:noFill/>
              </a:ln>
              <a:solidFill>
                <a:schemeClr val="accent1"/>
              </a:solidFill>
              <a:effectLst/>
              <a:uLnTx/>
              <a:uFillTx/>
              <a:latin typeface="+mn-lt"/>
            </a:endParaRPr>
          </a:p>
          <a:p>
            <a:pPr marL="889000" marR="0" lvl="1" indent="-439738" algn="l" defTabSz="914400" rtl="0" eaLnBrk="0" fontAlgn="base" latinLnBrk="0" hangingPunct="0">
              <a:lnSpc>
                <a:spcPct val="100000"/>
              </a:lnSpc>
              <a:spcBef>
                <a:spcPct val="20000"/>
              </a:spcBef>
              <a:spcAft>
                <a:spcPts val="1200"/>
              </a:spcAft>
              <a:buClr>
                <a:schemeClr val="hlink"/>
              </a:buClr>
              <a:buSzPct val="65000"/>
              <a:buFont typeface="Arial" charset="0"/>
              <a:buChar char="•"/>
              <a:tabLst/>
              <a:defRPr/>
            </a:pPr>
            <a:r>
              <a:rPr kumimoji="0" lang="en-US" sz="2800" b="1" i="1" u="none" strike="noStrike" kern="0" cap="none" spc="0" normalizeH="0" baseline="0" noProof="0" dirty="0" smtClean="0">
                <a:ln>
                  <a:noFill/>
                </a:ln>
                <a:solidFill>
                  <a:schemeClr val="accent1"/>
                </a:solidFill>
                <a:effectLst/>
                <a:uLnTx/>
                <a:uFillTx/>
                <a:latin typeface="+mn-lt"/>
              </a:rPr>
              <a:t>Used</a:t>
            </a:r>
            <a:r>
              <a:rPr kumimoji="0" lang="en-US" sz="2400" b="0" i="0" u="none" strike="noStrike" kern="0" cap="none" spc="0" normalizeH="0" baseline="0" noProof="0" dirty="0" smtClean="0">
                <a:ln>
                  <a:noFill/>
                </a:ln>
                <a:solidFill>
                  <a:schemeClr val="tx1"/>
                </a:solidFill>
                <a:effectLst/>
                <a:uLnTx/>
                <a:uFillTx/>
                <a:latin typeface="+mn-lt"/>
              </a:rPr>
              <a:t> </a:t>
            </a:r>
            <a:r>
              <a:rPr kumimoji="0" lang="en-US" sz="2800" b="1" i="1" u="none" strike="noStrike" kern="0" cap="none" spc="0" normalizeH="0" baseline="0" noProof="0" dirty="0" smtClean="0">
                <a:ln>
                  <a:noFill/>
                </a:ln>
                <a:solidFill>
                  <a:schemeClr val="accent1"/>
                </a:solidFill>
                <a:effectLst/>
                <a:uLnTx/>
                <a:uFillTx/>
                <a:latin typeface="+mn-lt"/>
              </a:rPr>
              <a:t>by</a:t>
            </a:r>
            <a:r>
              <a:rPr kumimoji="0" lang="en-US" sz="2400" b="0" i="0" u="none" strike="noStrike" kern="0" cap="none" spc="0" normalizeH="0" baseline="0" noProof="0" dirty="0" smtClean="0">
                <a:ln>
                  <a:noFill/>
                </a:ln>
                <a:solidFill>
                  <a:schemeClr val="tx1"/>
                </a:solidFill>
                <a:effectLst/>
                <a:uLnTx/>
                <a:uFillTx/>
                <a:latin typeface="+mn-lt"/>
              </a:rPr>
              <a:t>:</a:t>
            </a:r>
          </a:p>
          <a:p>
            <a:pPr marL="1293813" marR="0" lvl="2" indent="-403225" algn="l" defTabSz="914400" rtl="0" eaLnBrk="0" fontAlgn="base" latinLnBrk="0" hangingPunct="0">
              <a:lnSpc>
                <a:spcPct val="100000"/>
              </a:lnSpc>
              <a:spcBef>
                <a:spcPct val="20000"/>
              </a:spcBef>
              <a:spcAft>
                <a:spcPts val="1200"/>
              </a:spcAft>
              <a:buClr>
                <a:schemeClr val="accent1"/>
              </a:buClr>
              <a:buSzPct val="70000"/>
              <a:buFont typeface="Arial" charset="0"/>
              <a:buChar char="•"/>
              <a:tabLst/>
              <a:defRPr/>
            </a:pPr>
            <a:r>
              <a:rPr kumimoji="0" lang="en-US" sz="2800" b="0" i="0" u="none" strike="noStrike" kern="0" cap="none" spc="0" normalizeH="0" baseline="0" noProof="0" dirty="0" smtClean="0">
                <a:ln>
                  <a:noFill/>
                </a:ln>
                <a:solidFill>
                  <a:schemeClr val="tx1"/>
                </a:solidFill>
                <a:effectLst/>
                <a:uLnTx/>
                <a:uFillTx/>
                <a:latin typeface="+mn-lt"/>
              </a:rPr>
              <a:t>3D-COFORM Project</a:t>
            </a:r>
          </a:p>
          <a:p>
            <a:pPr marL="1293813" marR="0" lvl="2" indent="-403225" algn="l" defTabSz="914400" rtl="0" eaLnBrk="0" fontAlgn="base" latinLnBrk="0" hangingPunct="0">
              <a:lnSpc>
                <a:spcPct val="100000"/>
              </a:lnSpc>
              <a:spcBef>
                <a:spcPct val="20000"/>
              </a:spcBef>
              <a:spcAft>
                <a:spcPts val="1200"/>
              </a:spcAft>
              <a:buClr>
                <a:schemeClr val="accent1"/>
              </a:buClr>
              <a:buSzPct val="70000"/>
              <a:buFont typeface="Arial" charset="0"/>
              <a:buChar char="•"/>
              <a:tabLst/>
              <a:defRPr/>
            </a:pPr>
            <a:r>
              <a:rPr kumimoji="0" lang="en-US" sz="2800" b="0" i="0" u="none" strike="noStrike" kern="0" cap="none" spc="0" normalizeH="0" baseline="0" noProof="0" dirty="0" smtClean="0">
                <a:ln>
                  <a:noFill/>
                </a:ln>
                <a:solidFill>
                  <a:schemeClr val="tx1"/>
                </a:solidFill>
                <a:effectLst/>
                <a:uLnTx/>
                <a:uFillTx/>
                <a:latin typeface="+mn-lt"/>
              </a:rPr>
              <a:t>Research Space Project</a:t>
            </a:r>
          </a:p>
          <a:p>
            <a:pPr marL="889000" marR="0" lvl="1" indent="-439738" algn="l" defTabSz="914400" rtl="0" eaLnBrk="0" fontAlgn="base" latinLnBrk="0" hangingPunct="0">
              <a:lnSpc>
                <a:spcPct val="100000"/>
              </a:lnSpc>
              <a:spcBef>
                <a:spcPct val="20000"/>
              </a:spcBef>
              <a:spcAft>
                <a:spcPts val="1200"/>
              </a:spcAft>
              <a:buClr>
                <a:schemeClr val="hlink"/>
              </a:buClr>
              <a:buSzPct val="65000"/>
              <a:buFont typeface="Arial" pitchFamily="34" charset="0"/>
              <a:buChar char="•"/>
              <a:tabLst/>
              <a:defRPr/>
            </a:pPr>
            <a:r>
              <a:rPr kumimoji="0" lang="en-US" sz="2800" b="1" i="1" u="none" strike="noStrike" kern="0" cap="none" spc="0" normalizeH="0" baseline="0" noProof="0" dirty="0" smtClean="0">
                <a:ln>
                  <a:noFill/>
                </a:ln>
                <a:solidFill>
                  <a:schemeClr val="accent1"/>
                </a:solidFill>
                <a:effectLst/>
                <a:uLnTx/>
                <a:uFillTx/>
                <a:latin typeface="+mn-lt"/>
              </a:rPr>
              <a:t>Real</a:t>
            </a:r>
            <a:r>
              <a:rPr kumimoji="0" lang="en-US" sz="2800" b="0" i="1" u="none" strike="noStrike" kern="0" cap="none" spc="0" normalizeH="0" baseline="0" noProof="0" dirty="0" smtClean="0">
                <a:ln>
                  <a:noFill/>
                </a:ln>
                <a:solidFill>
                  <a:schemeClr val="tx1"/>
                </a:solidFill>
                <a:effectLst/>
                <a:uLnTx/>
                <a:uFillTx/>
                <a:latin typeface="+mn-lt"/>
              </a:rPr>
              <a:t> </a:t>
            </a:r>
            <a:r>
              <a:rPr kumimoji="0" lang="en-US" sz="2800" b="0" i="0" u="none" strike="noStrike" kern="0" cap="none" spc="0" normalizeH="0" baseline="0" noProof="0" dirty="0" smtClean="0">
                <a:ln>
                  <a:noFill/>
                </a:ln>
                <a:solidFill>
                  <a:schemeClr val="tx1"/>
                </a:solidFill>
                <a:effectLst/>
                <a:uLnTx/>
                <a:uFillTx/>
                <a:latin typeface="+mn-lt"/>
              </a:rPr>
              <a:t>archaeologist’s </a:t>
            </a:r>
            <a:r>
              <a:rPr kumimoji="0" lang="en-US" sz="2800" b="1" i="1" u="none" strike="noStrike" kern="0" cap="none" spc="0" normalizeH="0" baseline="0" noProof="0" dirty="0" smtClean="0">
                <a:ln>
                  <a:noFill/>
                </a:ln>
                <a:solidFill>
                  <a:schemeClr val="accent1"/>
                </a:solidFill>
                <a:effectLst/>
                <a:uLnTx/>
                <a:uFillTx/>
                <a:latin typeface="+mn-lt"/>
              </a:rPr>
              <a:t>queries</a:t>
            </a:r>
          </a:p>
          <a:p>
            <a:pPr marL="889000" marR="0" lvl="1" indent="-439738" algn="l" defTabSz="914400" rtl="0" eaLnBrk="0" fontAlgn="base" latinLnBrk="0" hangingPunct="0">
              <a:lnSpc>
                <a:spcPct val="100000"/>
              </a:lnSpc>
              <a:spcBef>
                <a:spcPct val="20000"/>
              </a:spcBef>
              <a:spcAft>
                <a:spcPts val="1200"/>
              </a:spcAft>
              <a:buClr>
                <a:schemeClr val="hlink"/>
              </a:buClr>
              <a:buSzPct val="65000"/>
              <a:buFont typeface="Arial" pitchFamily="34" charset="0"/>
              <a:buChar char="•"/>
              <a:tabLst/>
              <a:defRPr/>
            </a:pPr>
            <a:r>
              <a:rPr kumimoji="0" lang="en-US" sz="2800" b="1" i="1" u="none" strike="noStrike" kern="0" cap="none" spc="0" normalizeH="0" baseline="0" noProof="0" dirty="0" smtClean="0">
                <a:ln>
                  <a:noFill/>
                </a:ln>
                <a:solidFill>
                  <a:schemeClr val="accent1"/>
                </a:solidFill>
                <a:effectLst/>
                <a:uLnTx/>
                <a:uFillTx/>
                <a:latin typeface="+mn-lt"/>
              </a:rPr>
              <a:t>Test queries: </a:t>
            </a:r>
            <a:r>
              <a:rPr kumimoji="0" lang="en-US" sz="2800" b="0" i="0" u="none" strike="noStrike" kern="0" cap="none" spc="0" normalizeH="0" baseline="0" noProof="0" dirty="0" smtClean="0">
                <a:ln>
                  <a:noFill/>
                </a:ln>
                <a:solidFill>
                  <a:schemeClr val="tx1"/>
                </a:solidFill>
                <a:effectLst/>
                <a:uLnTx/>
                <a:uFillTx/>
                <a:latin typeface="+mn-lt"/>
              </a:rPr>
              <a:t>high recall, tunable precision</a:t>
            </a:r>
            <a:r>
              <a:rPr kumimoji="0" lang="en-US" sz="2800" b="1" i="1" u="none" strike="noStrike" kern="0" cap="none" spc="0" normalizeH="0" baseline="0" noProof="0" dirty="0" smtClean="0">
                <a:ln>
                  <a:noFill/>
                </a:ln>
                <a:solidFill>
                  <a:schemeClr val="accent1"/>
                </a:solidFill>
                <a:effectLst/>
                <a:uLnTx/>
                <a:uFillTx/>
                <a:latin typeface="+mn-lt"/>
              </a:rPr>
              <a:t> </a:t>
            </a:r>
          </a:p>
          <a:p>
            <a:pPr marL="1681163" marR="0" lvl="3" indent="-385763" algn="l" defTabSz="914400" rtl="0" eaLnBrk="0" fontAlgn="base" latinLnBrk="0" hangingPunct="0">
              <a:lnSpc>
                <a:spcPct val="100000"/>
              </a:lnSpc>
              <a:spcBef>
                <a:spcPct val="20000"/>
              </a:spcBef>
              <a:spcAft>
                <a:spcPts val="600"/>
              </a:spcAft>
              <a:buClr>
                <a:schemeClr val="hlink"/>
              </a:buClr>
              <a:buSzPct val="75000"/>
              <a:buFont typeface="Arial" charset="0"/>
              <a:buChar char="•"/>
              <a:tabLst/>
              <a:defRPr/>
            </a:pPr>
            <a:endParaRPr kumimoji="0" lang="en-US" sz="2400" b="0" i="0" u="none" strike="noStrike" kern="0" cap="none" spc="0" normalizeH="0" baseline="0" noProof="0" dirty="0" smtClean="0">
              <a:ln>
                <a:noFill/>
              </a:ln>
              <a:solidFill>
                <a:schemeClr val="tx1"/>
              </a:solidFill>
              <a:effectLst/>
              <a:uLnTx/>
              <a:uFillTx/>
              <a:latin typeface="+mn-lt"/>
            </a:endParaRPr>
          </a:p>
          <a:p>
            <a:pPr marL="889000" marR="0" lvl="1" indent="-439738" algn="l" defTabSz="914400" rtl="0" eaLnBrk="0" fontAlgn="base" latinLnBrk="0" hangingPunct="0">
              <a:lnSpc>
                <a:spcPct val="100000"/>
              </a:lnSpc>
              <a:spcBef>
                <a:spcPct val="20000"/>
              </a:spcBef>
              <a:spcAft>
                <a:spcPct val="0"/>
              </a:spcAft>
              <a:buClr>
                <a:schemeClr val="hlink"/>
              </a:buClr>
              <a:buSzPct val="65000"/>
              <a:buFont typeface="Arial" charset="0"/>
              <a:buChar char="•"/>
              <a:tabLst/>
              <a:defRPr/>
            </a:pPr>
            <a:endParaRPr kumimoji="0" lang="en-US" sz="2600" b="0" i="1" u="none" strike="noStrike" kern="0" cap="none" spc="0" normalizeH="0" baseline="0" noProof="0" dirty="0" smtClean="0">
              <a:ln>
                <a:noFill/>
              </a:ln>
              <a:solidFill>
                <a:schemeClr val="tx1"/>
              </a:solidFill>
              <a:effectLst/>
              <a:uLnTx/>
              <a:uFillTx/>
              <a:latin typeface="+mn-lt"/>
            </a:endParaRPr>
          </a:p>
          <a:p>
            <a:pPr marL="889000" marR="0" lvl="1" indent="-439738" algn="l" defTabSz="914400" rtl="0" eaLnBrk="0" fontAlgn="base" latinLnBrk="0" hangingPunct="0">
              <a:lnSpc>
                <a:spcPct val="100000"/>
              </a:lnSpc>
              <a:spcBef>
                <a:spcPct val="20000"/>
              </a:spcBef>
              <a:spcAft>
                <a:spcPct val="0"/>
              </a:spcAft>
              <a:buClr>
                <a:schemeClr val="hlink"/>
              </a:buClr>
              <a:buSzPct val="65000"/>
              <a:buFont typeface="Arial" charset="0"/>
              <a:buChar char="•"/>
              <a:tabLst/>
              <a:defRPr/>
            </a:pPr>
            <a:endParaRPr kumimoji="0" lang="en-US" sz="2600" b="0" i="1" u="none" strike="noStrike" kern="0" cap="none" spc="0" normalizeH="0" baseline="0" noProof="0" dirty="0" smtClean="0">
              <a:ln>
                <a:noFill/>
              </a:ln>
              <a:solidFill>
                <a:schemeClr val="tx1"/>
              </a:solidFill>
              <a:effectLst/>
              <a:uLnTx/>
              <a:uFillTx/>
              <a:latin typeface="+mn-lt"/>
            </a:endParaRPr>
          </a:p>
          <a:p>
            <a:pPr marL="447675" marR="0" lvl="0" indent="-447675" algn="l" defTabSz="914400" rtl="0" eaLnBrk="0" fontAlgn="base" latinLnBrk="0" hangingPunct="0">
              <a:lnSpc>
                <a:spcPct val="100000"/>
              </a:lnSpc>
              <a:spcBef>
                <a:spcPct val="20000"/>
              </a:spcBef>
              <a:spcAft>
                <a:spcPct val="0"/>
              </a:spcAft>
              <a:buClr>
                <a:schemeClr val="accent1"/>
              </a:buClr>
              <a:buSzPct val="70000"/>
              <a:buFont typeface="Wingdings" pitchFamily="2" charset="2"/>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5 - Ορθογώνιο"/>
          <p:cNvSpPr/>
          <p:nvPr/>
        </p:nvSpPr>
        <p:spPr>
          <a:xfrm>
            <a:off x="0" y="6488668"/>
            <a:ext cx="1189172" cy="369332"/>
          </a:xfrm>
          <a:prstGeom prst="rect">
            <a:avLst/>
          </a:prstGeom>
        </p:spPr>
        <p:txBody>
          <a:bodyPr wrap="none">
            <a:spAutoFit/>
          </a:bodyPr>
          <a:lstStyle/>
          <a:p>
            <a:r>
              <a:rPr lang="en-US" b="0" i="1" dirty="0" smtClean="0">
                <a:solidFill>
                  <a:srgbClr val="CCCC00"/>
                </a:solidFill>
              </a:rPr>
              <a:t>Validation</a:t>
            </a:r>
            <a:endParaRPr lang="el-G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2126534" y="624703"/>
            <a:ext cx="7150100" cy="577850"/>
          </a:xfrm>
        </p:spPr>
        <p:txBody>
          <a:bodyPr/>
          <a:lstStyle/>
          <a:p>
            <a:r>
              <a:rPr lang="en-US" dirty="0" smtClean="0"/>
              <a:t>Test queries results</a:t>
            </a:r>
            <a:endParaRPr lang="el-GR" dirty="0"/>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43</a:t>
            </a:fld>
            <a:endParaRPr lang="en-US"/>
          </a:p>
        </p:txBody>
      </p:sp>
      <p:graphicFrame>
        <p:nvGraphicFramePr>
          <p:cNvPr id="11" name="8 - Γράφημα"/>
          <p:cNvGraphicFramePr/>
          <p:nvPr/>
        </p:nvGraphicFramePr>
        <p:xfrm>
          <a:off x="3196280" y="1848492"/>
          <a:ext cx="6441990" cy="42433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13 - Πίνακας"/>
          <p:cNvGraphicFramePr>
            <a:graphicFrameLocks noGrp="1"/>
          </p:cNvGraphicFramePr>
          <p:nvPr/>
        </p:nvGraphicFramePr>
        <p:xfrm>
          <a:off x="321277" y="1573127"/>
          <a:ext cx="2458993" cy="4654678"/>
        </p:xfrm>
        <a:graphic>
          <a:graphicData uri="http://schemas.openxmlformats.org/drawingml/2006/table">
            <a:tbl>
              <a:tblPr/>
              <a:tblGrid>
                <a:gridCol w="506626"/>
                <a:gridCol w="1952367"/>
              </a:tblGrid>
              <a:tr h="406746">
                <a:tc>
                  <a:txBody>
                    <a:bodyPr/>
                    <a:lstStyle/>
                    <a:p>
                      <a:pPr algn="ctr" fontAlgn="ctr"/>
                      <a:r>
                        <a:rPr lang="en-US" sz="1200" b="1" i="0" u="none" strike="noStrike" dirty="0">
                          <a:solidFill>
                            <a:srgbClr val="000000"/>
                          </a:solidFill>
                          <a:latin typeface="Arial"/>
                        </a:rPr>
                        <a:t>Query No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sz="1200" b="1" i="0" u="none" strike="noStrike" dirty="0">
                          <a:solidFill>
                            <a:srgbClr val="000000"/>
                          </a:solidFill>
                          <a:latin typeface="Arial"/>
                        </a:rPr>
                        <a:t>Query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522053">
                <a:tc>
                  <a:txBody>
                    <a:bodyPr/>
                    <a:lstStyle/>
                    <a:p>
                      <a:pPr algn="ctr" fontAlgn="ctr"/>
                      <a:r>
                        <a:rPr lang="el-GR" sz="1200" b="0" i="0" u="none" strike="noStrike">
                          <a:solidFill>
                            <a:srgbClr val="000000"/>
                          </a:solidFill>
                          <a:latin typeface="Arial"/>
                        </a:rPr>
                        <a:t>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0" i="0" u="none" strike="noStrike" dirty="0">
                          <a:solidFill>
                            <a:srgbClr val="000000"/>
                          </a:solidFill>
                          <a:latin typeface="Arial"/>
                        </a:rPr>
                        <a:t>Thing </a:t>
                      </a:r>
                      <a:r>
                        <a:rPr lang="en-US" sz="1500" b="1" i="0" u="none" strike="noStrike" dirty="0">
                          <a:solidFill>
                            <a:srgbClr val="000000"/>
                          </a:solidFill>
                          <a:latin typeface="Arial"/>
                        </a:rPr>
                        <a:t>from</a:t>
                      </a:r>
                      <a:r>
                        <a:rPr lang="en-US" sz="1500" b="0" i="0" u="none" strike="noStrike" dirty="0">
                          <a:solidFill>
                            <a:srgbClr val="000000"/>
                          </a:solidFill>
                          <a:latin typeface="Arial"/>
                        </a:rPr>
                        <a:t> Brighton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312">
                <a:tc>
                  <a:txBody>
                    <a:bodyPr/>
                    <a:lstStyle/>
                    <a:p>
                      <a:pPr algn="ctr" fontAlgn="ctr"/>
                      <a:r>
                        <a:rPr lang="el-GR" sz="1200" b="0" i="0" u="none" strike="noStrike" dirty="0">
                          <a:solidFill>
                            <a:srgbClr val="000000"/>
                          </a:solidFill>
                          <a:latin typeface="Arial"/>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dirty="0">
                        <a:solidFill>
                          <a:srgbClr val="000000"/>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7827">
                <a:tc>
                  <a:txBody>
                    <a:bodyPr/>
                    <a:lstStyle/>
                    <a:p>
                      <a:pPr algn="ctr" fontAlgn="ctr"/>
                      <a:r>
                        <a:rPr lang="el-GR" sz="1200" b="0" i="0" u="none" strike="noStrike">
                          <a:solidFill>
                            <a:srgbClr val="000000"/>
                          </a:solidFill>
                          <a:latin typeface="Arial"/>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dirty="0">
                        <a:solidFill>
                          <a:srgbClr val="000000"/>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740">
                <a:tc>
                  <a:txBody>
                    <a:bodyPr/>
                    <a:lstStyle/>
                    <a:p>
                      <a:pPr algn="ctr" fontAlgn="ctr"/>
                      <a:r>
                        <a:rPr lang="el-GR" sz="1200" b="0" i="0" u="none" strike="noStrike">
                          <a:solidFill>
                            <a:srgbClr val="000000"/>
                          </a:solidFill>
                          <a:latin typeface="Arial"/>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dirty="0">
                        <a:solidFill>
                          <a:srgbClr val="000000"/>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 name="14 - Επεξήγηση με στρογγυλεμένο παραλληλόγραμμο"/>
          <p:cNvSpPr/>
          <p:nvPr/>
        </p:nvSpPr>
        <p:spPr bwMode="auto">
          <a:xfrm>
            <a:off x="3496952" y="6166021"/>
            <a:ext cx="1890584" cy="407773"/>
          </a:xfrm>
          <a:prstGeom prst="wedgeRoundRectCallout">
            <a:avLst>
              <a:gd name="adj1" fmla="val 49035"/>
              <a:gd name="adj2" fmla="val -151895"/>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charset="0"/>
              </a:rPr>
              <a:t>FR</a:t>
            </a:r>
            <a:r>
              <a:rPr kumimoji="0" lang="en-US" sz="1600" i="0" u="none" strike="noStrike" cap="none" normalizeH="0" dirty="0" smtClean="0">
                <a:ln>
                  <a:noFill/>
                </a:ln>
                <a:solidFill>
                  <a:schemeClr val="tx1"/>
                </a:solidFill>
                <a:effectLst/>
                <a:latin typeface="Arial" charset="0"/>
              </a:rPr>
              <a:t> </a:t>
            </a:r>
            <a:r>
              <a:rPr kumimoji="0" lang="en-US" sz="1600" i="0" u="none" strike="noStrike" cap="none" normalizeH="0" baseline="0" dirty="0" smtClean="0">
                <a:ln>
                  <a:noFill/>
                </a:ln>
                <a:solidFill>
                  <a:schemeClr val="tx1"/>
                </a:solidFill>
                <a:effectLst/>
                <a:latin typeface="Arial" charset="0"/>
              </a:rPr>
              <a:t>specialization</a:t>
            </a:r>
            <a:endParaRPr kumimoji="0" lang="el-GR" sz="1600" i="0" u="none" strike="noStrike" cap="none" normalizeH="0" baseline="0" dirty="0" smtClean="0">
              <a:ln>
                <a:noFill/>
              </a:ln>
              <a:solidFill>
                <a:schemeClr val="tx1"/>
              </a:solidFill>
              <a:effectLst/>
              <a:latin typeface="Arial" charset="0"/>
            </a:endParaRPr>
          </a:p>
        </p:txBody>
      </p:sp>
      <p:sp>
        <p:nvSpPr>
          <p:cNvPr id="16" name="15 - Επεξήγηση με στρογγυλεμένο παραλληλόγραμμο"/>
          <p:cNvSpPr/>
          <p:nvPr/>
        </p:nvSpPr>
        <p:spPr bwMode="auto">
          <a:xfrm>
            <a:off x="5700578" y="6207211"/>
            <a:ext cx="1614622" cy="407773"/>
          </a:xfrm>
          <a:prstGeom prst="wedgeRoundRectCallout">
            <a:avLst>
              <a:gd name="adj1" fmla="val 6685"/>
              <a:gd name="adj2" fmla="val -167047"/>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smtClean="0"/>
              <a:t>+1 constraint</a:t>
            </a:r>
            <a:endParaRPr kumimoji="0" lang="el-GR" sz="1600" i="0" u="none" strike="noStrike" cap="none" normalizeH="0" baseline="0" dirty="0" smtClean="0">
              <a:ln>
                <a:noFill/>
              </a:ln>
              <a:solidFill>
                <a:schemeClr val="tx1"/>
              </a:solidFill>
              <a:effectLst/>
              <a:latin typeface="Arial" charset="0"/>
            </a:endParaRPr>
          </a:p>
        </p:txBody>
      </p:sp>
      <p:sp>
        <p:nvSpPr>
          <p:cNvPr id="17" name="16 - Επεξήγηση με στρογγυλεμένο παραλληλόγραμμο"/>
          <p:cNvSpPr/>
          <p:nvPr/>
        </p:nvSpPr>
        <p:spPr bwMode="auto">
          <a:xfrm>
            <a:off x="7644711" y="6211330"/>
            <a:ext cx="1713470" cy="407773"/>
          </a:xfrm>
          <a:prstGeom prst="wedgeRoundRectCallout">
            <a:avLst>
              <a:gd name="adj1" fmla="val -34421"/>
              <a:gd name="adj2" fmla="val -173107"/>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smtClean="0"/>
              <a:t>+2 constraints</a:t>
            </a:r>
            <a:endParaRPr kumimoji="0" lang="el-GR" sz="1600" i="0" u="none" strike="noStrike" cap="none" normalizeH="0" baseline="0" dirty="0" smtClean="0">
              <a:ln>
                <a:noFill/>
              </a:ln>
              <a:solidFill>
                <a:schemeClr val="tx1"/>
              </a:solidFill>
              <a:effectLst/>
              <a:latin typeface="Arial" charset="0"/>
            </a:endParaRPr>
          </a:p>
        </p:txBody>
      </p:sp>
      <p:sp>
        <p:nvSpPr>
          <p:cNvPr id="19" name="18 - TextBox"/>
          <p:cNvSpPr txBox="1"/>
          <p:nvPr/>
        </p:nvSpPr>
        <p:spPr>
          <a:xfrm>
            <a:off x="831073" y="2496066"/>
            <a:ext cx="1949197" cy="553998"/>
          </a:xfrm>
          <a:prstGeom prst="rect">
            <a:avLst/>
          </a:prstGeom>
          <a:noFill/>
        </p:spPr>
        <p:txBody>
          <a:bodyPr wrap="square" rtlCol="0">
            <a:spAutoFit/>
          </a:bodyPr>
          <a:lstStyle/>
          <a:p>
            <a:pPr lvl="0" algn="ctr" fontAlgn="ctr">
              <a:spcBef>
                <a:spcPts val="0"/>
              </a:spcBef>
              <a:spcAft>
                <a:spcPts val="0"/>
              </a:spcAft>
            </a:pPr>
            <a:r>
              <a:rPr lang="en-US" sz="1500" b="0" dirty="0" smtClean="0">
                <a:solidFill>
                  <a:srgbClr val="000000"/>
                </a:solidFill>
                <a:latin typeface="Arial"/>
              </a:rPr>
              <a:t>Thing </a:t>
            </a:r>
            <a:r>
              <a:rPr lang="en-US" sz="1500" dirty="0" smtClean="0">
                <a:solidFill>
                  <a:srgbClr val="000000"/>
                </a:solidFill>
                <a:latin typeface="Arial"/>
              </a:rPr>
              <a:t>is located in</a:t>
            </a:r>
          </a:p>
          <a:p>
            <a:pPr lvl="0" algn="ctr" fontAlgn="ctr">
              <a:spcBef>
                <a:spcPts val="0"/>
              </a:spcBef>
              <a:spcAft>
                <a:spcPts val="0"/>
              </a:spcAft>
            </a:pPr>
            <a:r>
              <a:rPr lang="en-US" sz="1500" dirty="0" smtClean="0">
                <a:solidFill>
                  <a:srgbClr val="000000"/>
                </a:solidFill>
                <a:latin typeface="Arial"/>
              </a:rPr>
              <a:t> </a:t>
            </a:r>
            <a:r>
              <a:rPr lang="en-US" sz="1500" b="0" dirty="0" smtClean="0">
                <a:solidFill>
                  <a:srgbClr val="000000"/>
                </a:solidFill>
                <a:latin typeface="Arial"/>
              </a:rPr>
              <a:t>Brighton</a:t>
            </a:r>
            <a:endParaRPr lang="el-GR" sz="1500" dirty="0"/>
          </a:p>
        </p:txBody>
      </p:sp>
      <p:sp>
        <p:nvSpPr>
          <p:cNvPr id="20" name="19 - TextBox"/>
          <p:cNvSpPr txBox="1"/>
          <p:nvPr/>
        </p:nvSpPr>
        <p:spPr>
          <a:xfrm>
            <a:off x="856328" y="3188044"/>
            <a:ext cx="1899229" cy="1015663"/>
          </a:xfrm>
          <a:prstGeom prst="rect">
            <a:avLst/>
          </a:prstGeom>
          <a:noFill/>
        </p:spPr>
        <p:txBody>
          <a:bodyPr wrap="square" rtlCol="0">
            <a:spAutoFit/>
          </a:bodyPr>
          <a:lstStyle/>
          <a:p>
            <a:pPr lvl="0" algn="ctr" fontAlgn="ctr">
              <a:spcBef>
                <a:spcPts val="0"/>
              </a:spcBef>
              <a:spcAft>
                <a:spcPts val="0"/>
              </a:spcAft>
            </a:pPr>
            <a:r>
              <a:rPr lang="en-US" sz="1500" b="0" dirty="0" smtClean="0">
                <a:solidFill>
                  <a:srgbClr val="000000"/>
                </a:solidFill>
                <a:latin typeface="Arial"/>
              </a:rPr>
              <a:t>Thing </a:t>
            </a:r>
            <a:r>
              <a:rPr lang="en-US" sz="1500" dirty="0" smtClean="0">
                <a:solidFill>
                  <a:srgbClr val="000000"/>
                </a:solidFill>
                <a:latin typeface="Arial"/>
              </a:rPr>
              <a:t>from</a:t>
            </a:r>
            <a:r>
              <a:rPr lang="en-US" sz="1500" b="0" dirty="0" smtClean="0">
                <a:solidFill>
                  <a:srgbClr val="000000"/>
                </a:solidFill>
                <a:latin typeface="Arial"/>
              </a:rPr>
              <a:t> Brighton and</a:t>
            </a:r>
          </a:p>
          <a:p>
            <a:pPr lvl="0" algn="ctr" fontAlgn="ctr">
              <a:spcBef>
                <a:spcPts val="0"/>
              </a:spcBef>
              <a:spcAft>
                <a:spcPts val="0"/>
              </a:spcAft>
            </a:pPr>
            <a:r>
              <a:rPr lang="en-US" sz="1500" b="0" dirty="0" smtClean="0">
                <a:solidFill>
                  <a:srgbClr val="000000"/>
                </a:solidFill>
                <a:latin typeface="Arial"/>
              </a:rPr>
              <a:t> </a:t>
            </a:r>
            <a:r>
              <a:rPr lang="en-US" sz="1500" dirty="0" smtClean="0">
                <a:solidFill>
                  <a:srgbClr val="000000"/>
                </a:solidFill>
                <a:latin typeface="Arial"/>
              </a:rPr>
              <a:t>has type </a:t>
            </a:r>
            <a:r>
              <a:rPr lang="en-US" sz="1500" b="0" dirty="0" smtClean="0">
                <a:solidFill>
                  <a:srgbClr val="000000"/>
                </a:solidFill>
                <a:latin typeface="Arial"/>
              </a:rPr>
              <a:t>sculpture (visual work)</a:t>
            </a:r>
            <a:endParaRPr lang="el-GR" sz="1500" dirty="0"/>
          </a:p>
        </p:txBody>
      </p:sp>
      <p:sp>
        <p:nvSpPr>
          <p:cNvPr id="21" name="20 - TextBox"/>
          <p:cNvSpPr txBox="1"/>
          <p:nvPr/>
        </p:nvSpPr>
        <p:spPr>
          <a:xfrm>
            <a:off x="814153" y="4238366"/>
            <a:ext cx="1990832" cy="1708160"/>
          </a:xfrm>
          <a:prstGeom prst="rect">
            <a:avLst/>
          </a:prstGeom>
          <a:noFill/>
        </p:spPr>
        <p:txBody>
          <a:bodyPr wrap="square" rtlCol="0">
            <a:spAutoFit/>
          </a:bodyPr>
          <a:lstStyle/>
          <a:p>
            <a:pPr algn="ctr" fontAlgn="ctr"/>
            <a:endParaRPr lang="en-US" sz="1500" b="0" dirty="0" smtClean="0">
              <a:solidFill>
                <a:srgbClr val="000000"/>
              </a:solidFill>
              <a:latin typeface="Arial"/>
            </a:endParaRPr>
          </a:p>
          <a:p>
            <a:pPr algn="ctr" fontAlgn="ctr"/>
            <a:r>
              <a:rPr lang="en-US" sz="1500" b="0" dirty="0" smtClean="0">
                <a:solidFill>
                  <a:srgbClr val="000000"/>
                </a:solidFill>
                <a:latin typeface="Arial"/>
              </a:rPr>
              <a:t>Thing </a:t>
            </a:r>
            <a:r>
              <a:rPr lang="en-US" sz="1500" dirty="0" smtClean="0">
                <a:solidFill>
                  <a:srgbClr val="000000"/>
                </a:solidFill>
                <a:latin typeface="Arial"/>
              </a:rPr>
              <a:t>from</a:t>
            </a:r>
            <a:r>
              <a:rPr lang="en-US" sz="1500" b="0" dirty="0" smtClean="0">
                <a:solidFill>
                  <a:srgbClr val="000000"/>
                </a:solidFill>
                <a:latin typeface="Arial"/>
              </a:rPr>
              <a:t> Brighton and</a:t>
            </a:r>
          </a:p>
          <a:p>
            <a:pPr algn="ctr" fontAlgn="ctr"/>
            <a:r>
              <a:rPr lang="en-US" sz="1500" b="0" dirty="0" smtClean="0">
                <a:solidFill>
                  <a:srgbClr val="000000"/>
                </a:solidFill>
                <a:latin typeface="Arial"/>
              </a:rPr>
              <a:t> </a:t>
            </a:r>
            <a:r>
              <a:rPr lang="en-US" sz="1500" dirty="0" smtClean="0">
                <a:solidFill>
                  <a:srgbClr val="000000"/>
                </a:solidFill>
                <a:latin typeface="Arial"/>
              </a:rPr>
              <a:t>has type </a:t>
            </a:r>
            <a:r>
              <a:rPr lang="en-US" sz="1500" b="0" dirty="0" smtClean="0">
                <a:solidFill>
                  <a:srgbClr val="000000"/>
                </a:solidFill>
                <a:latin typeface="Arial"/>
              </a:rPr>
              <a:t>sculpture (visual work) and</a:t>
            </a:r>
          </a:p>
          <a:p>
            <a:pPr algn="ctr" fontAlgn="ctr"/>
            <a:r>
              <a:rPr lang="en-US" sz="1500" b="0" dirty="0" smtClean="0">
                <a:solidFill>
                  <a:srgbClr val="000000"/>
                </a:solidFill>
                <a:latin typeface="Arial"/>
              </a:rPr>
              <a:t> </a:t>
            </a:r>
            <a:r>
              <a:rPr lang="en-US" sz="1500" dirty="0" smtClean="0">
                <a:solidFill>
                  <a:srgbClr val="000000"/>
                </a:solidFill>
                <a:latin typeface="Arial"/>
              </a:rPr>
              <a:t>is made of </a:t>
            </a:r>
            <a:r>
              <a:rPr lang="en-US" sz="1500" b="0" dirty="0" smtClean="0">
                <a:solidFill>
                  <a:srgbClr val="000000"/>
                </a:solidFill>
                <a:latin typeface="Arial"/>
              </a:rPr>
              <a:t>stone (rock)</a:t>
            </a:r>
            <a:endParaRPr lang="el-GR" sz="1500" dirty="0"/>
          </a:p>
        </p:txBody>
      </p:sp>
      <p:sp>
        <p:nvSpPr>
          <p:cNvPr id="12" name="11 - Ορθογώνιο"/>
          <p:cNvSpPr/>
          <p:nvPr/>
        </p:nvSpPr>
        <p:spPr>
          <a:xfrm>
            <a:off x="0" y="6488668"/>
            <a:ext cx="1189172" cy="369332"/>
          </a:xfrm>
          <a:prstGeom prst="rect">
            <a:avLst/>
          </a:prstGeom>
        </p:spPr>
        <p:txBody>
          <a:bodyPr wrap="none">
            <a:spAutoFit/>
          </a:bodyPr>
          <a:lstStyle/>
          <a:p>
            <a:r>
              <a:rPr lang="en-US" b="0" i="1" dirty="0" smtClean="0">
                <a:solidFill>
                  <a:srgbClr val="CCCC00"/>
                </a:solidFill>
              </a:rPr>
              <a:t>Validation</a:t>
            </a:r>
            <a:endParaRPr lang="el-G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6" presetClass="emph" presetSubtype="0" fill="hold" grpId="0" nodeType="withEffect">
                                  <p:stCondLst>
                                    <p:cond delay="0"/>
                                  </p:stCondLst>
                                  <p:childTnLst>
                                    <p:set>
                                      <p:cBhvr override="childStyle">
                                        <p:cTn id="8" dur="500" fill="hold"/>
                                        <p:tgtEl>
                                          <p:spTgt spid="19"/>
                                        </p:tgtEl>
                                        <p:attrNameLst>
                                          <p:attrName>style.color</p:attrName>
                                        </p:attrNameLst>
                                      </p:cBhvr>
                                      <p:to>
                                        <p:clrVal>
                                          <a:srgbClr val="BB3005"/>
                                        </p:clrVal>
                                      </p:to>
                                    </p:set>
                                    <p:set>
                                      <p:cBhvr>
                                        <p:cTn id="9" dur="500" fill="hold"/>
                                        <p:tgtEl>
                                          <p:spTgt spid="19"/>
                                        </p:tgtEl>
                                        <p:attrNameLst>
                                          <p:attrName>fillcolor</p:attrName>
                                        </p:attrNameLst>
                                      </p:cBhvr>
                                      <p:to>
                                        <p:clrVal>
                                          <a:srgbClr val="BB3005"/>
                                        </p:clrVal>
                                      </p:to>
                                    </p:set>
                                    <p:set>
                                      <p:cBhvr>
                                        <p:cTn id="10" dur="500" fill="hold"/>
                                        <p:tgtEl>
                                          <p:spTgt spid="19"/>
                                        </p:tgtEl>
                                        <p:attrNameLst>
                                          <p:attrName>fill.type</p:attrName>
                                        </p:attrNameLst>
                                      </p:cBhvr>
                                      <p:to>
                                        <p:strVal val="solid"/>
                                      </p:to>
                                    </p:set>
                                  </p:childTnLst>
                                </p:cTn>
                              </p:par>
                              <p:par>
                                <p:cTn id="11" presetID="6" presetClass="emph" presetSubtype="0" accel="50000" decel="50000" autoRev="1" fill="hold" grpId="1" nodeType="withEffect">
                                  <p:stCondLst>
                                    <p:cond delay="0"/>
                                  </p:stCondLst>
                                  <p:childTnLst>
                                    <p:animScale>
                                      <p:cBhvr>
                                        <p:cTn id="12" dur="500" fill="hold"/>
                                        <p:tgtEl>
                                          <p:spTgt spid="19"/>
                                        </p:tgtEl>
                                      </p:cBhvr>
                                      <p:by x="150000" y="150000"/>
                                    </p:animScale>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6" presetClass="emph" presetSubtype="0" fill="hold" grpId="2" nodeType="withEffect">
                                  <p:stCondLst>
                                    <p:cond delay="0"/>
                                  </p:stCondLst>
                                  <p:childTnLst>
                                    <p:set>
                                      <p:cBhvr override="childStyle">
                                        <p:cTn id="18" dur="500" fill="hold"/>
                                        <p:tgtEl>
                                          <p:spTgt spid="19"/>
                                        </p:tgtEl>
                                        <p:attrNameLst>
                                          <p:attrName>style.color</p:attrName>
                                        </p:attrNameLst>
                                      </p:cBhvr>
                                      <p:to>
                                        <p:clrVal>
                                          <a:schemeClr val="tx1"/>
                                        </p:clrVal>
                                      </p:to>
                                    </p:set>
                                    <p:set>
                                      <p:cBhvr>
                                        <p:cTn id="19" dur="500" fill="hold"/>
                                        <p:tgtEl>
                                          <p:spTgt spid="19"/>
                                        </p:tgtEl>
                                        <p:attrNameLst>
                                          <p:attrName>fillcolor</p:attrName>
                                        </p:attrNameLst>
                                      </p:cBhvr>
                                      <p:to>
                                        <p:clrVal>
                                          <a:schemeClr val="tx1"/>
                                        </p:clrVal>
                                      </p:to>
                                    </p:set>
                                    <p:set>
                                      <p:cBhvr>
                                        <p:cTn id="20" dur="500" fill="hold"/>
                                        <p:tgtEl>
                                          <p:spTgt spid="19"/>
                                        </p:tgtEl>
                                        <p:attrNameLst>
                                          <p:attrName>fill.type</p:attrName>
                                        </p:attrNameLst>
                                      </p:cBhvr>
                                      <p:to>
                                        <p:strVal val="solid"/>
                                      </p:to>
                                    </p:set>
                                  </p:childTnLst>
                                </p:cTn>
                              </p:par>
                              <p:par>
                                <p:cTn id="21" presetID="16" presetClass="emph" presetSubtype="0" fill="hold" grpId="0" nodeType="withEffect">
                                  <p:stCondLst>
                                    <p:cond delay="0"/>
                                  </p:stCondLst>
                                  <p:childTnLst>
                                    <p:set>
                                      <p:cBhvr override="childStyle">
                                        <p:cTn id="22" dur="500" fill="hold"/>
                                        <p:tgtEl>
                                          <p:spTgt spid="20"/>
                                        </p:tgtEl>
                                        <p:attrNameLst>
                                          <p:attrName>style.color</p:attrName>
                                        </p:attrNameLst>
                                      </p:cBhvr>
                                      <p:to>
                                        <p:clrVal>
                                          <a:srgbClr val="BB3005"/>
                                        </p:clrVal>
                                      </p:to>
                                    </p:set>
                                    <p:set>
                                      <p:cBhvr>
                                        <p:cTn id="23" dur="500" fill="hold"/>
                                        <p:tgtEl>
                                          <p:spTgt spid="20"/>
                                        </p:tgtEl>
                                        <p:attrNameLst>
                                          <p:attrName>fillcolor</p:attrName>
                                        </p:attrNameLst>
                                      </p:cBhvr>
                                      <p:to>
                                        <p:clrVal>
                                          <a:srgbClr val="BB3005"/>
                                        </p:clrVal>
                                      </p:to>
                                    </p:set>
                                    <p:set>
                                      <p:cBhvr>
                                        <p:cTn id="24" dur="500" fill="hold"/>
                                        <p:tgtEl>
                                          <p:spTgt spid="20"/>
                                        </p:tgtEl>
                                        <p:attrNameLst>
                                          <p:attrName>fill.type</p:attrName>
                                        </p:attrNameLst>
                                      </p:cBhvr>
                                      <p:to>
                                        <p:strVal val="solid"/>
                                      </p:to>
                                    </p:set>
                                  </p:childTnLst>
                                </p:cTn>
                              </p:par>
                              <p:par>
                                <p:cTn id="25" presetID="6" presetClass="emph" presetSubtype="0" accel="50000" decel="50000" autoRev="1" fill="hold" grpId="1" nodeType="withEffect">
                                  <p:stCondLst>
                                    <p:cond delay="0"/>
                                  </p:stCondLst>
                                  <p:childTnLst>
                                    <p:animScale>
                                      <p:cBhvr>
                                        <p:cTn id="26" dur="500" fill="hold"/>
                                        <p:tgtEl>
                                          <p:spTgt spid="20"/>
                                        </p:tgtEl>
                                      </p:cBhvr>
                                      <p:by x="150000" y="150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6" presetClass="emph" presetSubtype="0" fill="hold" grpId="2" nodeType="withEffect">
                                  <p:stCondLst>
                                    <p:cond delay="0"/>
                                  </p:stCondLst>
                                  <p:childTnLst>
                                    <p:set>
                                      <p:cBhvr override="childStyle">
                                        <p:cTn id="32" dur="500" fill="hold"/>
                                        <p:tgtEl>
                                          <p:spTgt spid="20"/>
                                        </p:tgtEl>
                                        <p:attrNameLst>
                                          <p:attrName>style.color</p:attrName>
                                        </p:attrNameLst>
                                      </p:cBhvr>
                                      <p:to>
                                        <p:clrVal>
                                          <a:schemeClr val="tx1"/>
                                        </p:clrVal>
                                      </p:to>
                                    </p:set>
                                    <p:set>
                                      <p:cBhvr>
                                        <p:cTn id="33" dur="500" fill="hold"/>
                                        <p:tgtEl>
                                          <p:spTgt spid="20"/>
                                        </p:tgtEl>
                                        <p:attrNameLst>
                                          <p:attrName>fillcolor</p:attrName>
                                        </p:attrNameLst>
                                      </p:cBhvr>
                                      <p:to>
                                        <p:clrVal>
                                          <a:schemeClr val="tx1"/>
                                        </p:clrVal>
                                      </p:to>
                                    </p:set>
                                    <p:set>
                                      <p:cBhvr>
                                        <p:cTn id="34" dur="500" fill="hold"/>
                                        <p:tgtEl>
                                          <p:spTgt spid="20"/>
                                        </p:tgtEl>
                                        <p:attrNameLst>
                                          <p:attrName>fill.type</p:attrName>
                                        </p:attrNameLst>
                                      </p:cBhvr>
                                      <p:to>
                                        <p:strVal val="solid"/>
                                      </p:to>
                                    </p:set>
                                  </p:childTnLst>
                                </p:cTn>
                              </p:par>
                              <p:par>
                                <p:cTn id="35" presetID="16" presetClass="emph" presetSubtype="0" fill="hold" grpId="0" nodeType="withEffect">
                                  <p:stCondLst>
                                    <p:cond delay="0"/>
                                  </p:stCondLst>
                                  <p:childTnLst>
                                    <p:set>
                                      <p:cBhvr override="childStyle">
                                        <p:cTn id="36" dur="500" fill="hold"/>
                                        <p:tgtEl>
                                          <p:spTgt spid="21"/>
                                        </p:tgtEl>
                                        <p:attrNameLst>
                                          <p:attrName>style.color</p:attrName>
                                        </p:attrNameLst>
                                      </p:cBhvr>
                                      <p:to>
                                        <p:clrVal>
                                          <a:srgbClr val="BB3005"/>
                                        </p:clrVal>
                                      </p:to>
                                    </p:set>
                                    <p:set>
                                      <p:cBhvr>
                                        <p:cTn id="37" dur="500" fill="hold"/>
                                        <p:tgtEl>
                                          <p:spTgt spid="21"/>
                                        </p:tgtEl>
                                        <p:attrNameLst>
                                          <p:attrName>fillcolor</p:attrName>
                                        </p:attrNameLst>
                                      </p:cBhvr>
                                      <p:to>
                                        <p:clrVal>
                                          <a:srgbClr val="BB3005"/>
                                        </p:clrVal>
                                      </p:to>
                                    </p:set>
                                    <p:set>
                                      <p:cBhvr>
                                        <p:cTn id="38" dur="500" fill="hold"/>
                                        <p:tgtEl>
                                          <p:spTgt spid="21"/>
                                        </p:tgtEl>
                                        <p:attrNameLst>
                                          <p:attrName>fill.type</p:attrName>
                                        </p:attrNameLst>
                                      </p:cBhvr>
                                      <p:to>
                                        <p:strVal val="solid"/>
                                      </p:to>
                                    </p:set>
                                  </p:childTnLst>
                                </p:cTn>
                              </p:par>
                              <p:par>
                                <p:cTn id="39" presetID="6" presetClass="emph" presetSubtype="0" accel="50000" decel="50000" autoRev="1" fill="hold" grpId="1" nodeType="withEffect">
                                  <p:stCondLst>
                                    <p:cond delay="0"/>
                                  </p:stCondLst>
                                  <p:childTnLst>
                                    <p:animScale>
                                      <p:cBhvr>
                                        <p:cTn id="40" dur="500" fill="hold"/>
                                        <p:tgtEl>
                                          <p:spTgt spid="2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p:bldP spid="19" grpId="1"/>
      <p:bldP spid="19" grpId="2"/>
      <p:bldP spid="20" grpId="0"/>
      <p:bldP spid="20" grpId="1"/>
      <p:bldP spid="20" grpId="2"/>
      <p:bldP spid="21" grpId="0"/>
      <p:bldP spid="21"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5" name="2 - Θέση περιεχομένου"/>
          <p:cNvSpPr>
            <a:spLocks noGrp="1"/>
          </p:cNvSpPr>
          <p:nvPr>
            <p:ph idx="1"/>
          </p:nvPr>
        </p:nvSpPr>
        <p:spPr>
          <a:xfrm>
            <a:off x="495300" y="1593270"/>
            <a:ext cx="8915400" cy="4419600"/>
          </a:xfrm>
        </p:spPr>
        <p: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sz="4400" b="1" dirty="0" smtClean="0">
                <a:solidFill>
                  <a:schemeClr val="accent1"/>
                </a:solidFill>
              </a:rPr>
              <a:t>Contributions</a:t>
            </a:r>
            <a:endParaRPr lang="el-GR" sz="4400" b="1" dirty="0" smtClean="0">
              <a:solidFill>
                <a:schemeClr val="accent1"/>
              </a:solidFill>
            </a:endParaRPr>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1 - Τίτλος"/>
          <p:cNvSpPr>
            <a:spLocks noGrp="1"/>
          </p:cNvSpPr>
          <p:nvPr>
            <p:ph type="title"/>
          </p:nvPr>
        </p:nvSpPr>
        <p:spPr/>
        <p:txBody>
          <a:bodyPr/>
          <a:lstStyle/>
          <a:p>
            <a:r>
              <a:rPr lang="en-US" dirty="0" smtClean="0"/>
              <a:t>Contributions</a:t>
            </a:r>
            <a:endParaRPr lang="el-GR" dirty="0" smtClean="0"/>
          </a:p>
        </p:txBody>
      </p:sp>
      <p:sp>
        <p:nvSpPr>
          <p:cNvPr id="3" name="2 - Θέση περιεχομένου"/>
          <p:cNvSpPr>
            <a:spLocks noGrp="1"/>
          </p:cNvSpPr>
          <p:nvPr>
            <p:ph idx="1"/>
          </p:nvPr>
        </p:nvSpPr>
        <p:spPr>
          <a:xfrm>
            <a:off x="466725" y="1294315"/>
            <a:ext cx="8915400" cy="5005388"/>
          </a:xfrm>
        </p:spPr>
        <p:txBody>
          <a:bodyPr/>
          <a:lstStyle/>
          <a:p>
            <a:pPr>
              <a:buFont typeface="Courier New" pitchFamily="49" charset="0"/>
              <a:buChar char="o"/>
            </a:pPr>
            <a:endParaRPr lang="en-US" sz="1800" dirty="0" smtClean="0"/>
          </a:p>
          <a:p>
            <a:pPr lvl="1">
              <a:spcAft>
                <a:spcPts val="1200"/>
              </a:spcAft>
              <a:buFont typeface="Arial" charset="0"/>
              <a:buChar char="•"/>
            </a:pPr>
            <a:r>
              <a:rPr lang="en-US" sz="2000" dirty="0" smtClean="0"/>
              <a:t>New data model 		</a:t>
            </a:r>
            <a:r>
              <a:rPr lang="en-US" sz="2000" dirty="0" smtClean="0">
                <a:latin typeface="+mj-lt"/>
                <a:cs typeface="AngsanaUPC" pitchFamily="18" charset="-34"/>
              </a:rPr>
              <a:t>→ 	</a:t>
            </a:r>
            <a:r>
              <a:rPr lang="en-US" sz="2000" dirty="0" smtClean="0">
                <a:cs typeface="AngsanaUPC" pitchFamily="18" charset="-34"/>
              </a:rPr>
              <a:t>s</a:t>
            </a:r>
            <a:r>
              <a:rPr lang="en-US" sz="2000" dirty="0" smtClean="0"/>
              <a:t>implified querying</a:t>
            </a:r>
          </a:p>
          <a:p>
            <a:pPr lvl="8">
              <a:spcAft>
                <a:spcPts val="1200"/>
              </a:spcAft>
              <a:buNone/>
            </a:pPr>
            <a:r>
              <a:rPr lang="en-US" sz="1800" dirty="0" smtClean="0">
                <a:cs typeface="AngsanaUPC" pitchFamily="18" charset="-34"/>
              </a:rPr>
              <a:t>                 →	</a:t>
            </a:r>
            <a:r>
              <a:rPr lang="en-US" sz="2000" dirty="0" smtClean="0"/>
              <a:t>customizable</a:t>
            </a:r>
          </a:p>
          <a:p>
            <a:pPr marL="852488" lvl="2" indent="-447675">
              <a:spcAft>
                <a:spcPts val="1200"/>
              </a:spcAft>
              <a:buFont typeface="Arial" pitchFamily="34" charset="0"/>
              <a:buChar char="•"/>
            </a:pPr>
            <a:r>
              <a:rPr lang="en-US" sz="2000" i="0" dirty="0" smtClean="0">
                <a:cs typeface="AngsanaUPC" pitchFamily="18" charset="-34"/>
              </a:rPr>
              <a:t>Simplified method 		</a:t>
            </a:r>
            <a:r>
              <a:rPr lang="en-US" sz="2000" dirty="0" smtClean="0">
                <a:cs typeface="AngsanaUPC" pitchFamily="18" charset="-34"/>
              </a:rPr>
              <a:t>→</a:t>
            </a:r>
            <a:r>
              <a:rPr lang="en-US" sz="2000" b="1" dirty="0" smtClean="0">
                <a:solidFill>
                  <a:srgbClr val="CC0066"/>
                </a:solidFill>
              </a:rPr>
              <a:t> 	</a:t>
            </a:r>
            <a:r>
              <a:rPr lang="en-US" sz="2000" i="0" dirty="0" smtClean="0"/>
              <a:t>time saving </a:t>
            </a:r>
          </a:p>
          <a:p>
            <a:pPr marL="852488" lvl="2" indent="-447675">
              <a:spcAft>
                <a:spcPts val="1200"/>
              </a:spcAft>
              <a:buNone/>
            </a:pPr>
            <a:r>
              <a:rPr lang="en-US" sz="2000" i="0" dirty="0" smtClean="0"/>
              <a:t>						→ 	easy and efficient</a:t>
            </a:r>
            <a:endParaRPr lang="en-US" dirty="0" smtClean="0"/>
          </a:p>
          <a:p>
            <a:pPr lvl="1">
              <a:spcAft>
                <a:spcPts val="1200"/>
              </a:spcAft>
              <a:buFont typeface="Arial" charset="0"/>
              <a:buChar char="•"/>
            </a:pPr>
            <a:r>
              <a:rPr lang="en-US" sz="2000" dirty="0" smtClean="0"/>
              <a:t>Paths’ language 		</a:t>
            </a:r>
            <a:r>
              <a:rPr lang="en-US" sz="2000" dirty="0" smtClean="0">
                <a:cs typeface="AngsanaUPC" pitchFamily="18" charset="-34"/>
              </a:rPr>
              <a:t>→</a:t>
            </a:r>
            <a:r>
              <a:rPr lang="en-US" sz="2000" dirty="0" smtClean="0"/>
              <a:t> 	SPARQL</a:t>
            </a:r>
            <a:r>
              <a:rPr lang="en-US" sz="2000" dirty="0" smtClean="0">
                <a:cs typeface="AngsanaUPC" pitchFamily="18" charset="-34"/>
              </a:rPr>
              <a:t> avoidance</a:t>
            </a:r>
            <a:endParaRPr lang="en-US" sz="2000" dirty="0" smtClean="0"/>
          </a:p>
          <a:p>
            <a:pPr lvl="1">
              <a:spcAft>
                <a:spcPts val="1200"/>
              </a:spcAft>
              <a:buFont typeface="Arial" charset="0"/>
              <a:buChar char="•"/>
            </a:pPr>
            <a:r>
              <a:rPr lang="en-US" sz="2000" dirty="0" smtClean="0"/>
              <a:t>Associative querying, rules 	</a:t>
            </a:r>
            <a:r>
              <a:rPr lang="en-US" sz="2000" dirty="0" smtClean="0">
                <a:cs typeface="AngsanaUPC" pitchFamily="18" charset="-34"/>
              </a:rPr>
              <a:t>→ 	high </a:t>
            </a:r>
            <a:r>
              <a:rPr lang="en-US" sz="2000" dirty="0" smtClean="0"/>
              <a:t>recall</a:t>
            </a:r>
          </a:p>
          <a:p>
            <a:pPr lvl="1">
              <a:spcAft>
                <a:spcPts val="1200"/>
              </a:spcAft>
              <a:buFont typeface="Arial" charset="0"/>
              <a:buChar char="•"/>
            </a:pPr>
            <a:r>
              <a:rPr lang="en-US" sz="2000" dirty="0" smtClean="0"/>
              <a:t>FR specializations 		</a:t>
            </a:r>
            <a:r>
              <a:rPr lang="en-US" sz="2000" i="1" dirty="0" smtClean="0">
                <a:solidFill>
                  <a:srgbClr val="292929"/>
                </a:solidFill>
                <a:ea typeface="+mn-ea"/>
                <a:cs typeface="AngsanaUPC" pitchFamily="18" charset="-34"/>
              </a:rPr>
              <a:t>→</a:t>
            </a:r>
            <a:r>
              <a:rPr lang="en-US" sz="2000" i="1" dirty="0" smtClean="0">
                <a:solidFill>
                  <a:srgbClr val="292929"/>
                </a:solidFill>
                <a:ea typeface="+mn-ea"/>
                <a:cs typeface="+mn-cs"/>
              </a:rPr>
              <a:t> 	</a:t>
            </a:r>
            <a:r>
              <a:rPr lang="en-US" sz="2000" dirty="0" smtClean="0"/>
              <a:t>precision</a:t>
            </a:r>
            <a:r>
              <a:rPr lang="en-US" sz="2000" b="1" i="1" dirty="0" smtClean="0">
                <a:solidFill>
                  <a:srgbClr val="CC0066"/>
                </a:solidFill>
              </a:rPr>
              <a:t> </a:t>
            </a:r>
            <a:r>
              <a:rPr lang="en-US" sz="2000" dirty="0" smtClean="0"/>
              <a:t>improvement</a:t>
            </a:r>
          </a:p>
          <a:p>
            <a:pPr lvl="1">
              <a:spcAft>
                <a:spcPts val="1200"/>
              </a:spcAft>
              <a:buFont typeface="Arial" charset="0"/>
              <a:buChar char="•"/>
            </a:pPr>
            <a:r>
              <a:rPr lang="en-US" sz="2000" dirty="0" smtClean="0"/>
              <a:t>Network’s rich schema</a:t>
            </a:r>
            <a:r>
              <a:rPr lang="en-US" sz="2000" dirty="0" smtClean="0">
                <a:cs typeface="AngsanaUPC" pitchFamily="18" charset="-34"/>
              </a:rPr>
              <a:t> 		→</a:t>
            </a:r>
            <a:r>
              <a:rPr lang="en-US" sz="2000" dirty="0" smtClean="0"/>
              <a:t> 	</a:t>
            </a:r>
            <a:r>
              <a:rPr lang="en-US" dirty="0" smtClean="0"/>
              <a:t>network integration capability</a:t>
            </a:r>
          </a:p>
          <a:p>
            <a:endParaRPr lang="en-US" sz="2800" dirty="0" smtClean="0"/>
          </a:p>
        </p:txBody>
      </p:sp>
      <p:sp>
        <p:nvSpPr>
          <p:cNvPr id="4" name="3 - TextBox"/>
          <p:cNvSpPr txBox="1"/>
          <p:nvPr/>
        </p:nvSpPr>
        <p:spPr>
          <a:xfrm>
            <a:off x="0" y="6488668"/>
            <a:ext cx="1544012" cy="369332"/>
          </a:xfrm>
          <a:prstGeom prst="rect">
            <a:avLst/>
          </a:prstGeom>
          <a:noFill/>
        </p:spPr>
        <p:txBody>
          <a:bodyPr wrap="none" rtlCol="0">
            <a:spAutoFit/>
          </a:bodyPr>
          <a:lstStyle/>
          <a:p>
            <a:r>
              <a:rPr lang="en-US" b="0" i="1" dirty="0" smtClean="0">
                <a:solidFill>
                  <a:srgbClr val="CCCC00"/>
                </a:solidFill>
              </a:rPr>
              <a:t>Contributions</a:t>
            </a:r>
            <a:endParaRPr lang="el-GR" b="0" i="1" dirty="0">
              <a:solidFill>
                <a:srgbClr val="CCCC00"/>
              </a:solidFill>
            </a:endParaRPr>
          </a:p>
        </p:txBody>
      </p:sp>
      <p:sp>
        <p:nvSpPr>
          <p:cNvPr id="5" name="4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46</a:t>
            </a:fld>
            <a:endParaRPr lang="en-US"/>
          </a:p>
        </p:txBody>
      </p:sp>
      <p:sp>
        <p:nvSpPr>
          <p:cNvPr id="5" name="2 - Θέση περιεχομένου"/>
          <p:cNvSpPr>
            <a:spLocks noGrp="1"/>
          </p:cNvSpPr>
          <p:nvPr>
            <p:ph idx="1"/>
          </p:nvPr>
        </p:nvSpPr>
        <p:spPr>
          <a:xfrm>
            <a:off x="495300" y="1593270"/>
            <a:ext cx="8915400" cy="4419600"/>
          </a:xfrm>
        </p:spPr>
        <p: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sz="4400" b="1" smtClean="0">
                <a:solidFill>
                  <a:schemeClr val="accent1"/>
                </a:solidFill>
              </a:rPr>
              <a:t>Live Demo</a:t>
            </a:r>
            <a:endParaRPr lang="el-GR" sz="4400" b="1" dirty="0" smtClean="0">
              <a:solidFill>
                <a:schemeClr val="accent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2 - Θέση περιεχομένου"/>
          <p:cNvSpPr>
            <a:spLocks noGrp="1"/>
          </p:cNvSpPr>
          <p:nvPr>
            <p:ph idx="1"/>
          </p:nvPr>
        </p:nvSpPr>
        <p:spPr/>
        <p:txBody>
          <a:bodyPr/>
          <a:lstStyle/>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r>
              <a:rPr lang="en-US" sz="2800" dirty="0" smtClean="0">
                <a:solidFill>
                  <a:schemeClr val="accent1"/>
                </a:solidFill>
              </a:rPr>
              <a:t>Thank you for your attention!</a:t>
            </a:r>
            <a:endParaRPr lang="en-US" sz="4000" dirty="0" smtClean="0">
              <a:solidFill>
                <a:schemeClr val="accent1"/>
              </a:solidFill>
            </a:endParaRPr>
          </a:p>
          <a:p>
            <a:endParaRPr lang="el-GR" dirty="0" smtClean="0"/>
          </a:p>
          <a:p>
            <a:endParaRPr lang="en-US" dirty="0" smtClean="0"/>
          </a:p>
        </p:txBody>
      </p:sp>
      <p:pic>
        <p:nvPicPr>
          <p:cNvPr id="93186" name="3 - Εικόνα" descr="images.jpg"/>
          <p:cNvPicPr>
            <a:picLocks noChangeAspect="1"/>
          </p:cNvPicPr>
          <p:nvPr/>
        </p:nvPicPr>
        <p:blipFill>
          <a:blip r:embed="rId2" cstate="print"/>
          <a:srcRect/>
          <a:stretch>
            <a:fillRect/>
          </a:stretch>
        </p:blipFill>
        <p:spPr bwMode="auto">
          <a:xfrm>
            <a:off x="3751263" y="2298700"/>
            <a:ext cx="2143125" cy="2143125"/>
          </a:xfrm>
          <a:prstGeom prst="rect">
            <a:avLst/>
          </a:prstGeom>
          <a:noFill/>
          <a:ln w="9525">
            <a:noFill/>
            <a:miter lim="800000"/>
            <a:headEnd/>
            <a:tailEnd/>
          </a:ln>
        </p:spPr>
      </p:pic>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47</a:t>
            </a:fld>
            <a:endParaRPr lang="en-US"/>
          </a:p>
        </p:txBody>
      </p:sp>
    </p:spTree>
  </p:cSld>
  <p:clrMapOvr>
    <a:masterClrMapping/>
  </p:clrMapOvr>
  <p:transition advTm="3011"/>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Limitations – Future Work</a:t>
            </a:r>
            <a:endParaRPr lang="el-GR" dirty="0"/>
          </a:p>
        </p:txBody>
      </p:sp>
      <p:sp>
        <p:nvSpPr>
          <p:cNvPr id="3" name="2 - Θέση περιεχομένου"/>
          <p:cNvSpPr>
            <a:spLocks noGrp="1"/>
          </p:cNvSpPr>
          <p:nvPr>
            <p:ph idx="1"/>
          </p:nvPr>
        </p:nvSpPr>
        <p:spPr>
          <a:xfrm>
            <a:off x="495300" y="1445266"/>
            <a:ext cx="8915400" cy="4909751"/>
          </a:xfrm>
        </p:spPr>
        <p:txBody>
          <a:bodyPr/>
          <a:lstStyle/>
          <a:p>
            <a:r>
              <a:rPr lang="en-US" b="1" i="0" u="sng" dirty="0" smtClean="0"/>
              <a:t>Limitations</a:t>
            </a:r>
          </a:p>
          <a:p>
            <a:pPr>
              <a:buFont typeface="Arial" pitchFamily="34" charset="0"/>
              <a:buChar char="•"/>
            </a:pPr>
            <a:r>
              <a:rPr lang="en-US" dirty="0" smtClean="0"/>
              <a:t>Path’s Language</a:t>
            </a:r>
          </a:p>
          <a:p>
            <a:pPr lvl="1">
              <a:buFont typeface="Arial" pitchFamily="34" charset="0"/>
              <a:buChar char="•"/>
            </a:pPr>
            <a:r>
              <a:rPr lang="en-US" i="1" dirty="0" smtClean="0"/>
              <a:t>NOT</a:t>
            </a:r>
            <a:r>
              <a:rPr lang="en-US" dirty="0" smtClean="0"/>
              <a:t> </a:t>
            </a:r>
            <a:r>
              <a:rPr lang="en-US" dirty="0" err="1" smtClean="0"/>
              <a:t>not</a:t>
            </a:r>
            <a:r>
              <a:rPr lang="en-US" dirty="0" smtClean="0"/>
              <a:t> supported  → filters  in SPARQL</a:t>
            </a:r>
          </a:p>
          <a:p>
            <a:pPr lvl="1">
              <a:buFont typeface="Arial" pitchFamily="34" charset="0"/>
              <a:buChar char="•"/>
            </a:pPr>
            <a:r>
              <a:rPr lang="en-US" i="1" dirty="0" smtClean="0"/>
              <a:t>AND  </a:t>
            </a:r>
            <a:r>
              <a:rPr lang="en-US" dirty="0" smtClean="0"/>
              <a:t>among triples and paths of the same depth </a:t>
            </a:r>
          </a:p>
          <a:p>
            <a:pPr>
              <a:buFont typeface="Arial" pitchFamily="34" charset="0"/>
              <a:buChar char="•"/>
            </a:pPr>
            <a:r>
              <a:rPr lang="en-US" dirty="0" smtClean="0"/>
              <a:t>Long SPARQLs</a:t>
            </a:r>
          </a:p>
          <a:p>
            <a:pPr lvl="1">
              <a:buFont typeface="Arial" pitchFamily="34" charset="0"/>
              <a:buChar char="•"/>
            </a:pPr>
            <a:r>
              <a:rPr lang="en-US" dirty="0" smtClean="0"/>
              <a:t>Slow query evaluation (many joins)</a:t>
            </a:r>
          </a:p>
          <a:p>
            <a:r>
              <a:rPr lang="en-US" b="1" i="0" u="sng" dirty="0" smtClean="0"/>
              <a:t>Future Work</a:t>
            </a:r>
          </a:p>
          <a:p>
            <a:pPr>
              <a:buFont typeface="Arial" pitchFamily="34" charset="0"/>
              <a:buChar char="•"/>
            </a:pPr>
            <a:r>
              <a:rPr lang="en-US" dirty="0" smtClean="0"/>
              <a:t>FR  configuration tool</a:t>
            </a:r>
          </a:p>
          <a:p>
            <a:pPr lvl="1">
              <a:buFont typeface="Arial" pitchFamily="34" charset="0"/>
              <a:buChar char="•"/>
            </a:pPr>
            <a:r>
              <a:rPr lang="en-US" dirty="0" smtClean="0"/>
              <a:t>Graphical  formulation of paths</a:t>
            </a:r>
          </a:p>
          <a:p>
            <a:pPr lvl="1">
              <a:buFont typeface="Arial" pitchFamily="34" charset="0"/>
              <a:buChar char="•"/>
            </a:pPr>
            <a:r>
              <a:rPr lang="en-US" dirty="0" smtClean="0"/>
              <a:t>filters in SPARQL</a:t>
            </a:r>
          </a:p>
          <a:p>
            <a:pPr>
              <a:buFont typeface="Arial" pitchFamily="34" charset="0"/>
              <a:buChar char="•"/>
            </a:pPr>
            <a:r>
              <a:rPr lang="en-US" i="0" dirty="0" smtClean="0"/>
              <a:t>More sub-paths with </a:t>
            </a:r>
            <a:r>
              <a:rPr lang="en-US" i="0" dirty="0" err="1" smtClean="0"/>
              <a:t>owlim</a:t>
            </a:r>
            <a:r>
              <a:rPr lang="en-US" i="0" dirty="0" smtClean="0"/>
              <a:t> rules to improve query time</a:t>
            </a:r>
          </a:p>
          <a:p>
            <a:pPr>
              <a:buFont typeface="Arial" pitchFamily="34" charset="0"/>
              <a:buChar char="•"/>
            </a:pPr>
            <a:r>
              <a:rPr lang="en-US" i="0" dirty="0" smtClean="0"/>
              <a:t>Further testing </a:t>
            </a:r>
          </a:p>
          <a:p>
            <a:pPr>
              <a:buFont typeface="Arial" pitchFamily="34" charset="0"/>
              <a:buChar char="•"/>
            </a:pPr>
            <a:endParaRPr lang="el-GR" dirty="0"/>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48</a:t>
            </a:fld>
            <a:endParaRPr lang="en-US"/>
          </a:p>
        </p:txBody>
      </p:sp>
      <p:sp>
        <p:nvSpPr>
          <p:cNvPr id="5" name="4 - Ορθογώνιο"/>
          <p:cNvSpPr/>
          <p:nvPr/>
        </p:nvSpPr>
        <p:spPr>
          <a:xfrm>
            <a:off x="0" y="6488668"/>
            <a:ext cx="2683299" cy="646331"/>
          </a:xfrm>
          <a:prstGeom prst="rect">
            <a:avLst/>
          </a:prstGeom>
        </p:spPr>
        <p:txBody>
          <a:bodyPr wrap="none">
            <a:spAutoFit/>
          </a:bodyPr>
          <a:lstStyle/>
          <a:p>
            <a:r>
              <a:rPr lang="en-US" b="0" i="1" dirty="0" smtClean="0">
                <a:solidFill>
                  <a:srgbClr val="CCCC00"/>
                </a:solidFill>
              </a:rPr>
              <a:t>Limitations-Future Work</a:t>
            </a:r>
          </a:p>
          <a:p>
            <a:endParaRPr lang="el-GR" dirty="0"/>
          </a:p>
        </p:txBody>
      </p:sp>
      <p:sp>
        <p:nvSpPr>
          <p:cNvPr id="6" name="5 - TextBox"/>
          <p:cNvSpPr txBox="1"/>
          <p:nvPr/>
        </p:nvSpPr>
        <p:spPr>
          <a:xfrm>
            <a:off x="599091" y="1529256"/>
            <a:ext cx="8939047" cy="2308324"/>
          </a:xfrm>
          <a:prstGeom prst="rect">
            <a:avLst/>
          </a:prstGeom>
          <a:solidFill>
            <a:schemeClr val="accent1"/>
          </a:solidFill>
        </p:spPr>
        <p:txBody>
          <a:bodyPr wrap="square" rtlCol="0">
            <a:spAutoFit/>
          </a:bodyPr>
          <a:lstStyle/>
          <a:p>
            <a:endParaRPr lang="en-US" dirty="0" smtClean="0"/>
          </a:p>
          <a:p>
            <a:r>
              <a:rPr lang="en-US" dirty="0" smtClean="0"/>
              <a:t>E70.Thing -- </a:t>
            </a:r>
            <a:r>
              <a:rPr lang="en-US" b="0" dirty="0" smtClean="0"/>
              <a:t>(F4B.is_component_of)[0,n]</a:t>
            </a:r>
            <a:r>
              <a:rPr lang="en-US" dirty="0" smtClean="0"/>
              <a:t> -&gt; E70.Thing:</a:t>
            </a:r>
          </a:p>
          <a:p>
            <a:r>
              <a:rPr lang="en-US" dirty="0" smtClean="0"/>
              <a:t> 	{E70.Thing -- </a:t>
            </a:r>
            <a:r>
              <a:rPr lang="en-US" b="0" dirty="0" smtClean="0"/>
              <a:t>P12B.was_present_at</a:t>
            </a:r>
            <a:r>
              <a:rPr lang="en-US" dirty="0" smtClean="0"/>
              <a:t>-&gt; E5.Event:</a:t>
            </a:r>
          </a:p>
          <a:p>
            <a:r>
              <a:rPr lang="en-US" dirty="0" smtClean="0"/>
              <a:t>		{E5.Event--</a:t>
            </a:r>
            <a:r>
              <a:rPr lang="en-US" b="0" dirty="0" smtClean="0"/>
              <a:t>(P9B.forms_part_of)[0,n]</a:t>
            </a:r>
            <a:r>
              <a:rPr lang="en-US" dirty="0" smtClean="0"/>
              <a:t>-&gt;E5.Event }</a:t>
            </a:r>
          </a:p>
          <a:p>
            <a:r>
              <a:rPr lang="en-US" dirty="0" smtClean="0"/>
              <a:t>	</a:t>
            </a:r>
            <a:r>
              <a:rPr lang="en-US" dirty="0" smtClean="0">
                <a:solidFill>
                  <a:srgbClr val="FF0000"/>
                </a:solidFill>
              </a:rPr>
              <a:t>AND</a:t>
            </a:r>
          </a:p>
          <a:p>
            <a:r>
              <a:rPr lang="en-US" dirty="0" smtClean="0"/>
              <a:t>	E70.Thing -- </a:t>
            </a:r>
            <a:r>
              <a:rPr lang="en-US" b="0" dirty="0" smtClean="0"/>
              <a:t>P19B.was_made_for</a:t>
            </a:r>
            <a:r>
              <a:rPr lang="en-US" dirty="0" smtClean="0"/>
              <a:t>-&gt;E7.Activity:</a:t>
            </a:r>
          </a:p>
          <a:p>
            <a:r>
              <a:rPr lang="en-US" dirty="0" smtClean="0"/>
              <a:t>		{E7.Activity--</a:t>
            </a:r>
            <a:r>
              <a:rPr lang="en-US" b="0" dirty="0" smtClean="0"/>
              <a:t>(P9B.forms_part_of)[0,n]</a:t>
            </a:r>
            <a:r>
              <a:rPr lang="en-US" dirty="0" smtClean="0"/>
              <a:t>-&gt;E5.Event }}</a:t>
            </a:r>
          </a:p>
          <a:p>
            <a:endParaRPr lang="el-GR" dirty="0"/>
          </a:p>
        </p:txBody>
      </p:sp>
      <p:sp>
        <p:nvSpPr>
          <p:cNvPr id="7" name="6 - TextBox"/>
          <p:cNvSpPr txBox="1"/>
          <p:nvPr/>
        </p:nvSpPr>
        <p:spPr>
          <a:xfrm>
            <a:off x="609596" y="1555522"/>
            <a:ext cx="8939047" cy="2308324"/>
          </a:xfrm>
          <a:prstGeom prst="rect">
            <a:avLst/>
          </a:prstGeom>
          <a:solidFill>
            <a:schemeClr val="accent1"/>
          </a:solidFill>
        </p:spPr>
        <p:txBody>
          <a:bodyPr wrap="square" rtlCol="0">
            <a:spAutoFit/>
          </a:bodyPr>
          <a:lstStyle/>
          <a:p>
            <a:endParaRPr lang="en-US" dirty="0" smtClean="0"/>
          </a:p>
          <a:p>
            <a:r>
              <a:rPr lang="en-US" dirty="0" smtClean="0"/>
              <a:t>E70.Thing -- </a:t>
            </a:r>
            <a:r>
              <a:rPr lang="en-US" b="0" dirty="0" smtClean="0"/>
              <a:t>(F4B.is_component_of)[0,n]</a:t>
            </a:r>
            <a:r>
              <a:rPr lang="en-US" dirty="0" smtClean="0"/>
              <a:t> -&gt; E70.Thing:</a:t>
            </a:r>
          </a:p>
          <a:p>
            <a:r>
              <a:rPr lang="en-US" dirty="0" smtClean="0"/>
              <a:t> 	{E70.Thing -- </a:t>
            </a:r>
            <a:r>
              <a:rPr lang="en-US" b="0" dirty="0" smtClean="0"/>
              <a:t>P12B.was_present_at</a:t>
            </a:r>
            <a:r>
              <a:rPr lang="en-US" dirty="0" smtClean="0"/>
              <a:t>-&gt; E5.Event </a:t>
            </a:r>
            <a:r>
              <a:rPr lang="en-US" dirty="0" smtClean="0">
                <a:solidFill>
                  <a:srgbClr val="FF0000"/>
                </a:solidFill>
              </a:rPr>
              <a:t>NOT</a:t>
            </a:r>
            <a:r>
              <a:rPr lang="en-US" dirty="0" smtClean="0"/>
              <a:t> E7.Activity:</a:t>
            </a:r>
          </a:p>
          <a:p>
            <a:r>
              <a:rPr lang="en-US" dirty="0" smtClean="0"/>
              <a:t>		{E5.Event--</a:t>
            </a:r>
            <a:r>
              <a:rPr lang="en-US" b="0" dirty="0" smtClean="0"/>
              <a:t>(P9B.forms_part_of)[0,n]</a:t>
            </a:r>
            <a:r>
              <a:rPr lang="en-US" dirty="0" smtClean="0"/>
              <a:t>-&gt;E5.Event }</a:t>
            </a:r>
          </a:p>
          <a:p>
            <a:r>
              <a:rPr lang="en-US" dirty="0" smtClean="0"/>
              <a:t>	</a:t>
            </a:r>
            <a:r>
              <a:rPr lang="en-US" dirty="0" smtClean="0">
                <a:solidFill>
                  <a:srgbClr val="FF0000"/>
                </a:solidFill>
              </a:rPr>
              <a:t>NOT</a:t>
            </a:r>
          </a:p>
          <a:p>
            <a:r>
              <a:rPr lang="en-US" dirty="0" smtClean="0"/>
              <a:t>	E70.Thing – </a:t>
            </a:r>
            <a:r>
              <a:rPr lang="en-US" b="0" dirty="0" smtClean="0"/>
              <a:t>P16B.was_used_for</a:t>
            </a:r>
            <a:r>
              <a:rPr lang="en-US" dirty="0" smtClean="0"/>
              <a:t>-&gt;E7.Activity:</a:t>
            </a:r>
          </a:p>
          <a:p>
            <a:r>
              <a:rPr lang="en-US" dirty="0" smtClean="0"/>
              <a:t>		{E7.Activity--</a:t>
            </a:r>
            <a:r>
              <a:rPr lang="en-US" b="0" dirty="0" smtClean="0"/>
              <a:t>(P9B.forms_part_of)[0,n]</a:t>
            </a:r>
            <a:r>
              <a:rPr lang="en-US" dirty="0" smtClean="0"/>
              <a:t>-&gt;E5.Event }}</a:t>
            </a:r>
          </a:p>
          <a:p>
            <a:endParaRPr lang="el-G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3" name="1 - Τίτλος"/>
          <p:cNvSpPr>
            <a:spLocks noGrp="1"/>
          </p:cNvSpPr>
          <p:nvPr>
            <p:ph type="title"/>
          </p:nvPr>
        </p:nvSpPr>
        <p:spPr/>
        <p:txBody>
          <a:bodyPr/>
          <a:lstStyle/>
          <a:p>
            <a:endParaRPr lang="el-GR" smtClean="0"/>
          </a:p>
        </p:txBody>
      </p:sp>
      <p:pic>
        <p:nvPicPr>
          <p:cNvPr id="79874" name="3 - Θέση περιεχομένου" descr="pathtxt.PNG"/>
          <p:cNvPicPr>
            <a:picLocks noGrp="1" noChangeAspect="1"/>
          </p:cNvPicPr>
          <p:nvPr>
            <p:ph idx="1"/>
          </p:nvPr>
        </p:nvPicPr>
        <p:blipFill>
          <a:blip r:embed="rId2" cstate="print"/>
          <a:srcRect/>
          <a:stretch>
            <a:fillRect/>
          </a:stretch>
        </p:blipFill>
        <p:spPr>
          <a:xfrm>
            <a:off x="0" y="0"/>
            <a:ext cx="9906000" cy="6858000"/>
          </a:xfrm>
        </p:spPr>
      </p:pic>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49</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marL="457200" lvl="0" indent="-457200" defTabSz="903288">
              <a:lnSpc>
                <a:spcPct val="90000"/>
              </a:lnSpc>
              <a:spcBef>
                <a:spcPct val="20000"/>
              </a:spcBef>
              <a:spcAft>
                <a:spcPct val="20000"/>
              </a:spcAft>
            </a:pPr>
            <a:r>
              <a:rPr lang="en-US" dirty="0" smtClean="0"/>
              <a:t>Cultural Heritage  Semantic Networks</a:t>
            </a:r>
          </a:p>
        </p:txBody>
      </p:sp>
      <p:sp>
        <p:nvSpPr>
          <p:cNvPr id="44036" name="Text Box 6"/>
          <p:cNvSpPr txBox="1">
            <a:spLocks noChangeArrowheads="1"/>
          </p:cNvSpPr>
          <p:nvPr/>
        </p:nvSpPr>
        <p:spPr bwMode="auto">
          <a:xfrm>
            <a:off x="6121400" y="1677988"/>
            <a:ext cx="184150" cy="366712"/>
          </a:xfrm>
          <a:prstGeom prst="rect">
            <a:avLst/>
          </a:prstGeom>
          <a:noFill/>
          <a:ln w="9525">
            <a:noFill/>
            <a:miter lim="800000"/>
            <a:headEnd/>
            <a:tailEnd/>
          </a:ln>
        </p:spPr>
        <p:txBody>
          <a:bodyPr wrap="none">
            <a:spAutoFit/>
          </a:bodyPr>
          <a:lstStyle/>
          <a:p>
            <a:pPr eaLnBrk="0" hangingPunct="0"/>
            <a:endParaRPr lang="el-GR"/>
          </a:p>
        </p:txBody>
      </p:sp>
      <p:sp>
        <p:nvSpPr>
          <p:cNvPr id="44037" name="Rectangle 7"/>
          <p:cNvSpPr>
            <a:spLocks noGrp="1" noChangeArrowheads="1"/>
          </p:cNvSpPr>
          <p:nvPr>
            <p:ph type="body" idx="1"/>
          </p:nvPr>
        </p:nvSpPr>
        <p:spPr>
          <a:xfrm>
            <a:off x="793732" y="2784287"/>
            <a:ext cx="4188541" cy="1784555"/>
          </a:xfrm>
        </p:spPr>
        <p:txBody>
          <a:bodyPr lIns="92075" tIns="46038" rIns="92075" bIns="46038"/>
          <a:lstStyle/>
          <a:p>
            <a:pPr marL="852488" lvl="1" indent="-381000" defTabSz="903288">
              <a:lnSpc>
                <a:spcPct val="90000"/>
              </a:lnSpc>
              <a:spcAft>
                <a:spcPct val="20000"/>
              </a:spcAft>
              <a:buNone/>
            </a:pPr>
            <a:r>
              <a:rPr lang="en-US" sz="2800" dirty="0" smtClean="0"/>
              <a:t>			</a:t>
            </a:r>
            <a:endParaRPr lang="en-US" sz="2800" u="sng" dirty="0" smtClean="0"/>
          </a:p>
          <a:p>
            <a:pPr marL="411163" indent="-381000" defTabSz="903288">
              <a:lnSpc>
                <a:spcPct val="90000"/>
              </a:lnSpc>
              <a:spcAft>
                <a:spcPct val="20000"/>
              </a:spcAft>
              <a:buFont typeface="Arial" pitchFamily="34" charset="0"/>
              <a:buChar char="•"/>
            </a:pPr>
            <a:r>
              <a:rPr lang="en-US" sz="2800" i="0" dirty="0" smtClean="0"/>
              <a:t>Heterogeneous data</a:t>
            </a:r>
          </a:p>
          <a:p>
            <a:pPr marL="411163" indent="-381000" defTabSz="903288">
              <a:lnSpc>
                <a:spcPct val="90000"/>
              </a:lnSpc>
              <a:spcAft>
                <a:spcPct val="20000"/>
              </a:spcAft>
              <a:buFont typeface="Arial" pitchFamily="34" charset="0"/>
              <a:buChar char="•"/>
            </a:pPr>
            <a:r>
              <a:rPr lang="en-US" sz="2800" i="0" dirty="0" smtClean="0"/>
              <a:t>social and historical events</a:t>
            </a:r>
          </a:p>
        </p:txBody>
      </p:sp>
      <p:sp>
        <p:nvSpPr>
          <p:cNvPr id="10" name="9 - Δεξιό άγκιστρο"/>
          <p:cNvSpPr/>
          <p:nvPr/>
        </p:nvSpPr>
        <p:spPr bwMode="auto">
          <a:xfrm>
            <a:off x="4689987" y="3422936"/>
            <a:ext cx="516194" cy="1150375"/>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2400" b="1" i="0" u="none" strike="noStrike" cap="none" normalizeH="0" baseline="0" smtClean="0">
              <a:ln>
                <a:noFill/>
              </a:ln>
              <a:solidFill>
                <a:schemeClr val="tx1"/>
              </a:solidFill>
              <a:effectLst/>
              <a:latin typeface="Arial" charset="0"/>
            </a:endParaRPr>
          </a:p>
        </p:txBody>
      </p:sp>
      <p:sp>
        <p:nvSpPr>
          <p:cNvPr id="11" name="10 - TextBox"/>
          <p:cNvSpPr txBox="1"/>
          <p:nvPr/>
        </p:nvSpPr>
        <p:spPr>
          <a:xfrm>
            <a:off x="5471652" y="3073578"/>
            <a:ext cx="4434348" cy="1988237"/>
          </a:xfrm>
          <a:prstGeom prst="rect">
            <a:avLst/>
          </a:prstGeom>
          <a:noFill/>
        </p:spPr>
        <p:txBody>
          <a:bodyPr wrap="square" rtlCol="0">
            <a:spAutoFit/>
          </a:bodyPr>
          <a:lstStyle/>
          <a:p>
            <a:pPr marL="411163" indent="-381000" defTabSz="903288" eaLnBrk="0" hangingPunct="0">
              <a:lnSpc>
                <a:spcPct val="90000"/>
              </a:lnSpc>
              <a:spcBef>
                <a:spcPct val="20000"/>
              </a:spcBef>
              <a:spcAft>
                <a:spcPct val="20000"/>
              </a:spcAft>
              <a:buClr>
                <a:schemeClr val="accent1"/>
              </a:buClr>
              <a:buSzPct val="70000"/>
              <a:buFont typeface="Arial" pitchFamily="34" charset="0"/>
              <a:buChar char="•"/>
            </a:pPr>
            <a:r>
              <a:rPr lang="en-US" sz="2800" b="0" dirty="0" smtClean="0">
                <a:latin typeface="+mn-lt"/>
              </a:rPr>
              <a:t>composite structure</a:t>
            </a:r>
          </a:p>
          <a:p>
            <a:pPr marL="411163" indent="-381000" defTabSz="903288" eaLnBrk="0" hangingPunct="0">
              <a:lnSpc>
                <a:spcPct val="90000"/>
              </a:lnSpc>
              <a:spcBef>
                <a:spcPct val="20000"/>
              </a:spcBef>
              <a:spcAft>
                <a:spcPct val="20000"/>
              </a:spcAft>
              <a:buClr>
                <a:schemeClr val="accent1"/>
              </a:buClr>
              <a:buSzPct val="70000"/>
              <a:buFont typeface="Arial" pitchFamily="34" charset="0"/>
              <a:buChar char="•"/>
            </a:pPr>
            <a:r>
              <a:rPr lang="en-US" sz="2800" b="0" dirty="0" smtClean="0">
                <a:latin typeface="+mn-lt"/>
              </a:rPr>
              <a:t>diverse semantics</a:t>
            </a:r>
          </a:p>
          <a:p>
            <a:pPr marL="411163" indent="-381000" defTabSz="903288" eaLnBrk="0" hangingPunct="0">
              <a:lnSpc>
                <a:spcPct val="90000"/>
              </a:lnSpc>
              <a:spcBef>
                <a:spcPct val="20000"/>
              </a:spcBef>
              <a:spcAft>
                <a:spcPct val="20000"/>
              </a:spcAft>
              <a:buClr>
                <a:schemeClr val="accent1"/>
              </a:buClr>
              <a:buSzPct val="70000"/>
              <a:buFont typeface="Arial" pitchFamily="34" charset="0"/>
              <a:buChar char="•"/>
            </a:pPr>
            <a:r>
              <a:rPr lang="en-US" sz="2800" b="0" dirty="0" smtClean="0">
                <a:latin typeface="+mn-lt"/>
              </a:rPr>
              <a:t>multiple kinds of relationships</a:t>
            </a:r>
            <a:endParaRPr lang="el-GR" sz="2800" b="0" dirty="0" smtClean="0">
              <a:latin typeface="+mn-lt"/>
            </a:endParaRPr>
          </a:p>
        </p:txBody>
      </p:sp>
      <p:sp>
        <p:nvSpPr>
          <p:cNvPr id="12" name="11 - TextBox"/>
          <p:cNvSpPr txBox="1"/>
          <p:nvPr/>
        </p:nvSpPr>
        <p:spPr>
          <a:xfrm>
            <a:off x="929148" y="2672525"/>
            <a:ext cx="2922416" cy="523220"/>
          </a:xfrm>
          <a:prstGeom prst="rect">
            <a:avLst/>
          </a:prstGeom>
          <a:noFill/>
        </p:spPr>
        <p:txBody>
          <a:bodyPr wrap="square" rtlCol="0">
            <a:spAutoFit/>
          </a:bodyPr>
          <a:lstStyle/>
          <a:p>
            <a:r>
              <a:rPr lang="en-US" sz="2800" dirty="0" smtClean="0"/>
              <a:t>Triple Stores of:</a:t>
            </a:r>
            <a:endParaRPr lang="el-GR" sz="2800" dirty="0"/>
          </a:p>
        </p:txBody>
      </p:sp>
      <p:sp>
        <p:nvSpPr>
          <p:cNvPr id="13" name="12 - TextBox"/>
          <p:cNvSpPr txBox="1"/>
          <p:nvPr/>
        </p:nvSpPr>
        <p:spPr>
          <a:xfrm>
            <a:off x="0" y="6488668"/>
            <a:ext cx="1390124" cy="369332"/>
          </a:xfrm>
          <a:prstGeom prst="rect">
            <a:avLst/>
          </a:prstGeom>
          <a:noFill/>
        </p:spPr>
        <p:txBody>
          <a:bodyPr wrap="none" rtlCol="0">
            <a:spAutoFit/>
          </a:bodyPr>
          <a:lstStyle/>
          <a:p>
            <a:r>
              <a:rPr lang="en-US" b="0" i="1" dirty="0" smtClean="0">
                <a:solidFill>
                  <a:srgbClr val="CCCC00"/>
                </a:solidFill>
              </a:rPr>
              <a:t>Introduction</a:t>
            </a:r>
            <a:endParaRPr lang="el-GR" b="0" i="1" dirty="0">
              <a:solidFill>
                <a:srgbClr val="CCCC00"/>
              </a:solidFill>
            </a:endParaRPr>
          </a:p>
        </p:txBody>
      </p:sp>
      <p:sp>
        <p:nvSpPr>
          <p:cNvPr id="9" name="8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5</a:t>
            </a:fld>
            <a:endParaRPr lang="en-US"/>
          </a:p>
        </p:txBody>
      </p:sp>
    </p:spTree>
  </p:cSld>
  <p:clrMapOvr>
    <a:masterClrMapping/>
  </p:clrMapOvr>
  <p:transition advTm="4614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1" name="1 - Τίτλος"/>
          <p:cNvSpPr>
            <a:spLocks noGrp="1"/>
          </p:cNvSpPr>
          <p:nvPr>
            <p:ph type="title"/>
          </p:nvPr>
        </p:nvSpPr>
        <p:spPr/>
        <p:txBody>
          <a:bodyPr/>
          <a:lstStyle/>
          <a:p>
            <a:r>
              <a:rPr lang="en-US" sz="2000" smtClean="0"/>
              <a:t>Validating a Path by using the FR customization tool</a:t>
            </a:r>
            <a:endParaRPr lang="el-GR" sz="2000" smtClean="0"/>
          </a:p>
        </p:txBody>
      </p:sp>
      <p:pic>
        <p:nvPicPr>
          <p:cNvPr id="81922" name="3 - Θέση περιεχομένου" descr="Validation.PNG"/>
          <p:cNvPicPr>
            <a:picLocks noGrp="1" noChangeAspect="1"/>
          </p:cNvPicPr>
          <p:nvPr>
            <p:ph idx="1"/>
          </p:nvPr>
        </p:nvPicPr>
        <p:blipFill>
          <a:blip r:embed="rId2" cstate="print"/>
          <a:srcRect/>
          <a:stretch>
            <a:fillRect/>
          </a:stretch>
        </p:blipFill>
        <p:spPr>
          <a:xfrm>
            <a:off x="-31750" y="0"/>
            <a:ext cx="9937750" cy="6858000"/>
          </a:xfrm>
        </p:spPr>
      </p:pic>
      <p:sp>
        <p:nvSpPr>
          <p:cNvPr id="81923" name="4 - Έλλειψη"/>
          <p:cNvSpPr>
            <a:spLocks noChangeArrowheads="1"/>
          </p:cNvSpPr>
          <p:nvPr/>
        </p:nvSpPr>
        <p:spPr bwMode="auto">
          <a:xfrm>
            <a:off x="0" y="1501775"/>
            <a:ext cx="949325" cy="500063"/>
          </a:xfrm>
          <a:prstGeom prst="ellipse">
            <a:avLst/>
          </a:prstGeom>
          <a:solidFill>
            <a:srgbClr val="CC66FF">
              <a:alpha val="3922"/>
            </a:srgbClr>
          </a:solidFill>
          <a:ln w="9525" algn="ctr">
            <a:solidFill>
              <a:schemeClr val="tx1"/>
            </a:solidFill>
            <a:round/>
            <a:headEnd/>
            <a:tailEnd/>
          </a:ln>
        </p:spPr>
        <p:txBody>
          <a:bodyPr/>
          <a:lstStyle/>
          <a:p>
            <a:pPr eaLnBrk="0" hangingPunct="0"/>
            <a:endParaRPr lang="el-GR"/>
          </a:p>
        </p:txBody>
      </p:sp>
      <p:sp>
        <p:nvSpPr>
          <p:cNvPr id="5" name="4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50</a:t>
            </a:fld>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5" name="1 - Τίτλος"/>
          <p:cNvSpPr>
            <a:spLocks noGrp="1"/>
          </p:cNvSpPr>
          <p:nvPr>
            <p:ph type="title"/>
          </p:nvPr>
        </p:nvSpPr>
        <p:spPr/>
        <p:txBody>
          <a:bodyPr/>
          <a:lstStyle/>
          <a:p>
            <a:r>
              <a:rPr lang="en-US" sz="2000" smtClean="0"/>
              <a:t>Creating the SPARQL by using the FR customization tool</a:t>
            </a:r>
            <a:endParaRPr lang="el-GR" sz="2000" smtClean="0"/>
          </a:p>
        </p:txBody>
      </p:sp>
      <p:pic>
        <p:nvPicPr>
          <p:cNvPr id="82946" name="5 - Θέση περιεχομένου" descr="Sparqling.PNG"/>
          <p:cNvPicPr>
            <a:picLocks noGrp="1" noChangeAspect="1"/>
          </p:cNvPicPr>
          <p:nvPr>
            <p:ph idx="1"/>
          </p:nvPr>
        </p:nvPicPr>
        <p:blipFill>
          <a:blip r:embed="rId2" cstate="print"/>
          <a:srcRect/>
          <a:stretch>
            <a:fillRect/>
          </a:stretch>
        </p:blipFill>
        <p:spPr>
          <a:xfrm>
            <a:off x="0" y="0"/>
            <a:ext cx="9906000" cy="6858000"/>
          </a:xfrm>
        </p:spPr>
      </p:pic>
      <p:sp>
        <p:nvSpPr>
          <p:cNvPr id="82947" name="3 - Έλλειψη"/>
          <p:cNvSpPr>
            <a:spLocks noChangeArrowheads="1"/>
          </p:cNvSpPr>
          <p:nvPr/>
        </p:nvSpPr>
        <p:spPr bwMode="auto">
          <a:xfrm>
            <a:off x="846138" y="1449388"/>
            <a:ext cx="947737" cy="500062"/>
          </a:xfrm>
          <a:prstGeom prst="ellipse">
            <a:avLst/>
          </a:prstGeom>
          <a:solidFill>
            <a:srgbClr val="CC66FF">
              <a:alpha val="3922"/>
            </a:srgbClr>
          </a:solidFill>
          <a:ln w="9525" algn="ctr">
            <a:solidFill>
              <a:schemeClr val="tx1"/>
            </a:solidFill>
            <a:round/>
            <a:headEnd/>
            <a:tailEnd/>
          </a:ln>
        </p:spPr>
        <p:txBody>
          <a:bodyPr/>
          <a:lstStyle/>
          <a:p>
            <a:pPr eaLnBrk="0" hangingPunct="0"/>
            <a:endParaRPr lang="el-GR"/>
          </a:p>
        </p:txBody>
      </p:sp>
      <p:sp>
        <p:nvSpPr>
          <p:cNvPr id="5" name="4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51</a:t>
            </a:fld>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3" name="1 - Τίτλος"/>
          <p:cNvSpPr>
            <a:spLocks noGrp="1"/>
          </p:cNvSpPr>
          <p:nvPr>
            <p:ph type="title"/>
          </p:nvPr>
        </p:nvSpPr>
        <p:spPr/>
        <p:txBody>
          <a:bodyPr/>
          <a:lstStyle/>
          <a:p>
            <a:r>
              <a:rPr lang="en-US" sz="2400" smtClean="0"/>
              <a:t>Query Thing has material stone(rock) in IVB</a:t>
            </a:r>
            <a:endParaRPr lang="el-GR" smtClean="0"/>
          </a:p>
        </p:txBody>
      </p:sp>
      <p:pic>
        <p:nvPicPr>
          <p:cNvPr id="84994" name="3 - Θέση περιεχομένου" descr="Matterialstone.png"/>
          <p:cNvPicPr>
            <a:picLocks noGrp="1" noChangeAspect="1"/>
          </p:cNvPicPr>
          <p:nvPr>
            <p:ph idx="1"/>
          </p:nvPr>
        </p:nvPicPr>
        <p:blipFill>
          <a:blip r:embed="rId2" cstate="print"/>
          <a:srcRect b="5405"/>
          <a:stretch>
            <a:fillRect/>
          </a:stretch>
        </p:blipFill>
        <p:spPr>
          <a:xfrm>
            <a:off x="0" y="0"/>
            <a:ext cx="9906000" cy="6858000"/>
          </a:xfrm>
        </p:spPr>
      </p:pic>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52</a:t>
            </a:fld>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7" name="1 - Τίτλος"/>
          <p:cNvSpPr>
            <a:spLocks noGrp="1"/>
          </p:cNvSpPr>
          <p:nvPr>
            <p:ph type="title"/>
          </p:nvPr>
        </p:nvSpPr>
        <p:spPr/>
        <p:txBody>
          <a:bodyPr/>
          <a:lstStyle/>
          <a:p>
            <a:r>
              <a:rPr lang="en-US" sz="2400" smtClean="0"/>
              <a:t>Query Thing is made of stone results in IVB</a:t>
            </a:r>
            <a:endParaRPr lang="el-GR" smtClean="0"/>
          </a:p>
        </p:txBody>
      </p:sp>
      <p:pic>
        <p:nvPicPr>
          <p:cNvPr id="86018" name="3 - Θέση περιεχομένου" descr="resultsThingType.png"/>
          <p:cNvPicPr>
            <a:picLocks noGrp="1" noChangeAspect="1"/>
          </p:cNvPicPr>
          <p:nvPr>
            <p:ph idx="1"/>
          </p:nvPr>
        </p:nvPicPr>
        <p:blipFill>
          <a:blip r:embed="rId2" cstate="print"/>
          <a:srcRect b="5205"/>
          <a:stretch>
            <a:fillRect/>
          </a:stretch>
        </p:blipFill>
        <p:spPr>
          <a:xfrm>
            <a:off x="0" y="0"/>
            <a:ext cx="9906000" cy="6858000"/>
          </a:xfrm>
        </p:spPr>
      </p:pic>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53</a:t>
            </a:fld>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1" name="1 - Τίτλος"/>
          <p:cNvSpPr>
            <a:spLocks noGrp="1"/>
          </p:cNvSpPr>
          <p:nvPr>
            <p:ph type="title"/>
          </p:nvPr>
        </p:nvSpPr>
        <p:spPr/>
        <p:txBody>
          <a:bodyPr/>
          <a:lstStyle/>
          <a:p>
            <a:endParaRPr lang="el-GR" smtClean="0"/>
          </a:p>
        </p:txBody>
      </p:sp>
      <p:pic>
        <p:nvPicPr>
          <p:cNvPr id="87042" name="3 - Θέση περιεχομένου" descr="FirstThingType.png"/>
          <p:cNvPicPr>
            <a:picLocks noGrp="1" noChangeAspect="1"/>
          </p:cNvPicPr>
          <p:nvPr>
            <p:ph idx="1"/>
          </p:nvPr>
        </p:nvPicPr>
        <p:blipFill>
          <a:blip r:embed="rId2" cstate="print"/>
          <a:srcRect b="4906"/>
          <a:stretch>
            <a:fillRect/>
          </a:stretch>
        </p:blipFill>
        <p:spPr>
          <a:xfrm>
            <a:off x="0" y="0"/>
            <a:ext cx="9906000" cy="6858000"/>
          </a:xfrm>
        </p:spPr>
      </p:pic>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5" name="1 - Τίτλος"/>
          <p:cNvSpPr>
            <a:spLocks noGrp="1"/>
          </p:cNvSpPr>
          <p:nvPr>
            <p:ph type="title"/>
          </p:nvPr>
        </p:nvSpPr>
        <p:spPr/>
        <p:txBody>
          <a:bodyPr/>
          <a:lstStyle/>
          <a:p>
            <a:endParaRPr lang="el-GR" smtClean="0"/>
          </a:p>
        </p:txBody>
      </p:sp>
      <p:pic>
        <p:nvPicPr>
          <p:cNvPr id="88066" name="3 - Θέση περιεχομένου" descr="SecondThingMatterial.png"/>
          <p:cNvPicPr>
            <a:picLocks noGrp="1" noChangeAspect="1"/>
          </p:cNvPicPr>
          <p:nvPr>
            <p:ph idx="1"/>
          </p:nvPr>
        </p:nvPicPr>
        <p:blipFill>
          <a:blip r:embed="rId2" cstate="print"/>
          <a:srcRect b="5170"/>
          <a:stretch>
            <a:fillRect/>
          </a:stretch>
        </p:blipFill>
        <p:spPr>
          <a:xfrm>
            <a:off x="0" y="0"/>
            <a:ext cx="9906000" cy="6858000"/>
          </a:xfrm>
        </p:spPr>
      </p:pic>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89" name="1 - Τίτλος"/>
          <p:cNvSpPr>
            <a:spLocks noGrp="1"/>
          </p:cNvSpPr>
          <p:nvPr>
            <p:ph type="title"/>
          </p:nvPr>
        </p:nvSpPr>
        <p:spPr/>
        <p:txBody>
          <a:bodyPr/>
          <a:lstStyle/>
          <a:p>
            <a:endParaRPr lang="el-GR" smtClean="0"/>
          </a:p>
        </p:txBody>
      </p:sp>
      <p:pic>
        <p:nvPicPr>
          <p:cNvPr id="89090" name="3 - Θέση περιεχομένου" descr="refersToAngel.png"/>
          <p:cNvPicPr>
            <a:picLocks noGrp="1" noChangeAspect="1"/>
          </p:cNvPicPr>
          <p:nvPr>
            <p:ph idx="1"/>
          </p:nvPr>
        </p:nvPicPr>
        <p:blipFill>
          <a:blip r:embed="rId2" cstate="print"/>
          <a:srcRect b="5444"/>
          <a:stretch>
            <a:fillRect/>
          </a:stretch>
        </p:blipFill>
        <p:spPr>
          <a:xfrm>
            <a:off x="0" y="0"/>
            <a:ext cx="9906000" cy="6858000"/>
          </a:xfrm>
        </p:spPr>
      </p:pic>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3" name="1 - Τίτλος"/>
          <p:cNvSpPr>
            <a:spLocks noGrp="1"/>
          </p:cNvSpPr>
          <p:nvPr>
            <p:ph type="title"/>
          </p:nvPr>
        </p:nvSpPr>
        <p:spPr/>
        <p:txBody>
          <a:bodyPr/>
          <a:lstStyle/>
          <a:p>
            <a:endParaRPr lang="el-GR" smtClean="0"/>
          </a:p>
        </p:txBody>
      </p:sp>
      <p:pic>
        <p:nvPicPr>
          <p:cNvPr id="90114" name="3 - Θέση περιεχομένου" descr="refersToAngelresults.png"/>
          <p:cNvPicPr>
            <a:picLocks noGrp="1" noChangeAspect="1"/>
          </p:cNvPicPr>
          <p:nvPr>
            <p:ph idx="1"/>
          </p:nvPr>
        </p:nvPicPr>
        <p:blipFill>
          <a:blip r:embed="rId2" cstate="print"/>
          <a:srcRect b="5486"/>
          <a:stretch>
            <a:fillRect/>
          </a:stretch>
        </p:blipFill>
        <p:spPr>
          <a:xfrm>
            <a:off x="0" y="0"/>
            <a:ext cx="9906000" cy="6858000"/>
          </a:xfrm>
        </p:spPr>
      </p:pic>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1916456" y="686487"/>
            <a:ext cx="7150100" cy="577850"/>
          </a:xfrm>
        </p:spPr>
        <p:txBody>
          <a:bodyPr/>
          <a:lstStyle/>
          <a:p>
            <a:r>
              <a:rPr lang="en-US" dirty="0" smtClean="0"/>
              <a:t>Key Terminology</a:t>
            </a:r>
          </a:p>
        </p:txBody>
      </p:sp>
      <p:sp>
        <p:nvSpPr>
          <p:cNvPr id="3" name="2 - Θέση περιεχομένου"/>
          <p:cNvSpPr>
            <a:spLocks noGrp="1"/>
          </p:cNvSpPr>
          <p:nvPr>
            <p:ph idx="1"/>
          </p:nvPr>
        </p:nvSpPr>
        <p:spPr>
          <a:xfrm>
            <a:off x="495300" y="1676400"/>
            <a:ext cx="8915400" cy="4600414"/>
          </a:xfrm>
        </p:spPr>
        <p:txBody>
          <a:bodyPr/>
          <a:lstStyle/>
          <a:p>
            <a:pPr>
              <a:lnSpc>
                <a:spcPct val="150000"/>
              </a:lnSpc>
              <a:buFont typeface="Arial" pitchFamily="34" charset="0"/>
              <a:buChar char="•"/>
            </a:pPr>
            <a:endParaRPr lang="en-US" sz="2400" b="1" dirty="0" smtClean="0">
              <a:solidFill>
                <a:srgbClr val="292929"/>
              </a:solidFill>
              <a:latin typeface="Arial"/>
            </a:endParaRPr>
          </a:p>
          <a:p>
            <a:pPr>
              <a:lnSpc>
                <a:spcPct val="150000"/>
              </a:lnSpc>
              <a:buFont typeface="Arial" pitchFamily="34" charset="0"/>
              <a:buChar char="•"/>
            </a:pPr>
            <a:r>
              <a:rPr lang="en-US" sz="2400" b="1" dirty="0" smtClean="0">
                <a:solidFill>
                  <a:srgbClr val="292929"/>
                </a:solidFill>
                <a:latin typeface="Arial"/>
              </a:rPr>
              <a:t>Triple</a:t>
            </a:r>
          </a:p>
          <a:p>
            <a:pPr>
              <a:lnSpc>
                <a:spcPct val="150000"/>
              </a:lnSpc>
              <a:buFont typeface="Arial" pitchFamily="34" charset="0"/>
              <a:buChar char="•"/>
            </a:pPr>
            <a:r>
              <a:rPr lang="en-US" sz="2400" b="1" dirty="0" smtClean="0">
                <a:solidFill>
                  <a:srgbClr val="292929"/>
                </a:solidFill>
              </a:rPr>
              <a:t>Triple store </a:t>
            </a:r>
            <a:endParaRPr lang="el-GR" sz="2400" b="1" dirty="0" smtClean="0">
              <a:solidFill>
                <a:srgbClr val="292929"/>
              </a:solidFill>
            </a:endParaRPr>
          </a:p>
          <a:p>
            <a:pPr>
              <a:lnSpc>
                <a:spcPct val="150000"/>
              </a:lnSpc>
              <a:buFont typeface="Arial" pitchFamily="34" charset="0"/>
              <a:buChar char="•"/>
            </a:pPr>
            <a:r>
              <a:rPr lang="en-US" sz="2400" b="1" dirty="0" smtClean="0">
                <a:solidFill>
                  <a:srgbClr val="292929"/>
                </a:solidFill>
              </a:rPr>
              <a:t>Schema (RDF/S)</a:t>
            </a:r>
            <a:endParaRPr lang="en-US" sz="2400" b="1" dirty="0" smtClean="0">
              <a:solidFill>
                <a:srgbClr val="292929"/>
              </a:solidFill>
              <a:latin typeface="Arial"/>
            </a:endParaRPr>
          </a:p>
          <a:p>
            <a:pPr>
              <a:lnSpc>
                <a:spcPct val="150000"/>
              </a:lnSpc>
              <a:buFont typeface="Arial" pitchFamily="34" charset="0"/>
              <a:buChar char="•"/>
            </a:pPr>
            <a:r>
              <a:rPr lang="en-US" sz="2400" b="1" dirty="0" smtClean="0">
                <a:solidFill>
                  <a:srgbClr val="292929"/>
                </a:solidFill>
                <a:latin typeface="Arial"/>
              </a:rPr>
              <a:t>Information search</a:t>
            </a:r>
          </a:p>
          <a:p>
            <a:pPr>
              <a:lnSpc>
                <a:spcPct val="150000"/>
              </a:lnSpc>
              <a:buFont typeface="Arial" pitchFamily="34" charset="0"/>
              <a:buChar char="•"/>
            </a:pPr>
            <a:r>
              <a:rPr lang="en-US" sz="2400" b="1" dirty="0" smtClean="0">
                <a:solidFill>
                  <a:srgbClr val="292929"/>
                </a:solidFill>
                <a:latin typeface="Arial"/>
              </a:rPr>
              <a:t>Structured query language </a:t>
            </a:r>
            <a:r>
              <a:rPr lang="en-US" sz="2400" dirty="0" smtClean="0">
                <a:solidFill>
                  <a:srgbClr val="292929"/>
                </a:solidFill>
                <a:latin typeface="Arial"/>
              </a:rPr>
              <a:t>(e.g. SPARQL)</a:t>
            </a:r>
          </a:p>
          <a:p>
            <a:pPr>
              <a:buFont typeface="Arial" pitchFamily="34" charset="0"/>
              <a:buChar char="•"/>
            </a:pPr>
            <a:endParaRPr lang="en-US" sz="2400" b="1" dirty="0" smtClean="0">
              <a:solidFill>
                <a:srgbClr val="292929"/>
              </a:solidFill>
              <a:latin typeface="Arial"/>
            </a:endParaRPr>
          </a:p>
        </p:txBody>
      </p:sp>
      <p:sp>
        <p:nvSpPr>
          <p:cNvPr id="4" name="3 - TextBox"/>
          <p:cNvSpPr txBox="1"/>
          <p:nvPr/>
        </p:nvSpPr>
        <p:spPr>
          <a:xfrm>
            <a:off x="4324027" y="2386739"/>
            <a:ext cx="1642820" cy="369332"/>
          </a:xfrm>
          <a:prstGeom prst="rect">
            <a:avLst/>
          </a:prstGeom>
          <a:noFill/>
        </p:spPr>
        <p:txBody>
          <a:bodyPr wrap="square" rtlCol="0">
            <a:spAutoFit/>
          </a:bodyPr>
          <a:lstStyle/>
          <a:p>
            <a:endParaRPr lang="el-GR" dirty="0"/>
          </a:p>
        </p:txBody>
      </p:sp>
      <p:grpSp>
        <p:nvGrpSpPr>
          <p:cNvPr id="17" name="16 - Ομάδα"/>
          <p:cNvGrpSpPr/>
          <p:nvPr/>
        </p:nvGrpSpPr>
        <p:grpSpPr>
          <a:xfrm>
            <a:off x="2960175" y="3053165"/>
            <a:ext cx="4448014" cy="1097796"/>
            <a:chOff x="3967565" y="3952066"/>
            <a:chExt cx="4448014" cy="1097796"/>
          </a:xfrm>
        </p:grpSpPr>
        <p:grpSp>
          <p:nvGrpSpPr>
            <p:cNvPr id="15" name="14 - Ομάδα"/>
            <p:cNvGrpSpPr/>
            <p:nvPr/>
          </p:nvGrpSpPr>
          <p:grpSpPr>
            <a:xfrm>
              <a:off x="3967565" y="3952066"/>
              <a:ext cx="4448014" cy="1097796"/>
              <a:chOff x="3967565" y="3952066"/>
              <a:chExt cx="4448014" cy="1097796"/>
            </a:xfrm>
          </p:grpSpPr>
          <p:grpSp>
            <p:nvGrpSpPr>
              <p:cNvPr id="8" name="7 - Ομάδα"/>
              <p:cNvGrpSpPr/>
              <p:nvPr/>
            </p:nvGrpSpPr>
            <p:grpSpPr>
              <a:xfrm>
                <a:off x="3967565" y="3952066"/>
                <a:ext cx="1673818" cy="1084881"/>
                <a:chOff x="3471620" y="2681206"/>
                <a:chExt cx="1673818" cy="1084881"/>
              </a:xfrm>
            </p:grpSpPr>
            <p:sp>
              <p:nvSpPr>
                <p:cNvPr id="6" name="5 - Έλλειψη"/>
                <p:cNvSpPr/>
                <p:nvPr/>
              </p:nvSpPr>
              <p:spPr bwMode="auto">
                <a:xfrm>
                  <a:off x="3471620" y="2681206"/>
                  <a:ext cx="1627322" cy="108488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dirty="0" smtClean="0"/>
                </a:p>
              </p:txBody>
            </p:sp>
            <p:sp>
              <p:nvSpPr>
                <p:cNvPr id="7" name="6 - TextBox"/>
                <p:cNvSpPr txBox="1"/>
                <p:nvPr/>
              </p:nvSpPr>
              <p:spPr>
                <a:xfrm>
                  <a:off x="3626604" y="2913680"/>
                  <a:ext cx="1518834" cy="584775"/>
                </a:xfrm>
                <a:prstGeom prst="rect">
                  <a:avLst/>
                </a:prstGeom>
                <a:noFill/>
              </p:spPr>
              <p:txBody>
                <a:bodyPr wrap="square" rtlCol="0">
                  <a:spAutoFit/>
                </a:bodyPr>
                <a:lstStyle/>
                <a:p>
                  <a:r>
                    <a:rPr lang="en-US" sz="1600" dirty="0" smtClean="0"/>
                    <a:t>Painting of Mona Lisa</a:t>
                  </a:r>
                  <a:endParaRPr lang="el-GR" sz="1600" dirty="0"/>
                </a:p>
              </p:txBody>
            </p:sp>
          </p:grpSp>
          <p:cxnSp>
            <p:nvCxnSpPr>
              <p:cNvPr id="10" name="9 - Ευθύγραμμο βέλος σύνδεσης"/>
              <p:cNvCxnSpPr>
                <a:stCxn id="6" idx="6"/>
                <a:endCxn id="12" idx="2"/>
              </p:cNvCxnSpPr>
              <p:nvPr/>
            </p:nvCxnSpPr>
            <p:spPr bwMode="auto">
              <a:xfrm>
                <a:off x="5594887" y="4494507"/>
                <a:ext cx="1175288" cy="129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1" name="10 - Ομάδα"/>
              <p:cNvGrpSpPr/>
              <p:nvPr/>
            </p:nvGrpSpPr>
            <p:grpSpPr>
              <a:xfrm>
                <a:off x="6770175" y="3964981"/>
                <a:ext cx="1645404" cy="1084881"/>
                <a:chOff x="3471620" y="2681206"/>
                <a:chExt cx="1645404" cy="1084881"/>
              </a:xfrm>
            </p:grpSpPr>
            <p:sp>
              <p:nvSpPr>
                <p:cNvPr id="12" name="11 - Έλλειψη"/>
                <p:cNvSpPr/>
                <p:nvPr/>
              </p:nvSpPr>
              <p:spPr bwMode="auto">
                <a:xfrm>
                  <a:off x="3471620" y="2681206"/>
                  <a:ext cx="1627322" cy="108488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dirty="0" smtClean="0"/>
                </a:p>
              </p:txBody>
            </p:sp>
            <p:sp>
              <p:nvSpPr>
                <p:cNvPr id="13" name="12 - TextBox"/>
                <p:cNvSpPr txBox="1"/>
                <p:nvPr/>
              </p:nvSpPr>
              <p:spPr>
                <a:xfrm>
                  <a:off x="3595607" y="3006671"/>
                  <a:ext cx="1521417" cy="369332"/>
                </a:xfrm>
                <a:prstGeom prst="rect">
                  <a:avLst/>
                </a:prstGeom>
                <a:noFill/>
              </p:spPr>
              <p:txBody>
                <a:bodyPr wrap="square" rtlCol="0">
                  <a:spAutoFit/>
                </a:bodyPr>
                <a:lstStyle/>
                <a:p>
                  <a:r>
                    <a:rPr lang="en-US" dirty="0" smtClean="0"/>
                    <a:t>Mona Lisa</a:t>
                  </a:r>
                  <a:endParaRPr lang="el-GR" dirty="0"/>
                </a:p>
              </p:txBody>
            </p:sp>
          </p:grpSp>
        </p:grpSp>
        <p:sp>
          <p:nvSpPr>
            <p:cNvPr id="16" name="15 - TextBox"/>
            <p:cNvSpPr txBox="1"/>
            <p:nvPr/>
          </p:nvSpPr>
          <p:spPr>
            <a:xfrm flipH="1">
              <a:off x="5579389" y="3967567"/>
              <a:ext cx="1255363" cy="369332"/>
            </a:xfrm>
            <a:prstGeom prst="rect">
              <a:avLst/>
            </a:prstGeom>
            <a:noFill/>
          </p:spPr>
          <p:txBody>
            <a:bodyPr wrap="square" rtlCol="0">
              <a:spAutoFit/>
            </a:bodyPr>
            <a:lstStyle/>
            <a:p>
              <a:r>
                <a:rPr lang="en-US" i="1" dirty="0" smtClean="0"/>
                <a:t>depicts</a:t>
              </a:r>
              <a:endParaRPr lang="el-GR" i="1" dirty="0"/>
            </a:p>
          </p:txBody>
        </p:sp>
      </p:grpSp>
      <p:grpSp>
        <p:nvGrpSpPr>
          <p:cNvPr id="64" name="63 - Ομάδα"/>
          <p:cNvGrpSpPr/>
          <p:nvPr/>
        </p:nvGrpSpPr>
        <p:grpSpPr>
          <a:xfrm>
            <a:off x="3768750" y="3574492"/>
            <a:ext cx="2807776" cy="1636953"/>
            <a:chOff x="3856495" y="4060556"/>
            <a:chExt cx="2807776" cy="1636953"/>
          </a:xfrm>
        </p:grpSpPr>
        <p:cxnSp>
          <p:nvCxnSpPr>
            <p:cNvPr id="56" name="55 - Ευθύγραμμο βέλος σύνδεσης"/>
            <p:cNvCxnSpPr/>
            <p:nvPr/>
          </p:nvCxnSpPr>
          <p:spPr bwMode="auto">
            <a:xfrm flipV="1">
              <a:off x="3864675" y="4336727"/>
              <a:ext cx="1224366" cy="6664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56 - Ευθύγραμμο βέλος σύνδεσης"/>
            <p:cNvCxnSpPr/>
            <p:nvPr/>
          </p:nvCxnSpPr>
          <p:spPr bwMode="auto">
            <a:xfrm>
              <a:off x="3856495" y="4990669"/>
              <a:ext cx="1242447" cy="4675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61 - TextBox"/>
            <p:cNvSpPr txBox="1"/>
            <p:nvPr/>
          </p:nvSpPr>
          <p:spPr>
            <a:xfrm>
              <a:off x="5036949" y="4060556"/>
              <a:ext cx="1627322" cy="461665"/>
            </a:xfrm>
            <a:prstGeom prst="rect">
              <a:avLst/>
            </a:prstGeom>
            <a:noFill/>
          </p:spPr>
          <p:txBody>
            <a:bodyPr wrap="square" rtlCol="0">
              <a:spAutoFit/>
            </a:bodyPr>
            <a:lstStyle/>
            <a:p>
              <a:r>
                <a:rPr lang="en-US" sz="2400" dirty="0" smtClean="0"/>
                <a:t>Precision</a:t>
              </a:r>
              <a:endParaRPr lang="el-GR" sz="2400" dirty="0"/>
            </a:p>
          </p:txBody>
        </p:sp>
        <p:sp>
          <p:nvSpPr>
            <p:cNvPr id="63" name="62 - TextBox"/>
            <p:cNvSpPr txBox="1"/>
            <p:nvPr/>
          </p:nvSpPr>
          <p:spPr>
            <a:xfrm>
              <a:off x="5018868" y="5235844"/>
              <a:ext cx="1627322" cy="461665"/>
            </a:xfrm>
            <a:prstGeom prst="rect">
              <a:avLst/>
            </a:prstGeom>
            <a:noFill/>
          </p:spPr>
          <p:txBody>
            <a:bodyPr wrap="square" rtlCol="0">
              <a:spAutoFit/>
            </a:bodyPr>
            <a:lstStyle/>
            <a:p>
              <a:r>
                <a:rPr lang="en-US" sz="2400" dirty="0" smtClean="0"/>
                <a:t>Recall</a:t>
              </a:r>
              <a:endParaRPr lang="el-GR" sz="2400" dirty="0"/>
            </a:p>
          </p:txBody>
        </p:sp>
      </p:grpSp>
      <p:sp>
        <p:nvSpPr>
          <p:cNvPr id="42" name="41 - TextBox"/>
          <p:cNvSpPr txBox="1"/>
          <p:nvPr/>
        </p:nvSpPr>
        <p:spPr>
          <a:xfrm>
            <a:off x="0" y="6488668"/>
            <a:ext cx="1390124" cy="369332"/>
          </a:xfrm>
          <a:prstGeom prst="rect">
            <a:avLst/>
          </a:prstGeom>
          <a:noFill/>
        </p:spPr>
        <p:txBody>
          <a:bodyPr wrap="none" rtlCol="0">
            <a:spAutoFit/>
          </a:bodyPr>
          <a:lstStyle/>
          <a:p>
            <a:r>
              <a:rPr lang="en-US" b="0" i="1" dirty="0" smtClean="0">
                <a:solidFill>
                  <a:srgbClr val="CCCC00"/>
                </a:solidFill>
              </a:rPr>
              <a:t>Introduction</a:t>
            </a:r>
            <a:endParaRPr lang="el-GR" b="0" i="1" dirty="0">
              <a:solidFill>
                <a:srgbClr val="CCCC00"/>
              </a:solidFill>
            </a:endParaRPr>
          </a:p>
        </p:txBody>
      </p:sp>
      <p:grpSp>
        <p:nvGrpSpPr>
          <p:cNvPr id="158" name="157 - Ομάδα"/>
          <p:cNvGrpSpPr/>
          <p:nvPr/>
        </p:nvGrpSpPr>
        <p:grpSpPr>
          <a:xfrm>
            <a:off x="3074431" y="2380048"/>
            <a:ext cx="4386648" cy="2347784"/>
            <a:chOff x="5906531" y="3015048"/>
            <a:chExt cx="4386648" cy="2347784"/>
          </a:xfrm>
        </p:grpSpPr>
        <p:sp>
          <p:nvSpPr>
            <p:cNvPr id="155" name="154 - Κύλινδρος"/>
            <p:cNvSpPr/>
            <p:nvPr/>
          </p:nvSpPr>
          <p:spPr bwMode="auto">
            <a:xfrm>
              <a:off x="5906531" y="3015048"/>
              <a:ext cx="4386648" cy="2347784"/>
            </a:xfrm>
            <a:prstGeom prst="can">
              <a:avLst/>
            </a:prstGeom>
            <a:solidFill>
              <a:schemeClr val="accent1">
                <a:alpha val="5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smtClean="0">
                <a:ln>
                  <a:noFill/>
                </a:ln>
                <a:solidFill>
                  <a:schemeClr val="tx1"/>
                </a:solidFill>
                <a:effectLst/>
                <a:latin typeface="Arial" charset="0"/>
              </a:endParaRPr>
            </a:p>
          </p:txBody>
        </p:sp>
        <p:grpSp>
          <p:nvGrpSpPr>
            <p:cNvPr id="157" name="156 - Ομάδα"/>
            <p:cNvGrpSpPr/>
            <p:nvPr/>
          </p:nvGrpSpPr>
          <p:grpSpPr>
            <a:xfrm>
              <a:off x="6313504" y="3595815"/>
              <a:ext cx="3755880" cy="1550724"/>
              <a:chOff x="4484704" y="1386015"/>
              <a:chExt cx="3755880" cy="1550724"/>
            </a:xfrm>
          </p:grpSpPr>
          <p:cxnSp>
            <p:nvCxnSpPr>
              <p:cNvPr id="148" name="147 - Ευθύγραμμο βέλος σύνδεσης"/>
              <p:cNvCxnSpPr>
                <a:stCxn id="36" idx="4"/>
                <a:endCxn id="144" idx="2"/>
              </p:cNvCxnSpPr>
              <p:nvPr/>
            </p:nvCxnSpPr>
            <p:spPr bwMode="auto">
              <a:xfrm>
                <a:off x="6423851" y="2596977"/>
                <a:ext cx="440747" cy="1277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54" name="153 - Ομάδα"/>
              <p:cNvGrpSpPr/>
              <p:nvPr/>
            </p:nvGrpSpPr>
            <p:grpSpPr>
              <a:xfrm>
                <a:off x="4484704" y="1386015"/>
                <a:ext cx="3755880" cy="1550724"/>
                <a:chOff x="2513114" y="889686"/>
                <a:chExt cx="3755880" cy="1550724"/>
              </a:xfrm>
            </p:grpSpPr>
            <p:grpSp>
              <p:nvGrpSpPr>
                <p:cNvPr id="138" name="137 - Ομάδα"/>
                <p:cNvGrpSpPr/>
                <p:nvPr/>
              </p:nvGrpSpPr>
              <p:grpSpPr>
                <a:xfrm>
                  <a:off x="2513114" y="1141140"/>
                  <a:ext cx="2170097" cy="959508"/>
                  <a:chOff x="2513114" y="1141140"/>
                  <a:chExt cx="2170097" cy="959508"/>
                </a:xfrm>
              </p:grpSpPr>
              <p:grpSp>
                <p:nvGrpSpPr>
                  <p:cNvPr id="46" name="45 - Ομάδα"/>
                  <p:cNvGrpSpPr/>
                  <p:nvPr/>
                </p:nvGrpSpPr>
                <p:grpSpPr>
                  <a:xfrm>
                    <a:off x="2513114" y="1141140"/>
                    <a:ext cx="2170097" cy="959508"/>
                    <a:chOff x="2058691" y="2846581"/>
                    <a:chExt cx="6589278" cy="2466754"/>
                  </a:xfrm>
                </p:grpSpPr>
                <p:sp>
                  <p:nvSpPr>
                    <p:cNvPr id="20" name="19 - TextBox"/>
                    <p:cNvSpPr txBox="1"/>
                    <p:nvPr/>
                  </p:nvSpPr>
                  <p:spPr>
                    <a:xfrm flipH="1">
                      <a:off x="3500033" y="3391623"/>
                      <a:ext cx="1255364" cy="791250"/>
                    </a:xfrm>
                    <a:prstGeom prst="rect">
                      <a:avLst/>
                    </a:prstGeom>
                    <a:noFill/>
                  </p:spPr>
                  <p:txBody>
                    <a:bodyPr wrap="square" rtlCol="0">
                      <a:spAutoFit/>
                    </a:bodyPr>
                    <a:lstStyle/>
                    <a:p>
                      <a:r>
                        <a:rPr lang="en-US" sz="700" i="1" dirty="0" smtClean="0"/>
                        <a:t>refers</a:t>
                      </a:r>
                      <a:endParaRPr lang="el-GR" sz="700" i="1" dirty="0"/>
                    </a:p>
                  </p:txBody>
                </p:sp>
                <p:grpSp>
                  <p:nvGrpSpPr>
                    <p:cNvPr id="45" name="44 - Ομάδα"/>
                    <p:cNvGrpSpPr/>
                    <p:nvPr/>
                  </p:nvGrpSpPr>
                  <p:grpSpPr>
                    <a:xfrm>
                      <a:off x="2058691" y="2846581"/>
                      <a:ext cx="6589278" cy="2466754"/>
                      <a:chOff x="2446148" y="3760981"/>
                      <a:chExt cx="6589278" cy="2466754"/>
                    </a:xfrm>
                  </p:grpSpPr>
                  <p:sp>
                    <p:nvSpPr>
                      <p:cNvPr id="34" name="33 - TextBox"/>
                      <p:cNvSpPr txBox="1"/>
                      <p:nvPr/>
                    </p:nvSpPr>
                    <p:spPr>
                      <a:xfrm flipH="1">
                        <a:off x="4163876" y="5300418"/>
                        <a:ext cx="1255364" cy="514312"/>
                      </a:xfrm>
                      <a:prstGeom prst="rect">
                        <a:avLst/>
                      </a:prstGeom>
                      <a:noFill/>
                    </p:spPr>
                    <p:txBody>
                      <a:bodyPr wrap="square" rtlCol="0">
                        <a:spAutoFit/>
                      </a:bodyPr>
                      <a:lstStyle/>
                      <a:p>
                        <a:r>
                          <a:rPr lang="en-US" sz="700" i="1" dirty="0" smtClean="0"/>
                          <a:t>by</a:t>
                        </a:r>
                        <a:endParaRPr lang="el-GR" sz="700" i="1" dirty="0"/>
                      </a:p>
                    </p:txBody>
                  </p:sp>
                  <p:grpSp>
                    <p:nvGrpSpPr>
                      <p:cNvPr id="44" name="43 - Ομάδα"/>
                      <p:cNvGrpSpPr/>
                      <p:nvPr/>
                    </p:nvGrpSpPr>
                    <p:grpSpPr>
                      <a:xfrm>
                        <a:off x="2446148" y="3760981"/>
                        <a:ext cx="6589278" cy="2466754"/>
                        <a:chOff x="2446148" y="3760981"/>
                        <a:chExt cx="6589278" cy="2466754"/>
                      </a:xfrm>
                    </p:grpSpPr>
                    <p:grpSp>
                      <p:nvGrpSpPr>
                        <p:cNvPr id="43" name="42 - Ομάδα"/>
                        <p:cNvGrpSpPr/>
                        <p:nvPr/>
                      </p:nvGrpSpPr>
                      <p:grpSpPr>
                        <a:xfrm>
                          <a:off x="2446148" y="3760981"/>
                          <a:ext cx="4566530" cy="1914263"/>
                          <a:chOff x="2446148" y="3760981"/>
                          <a:chExt cx="4566530" cy="1914263"/>
                        </a:xfrm>
                      </p:grpSpPr>
                      <p:grpSp>
                        <p:nvGrpSpPr>
                          <p:cNvPr id="21" name="7 - Ομάδα"/>
                          <p:cNvGrpSpPr/>
                          <p:nvPr/>
                        </p:nvGrpSpPr>
                        <p:grpSpPr>
                          <a:xfrm>
                            <a:off x="2446148" y="4409245"/>
                            <a:ext cx="1643782" cy="1265999"/>
                            <a:chOff x="3471620" y="2645191"/>
                            <a:chExt cx="1643782" cy="1260067"/>
                          </a:xfrm>
                        </p:grpSpPr>
                        <p:sp>
                          <p:nvSpPr>
                            <p:cNvPr id="26" name="25 - Έλλειψη"/>
                            <p:cNvSpPr/>
                            <p:nvPr/>
                          </p:nvSpPr>
                          <p:spPr bwMode="auto">
                            <a:xfrm>
                              <a:off x="3471620" y="2716144"/>
                              <a:ext cx="1627322" cy="104994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700" dirty="0" smtClean="0"/>
                            </a:p>
                          </p:txBody>
                        </p:sp>
                        <p:sp>
                          <p:nvSpPr>
                            <p:cNvPr id="27" name="6 - TextBox"/>
                            <p:cNvSpPr txBox="1"/>
                            <p:nvPr/>
                          </p:nvSpPr>
                          <p:spPr>
                            <a:xfrm>
                              <a:off x="3500997" y="2645191"/>
                              <a:ext cx="1614405" cy="1260067"/>
                            </a:xfrm>
                            <a:prstGeom prst="rect">
                              <a:avLst/>
                            </a:prstGeom>
                            <a:noFill/>
                          </p:spPr>
                          <p:txBody>
                            <a:bodyPr wrap="square" rtlCol="0">
                              <a:spAutoFit/>
                            </a:bodyPr>
                            <a:lstStyle/>
                            <a:p>
                              <a:pPr lvl="0"/>
                              <a:r>
                                <a:rPr lang="en-US" sz="600" dirty="0" smtClean="0">
                                  <a:solidFill>
                                    <a:srgbClr val="292929"/>
                                  </a:solidFill>
                                </a:rPr>
                                <a:t>Painting of Mona Lisa</a:t>
                              </a:r>
                              <a:endParaRPr lang="el-GR" sz="600" dirty="0" smtClean="0">
                                <a:solidFill>
                                  <a:srgbClr val="292929"/>
                                </a:solidFill>
                              </a:endParaRPr>
                            </a:p>
                            <a:p>
                              <a:endParaRPr lang="el-GR" sz="700" dirty="0"/>
                            </a:p>
                          </p:txBody>
                        </p:sp>
                      </p:grpSp>
                      <p:cxnSp>
                        <p:nvCxnSpPr>
                          <p:cNvPr id="22" name="21 - Ευθύγραμμο βέλος σύνδεσης"/>
                          <p:cNvCxnSpPr>
                            <a:stCxn id="26" idx="6"/>
                            <a:endCxn id="24" idx="2"/>
                          </p:cNvCxnSpPr>
                          <p:nvPr/>
                        </p:nvCxnSpPr>
                        <p:spPr bwMode="auto">
                          <a:xfrm flipV="1">
                            <a:off x="4073470" y="4305981"/>
                            <a:ext cx="1252781" cy="7019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3" name="10 - Ομάδα"/>
                          <p:cNvGrpSpPr/>
                          <p:nvPr/>
                        </p:nvGrpSpPr>
                        <p:grpSpPr>
                          <a:xfrm>
                            <a:off x="5326249" y="3760981"/>
                            <a:ext cx="1686429" cy="1089988"/>
                            <a:chOff x="3471620" y="2681206"/>
                            <a:chExt cx="1686429" cy="1084881"/>
                          </a:xfrm>
                        </p:grpSpPr>
                        <p:sp>
                          <p:nvSpPr>
                            <p:cNvPr id="24" name="23 - Έλλειψη"/>
                            <p:cNvSpPr/>
                            <p:nvPr/>
                          </p:nvSpPr>
                          <p:spPr bwMode="auto">
                            <a:xfrm>
                              <a:off x="3471620" y="2681206"/>
                              <a:ext cx="1627322" cy="108488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700" dirty="0" smtClean="0"/>
                            </a:p>
                          </p:txBody>
                        </p:sp>
                        <p:sp>
                          <p:nvSpPr>
                            <p:cNvPr id="25" name="24 - TextBox"/>
                            <p:cNvSpPr txBox="1"/>
                            <p:nvPr/>
                          </p:nvSpPr>
                          <p:spPr>
                            <a:xfrm>
                              <a:off x="3636632" y="2816966"/>
                              <a:ext cx="1521417" cy="787544"/>
                            </a:xfrm>
                            <a:prstGeom prst="rect">
                              <a:avLst/>
                            </a:prstGeom>
                            <a:noFill/>
                          </p:spPr>
                          <p:txBody>
                            <a:bodyPr wrap="square" rtlCol="0">
                              <a:spAutoFit/>
                            </a:bodyPr>
                            <a:lstStyle/>
                            <a:p>
                              <a:r>
                                <a:rPr lang="en-US" sz="700" dirty="0" smtClean="0"/>
                                <a:t>Mona Lisa</a:t>
                              </a:r>
                              <a:endParaRPr lang="el-GR" sz="700" dirty="0"/>
                            </a:p>
                          </p:txBody>
                        </p:sp>
                      </p:grpSp>
                    </p:grpSp>
                    <p:grpSp>
                      <p:nvGrpSpPr>
                        <p:cNvPr id="28" name="10 - Ομάδα"/>
                        <p:cNvGrpSpPr/>
                        <p:nvPr/>
                      </p:nvGrpSpPr>
                      <p:grpSpPr>
                        <a:xfrm>
                          <a:off x="5370161" y="5122249"/>
                          <a:ext cx="1645404" cy="1089988"/>
                          <a:chOff x="3471620" y="2681206"/>
                          <a:chExt cx="1645404" cy="1084881"/>
                        </a:xfrm>
                      </p:grpSpPr>
                      <p:sp>
                        <p:nvSpPr>
                          <p:cNvPr id="29" name="28 - Έλλειψη"/>
                          <p:cNvSpPr/>
                          <p:nvPr/>
                        </p:nvSpPr>
                        <p:spPr bwMode="auto">
                          <a:xfrm>
                            <a:off x="3471620" y="2681206"/>
                            <a:ext cx="1627322" cy="108488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700" dirty="0" smtClean="0"/>
                          </a:p>
                        </p:txBody>
                      </p:sp>
                      <p:sp>
                        <p:nvSpPr>
                          <p:cNvPr id="30" name="29 - TextBox"/>
                          <p:cNvSpPr txBox="1"/>
                          <p:nvPr/>
                        </p:nvSpPr>
                        <p:spPr>
                          <a:xfrm>
                            <a:off x="3595608" y="2811690"/>
                            <a:ext cx="1521416" cy="787543"/>
                          </a:xfrm>
                          <a:prstGeom prst="rect">
                            <a:avLst/>
                          </a:prstGeom>
                          <a:noFill/>
                        </p:spPr>
                        <p:txBody>
                          <a:bodyPr wrap="square" rtlCol="0">
                            <a:spAutoFit/>
                          </a:bodyPr>
                          <a:lstStyle/>
                          <a:p>
                            <a:r>
                              <a:rPr lang="en-US" sz="700" dirty="0" smtClean="0"/>
                              <a:t>   </a:t>
                            </a:r>
                            <a:r>
                              <a:rPr lang="en-US" sz="700" dirty="0" err="1" smtClean="0"/>
                              <a:t>Da</a:t>
                            </a:r>
                            <a:r>
                              <a:rPr lang="en-US" sz="700" dirty="0" smtClean="0"/>
                              <a:t> Vinci</a:t>
                            </a:r>
                            <a:endParaRPr lang="el-GR" sz="700" dirty="0"/>
                          </a:p>
                        </p:txBody>
                      </p:sp>
                    </p:grpSp>
                    <p:grpSp>
                      <p:nvGrpSpPr>
                        <p:cNvPr id="35" name="10 - Ομάδα"/>
                        <p:cNvGrpSpPr/>
                        <p:nvPr/>
                      </p:nvGrpSpPr>
                      <p:grpSpPr>
                        <a:xfrm>
                          <a:off x="7632913" y="5137747"/>
                          <a:ext cx="1402513" cy="1089988"/>
                          <a:chOff x="3471620" y="4054093"/>
                          <a:chExt cx="1627322" cy="1084881"/>
                        </a:xfrm>
                      </p:grpSpPr>
                      <p:sp>
                        <p:nvSpPr>
                          <p:cNvPr id="36" name="35 - Έλλειψη"/>
                          <p:cNvSpPr/>
                          <p:nvPr/>
                        </p:nvSpPr>
                        <p:spPr bwMode="auto">
                          <a:xfrm>
                            <a:off x="3471620" y="4054093"/>
                            <a:ext cx="1627322" cy="108488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700" dirty="0" smtClean="0"/>
                          </a:p>
                        </p:txBody>
                      </p:sp>
                      <p:sp>
                        <p:nvSpPr>
                          <p:cNvPr id="37" name="36 - TextBox"/>
                          <p:cNvSpPr txBox="1"/>
                          <p:nvPr/>
                        </p:nvSpPr>
                        <p:spPr>
                          <a:xfrm>
                            <a:off x="3487710" y="4379558"/>
                            <a:ext cx="1521417" cy="511902"/>
                          </a:xfrm>
                          <a:prstGeom prst="rect">
                            <a:avLst/>
                          </a:prstGeom>
                          <a:noFill/>
                        </p:spPr>
                        <p:txBody>
                          <a:bodyPr wrap="square" rtlCol="0">
                            <a:spAutoFit/>
                          </a:bodyPr>
                          <a:lstStyle/>
                          <a:p>
                            <a:pPr algn="ctr"/>
                            <a:r>
                              <a:rPr lang="en-US" sz="700" dirty="0" err="1" smtClean="0"/>
                              <a:t>Itsly</a:t>
                            </a:r>
                            <a:endParaRPr lang="el-GR" sz="700" dirty="0"/>
                          </a:p>
                        </p:txBody>
                      </p:sp>
                    </p:grpSp>
                    <p:cxnSp>
                      <p:nvCxnSpPr>
                        <p:cNvPr id="38" name="37 - Ευθύγραμμο βέλος σύνδεσης"/>
                        <p:cNvCxnSpPr>
                          <a:stCxn id="30" idx="3"/>
                          <a:endCxn id="37" idx="1"/>
                        </p:cNvCxnSpPr>
                        <p:nvPr/>
                      </p:nvCxnSpPr>
                      <p:spPr bwMode="auto">
                        <a:xfrm>
                          <a:off x="7015562" y="5648972"/>
                          <a:ext cx="631219" cy="7293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1" name="40 - TextBox"/>
                        <p:cNvSpPr txBox="1"/>
                        <p:nvPr/>
                      </p:nvSpPr>
                      <p:spPr>
                        <a:xfrm flipH="1">
                          <a:off x="7000070" y="5171346"/>
                          <a:ext cx="1255364" cy="791250"/>
                        </a:xfrm>
                        <a:prstGeom prst="rect">
                          <a:avLst/>
                        </a:prstGeom>
                        <a:noFill/>
                      </p:spPr>
                      <p:txBody>
                        <a:bodyPr wrap="square" rtlCol="0">
                          <a:spAutoFit/>
                        </a:bodyPr>
                        <a:lstStyle/>
                        <a:p>
                          <a:r>
                            <a:rPr lang="en-US" sz="700" i="1" dirty="0" smtClean="0"/>
                            <a:t>from</a:t>
                          </a:r>
                          <a:endParaRPr lang="el-GR" sz="700" i="1" dirty="0"/>
                        </a:p>
                      </p:txBody>
                    </p:sp>
                  </p:grpSp>
                </p:grpSp>
              </p:grpSp>
              <p:cxnSp>
                <p:nvCxnSpPr>
                  <p:cNvPr id="48" name="47 - Ευθύγραμμο βέλος σύνδεσης"/>
                  <p:cNvCxnSpPr>
                    <a:stCxn id="26" idx="6"/>
                    <a:endCxn id="29" idx="2"/>
                  </p:cNvCxnSpPr>
                  <p:nvPr/>
                </p:nvCxnSpPr>
                <p:spPr bwMode="auto">
                  <a:xfrm>
                    <a:off x="3049052" y="1626192"/>
                    <a:ext cx="427049" cy="2564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37" name="136 - Ομάδα"/>
                <p:cNvGrpSpPr/>
                <p:nvPr/>
              </p:nvGrpSpPr>
              <p:grpSpPr>
                <a:xfrm>
                  <a:off x="4077730" y="889686"/>
                  <a:ext cx="2191264" cy="959508"/>
                  <a:chOff x="3447536" y="0"/>
                  <a:chExt cx="2191264" cy="959508"/>
                </a:xfrm>
              </p:grpSpPr>
              <p:grpSp>
                <p:nvGrpSpPr>
                  <p:cNvPr id="133" name="132 - Ομάδα"/>
                  <p:cNvGrpSpPr/>
                  <p:nvPr/>
                </p:nvGrpSpPr>
                <p:grpSpPr>
                  <a:xfrm>
                    <a:off x="3447536" y="0"/>
                    <a:ext cx="2191264" cy="959508"/>
                    <a:chOff x="3447536" y="0"/>
                    <a:chExt cx="2191264" cy="959508"/>
                  </a:xfrm>
                </p:grpSpPr>
                <p:grpSp>
                  <p:nvGrpSpPr>
                    <p:cNvPr id="111" name="110 - Ομάδα"/>
                    <p:cNvGrpSpPr/>
                    <p:nvPr/>
                  </p:nvGrpSpPr>
                  <p:grpSpPr>
                    <a:xfrm>
                      <a:off x="3447536" y="0"/>
                      <a:ext cx="2191264" cy="959508"/>
                      <a:chOff x="1994421" y="2846581"/>
                      <a:chExt cx="6653548" cy="2466754"/>
                    </a:xfrm>
                  </p:grpSpPr>
                  <p:sp>
                    <p:nvSpPr>
                      <p:cNvPr id="112" name="111 - TextBox"/>
                      <p:cNvSpPr txBox="1"/>
                      <p:nvPr/>
                    </p:nvSpPr>
                    <p:spPr>
                      <a:xfrm flipH="1">
                        <a:off x="3500033" y="3391623"/>
                        <a:ext cx="1255364" cy="791250"/>
                      </a:xfrm>
                      <a:prstGeom prst="rect">
                        <a:avLst/>
                      </a:prstGeom>
                      <a:noFill/>
                    </p:spPr>
                    <p:txBody>
                      <a:bodyPr wrap="square" rtlCol="0">
                        <a:spAutoFit/>
                      </a:bodyPr>
                      <a:lstStyle/>
                      <a:p>
                        <a:r>
                          <a:rPr lang="en-US" sz="700" i="1" dirty="0" smtClean="0"/>
                          <a:t>refers</a:t>
                        </a:r>
                        <a:endParaRPr lang="el-GR" sz="700" i="1" dirty="0"/>
                      </a:p>
                    </p:txBody>
                  </p:sp>
                  <p:grpSp>
                    <p:nvGrpSpPr>
                      <p:cNvPr id="113" name="44 - Ομάδα"/>
                      <p:cNvGrpSpPr/>
                      <p:nvPr/>
                    </p:nvGrpSpPr>
                    <p:grpSpPr>
                      <a:xfrm>
                        <a:off x="1994421" y="2846581"/>
                        <a:ext cx="6653548" cy="2466754"/>
                        <a:chOff x="2381878" y="3760981"/>
                        <a:chExt cx="6653548" cy="2466754"/>
                      </a:xfrm>
                    </p:grpSpPr>
                    <p:sp>
                      <p:nvSpPr>
                        <p:cNvPr id="114" name="113 - TextBox"/>
                        <p:cNvSpPr txBox="1"/>
                        <p:nvPr/>
                      </p:nvSpPr>
                      <p:spPr>
                        <a:xfrm flipH="1">
                          <a:off x="4163876" y="5300418"/>
                          <a:ext cx="1255364" cy="514312"/>
                        </a:xfrm>
                        <a:prstGeom prst="rect">
                          <a:avLst/>
                        </a:prstGeom>
                        <a:noFill/>
                      </p:spPr>
                      <p:txBody>
                        <a:bodyPr wrap="square" rtlCol="0">
                          <a:spAutoFit/>
                        </a:bodyPr>
                        <a:lstStyle/>
                        <a:p>
                          <a:r>
                            <a:rPr lang="en-US" sz="700" i="1" dirty="0" smtClean="0"/>
                            <a:t>by</a:t>
                          </a:r>
                          <a:endParaRPr lang="el-GR" sz="700" i="1" dirty="0"/>
                        </a:p>
                      </p:txBody>
                    </p:sp>
                    <p:grpSp>
                      <p:nvGrpSpPr>
                        <p:cNvPr id="115" name="43 - Ομάδα"/>
                        <p:cNvGrpSpPr/>
                        <p:nvPr/>
                      </p:nvGrpSpPr>
                      <p:grpSpPr>
                        <a:xfrm>
                          <a:off x="2381878" y="3760981"/>
                          <a:ext cx="6653548" cy="2466754"/>
                          <a:chOff x="2381878" y="3760981"/>
                          <a:chExt cx="6653548" cy="2466754"/>
                        </a:xfrm>
                      </p:grpSpPr>
                      <p:grpSp>
                        <p:nvGrpSpPr>
                          <p:cNvPr id="116" name="42 - Ομάδα"/>
                          <p:cNvGrpSpPr/>
                          <p:nvPr/>
                        </p:nvGrpSpPr>
                        <p:grpSpPr>
                          <a:xfrm>
                            <a:off x="2381878" y="3760981"/>
                            <a:ext cx="4630800" cy="1774443"/>
                            <a:chOff x="2381878" y="3760981"/>
                            <a:chExt cx="4630800" cy="1774443"/>
                          </a:xfrm>
                        </p:grpSpPr>
                        <p:grpSp>
                          <p:nvGrpSpPr>
                            <p:cNvPr id="125" name="7 - Ομάδα"/>
                            <p:cNvGrpSpPr/>
                            <p:nvPr/>
                          </p:nvGrpSpPr>
                          <p:grpSpPr>
                            <a:xfrm>
                              <a:off x="2381878" y="4480533"/>
                              <a:ext cx="1933178" cy="1054891"/>
                              <a:chOff x="3407350" y="2716144"/>
                              <a:chExt cx="1933178" cy="1049948"/>
                            </a:xfrm>
                          </p:grpSpPr>
                          <p:sp>
                            <p:nvSpPr>
                              <p:cNvPr id="130" name="129 - Έλλειψη"/>
                              <p:cNvSpPr/>
                              <p:nvPr/>
                            </p:nvSpPr>
                            <p:spPr bwMode="auto">
                              <a:xfrm>
                                <a:off x="3471620" y="2716144"/>
                                <a:ext cx="1627322" cy="104994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700" dirty="0" smtClean="0"/>
                              </a:p>
                            </p:txBody>
                          </p:sp>
                          <p:sp>
                            <p:nvSpPr>
                              <p:cNvPr id="131" name="6 - TextBox"/>
                              <p:cNvSpPr txBox="1"/>
                              <p:nvPr/>
                            </p:nvSpPr>
                            <p:spPr>
                              <a:xfrm>
                                <a:off x="3407350" y="2929764"/>
                                <a:ext cx="1933178" cy="511902"/>
                              </a:xfrm>
                              <a:prstGeom prst="rect">
                                <a:avLst/>
                              </a:prstGeom>
                              <a:noFill/>
                            </p:spPr>
                            <p:txBody>
                              <a:bodyPr wrap="square" rtlCol="0">
                                <a:spAutoFit/>
                              </a:bodyPr>
                              <a:lstStyle/>
                              <a:p>
                                <a:r>
                                  <a:rPr lang="en-US" sz="700" dirty="0" smtClean="0"/>
                                  <a:t>Guernica</a:t>
                                </a:r>
                                <a:endParaRPr lang="el-GR" sz="700" dirty="0"/>
                              </a:p>
                            </p:txBody>
                          </p:sp>
                        </p:grpSp>
                        <p:cxnSp>
                          <p:nvCxnSpPr>
                            <p:cNvPr id="126" name="125 - Ευθύγραμμο βέλος σύνδεσης"/>
                            <p:cNvCxnSpPr>
                              <a:stCxn id="130" idx="6"/>
                              <a:endCxn id="128" idx="2"/>
                            </p:cNvCxnSpPr>
                            <p:nvPr/>
                          </p:nvCxnSpPr>
                          <p:spPr bwMode="auto">
                            <a:xfrm flipV="1">
                              <a:off x="4073470" y="4305981"/>
                              <a:ext cx="1252781" cy="7019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27" name="10 - Ομάδα"/>
                            <p:cNvGrpSpPr/>
                            <p:nvPr/>
                          </p:nvGrpSpPr>
                          <p:grpSpPr>
                            <a:xfrm>
                              <a:off x="5326249" y="3760981"/>
                              <a:ext cx="1686429" cy="1089988"/>
                              <a:chOff x="3471620" y="2681206"/>
                              <a:chExt cx="1686429" cy="1084881"/>
                            </a:xfrm>
                          </p:grpSpPr>
                          <p:sp>
                            <p:nvSpPr>
                              <p:cNvPr id="128" name="127 - Έλλειψη"/>
                              <p:cNvSpPr/>
                              <p:nvPr/>
                            </p:nvSpPr>
                            <p:spPr bwMode="auto">
                              <a:xfrm>
                                <a:off x="3471620" y="2681206"/>
                                <a:ext cx="1627322" cy="108488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700" dirty="0" smtClean="0"/>
                              </a:p>
                            </p:txBody>
                          </p:sp>
                          <p:sp>
                            <p:nvSpPr>
                              <p:cNvPr id="129" name="128 - TextBox"/>
                              <p:cNvSpPr txBox="1"/>
                              <p:nvPr/>
                            </p:nvSpPr>
                            <p:spPr>
                              <a:xfrm>
                                <a:off x="3636636" y="2816966"/>
                                <a:ext cx="1521413" cy="787542"/>
                              </a:xfrm>
                              <a:prstGeom prst="rect">
                                <a:avLst/>
                              </a:prstGeom>
                              <a:noFill/>
                            </p:spPr>
                            <p:txBody>
                              <a:bodyPr wrap="square" rtlCol="0">
                                <a:spAutoFit/>
                              </a:bodyPr>
                              <a:lstStyle/>
                              <a:p>
                                <a:r>
                                  <a:rPr lang="en-US" sz="700" dirty="0" smtClean="0"/>
                                  <a:t>Guernica</a:t>
                                </a:r>
                                <a:endParaRPr lang="el-GR" sz="700" dirty="0"/>
                              </a:p>
                            </p:txBody>
                          </p:sp>
                        </p:grpSp>
                      </p:grpSp>
                      <p:grpSp>
                        <p:nvGrpSpPr>
                          <p:cNvPr id="117" name="10 - Ομάδα"/>
                          <p:cNvGrpSpPr/>
                          <p:nvPr/>
                        </p:nvGrpSpPr>
                        <p:grpSpPr>
                          <a:xfrm>
                            <a:off x="5308443" y="5122249"/>
                            <a:ext cx="1857203" cy="1089988"/>
                            <a:chOff x="3409902" y="2681206"/>
                            <a:chExt cx="1857203" cy="1084881"/>
                          </a:xfrm>
                        </p:grpSpPr>
                        <p:sp>
                          <p:nvSpPr>
                            <p:cNvPr id="123" name="122 - Έλλειψη"/>
                            <p:cNvSpPr/>
                            <p:nvPr/>
                          </p:nvSpPr>
                          <p:spPr bwMode="auto">
                            <a:xfrm>
                              <a:off x="3471620" y="2681206"/>
                              <a:ext cx="1627322" cy="108488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700" dirty="0" smtClean="0"/>
                            </a:p>
                          </p:txBody>
                        </p:sp>
                        <p:sp>
                          <p:nvSpPr>
                            <p:cNvPr id="124" name="123 - TextBox"/>
                            <p:cNvSpPr txBox="1"/>
                            <p:nvPr/>
                          </p:nvSpPr>
                          <p:spPr>
                            <a:xfrm>
                              <a:off x="3409902" y="2938865"/>
                              <a:ext cx="1857203" cy="511902"/>
                            </a:xfrm>
                            <a:prstGeom prst="rect">
                              <a:avLst/>
                            </a:prstGeom>
                            <a:noFill/>
                          </p:spPr>
                          <p:txBody>
                            <a:bodyPr wrap="square" rtlCol="0">
                              <a:spAutoFit/>
                            </a:bodyPr>
                            <a:lstStyle/>
                            <a:p>
                              <a:r>
                                <a:rPr lang="en-US" sz="700" dirty="0" smtClean="0"/>
                                <a:t>Picasso</a:t>
                              </a:r>
                              <a:endParaRPr lang="el-GR" sz="700" dirty="0"/>
                            </a:p>
                          </p:txBody>
                        </p:sp>
                      </p:grpSp>
                      <p:grpSp>
                        <p:nvGrpSpPr>
                          <p:cNvPr id="118" name="10 - Ομάδα"/>
                          <p:cNvGrpSpPr/>
                          <p:nvPr/>
                        </p:nvGrpSpPr>
                        <p:grpSpPr>
                          <a:xfrm>
                            <a:off x="7632913" y="5137747"/>
                            <a:ext cx="1402513" cy="1089988"/>
                            <a:chOff x="3471620" y="4054093"/>
                            <a:chExt cx="1627322" cy="1084881"/>
                          </a:xfrm>
                        </p:grpSpPr>
                        <p:sp>
                          <p:nvSpPr>
                            <p:cNvPr id="121" name="120 - Έλλειψη"/>
                            <p:cNvSpPr/>
                            <p:nvPr/>
                          </p:nvSpPr>
                          <p:spPr bwMode="auto">
                            <a:xfrm>
                              <a:off x="3471620" y="4054093"/>
                              <a:ext cx="1627322" cy="108488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700" dirty="0" smtClean="0"/>
                            </a:p>
                          </p:txBody>
                        </p:sp>
                        <p:sp>
                          <p:nvSpPr>
                            <p:cNvPr id="122" name="121 - TextBox"/>
                            <p:cNvSpPr txBox="1"/>
                            <p:nvPr/>
                          </p:nvSpPr>
                          <p:spPr>
                            <a:xfrm>
                              <a:off x="3487710" y="4379561"/>
                              <a:ext cx="1521417" cy="511902"/>
                            </a:xfrm>
                            <a:prstGeom prst="rect">
                              <a:avLst/>
                            </a:prstGeom>
                            <a:noFill/>
                          </p:spPr>
                          <p:txBody>
                            <a:bodyPr wrap="square" rtlCol="0">
                              <a:spAutoFit/>
                            </a:bodyPr>
                            <a:lstStyle/>
                            <a:p>
                              <a:pPr algn="ctr"/>
                              <a:r>
                                <a:rPr lang="en-US" sz="700" dirty="0" smtClean="0"/>
                                <a:t>Spain</a:t>
                              </a:r>
                              <a:endParaRPr lang="el-GR" sz="700" dirty="0"/>
                            </a:p>
                          </p:txBody>
                        </p:sp>
                      </p:grpSp>
                      <p:cxnSp>
                        <p:nvCxnSpPr>
                          <p:cNvPr id="119" name="118 - Ευθύγραμμο βέλος σύνδεσης"/>
                          <p:cNvCxnSpPr>
                            <a:stCxn id="124" idx="3"/>
                            <a:endCxn id="122" idx="1"/>
                          </p:cNvCxnSpPr>
                          <p:nvPr/>
                        </p:nvCxnSpPr>
                        <p:spPr bwMode="auto">
                          <a:xfrm>
                            <a:off x="7165646" y="5638277"/>
                            <a:ext cx="481135" cy="836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0" name="119 - TextBox"/>
                          <p:cNvSpPr txBox="1"/>
                          <p:nvPr/>
                        </p:nvSpPr>
                        <p:spPr>
                          <a:xfrm flipH="1">
                            <a:off x="7000070" y="5171346"/>
                            <a:ext cx="1255364" cy="791250"/>
                          </a:xfrm>
                          <a:prstGeom prst="rect">
                            <a:avLst/>
                          </a:prstGeom>
                          <a:noFill/>
                        </p:spPr>
                        <p:txBody>
                          <a:bodyPr wrap="square" rtlCol="0">
                            <a:spAutoFit/>
                          </a:bodyPr>
                          <a:lstStyle/>
                          <a:p>
                            <a:r>
                              <a:rPr lang="en-US" sz="700" i="1" dirty="0" smtClean="0"/>
                              <a:t>from</a:t>
                            </a:r>
                            <a:endParaRPr lang="el-GR" sz="700" i="1" dirty="0"/>
                          </a:p>
                        </p:txBody>
                      </p:sp>
                    </p:grpSp>
                  </p:grpSp>
                </p:grpSp>
                <p:cxnSp>
                  <p:nvCxnSpPr>
                    <p:cNvPr id="132" name="131 - Ευθύγραμμο βέλος σύνδεσης"/>
                    <p:cNvCxnSpPr/>
                    <p:nvPr/>
                  </p:nvCxnSpPr>
                  <p:spPr bwMode="auto">
                    <a:xfrm>
                      <a:off x="4016998" y="518203"/>
                      <a:ext cx="427049" cy="2564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cxnSp>
                <p:nvCxnSpPr>
                  <p:cNvPr id="135" name="134 - Ευθύγραμμο βέλος σύνδεσης"/>
                  <p:cNvCxnSpPr>
                    <a:stCxn id="129" idx="3"/>
                    <a:endCxn id="121" idx="2"/>
                  </p:cNvCxnSpPr>
                  <p:nvPr/>
                </p:nvCxnSpPr>
                <p:spPr bwMode="auto">
                  <a:xfrm>
                    <a:off x="4972633" y="206945"/>
                    <a:ext cx="204267" cy="54057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6" name="135 - TextBox"/>
                  <p:cNvSpPr txBox="1"/>
                  <p:nvPr/>
                </p:nvSpPr>
                <p:spPr>
                  <a:xfrm>
                    <a:off x="5004486" y="296562"/>
                    <a:ext cx="450764" cy="200055"/>
                  </a:xfrm>
                  <a:prstGeom prst="rect">
                    <a:avLst/>
                  </a:prstGeom>
                  <a:noFill/>
                </p:spPr>
                <p:txBody>
                  <a:bodyPr wrap="none" rtlCol="0">
                    <a:spAutoFit/>
                  </a:bodyPr>
                  <a:lstStyle/>
                  <a:p>
                    <a:r>
                      <a:rPr lang="en-US" sz="700" b="0" dirty="0" smtClean="0"/>
                      <a:t>Part of</a:t>
                    </a:r>
                    <a:endParaRPr lang="el-GR" sz="700" b="0" dirty="0"/>
                  </a:p>
                </p:txBody>
              </p:sp>
            </p:grpSp>
            <p:grpSp>
              <p:nvGrpSpPr>
                <p:cNvPr id="146" name="145 - Ομάδα"/>
                <p:cNvGrpSpPr/>
                <p:nvPr/>
              </p:nvGrpSpPr>
              <p:grpSpPr>
                <a:xfrm>
                  <a:off x="4872682" y="2016431"/>
                  <a:ext cx="611647" cy="423979"/>
                  <a:chOff x="5193958" y="1571587"/>
                  <a:chExt cx="611647" cy="423979"/>
                </a:xfrm>
              </p:grpSpPr>
              <p:sp>
                <p:nvSpPr>
                  <p:cNvPr id="144" name="143 - Έλλειψη"/>
                  <p:cNvSpPr/>
                  <p:nvPr/>
                </p:nvSpPr>
                <p:spPr bwMode="auto">
                  <a:xfrm>
                    <a:off x="5214284" y="1571587"/>
                    <a:ext cx="535939" cy="4239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700" dirty="0" smtClean="0"/>
                  </a:p>
                </p:txBody>
              </p:sp>
              <p:sp>
                <p:nvSpPr>
                  <p:cNvPr id="145" name="144 - TextBox"/>
                  <p:cNvSpPr txBox="1"/>
                  <p:nvPr/>
                </p:nvSpPr>
                <p:spPr>
                  <a:xfrm>
                    <a:off x="5193958" y="1672282"/>
                    <a:ext cx="611647" cy="200055"/>
                  </a:xfrm>
                  <a:prstGeom prst="rect">
                    <a:avLst/>
                  </a:prstGeom>
                  <a:noFill/>
                </p:spPr>
                <p:txBody>
                  <a:bodyPr wrap="square" rtlCol="0">
                    <a:spAutoFit/>
                  </a:bodyPr>
                  <a:lstStyle/>
                  <a:p>
                    <a:r>
                      <a:rPr lang="en-US" sz="700" dirty="0" smtClean="0"/>
                      <a:t>Europe</a:t>
                    </a:r>
                    <a:endParaRPr lang="el-GR" sz="700" dirty="0"/>
                  </a:p>
                </p:txBody>
              </p:sp>
            </p:grpSp>
            <p:cxnSp>
              <p:nvCxnSpPr>
                <p:cNvPr id="150" name="149 - Ευθύγραμμο βέλος σύνδεσης"/>
                <p:cNvCxnSpPr>
                  <a:stCxn id="121" idx="4"/>
                  <a:endCxn id="144" idx="6"/>
                </p:cNvCxnSpPr>
                <p:nvPr/>
              </p:nvCxnSpPr>
              <p:spPr bwMode="auto">
                <a:xfrm flipH="1">
                  <a:off x="5428947" y="1849194"/>
                  <a:ext cx="609097" cy="3792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2" name="151 - TextBox"/>
                <p:cNvSpPr txBox="1"/>
                <p:nvPr/>
              </p:nvSpPr>
              <p:spPr>
                <a:xfrm>
                  <a:off x="5428734" y="1907059"/>
                  <a:ext cx="450764" cy="200055"/>
                </a:xfrm>
                <a:prstGeom prst="rect">
                  <a:avLst/>
                </a:prstGeom>
                <a:noFill/>
              </p:spPr>
              <p:txBody>
                <a:bodyPr wrap="none" rtlCol="0">
                  <a:spAutoFit/>
                </a:bodyPr>
                <a:lstStyle/>
                <a:p>
                  <a:r>
                    <a:rPr lang="en-US" sz="700" b="0" dirty="0" smtClean="0"/>
                    <a:t>Part of</a:t>
                  </a:r>
                  <a:endParaRPr lang="el-GR" sz="700" b="0" dirty="0"/>
                </a:p>
              </p:txBody>
            </p:sp>
            <p:sp>
              <p:nvSpPr>
                <p:cNvPr id="153" name="152 - TextBox"/>
                <p:cNvSpPr txBox="1"/>
                <p:nvPr/>
              </p:nvSpPr>
              <p:spPr>
                <a:xfrm>
                  <a:off x="4369485" y="2139091"/>
                  <a:ext cx="450764" cy="200055"/>
                </a:xfrm>
                <a:prstGeom prst="rect">
                  <a:avLst/>
                </a:prstGeom>
                <a:noFill/>
              </p:spPr>
              <p:txBody>
                <a:bodyPr wrap="none" rtlCol="0">
                  <a:spAutoFit/>
                </a:bodyPr>
                <a:lstStyle/>
                <a:p>
                  <a:r>
                    <a:rPr lang="en-US" sz="700" b="0" dirty="0" smtClean="0"/>
                    <a:t>Part of</a:t>
                  </a:r>
                  <a:endParaRPr lang="el-GR" sz="700" b="0" dirty="0"/>
                </a:p>
              </p:txBody>
            </p:sp>
          </p:grpSp>
        </p:grpSp>
      </p:grpSp>
      <p:sp>
        <p:nvSpPr>
          <p:cNvPr id="81" name="80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58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6" presetClass="emph" presetSubtype="0" fill="hold" nodeType="withEffect">
                                  <p:stCondLst>
                                    <p:cond delay="0"/>
                                  </p:stCondLst>
                                  <p:childTnLst>
                                    <p:set>
                                      <p:cBhvr override="childStyle">
                                        <p:cTn id="16" dur="500" fill="hold"/>
                                        <p:tgtEl>
                                          <p:spTgt spid="3">
                                            <p:txEl>
                                              <p:pRg st="1" end="1"/>
                                            </p:txEl>
                                          </p:spTgt>
                                        </p:tgtEl>
                                        <p:attrNameLst>
                                          <p:attrName>style.color</p:attrName>
                                        </p:attrNameLst>
                                      </p:cBhvr>
                                      <p:to>
                                        <p:clrVal>
                                          <a:schemeClr val="tx1"/>
                                        </p:clrVal>
                                      </p:to>
                                    </p:set>
                                    <p:set>
                                      <p:cBhvr>
                                        <p:cTn id="17" dur="500" fill="hold"/>
                                        <p:tgtEl>
                                          <p:spTgt spid="3">
                                            <p:txEl>
                                              <p:pRg st="1" end="1"/>
                                            </p:txEl>
                                          </p:spTgt>
                                        </p:tgtEl>
                                        <p:attrNameLst>
                                          <p:attrName>fillcolor</p:attrName>
                                        </p:attrNameLst>
                                      </p:cBhvr>
                                      <p:to>
                                        <p:clrVal>
                                          <a:schemeClr val="tx1"/>
                                        </p:clrVal>
                                      </p:to>
                                    </p:set>
                                    <p:set>
                                      <p:cBhvr>
                                        <p:cTn id="18" dur="500" fill="hold"/>
                                        <p:tgtEl>
                                          <p:spTgt spid="3">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8"/>
                                        </p:tgtEl>
                                        <p:attrNameLst>
                                          <p:attrName>style.visibility</p:attrName>
                                        </p:attrNameLst>
                                      </p:cBhvr>
                                      <p:to>
                                        <p:strVal val="visible"/>
                                      </p:to>
                                    </p:set>
                                  </p:childTnLst>
                                </p:cTn>
                              </p:par>
                              <p:par>
                                <p:cTn id="27" presetID="16" presetClass="emph" presetSubtype="0" fill="hold" nodeType="withEffect">
                                  <p:stCondLst>
                                    <p:cond delay="0"/>
                                  </p:stCondLst>
                                  <p:childTnLst>
                                    <p:set>
                                      <p:cBhvr override="childStyle">
                                        <p:cTn id="28" dur="500" fill="hold"/>
                                        <p:tgtEl>
                                          <p:spTgt spid="3">
                                            <p:txEl>
                                              <p:pRg st="1" end="1"/>
                                            </p:txEl>
                                          </p:spTgt>
                                        </p:tgtEl>
                                        <p:attrNameLst>
                                          <p:attrName>style.color</p:attrName>
                                        </p:attrNameLst>
                                      </p:cBhvr>
                                      <p:to>
                                        <p:clrVal>
                                          <a:schemeClr val="accent2"/>
                                        </p:clrVal>
                                      </p:to>
                                    </p:set>
                                    <p:set>
                                      <p:cBhvr>
                                        <p:cTn id="29" dur="500" fill="hold"/>
                                        <p:tgtEl>
                                          <p:spTgt spid="3">
                                            <p:txEl>
                                              <p:pRg st="1" end="1"/>
                                            </p:txEl>
                                          </p:spTgt>
                                        </p:tgtEl>
                                        <p:attrNameLst>
                                          <p:attrName>fillcolor</p:attrName>
                                        </p:attrNameLst>
                                      </p:cBhvr>
                                      <p:to>
                                        <p:clrVal>
                                          <a:schemeClr val="accent2"/>
                                        </p:clrVal>
                                      </p:to>
                                    </p:set>
                                    <p:set>
                                      <p:cBhvr>
                                        <p:cTn id="30" dur="500" fill="hold"/>
                                        <p:tgtEl>
                                          <p:spTgt spid="3">
                                            <p:txEl>
                                              <p:pRg st="1" end="1"/>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nodeType="clickEffect">
                                  <p:stCondLst>
                                    <p:cond delay="0"/>
                                  </p:stCondLst>
                                  <p:childTnLst>
                                    <p:set>
                                      <p:cBhvr override="childStyle">
                                        <p:cTn id="34" dur="500" fill="hold"/>
                                        <p:tgtEl>
                                          <p:spTgt spid="3">
                                            <p:txEl>
                                              <p:pRg st="1" end="1"/>
                                            </p:txEl>
                                          </p:spTgt>
                                        </p:tgtEl>
                                        <p:attrNameLst>
                                          <p:attrName>style.color</p:attrName>
                                        </p:attrNameLst>
                                      </p:cBhvr>
                                      <p:to>
                                        <p:clrVal>
                                          <a:schemeClr val="tx1"/>
                                        </p:clrVal>
                                      </p:to>
                                    </p:set>
                                    <p:set>
                                      <p:cBhvr>
                                        <p:cTn id="35" dur="500" fill="hold"/>
                                        <p:tgtEl>
                                          <p:spTgt spid="3">
                                            <p:txEl>
                                              <p:pRg st="1" end="1"/>
                                            </p:txEl>
                                          </p:spTgt>
                                        </p:tgtEl>
                                        <p:attrNameLst>
                                          <p:attrName>fillcolor</p:attrName>
                                        </p:attrNameLst>
                                      </p:cBhvr>
                                      <p:to>
                                        <p:clrVal>
                                          <a:schemeClr val="tx1"/>
                                        </p:clrVal>
                                      </p:to>
                                    </p:set>
                                    <p:set>
                                      <p:cBhvr>
                                        <p:cTn id="36" dur="500" fill="hold"/>
                                        <p:tgtEl>
                                          <p:spTgt spid="3">
                                            <p:txEl>
                                              <p:pRg st="1" end="1"/>
                                            </p:txEl>
                                          </p:spTgt>
                                        </p:tgtEl>
                                        <p:attrNameLst>
                                          <p:attrName>fill.type</p:attrName>
                                        </p:attrNameLst>
                                      </p:cBhvr>
                                      <p:to>
                                        <p:strVal val="solid"/>
                                      </p:to>
                                    </p:set>
                                  </p:childTnLst>
                                </p:cTn>
                              </p:par>
                              <p:par>
                                <p:cTn id="37" presetID="1" presetClass="exit" presetSubtype="0" fill="hold" nodeType="withEffect">
                                  <p:stCondLst>
                                    <p:cond delay="0"/>
                                  </p:stCondLst>
                                  <p:childTnLst>
                                    <p:set>
                                      <p:cBhvr>
                                        <p:cTn id="38" dur="1" fill="hold">
                                          <p:stCondLst>
                                            <p:cond delay="0"/>
                                          </p:stCondLst>
                                        </p:cTn>
                                        <p:tgtEl>
                                          <p:spTgt spid="15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iterate type="lt">
                                    <p:tmAbs val="0"/>
                                  </p:iterate>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6" presetClass="emph" presetSubtype="0" fill="hold" nodeType="clickEffect">
                                  <p:stCondLst>
                                    <p:cond delay="0"/>
                                  </p:stCondLst>
                                  <p:childTnLst>
                                    <p:set>
                                      <p:cBhvr override="childStyle">
                                        <p:cTn id="50" dur="500" fill="hold"/>
                                        <p:tgtEl>
                                          <p:spTgt spid="3">
                                            <p:txEl>
                                              <p:pRg st="1" end="1"/>
                                            </p:txEl>
                                          </p:spTgt>
                                        </p:tgtEl>
                                        <p:attrNameLst>
                                          <p:attrName>style.color</p:attrName>
                                        </p:attrNameLst>
                                      </p:cBhvr>
                                      <p:to>
                                        <p:clrVal>
                                          <a:srgbClr val="DDDDDD"/>
                                        </p:clrVal>
                                      </p:to>
                                    </p:set>
                                    <p:set>
                                      <p:cBhvr>
                                        <p:cTn id="51" dur="500" fill="hold"/>
                                        <p:tgtEl>
                                          <p:spTgt spid="3">
                                            <p:txEl>
                                              <p:pRg st="1" end="1"/>
                                            </p:txEl>
                                          </p:spTgt>
                                        </p:tgtEl>
                                        <p:attrNameLst>
                                          <p:attrName>fillcolor</p:attrName>
                                        </p:attrNameLst>
                                      </p:cBhvr>
                                      <p:to>
                                        <p:clrVal>
                                          <a:srgbClr val="DDDDDD"/>
                                        </p:clrVal>
                                      </p:to>
                                    </p:set>
                                    <p:set>
                                      <p:cBhvr>
                                        <p:cTn id="52" dur="500" fill="hold"/>
                                        <p:tgtEl>
                                          <p:spTgt spid="3">
                                            <p:txEl>
                                              <p:pRg st="1" end="1"/>
                                            </p:txEl>
                                          </p:spTgt>
                                        </p:tgtEl>
                                        <p:attrNameLst>
                                          <p:attrName>fill.type</p:attrName>
                                        </p:attrNameLst>
                                      </p:cBhvr>
                                      <p:to>
                                        <p:strVal val="solid"/>
                                      </p:to>
                                    </p:set>
                                  </p:childTnLst>
                                </p:cTn>
                              </p:par>
                              <p:par>
                                <p:cTn id="53" presetID="16" presetClass="emph" presetSubtype="0" fill="hold" nodeType="withEffect">
                                  <p:stCondLst>
                                    <p:cond delay="0"/>
                                  </p:stCondLst>
                                  <p:childTnLst>
                                    <p:set>
                                      <p:cBhvr override="childStyle">
                                        <p:cTn id="54" dur="500" fill="hold"/>
                                        <p:tgtEl>
                                          <p:spTgt spid="3">
                                            <p:txEl>
                                              <p:pRg st="2" end="2"/>
                                            </p:txEl>
                                          </p:spTgt>
                                        </p:tgtEl>
                                        <p:attrNameLst>
                                          <p:attrName>style.color</p:attrName>
                                        </p:attrNameLst>
                                      </p:cBhvr>
                                      <p:to>
                                        <p:clrVal>
                                          <a:srgbClr val="DDDDDD"/>
                                        </p:clrVal>
                                      </p:to>
                                    </p:set>
                                    <p:set>
                                      <p:cBhvr>
                                        <p:cTn id="55" dur="500" fill="hold"/>
                                        <p:tgtEl>
                                          <p:spTgt spid="3">
                                            <p:txEl>
                                              <p:pRg st="2" end="2"/>
                                            </p:txEl>
                                          </p:spTgt>
                                        </p:tgtEl>
                                        <p:attrNameLst>
                                          <p:attrName>fillcolor</p:attrName>
                                        </p:attrNameLst>
                                      </p:cBhvr>
                                      <p:to>
                                        <p:clrVal>
                                          <a:srgbClr val="DDDDDD"/>
                                        </p:clrVal>
                                      </p:to>
                                    </p:set>
                                    <p:set>
                                      <p:cBhvr>
                                        <p:cTn id="56" dur="500" fill="hold"/>
                                        <p:tgtEl>
                                          <p:spTgt spid="3">
                                            <p:txEl>
                                              <p:pRg st="2" end="2"/>
                                            </p:txEl>
                                          </p:spTgt>
                                        </p:tgtEl>
                                        <p:attrNameLst>
                                          <p:attrName>fill.type</p:attrName>
                                        </p:attrNameLst>
                                      </p:cBhvr>
                                      <p:to>
                                        <p:strVal val="solid"/>
                                      </p:to>
                                    </p:set>
                                  </p:childTnLst>
                                </p:cTn>
                              </p:par>
                              <p:par>
                                <p:cTn id="57" presetID="16" presetClass="emph" presetSubtype="0" fill="hold" nodeType="withEffect">
                                  <p:stCondLst>
                                    <p:cond delay="0"/>
                                  </p:stCondLst>
                                  <p:childTnLst>
                                    <p:set>
                                      <p:cBhvr override="childStyle">
                                        <p:cTn id="58" dur="500" fill="hold"/>
                                        <p:tgtEl>
                                          <p:spTgt spid="3">
                                            <p:txEl>
                                              <p:pRg st="3" end="3"/>
                                            </p:txEl>
                                          </p:spTgt>
                                        </p:tgtEl>
                                        <p:attrNameLst>
                                          <p:attrName>style.color</p:attrName>
                                        </p:attrNameLst>
                                      </p:cBhvr>
                                      <p:to>
                                        <p:clrVal>
                                          <a:srgbClr val="DDDDDD"/>
                                        </p:clrVal>
                                      </p:to>
                                    </p:set>
                                    <p:set>
                                      <p:cBhvr>
                                        <p:cTn id="59" dur="500" fill="hold"/>
                                        <p:tgtEl>
                                          <p:spTgt spid="3">
                                            <p:txEl>
                                              <p:pRg st="3" end="3"/>
                                            </p:txEl>
                                          </p:spTgt>
                                        </p:tgtEl>
                                        <p:attrNameLst>
                                          <p:attrName>fillcolor</p:attrName>
                                        </p:attrNameLst>
                                      </p:cBhvr>
                                      <p:to>
                                        <p:clrVal>
                                          <a:srgbClr val="DDDDDD"/>
                                        </p:clrVal>
                                      </p:to>
                                    </p:set>
                                    <p:set>
                                      <p:cBhvr>
                                        <p:cTn id="60" dur="500" fill="hold"/>
                                        <p:tgtEl>
                                          <p:spTgt spid="3">
                                            <p:txEl>
                                              <p:pRg st="3" end="3"/>
                                            </p:txEl>
                                          </p:spTgt>
                                        </p:tgtEl>
                                        <p:attrNameLst>
                                          <p:attrName>fill.type</p:attrName>
                                        </p:attrNameLst>
                                      </p:cBhvr>
                                      <p:to>
                                        <p:strVal val="solid"/>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64"/>
                                        </p:tgtEl>
                                        <p:attrNameLst>
                                          <p:attrName>style.visibility</p:attrName>
                                        </p:attrNameLst>
                                      </p:cBhvr>
                                      <p:to>
                                        <p:strVal val="hidden"/>
                                      </p:to>
                                    </p:set>
                                  </p:childTnLst>
                                </p:cTn>
                              </p:par>
                              <p:par>
                                <p:cTn id="67" presetID="16" presetClass="emph" presetSubtype="0" fill="hold" nodeType="withEffect">
                                  <p:stCondLst>
                                    <p:cond delay="0"/>
                                  </p:stCondLst>
                                  <p:childTnLst>
                                    <p:set>
                                      <p:cBhvr override="childStyle">
                                        <p:cTn id="68" dur="500" fill="hold"/>
                                        <p:tgtEl>
                                          <p:spTgt spid="3">
                                            <p:txEl>
                                              <p:pRg st="1" end="1"/>
                                            </p:txEl>
                                          </p:spTgt>
                                        </p:tgtEl>
                                        <p:attrNameLst>
                                          <p:attrName>style.color</p:attrName>
                                        </p:attrNameLst>
                                      </p:cBhvr>
                                      <p:to>
                                        <p:clrVal>
                                          <a:schemeClr val="tx1"/>
                                        </p:clrVal>
                                      </p:to>
                                    </p:set>
                                    <p:set>
                                      <p:cBhvr>
                                        <p:cTn id="69" dur="500" fill="hold"/>
                                        <p:tgtEl>
                                          <p:spTgt spid="3">
                                            <p:txEl>
                                              <p:pRg st="1" end="1"/>
                                            </p:txEl>
                                          </p:spTgt>
                                        </p:tgtEl>
                                        <p:attrNameLst>
                                          <p:attrName>fillcolor</p:attrName>
                                        </p:attrNameLst>
                                      </p:cBhvr>
                                      <p:to>
                                        <p:clrVal>
                                          <a:schemeClr val="tx1"/>
                                        </p:clrVal>
                                      </p:to>
                                    </p:set>
                                    <p:set>
                                      <p:cBhvr>
                                        <p:cTn id="70" dur="500" fill="hold"/>
                                        <p:tgtEl>
                                          <p:spTgt spid="3">
                                            <p:txEl>
                                              <p:pRg st="1" end="1"/>
                                            </p:txEl>
                                          </p:spTgt>
                                        </p:tgtEl>
                                        <p:attrNameLst>
                                          <p:attrName>fill.type</p:attrName>
                                        </p:attrNameLst>
                                      </p:cBhvr>
                                      <p:to>
                                        <p:strVal val="solid"/>
                                      </p:to>
                                    </p:set>
                                  </p:childTnLst>
                                </p:cTn>
                              </p:par>
                              <p:par>
                                <p:cTn id="71" presetID="16" presetClass="emph" presetSubtype="0" fill="hold" nodeType="withEffect">
                                  <p:stCondLst>
                                    <p:cond delay="0"/>
                                  </p:stCondLst>
                                  <p:childTnLst>
                                    <p:set>
                                      <p:cBhvr override="childStyle">
                                        <p:cTn id="72" dur="500" fill="hold"/>
                                        <p:tgtEl>
                                          <p:spTgt spid="3">
                                            <p:txEl>
                                              <p:pRg st="2" end="2"/>
                                            </p:txEl>
                                          </p:spTgt>
                                        </p:tgtEl>
                                        <p:attrNameLst>
                                          <p:attrName>style.color</p:attrName>
                                        </p:attrNameLst>
                                      </p:cBhvr>
                                      <p:to>
                                        <p:clrVal>
                                          <a:schemeClr val="tx1"/>
                                        </p:clrVal>
                                      </p:to>
                                    </p:set>
                                    <p:set>
                                      <p:cBhvr>
                                        <p:cTn id="73" dur="500" fill="hold"/>
                                        <p:tgtEl>
                                          <p:spTgt spid="3">
                                            <p:txEl>
                                              <p:pRg st="2" end="2"/>
                                            </p:txEl>
                                          </p:spTgt>
                                        </p:tgtEl>
                                        <p:attrNameLst>
                                          <p:attrName>fillcolor</p:attrName>
                                        </p:attrNameLst>
                                      </p:cBhvr>
                                      <p:to>
                                        <p:clrVal>
                                          <a:schemeClr val="tx1"/>
                                        </p:clrVal>
                                      </p:to>
                                    </p:set>
                                    <p:set>
                                      <p:cBhvr>
                                        <p:cTn id="74" dur="500" fill="hold"/>
                                        <p:tgtEl>
                                          <p:spTgt spid="3">
                                            <p:txEl>
                                              <p:pRg st="2" end="2"/>
                                            </p:txEl>
                                          </p:spTgt>
                                        </p:tgtEl>
                                        <p:attrNameLst>
                                          <p:attrName>fill.type</p:attrName>
                                        </p:attrNameLst>
                                      </p:cBhvr>
                                      <p:to>
                                        <p:strVal val="solid"/>
                                      </p:to>
                                    </p:set>
                                  </p:childTnLst>
                                </p:cTn>
                              </p:par>
                              <p:par>
                                <p:cTn id="75" presetID="16" presetClass="emph" presetSubtype="0" fill="hold" nodeType="withEffect">
                                  <p:stCondLst>
                                    <p:cond delay="0"/>
                                  </p:stCondLst>
                                  <p:childTnLst>
                                    <p:set>
                                      <p:cBhvr override="childStyle">
                                        <p:cTn id="76" dur="500" fill="hold"/>
                                        <p:tgtEl>
                                          <p:spTgt spid="3">
                                            <p:txEl>
                                              <p:pRg st="3" end="3"/>
                                            </p:txEl>
                                          </p:spTgt>
                                        </p:tgtEl>
                                        <p:attrNameLst>
                                          <p:attrName>style.color</p:attrName>
                                        </p:attrNameLst>
                                      </p:cBhvr>
                                      <p:to>
                                        <p:clrVal>
                                          <a:schemeClr val="tx1"/>
                                        </p:clrVal>
                                      </p:to>
                                    </p:set>
                                    <p:set>
                                      <p:cBhvr>
                                        <p:cTn id="77" dur="500" fill="hold"/>
                                        <p:tgtEl>
                                          <p:spTgt spid="3">
                                            <p:txEl>
                                              <p:pRg st="3" end="3"/>
                                            </p:txEl>
                                          </p:spTgt>
                                        </p:tgtEl>
                                        <p:attrNameLst>
                                          <p:attrName>fillcolor</p:attrName>
                                        </p:attrNameLst>
                                      </p:cBhvr>
                                      <p:to>
                                        <p:clrVal>
                                          <a:schemeClr val="tx1"/>
                                        </p:clrVal>
                                      </p:to>
                                    </p:set>
                                    <p:set>
                                      <p:cBhvr>
                                        <p:cTn id="78" dur="500" fill="hold"/>
                                        <p:tgtEl>
                                          <p:spTgt spid="3">
                                            <p:txEl>
                                              <p:pRg st="3" end="3"/>
                                            </p:txEl>
                                          </p:spTgt>
                                        </p:tgtEl>
                                        <p:attrNameLst>
                                          <p:attrName>fill.type</p:attrName>
                                        </p:attrNameLst>
                                      </p:cBhvr>
                                      <p:to>
                                        <p:strVal val="solid"/>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1 - Τίτλος"/>
          <p:cNvSpPr>
            <a:spLocks noGrp="1"/>
          </p:cNvSpPr>
          <p:nvPr>
            <p:ph type="title"/>
          </p:nvPr>
        </p:nvSpPr>
        <p:spPr/>
        <p:txBody>
          <a:bodyPr/>
          <a:lstStyle/>
          <a:p>
            <a:r>
              <a:rPr lang="en-US" b="1" smtClean="0"/>
              <a:t>Solution:</a:t>
            </a:r>
            <a:r>
              <a:rPr lang="en-US" smtClean="0"/>
              <a:t> Fundamental Categories &amp; Fundamental Relationships Data Model</a:t>
            </a:r>
            <a:endParaRPr lang="el-GR" smtClean="0"/>
          </a:p>
        </p:txBody>
      </p:sp>
      <p:sp>
        <p:nvSpPr>
          <p:cNvPr id="51203" name="9 - TextBox"/>
          <p:cNvSpPr txBox="1">
            <a:spLocks noChangeArrowheads="1"/>
          </p:cNvSpPr>
          <p:nvPr/>
        </p:nvSpPr>
        <p:spPr bwMode="auto">
          <a:xfrm>
            <a:off x="3521075" y="2425700"/>
            <a:ext cx="2776538" cy="307975"/>
          </a:xfrm>
          <a:prstGeom prst="rect">
            <a:avLst/>
          </a:prstGeom>
          <a:noFill/>
          <a:ln w="9525">
            <a:noFill/>
            <a:miter lim="800000"/>
            <a:headEnd/>
            <a:tailEnd/>
          </a:ln>
        </p:spPr>
        <p:txBody>
          <a:bodyPr>
            <a:spAutoFit/>
          </a:bodyPr>
          <a:lstStyle/>
          <a:p>
            <a:pPr algn="l"/>
            <a:r>
              <a:rPr lang="en-US" sz="1400"/>
              <a:t>Fundamental  Relationships</a:t>
            </a:r>
            <a:endParaRPr lang="el-GR" sz="1400"/>
          </a:p>
        </p:txBody>
      </p:sp>
      <p:cxnSp>
        <p:nvCxnSpPr>
          <p:cNvPr id="51215" name="Straight Arrow Connector 42"/>
          <p:cNvCxnSpPr>
            <a:cxnSpLocks noChangeShapeType="1"/>
          </p:cNvCxnSpPr>
          <p:nvPr/>
        </p:nvCxnSpPr>
        <p:spPr bwMode="auto">
          <a:xfrm flipV="1">
            <a:off x="2392363" y="3265488"/>
            <a:ext cx="965200" cy="1063625"/>
          </a:xfrm>
          <a:prstGeom prst="straightConnector1">
            <a:avLst/>
          </a:prstGeom>
          <a:noFill/>
          <a:ln w="9525" algn="ctr">
            <a:solidFill>
              <a:schemeClr val="tx1"/>
            </a:solidFill>
            <a:round/>
            <a:headEnd/>
            <a:tailEnd type="arrow" w="med" len="med"/>
          </a:ln>
        </p:spPr>
      </p:cxnSp>
      <p:cxnSp>
        <p:nvCxnSpPr>
          <p:cNvPr id="51216" name="Straight Arrow Connector 43"/>
          <p:cNvCxnSpPr>
            <a:cxnSpLocks noChangeShapeType="1"/>
          </p:cNvCxnSpPr>
          <p:nvPr/>
        </p:nvCxnSpPr>
        <p:spPr bwMode="auto">
          <a:xfrm flipV="1">
            <a:off x="2392363" y="3746500"/>
            <a:ext cx="965200" cy="582613"/>
          </a:xfrm>
          <a:prstGeom prst="straightConnector1">
            <a:avLst/>
          </a:prstGeom>
          <a:noFill/>
          <a:ln w="9525" algn="ctr">
            <a:solidFill>
              <a:schemeClr val="tx1"/>
            </a:solidFill>
            <a:round/>
            <a:headEnd/>
            <a:tailEnd type="arrow" w="med" len="med"/>
          </a:ln>
        </p:spPr>
      </p:cxnSp>
      <p:cxnSp>
        <p:nvCxnSpPr>
          <p:cNvPr id="51217" name="Straight Arrow Connector 46"/>
          <p:cNvCxnSpPr>
            <a:cxnSpLocks noChangeShapeType="1"/>
          </p:cNvCxnSpPr>
          <p:nvPr/>
        </p:nvCxnSpPr>
        <p:spPr bwMode="auto">
          <a:xfrm flipV="1">
            <a:off x="2392363" y="4329113"/>
            <a:ext cx="965200" cy="28575"/>
          </a:xfrm>
          <a:prstGeom prst="straightConnector1">
            <a:avLst/>
          </a:prstGeom>
          <a:noFill/>
          <a:ln w="9525" algn="ctr">
            <a:solidFill>
              <a:schemeClr val="tx1"/>
            </a:solidFill>
            <a:round/>
            <a:headEnd/>
            <a:tailEnd type="arrow" w="med" len="med"/>
          </a:ln>
        </p:spPr>
      </p:cxnSp>
      <p:cxnSp>
        <p:nvCxnSpPr>
          <p:cNvPr id="51218" name="Straight Arrow Connector 49"/>
          <p:cNvCxnSpPr>
            <a:cxnSpLocks noChangeShapeType="1"/>
          </p:cNvCxnSpPr>
          <p:nvPr/>
        </p:nvCxnSpPr>
        <p:spPr bwMode="auto">
          <a:xfrm>
            <a:off x="2392363" y="4357688"/>
            <a:ext cx="965200" cy="476250"/>
          </a:xfrm>
          <a:prstGeom prst="straightConnector1">
            <a:avLst/>
          </a:prstGeom>
          <a:noFill/>
          <a:ln w="9525" algn="ctr">
            <a:solidFill>
              <a:schemeClr val="tx1"/>
            </a:solidFill>
            <a:round/>
            <a:headEnd/>
            <a:tailEnd type="arrow" w="med" len="med"/>
          </a:ln>
        </p:spPr>
      </p:cxnSp>
      <p:cxnSp>
        <p:nvCxnSpPr>
          <p:cNvPr id="51219" name="Straight Arrow Connector 56"/>
          <p:cNvCxnSpPr>
            <a:cxnSpLocks noChangeShapeType="1"/>
          </p:cNvCxnSpPr>
          <p:nvPr/>
        </p:nvCxnSpPr>
        <p:spPr bwMode="auto">
          <a:xfrm>
            <a:off x="2392363" y="4357688"/>
            <a:ext cx="965200" cy="944562"/>
          </a:xfrm>
          <a:prstGeom prst="straightConnector1">
            <a:avLst/>
          </a:prstGeom>
          <a:noFill/>
          <a:ln w="9525" algn="ctr">
            <a:solidFill>
              <a:schemeClr val="tx1"/>
            </a:solidFill>
            <a:round/>
            <a:headEnd/>
            <a:tailEnd type="arrow" w="med" len="med"/>
          </a:ln>
        </p:spPr>
      </p:cxnSp>
      <p:cxnSp>
        <p:nvCxnSpPr>
          <p:cNvPr id="51220" name="Straight Arrow Connector 59"/>
          <p:cNvCxnSpPr>
            <a:cxnSpLocks noChangeShapeType="1"/>
          </p:cNvCxnSpPr>
          <p:nvPr/>
        </p:nvCxnSpPr>
        <p:spPr bwMode="auto">
          <a:xfrm>
            <a:off x="6297613" y="3265488"/>
            <a:ext cx="987425" cy="1081087"/>
          </a:xfrm>
          <a:prstGeom prst="straightConnector1">
            <a:avLst/>
          </a:prstGeom>
          <a:noFill/>
          <a:ln w="9525" algn="ctr">
            <a:solidFill>
              <a:schemeClr val="tx1"/>
            </a:solidFill>
            <a:round/>
            <a:headEnd/>
            <a:tailEnd type="arrow" w="med" len="med"/>
          </a:ln>
        </p:spPr>
      </p:cxnSp>
      <p:cxnSp>
        <p:nvCxnSpPr>
          <p:cNvPr id="51221" name="Straight Arrow Connector 60"/>
          <p:cNvCxnSpPr>
            <a:cxnSpLocks noChangeShapeType="1"/>
          </p:cNvCxnSpPr>
          <p:nvPr/>
        </p:nvCxnSpPr>
        <p:spPr bwMode="auto">
          <a:xfrm>
            <a:off x="6297613" y="3619500"/>
            <a:ext cx="965200" cy="738188"/>
          </a:xfrm>
          <a:prstGeom prst="straightConnector1">
            <a:avLst/>
          </a:prstGeom>
          <a:noFill/>
          <a:ln w="9525" algn="ctr">
            <a:solidFill>
              <a:schemeClr val="tx1"/>
            </a:solidFill>
            <a:round/>
            <a:headEnd/>
            <a:tailEnd type="arrow" w="med" len="med"/>
          </a:ln>
        </p:spPr>
      </p:cxnSp>
      <p:cxnSp>
        <p:nvCxnSpPr>
          <p:cNvPr id="51222" name="Straight Arrow Connector 61"/>
          <p:cNvCxnSpPr>
            <a:cxnSpLocks noChangeShapeType="1"/>
          </p:cNvCxnSpPr>
          <p:nvPr/>
        </p:nvCxnSpPr>
        <p:spPr bwMode="auto">
          <a:xfrm flipV="1">
            <a:off x="6297613" y="4318000"/>
            <a:ext cx="965200" cy="28575"/>
          </a:xfrm>
          <a:prstGeom prst="straightConnector1">
            <a:avLst/>
          </a:prstGeom>
          <a:noFill/>
          <a:ln w="9525" algn="ctr">
            <a:solidFill>
              <a:schemeClr val="tx1"/>
            </a:solidFill>
            <a:round/>
            <a:headEnd/>
            <a:tailEnd type="arrow" w="med" len="med"/>
          </a:ln>
        </p:spPr>
      </p:cxnSp>
      <p:cxnSp>
        <p:nvCxnSpPr>
          <p:cNvPr id="51223" name="Straight Arrow Connector 62"/>
          <p:cNvCxnSpPr>
            <a:cxnSpLocks noChangeShapeType="1"/>
          </p:cNvCxnSpPr>
          <p:nvPr/>
        </p:nvCxnSpPr>
        <p:spPr bwMode="auto">
          <a:xfrm flipV="1">
            <a:off x="6297613" y="4357688"/>
            <a:ext cx="965200" cy="476250"/>
          </a:xfrm>
          <a:prstGeom prst="straightConnector1">
            <a:avLst/>
          </a:prstGeom>
          <a:noFill/>
          <a:ln w="9525" algn="ctr">
            <a:solidFill>
              <a:schemeClr val="tx1"/>
            </a:solidFill>
            <a:round/>
            <a:headEnd/>
            <a:tailEnd type="arrow" w="med" len="med"/>
          </a:ln>
        </p:spPr>
      </p:cxnSp>
      <p:cxnSp>
        <p:nvCxnSpPr>
          <p:cNvPr id="51224" name="Straight Arrow Connector 63"/>
          <p:cNvCxnSpPr>
            <a:cxnSpLocks noChangeShapeType="1"/>
          </p:cNvCxnSpPr>
          <p:nvPr/>
        </p:nvCxnSpPr>
        <p:spPr bwMode="auto">
          <a:xfrm flipV="1">
            <a:off x="6297613" y="4357688"/>
            <a:ext cx="987425" cy="933450"/>
          </a:xfrm>
          <a:prstGeom prst="straightConnector1">
            <a:avLst/>
          </a:prstGeom>
          <a:noFill/>
          <a:ln w="9525" algn="ctr">
            <a:solidFill>
              <a:schemeClr val="tx1"/>
            </a:solidFill>
            <a:round/>
            <a:headEnd/>
            <a:tailEnd type="arrow" w="med" len="med"/>
          </a:ln>
        </p:spPr>
      </p:cxnSp>
      <p:sp>
        <p:nvSpPr>
          <p:cNvPr id="51227" name="10 - TextBox"/>
          <p:cNvSpPr txBox="1">
            <a:spLocks noChangeArrowheads="1"/>
          </p:cNvSpPr>
          <p:nvPr/>
        </p:nvSpPr>
        <p:spPr bwMode="auto">
          <a:xfrm>
            <a:off x="7037388" y="2628900"/>
            <a:ext cx="2568575" cy="522288"/>
          </a:xfrm>
          <a:prstGeom prst="rect">
            <a:avLst/>
          </a:prstGeom>
          <a:noFill/>
          <a:ln w="9525">
            <a:noFill/>
            <a:miter lim="800000"/>
            <a:headEnd/>
            <a:tailEnd/>
          </a:ln>
        </p:spPr>
        <p:txBody>
          <a:bodyPr>
            <a:spAutoFit/>
          </a:bodyPr>
          <a:lstStyle/>
          <a:p>
            <a:pPr algn="ctr"/>
            <a:r>
              <a:rPr lang="en-US" sz="1400" dirty="0"/>
              <a:t>Fundamental Categories </a:t>
            </a:r>
          </a:p>
          <a:p>
            <a:pPr algn="ctr"/>
            <a:r>
              <a:rPr lang="en-US" sz="1400" dirty="0"/>
              <a:t>range</a:t>
            </a:r>
            <a:endParaRPr lang="el-GR" sz="1400" dirty="0"/>
          </a:p>
        </p:txBody>
      </p:sp>
      <p:sp>
        <p:nvSpPr>
          <p:cNvPr id="51231" name="8 - Ορθογώνιο"/>
          <p:cNvSpPr>
            <a:spLocks noChangeArrowheads="1"/>
          </p:cNvSpPr>
          <p:nvPr/>
        </p:nvSpPr>
        <p:spPr bwMode="auto">
          <a:xfrm>
            <a:off x="3838575" y="3098800"/>
            <a:ext cx="2447925" cy="2573338"/>
          </a:xfrm>
          <a:prstGeom prst="rect">
            <a:avLst/>
          </a:prstGeom>
          <a:solidFill>
            <a:schemeClr val="accent1"/>
          </a:solidFill>
          <a:ln w="9525" algn="ctr">
            <a:solidFill>
              <a:schemeClr val="tx1"/>
            </a:solidFill>
            <a:round/>
            <a:headEnd/>
            <a:tailEnd/>
          </a:ln>
        </p:spPr>
        <p:txBody>
          <a:bodyPr/>
          <a:lstStyle/>
          <a:p>
            <a:pPr algn="l" eaLnBrk="0" hangingPunct="0"/>
            <a:r>
              <a:rPr lang="en-US" sz="1200"/>
              <a:t>1.has type</a:t>
            </a:r>
          </a:p>
          <a:p>
            <a:pPr algn="l" eaLnBrk="0" hangingPunct="0"/>
            <a:r>
              <a:rPr lang="en-US" sz="1200"/>
              <a:t>2.is type of</a:t>
            </a:r>
          </a:p>
          <a:p>
            <a:pPr algn="l" eaLnBrk="0" hangingPunct="0"/>
            <a:r>
              <a:rPr lang="en-US" sz="1200"/>
              <a:t>3.has part</a:t>
            </a:r>
          </a:p>
          <a:p>
            <a:pPr algn="l" eaLnBrk="0" hangingPunct="0"/>
            <a:r>
              <a:rPr lang="en-US" sz="1200"/>
              <a:t>4.is part of</a:t>
            </a:r>
          </a:p>
          <a:p>
            <a:pPr algn="l" eaLnBrk="0" hangingPunct="0"/>
            <a:r>
              <a:rPr lang="en-US" sz="1200"/>
              <a:t>5.from, has generator</a:t>
            </a:r>
          </a:p>
          <a:p>
            <a:pPr algn="l" eaLnBrk="0" hangingPunct="0"/>
            <a:r>
              <a:rPr lang="en-US" sz="1200"/>
              <a:t>6.is origin of,  generator of</a:t>
            </a:r>
          </a:p>
          <a:p>
            <a:pPr algn="l" eaLnBrk="0" hangingPunct="0"/>
            <a:r>
              <a:rPr lang="en-US" sz="1200"/>
              <a:t>7.is similar or the same with</a:t>
            </a:r>
          </a:p>
          <a:p>
            <a:pPr algn="l" eaLnBrk="0" hangingPunct="0"/>
            <a:r>
              <a:rPr lang="en-US" sz="1200"/>
              <a:t>8.has met</a:t>
            </a:r>
          </a:p>
          <a:p>
            <a:pPr algn="l" eaLnBrk="0" hangingPunct="0"/>
            <a:r>
              <a:rPr lang="en-US" sz="1200"/>
              <a:t>9.refers to or is about</a:t>
            </a:r>
          </a:p>
          <a:p>
            <a:pPr algn="l" eaLnBrk="0" hangingPunct="0"/>
            <a:r>
              <a:rPr lang="en-US" sz="1200"/>
              <a:t>10.is referred to by/ is referred to at</a:t>
            </a:r>
          </a:p>
          <a:p>
            <a:pPr algn="l" eaLnBrk="0" hangingPunct="0"/>
            <a:r>
              <a:rPr lang="en-US" sz="1200"/>
              <a:t>11.borders or overlaps with</a:t>
            </a:r>
          </a:p>
          <a:p>
            <a:pPr algn="l" eaLnBrk="0" hangingPunct="0"/>
            <a:r>
              <a:rPr lang="en-US" sz="1200"/>
              <a:t>12.by</a:t>
            </a:r>
          </a:p>
          <a:p>
            <a:pPr algn="l" eaLnBrk="0" hangingPunct="0"/>
            <a:endParaRPr lang="en-US"/>
          </a:p>
          <a:p>
            <a:pPr algn="l" eaLnBrk="0" hangingPunct="0"/>
            <a:endParaRPr lang="en-US"/>
          </a:p>
          <a:p>
            <a:pPr algn="l" eaLnBrk="0" hangingPunct="0"/>
            <a:endParaRPr lang="en-US"/>
          </a:p>
          <a:p>
            <a:pPr algn="l" eaLnBrk="0" hangingPunct="0"/>
            <a:endParaRPr lang="en-US"/>
          </a:p>
          <a:p>
            <a:pPr algn="l" eaLnBrk="0" hangingPunct="0"/>
            <a:endParaRPr lang="el-GR"/>
          </a:p>
        </p:txBody>
      </p:sp>
      <p:sp>
        <p:nvSpPr>
          <p:cNvPr id="51233" name="10 - TextBox"/>
          <p:cNvSpPr txBox="1">
            <a:spLocks noChangeArrowheads="1"/>
          </p:cNvSpPr>
          <p:nvPr/>
        </p:nvSpPr>
        <p:spPr bwMode="auto">
          <a:xfrm>
            <a:off x="152400" y="2732088"/>
            <a:ext cx="2568575" cy="523875"/>
          </a:xfrm>
          <a:prstGeom prst="rect">
            <a:avLst/>
          </a:prstGeom>
          <a:noFill/>
          <a:ln w="9525">
            <a:noFill/>
            <a:miter lim="800000"/>
            <a:headEnd/>
            <a:tailEnd/>
          </a:ln>
        </p:spPr>
        <p:txBody>
          <a:bodyPr>
            <a:spAutoFit/>
          </a:bodyPr>
          <a:lstStyle/>
          <a:p>
            <a:pPr algn="ctr"/>
            <a:r>
              <a:rPr lang="en-US" sz="1400" dirty="0"/>
              <a:t>Fundamental Categories domain</a:t>
            </a:r>
            <a:endParaRPr lang="el-GR" sz="1400" dirty="0"/>
          </a:p>
        </p:txBody>
      </p:sp>
      <p:sp>
        <p:nvSpPr>
          <p:cNvPr id="51234" name="Rectangle 44"/>
          <p:cNvSpPr>
            <a:spLocks noChangeArrowheads="1"/>
          </p:cNvSpPr>
          <p:nvPr/>
        </p:nvSpPr>
        <p:spPr bwMode="auto">
          <a:xfrm>
            <a:off x="828675" y="3406775"/>
            <a:ext cx="1127125" cy="365125"/>
          </a:xfrm>
          <a:prstGeom prst="rect">
            <a:avLst/>
          </a:prstGeom>
          <a:solidFill>
            <a:schemeClr val="accent1"/>
          </a:solidFill>
          <a:ln w="9525" algn="ctr">
            <a:solidFill>
              <a:schemeClr val="tx1"/>
            </a:solidFill>
            <a:round/>
            <a:headEnd/>
            <a:tailEnd/>
          </a:ln>
        </p:spPr>
        <p:txBody>
          <a:bodyPr/>
          <a:lstStyle/>
          <a:p>
            <a:pPr algn="ctr" eaLnBrk="0" hangingPunct="0"/>
            <a:r>
              <a:rPr lang="en-US" sz="1400"/>
              <a:t>Thing</a:t>
            </a:r>
          </a:p>
        </p:txBody>
      </p:sp>
      <p:sp>
        <p:nvSpPr>
          <p:cNvPr id="51235" name="Rectangle 45"/>
          <p:cNvSpPr>
            <a:spLocks noChangeArrowheads="1"/>
          </p:cNvSpPr>
          <p:nvPr/>
        </p:nvSpPr>
        <p:spPr bwMode="auto">
          <a:xfrm>
            <a:off x="828675" y="3886200"/>
            <a:ext cx="1127125" cy="366713"/>
          </a:xfrm>
          <a:prstGeom prst="rect">
            <a:avLst/>
          </a:prstGeom>
          <a:solidFill>
            <a:schemeClr val="accent1"/>
          </a:solidFill>
          <a:ln w="9525" algn="ctr">
            <a:solidFill>
              <a:schemeClr val="tx1"/>
            </a:solidFill>
            <a:round/>
            <a:headEnd/>
            <a:tailEnd/>
          </a:ln>
        </p:spPr>
        <p:txBody>
          <a:bodyPr/>
          <a:lstStyle/>
          <a:p>
            <a:pPr algn="ctr" eaLnBrk="0" hangingPunct="0"/>
            <a:r>
              <a:rPr lang="en-US" sz="1400"/>
              <a:t>Place</a:t>
            </a:r>
          </a:p>
        </p:txBody>
      </p:sp>
      <p:sp>
        <p:nvSpPr>
          <p:cNvPr id="51236" name="Rectangle 47"/>
          <p:cNvSpPr>
            <a:spLocks noChangeArrowheads="1"/>
          </p:cNvSpPr>
          <p:nvPr/>
        </p:nvSpPr>
        <p:spPr bwMode="auto">
          <a:xfrm>
            <a:off x="842963" y="4314825"/>
            <a:ext cx="1127125" cy="366713"/>
          </a:xfrm>
          <a:prstGeom prst="rect">
            <a:avLst/>
          </a:prstGeom>
          <a:solidFill>
            <a:schemeClr val="accent1"/>
          </a:solidFill>
          <a:ln w="9525" algn="ctr">
            <a:solidFill>
              <a:schemeClr val="tx1"/>
            </a:solidFill>
            <a:round/>
            <a:headEnd/>
            <a:tailEnd/>
          </a:ln>
        </p:spPr>
        <p:txBody>
          <a:bodyPr/>
          <a:lstStyle/>
          <a:p>
            <a:pPr algn="ctr" eaLnBrk="0" hangingPunct="0"/>
            <a:r>
              <a:rPr lang="en-US" sz="1400"/>
              <a:t>Actor</a:t>
            </a:r>
          </a:p>
        </p:txBody>
      </p:sp>
      <p:sp>
        <p:nvSpPr>
          <p:cNvPr id="51237" name="Rectangle 48"/>
          <p:cNvSpPr>
            <a:spLocks noChangeArrowheads="1"/>
          </p:cNvSpPr>
          <p:nvPr/>
        </p:nvSpPr>
        <p:spPr bwMode="auto">
          <a:xfrm>
            <a:off x="828675" y="4791075"/>
            <a:ext cx="1139825" cy="366713"/>
          </a:xfrm>
          <a:prstGeom prst="rect">
            <a:avLst/>
          </a:prstGeom>
          <a:solidFill>
            <a:schemeClr val="accent1"/>
          </a:solidFill>
          <a:ln w="9525" algn="ctr">
            <a:solidFill>
              <a:schemeClr val="tx1"/>
            </a:solidFill>
            <a:round/>
            <a:headEnd/>
            <a:tailEnd/>
          </a:ln>
        </p:spPr>
        <p:txBody>
          <a:bodyPr/>
          <a:lstStyle/>
          <a:p>
            <a:pPr algn="ctr" eaLnBrk="0" hangingPunct="0"/>
            <a:r>
              <a:rPr lang="en-US" sz="1400" dirty="0"/>
              <a:t>Event/Time</a:t>
            </a:r>
          </a:p>
        </p:txBody>
      </p:sp>
      <p:sp>
        <p:nvSpPr>
          <p:cNvPr id="51238" name="Rectangle 50"/>
          <p:cNvSpPr>
            <a:spLocks noChangeArrowheads="1"/>
          </p:cNvSpPr>
          <p:nvPr/>
        </p:nvSpPr>
        <p:spPr bwMode="auto">
          <a:xfrm>
            <a:off x="842963" y="5272088"/>
            <a:ext cx="1139825" cy="365125"/>
          </a:xfrm>
          <a:prstGeom prst="rect">
            <a:avLst/>
          </a:prstGeom>
          <a:solidFill>
            <a:schemeClr val="accent1"/>
          </a:solidFill>
          <a:ln w="9525" algn="ctr">
            <a:solidFill>
              <a:schemeClr val="tx1"/>
            </a:solidFill>
            <a:round/>
            <a:headEnd/>
            <a:tailEnd/>
          </a:ln>
        </p:spPr>
        <p:txBody>
          <a:bodyPr/>
          <a:lstStyle/>
          <a:p>
            <a:pPr algn="ctr" eaLnBrk="0" hangingPunct="0"/>
            <a:r>
              <a:rPr lang="en-US" sz="1400"/>
              <a:t>Concept</a:t>
            </a:r>
          </a:p>
        </p:txBody>
      </p:sp>
      <p:sp>
        <p:nvSpPr>
          <p:cNvPr id="51239" name="Rectangle 51"/>
          <p:cNvSpPr>
            <a:spLocks noChangeArrowheads="1"/>
          </p:cNvSpPr>
          <p:nvPr/>
        </p:nvSpPr>
        <p:spPr bwMode="auto">
          <a:xfrm>
            <a:off x="7658725" y="3166100"/>
            <a:ext cx="1127125" cy="366712"/>
          </a:xfrm>
          <a:prstGeom prst="rect">
            <a:avLst/>
          </a:prstGeom>
          <a:solidFill>
            <a:schemeClr val="accent1"/>
          </a:solidFill>
          <a:ln w="9525" algn="ctr">
            <a:solidFill>
              <a:schemeClr val="tx1"/>
            </a:solidFill>
            <a:round/>
            <a:headEnd/>
            <a:tailEnd/>
          </a:ln>
        </p:spPr>
        <p:txBody>
          <a:bodyPr/>
          <a:lstStyle/>
          <a:p>
            <a:pPr algn="ctr" eaLnBrk="0" hangingPunct="0"/>
            <a:r>
              <a:rPr lang="en-US" sz="1400"/>
              <a:t>Thing</a:t>
            </a:r>
          </a:p>
        </p:txBody>
      </p:sp>
      <p:sp>
        <p:nvSpPr>
          <p:cNvPr id="51240" name="Rectangle 52"/>
          <p:cNvSpPr>
            <a:spLocks noChangeArrowheads="1"/>
          </p:cNvSpPr>
          <p:nvPr/>
        </p:nvSpPr>
        <p:spPr bwMode="auto">
          <a:xfrm>
            <a:off x="7658725" y="3660366"/>
            <a:ext cx="1127125" cy="366713"/>
          </a:xfrm>
          <a:prstGeom prst="rect">
            <a:avLst/>
          </a:prstGeom>
          <a:solidFill>
            <a:schemeClr val="accent1"/>
          </a:solidFill>
          <a:ln w="9525" algn="ctr">
            <a:solidFill>
              <a:schemeClr val="tx1"/>
            </a:solidFill>
            <a:round/>
            <a:headEnd/>
            <a:tailEnd/>
          </a:ln>
        </p:spPr>
        <p:txBody>
          <a:bodyPr/>
          <a:lstStyle/>
          <a:p>
            <a:pPr algn="ctr" eaLnBrk="0" hangingPunct="0"/>
            <a:r>
              <a:rPr lang="en-US" sz="1400" dirty="0"/>
              <a:t>Place</a:t>
            </a:r>
          </a:p>
        </p:txBody>
      </p:sp>
      <p:sp>
        <p:nvSpPr>
          <p:cNvPr id="51241" name="Rectangle 53"/>
          <p:cNvSpPr>
            <a:spLocks noChangeArrowheads="1"/>
          </p:cNvSpPr>
          <p:nvPr/>
        </p:nvSpPr>
        <p:spPr bwMode="auto">
          <a:xfrm>
            <a:off x="7673012" y="4088991"/>
            <a:ext cx="1127125" cy="366713"/>
          </a:xfrm>
          <a:prstGeom prst="rect">
            <a:avLst/>
          </a:prstGeom>
          <a:solidFill>
            <a:schemeClr val="accent1"/>
          </a:solidFill>
          <a:ln w="9525" algn="ctr">
            <a:solidFill>
              <a:schemeClr val="tx1"/>
            </a:solidFill>
            <a:round/>
            <a:headEnd/>
            <a:tailEnd/>
          </a:ln>
        </p:spPr>
        <p:txBody>
          <a:bodyPr/>
          <a:lstStyle/>
          <a:p>
            <a:pPr algn="ctr" eaLnBrk="0" hangingPunct="0"/>
            <a:r>
              <a:rPr lang="en-US" sz="1400"/>
              <a:t>Actor</a:t>
            </a:r>
          </a:p>
        </p:txBody>
      </p:sp>
      <p:sp>
        <p:nvSpPr>
          <p:cNvPr id="51242" name="Rectangle 54"/>
          <p:cNvSpPr>
            <a:spLocks noChangeArrowheads="1"/>
          </p:cNvSpPr>
          <p:nvPr/>
        </p:nvSpPr>
        <p:spPr bwMode="auto">
          <a:xfrm>
            <a:off x="7658725" y="4565241"/>
            <a:ext cx="1139825" cy="365125"/>
          </a:xfrm>
          <a:prstGeom prst="rect">
            <a:avLst/>
          </a:prstGeom>
          <a:solidFill>
            <a:schemeClr val="accent1"/>
          </a:solidFill>
          <a:ln w="9525" algn="ctr">
            <a:solidFill>
              <a:schemeClr val="tx1"/>
            </a:solidFill>
            <a:round/>
            <a:headEnd/>
            <a:tailEnd/>
          </a:ln>
        </p:spPr>
        <p:txBody>
          <a:bodyPr/>
          <a:lstStyle/>
          <a:p>
            <a:pPr algn="ctr" eaLnBrk="0" hangingPunct="0"/>
            <a:r>
              <a:rPr lang="en-US" sz="1400"/>
              <a:t>Event/Time</a:t>
            </a:r>
          </a:p>
        </p:txBody>
      </p:sp>
      <p:sp>
        <p:nvSpPr>
          <p:cNvPr id="51243" name="Rectangle 55"/>
          <p:cNvSpPr>
            <a:spLocks noChangeArrowheads="1"/>
          </p:cNvSpPr>
          <p:nvPr/>
        </p:nvSpPr>
        <p:spPr bwMode="auto">
          <a:xfrm>
            <a:off x="7673012" y="5046254"/>
            <a:ext cx="1139825" cy="365125"/>
          </a:xfrm>
          <a:prstGeom prst="rect">
            <a:avLst/>
          </a:prstGeom>
          <a:solidFill>
            <a:schemeClr val="accent1"/>
          </a:solidFill>
          <a:ln w="9525" algn="ctr">
            <a:solidFill>
              <a:schemeClr val="tx1"/>
            </a:solidFill>
            <a:round/>
            <a:headEnd/>
            <a:tailEnd/>
          </a:ln>
        </p:spPr>
        <p:txBody>
          <a:bodyPr/>
          <a:lstStyle/>
          <a:p>
            <a:pPr algn="ctr" eaLnBrk="0" hangingPunct="0"/>
            <a:r>
              <a:rPr lang="en-US" sz="1400"/>
              <a:t>Concept</a:t>
            </a:r>
          </a:p>
        </p:txBody>
      </p:sp>
      <p:cxnSp>
        <p:nvCxnSpPr>
          <p:cNvPr id="51249" name="Straight Arrow Connector 67"/>
          <p:cNvCxnSpPr>
            <a:cxnSpLocks noChangeShapeType="1"/>
          </p:cNvCxnSpPr>
          <p:nvPr/>
        </p:nvCxnSpPr>
        <p:spPr bwMode="auto">
          <a:xfrm>
            <a:off x="6450013" y="3417888"/>
            <a:ext cx="987425" cy="1081087"/>
          </a:xfrm>
          <a:prstGeom prst="straightConnector1">
            <a:avLst/>
          </a:prstGeom>
          <a:noFill/>
          <a:ln w="9525" algn="ctr">
            <a:solidFill>
              <a:schemeClr val="tx1"/>
            </a:solidFill>
            <a:round/>
            <a:headEnd/>
            <a:tailEnd type="arrow" w="med" len="med"/>
          </a:ln>
        </p:spPr>
      </p:cxnSp>
      <p:cxnSp>
        <p:nvCxnSpPr>
          <p:cNvPr id="51250" name="Straight Arrow Connector 68"/>
          <p:cNvCxnSpPr>
            <a:cxnSpLocks noChangeShapeType="1"/>
          </p:cNvCxnSpPr>
          <p:nvPr/>
        </p:nvCxnSpPr>
        <p:spPr bwMode="auto">
          <a:xfrm>
            <a:off x="6450013" y="3771900"/>
            <a:ext cx="965200" cy="738188"/>
          </a:xfrm>
          <a:prstGeom prst="straightConnector1">
            <a:avLst/>
          </a:prstGeom>
          <a:noFill/>
          <a:ln w="9525" algn="ctr">
            <a:solidFill>
              <a:schemeClr val="tx1"/>
            </a:solidFill>
            <a:round/>
            <a:headEnd/>
            <a:tailEnd type="arrow" w="med" len="med"/>
          </a:ln>
        </p:spPr>
      </p:cxnSp>
      <p:cxnSp>
        <p:nvCxnSpPr>
          <p:cNvPr id="51251" name="Straight Arrow Connector 69"/>
          <p:cNvCxnSpPr>
            <a:cxnSpLocks noChangeShapeType="1"/>
          </p:cNvCxnSpPr>
          <p:nvPr/>
        </p:nvCxnSpPr>
        <p:spPr bwMode="auto">
          <a:xfrm flipV="1">
            <a:off x="6450013" y="4470400"/>
            <a:ext cx="965200" cy="28575"/>
          </a:xfrm>
          <a:prstGeom prst="straightConnector1">
            <a:avLst/>
          </a:prstGeom>
          <a:noFill/>
          <a:ln w="9525" algn="ctr">
            <a:solidFill>
              <a:schemeClr val="tx1"/>
            </a:solidFill>
            <a:round/>
            <a:headEnd/>
            <a:tailEnd type="arrow" w="med" len="med"/>
          </a:ln>
        </p:spPr>
      </p:cxnSp>
      <p:cxnSp>
        <p:nvCxnSpPr>
          <p:cNvPr id="51252" name="Straight Arrow Connector 70"/>
          <p:cNvCxnSpPr>
            <a:cxnSpLocks noChangeShapeType="1"/>
          </p:cNvCxnSpPr>
          <p:nvPr/>
        </p:nvCxnSpPr>
        <p:spPr bwMode="auto">
          <a:xfrm flipV="1">
            <a:off x="6450013" y="4510088"/>
            <a:ext cx="965200" cy="476250"/>
          </a:xfrm>
          <a:prstGeom prst="straightConnector1">
            <a:avLst/>
          </a:prstGeom>
          <a:noFill/>
          <a:ln w="9525" algn="ctr">
            <a:solidFill>
              <a:schemeClr val="tx1"/>
            </a:solidFill>
            <a:round/>
            <a:headEnd/>
            <a:tailEnd type="arrow" w="med" len="med"/>
          </a:ln>
        </p:spPr>
      </p:cxnSp>
      <p:cxnSp>
        <p:nvCxnSpPr>
          <p:cNvPr id="51253" name="Straight Arrow Connector 71"/>
          <p:cNvCxnSpPr>
            <a:cxnSpLocks noChangeShapeType="1"/>
          </p:cNvCxnSpPr>
          <p:nvPr/>
        </p:nvCxnSpPr>
        <p:spPr bwMode="auto">
          <a:xfrm flipV="1">
            <a:off x="6450013" y="4510088"/>
            <a:ext cx="987425" cy="933450"/>
          </a:xfrm>
          <a:prstGeom prst="straightConnector1">
            <a:avLst/>
          </a:prstGeom>
          <a:noFill/>
          <a:ln w="9525" algn="ctr">
            <a:solidFill>
              <a:schemeClr val="tx1"/>
            </a:solidFill>
            <a:round/>
            <a:headEnd/>
            <a:tailEnd type="arrow" w="med" len="med"/>
          </a:ln>
        </p:spPr>
      </p:cxnSp>
      <p:sp>
        <p:nvSpPr>
          <p:cNvPr id="51258" name="Text Box 58"/>
          <p:cNvSpPr txBox="1">
            <a:spLocks noChangeArrowheads="1"/>
          </p:cNvSpPr>
          <p:nvPr/>
        </p:nvSpPr>
        <p:spPr bwMode="auto">
          <a:xfrm>
            <a:off x="4186238" y="5424488"/>
            <a:ext cx="2179637" cy="274637"/>
          </a:xfrm>
          <a:prstGeom prst="rect">
            <a:avLst/>
          </a:prstGeom>
          <a:noFill/>
          <a:ln w="9525">
            <a:noFill/>
            <a:miter lim="800000"/>
            <a:headEnd/>
            <a:tailEnd/>
          </a:ln>
          <a:effectLst/>
        </p:spPr>
        <p:txBody>
          <a:bodyPr>
            <a:spAutoFit/>
          </a:bodyPr>
          <a:lstStyle/>
          <a:p>
            <a:pPr>
              <a:spcBef>
                <a:spcPct val="50000"/>
              </a:spcBef>
            </a:pPr>
            <a:r>
              <a:rPr lang="en-US" sz="1200" i="1"/>
              <a:t>+ specializations</a:t>
            </a:r>
            <a:endParaRPr lang="el-GR" sz="1200" i="1"/>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0" y="1581664"/>
            <a:ext cx="9144000" cy="5276336"/>
          </a:xfrm>
        </p:spPr>
        <p:txBody>
          <a:bodyPr lIns="92075" tIns="46038" rIns="92075" bIns="46038"/>
          <a:lstStyle/>
          <a:p>
            <a:pPr marL="457200" indent="-457200" algn="ctr" defTabSz="903288">
              <a:lnSpc>
                <a:spcPct val="90000"/>
              </a:lnSpc>
              <a:spcAft>
                <a:spcPct val="20000"/>
              </a:spcAft>
            </a:pPr>
            <a:endParaRPr lang="en-US" sz="2400" b="1" i="0" dirty="0" smtClean="0"/>
          </a:p>
          <a:p>
            <a:pPr marL="457200" indent="-457200" algn="ctr" defTabSz="903288">
              <a:lnSpc>
                <a:spcPct val="90000"/>
              </a:lnSpc>
              <a:spcAft>
                <a:spcPct val="20000"/>
              </a:spcAft>
            </a:pPr>
            <a:endParaRPr lang="en-US" sz="2400" b="1" i="0" dirty="0" smtClean="0"/>
          </a:p>
          <a:p>
            <a:pPr marL="457200" indent="-457200" defTabSz="903288">
              <a:lnSpc>
                <a:spcPct val="90000"/>
              </a:lnSpc>
              <a:spcAft>
                <a:spcPct val="20000"/>
              </a:spcAft>
              <a:buClr>
                <a:schemeClr val="tx1"/>
              </a:buClr>
              <a:buSzPct val="80000"/>
              <a:buFont typeface="+mj-lt"/>
              <a:buAutoNum type="arabicPeriod"/>
            </a:pPr>
            <a:r>
              <a:rPr lang="en-US" sz="2800" b="1" i="0" dirty="0" smtClean="0">
                <a:solidFill>
                  <a:schemeClr val="accent1"/>
                </a:solidFill>
              </a:rPr>
              <a:t>Store: </a:t>
            </a:r>
            <a:r>
              <a:rPr lang="en-US" sz="2800" b="1" dirty="0" smtClean="0">
                <a:solidFill>
                  <a:schemeClr val="accent1"/>
                </a:solidFill>
              </a:rPr>
              <a:t> </a:t>
            </a:r>
            <a:r>
              <a:rPr lang="en-US" sz="2800" b="1" i="0" dirty="0" smtClean="0"/>
              <a:t>rich global schema</a:t>
            </a:r>
          </a:p>
          <a:p>
            <a:pPr marL="457200" indent="-457200" defTabSz="903288">
              <a:lnSpc>
                <a:spcPct val="90000"/>
              </a:lnSpc>
              <a:spcAft>
                <a:spcPct val="20000"/>
              </a:spcAft>
              <a:buFont typeface="+mj-lt"/>
              <a:buAutoNum type="arabicPeriod"/>
            </a:pPr>
            <a:endParaRPr lang="en-US" sz="2800" dirty="0" smtClean="0"/>
          </a:p>
          <a:p>
            <a:pPr marL="457200" indent="-457200" defTabSz="903288">
              <a:lnSpc>
                <a:spcPct val="90000"/>
              </a:lnSpc>
              <a:spcAft>
                <a:spcPct val="20000"/>
              </a:spcAft>
              <a:buClr>
                <a:schemeClr val="tx1"/>
              </a:buClr>
              <a:buSzPct val="80000"/>
              <a:buFont typeface="+mj-lt"/>
              <a:buAutoNum type="arabicPeriod"/>
            </a:pPr>
            <a:r>
              <a:rPr lang="en-US" sz="2800" b="1" i="0" dirty="0" smtClean="0">
                <a:solidFill>
                  <a:schemeClr val="accent1"/>
                </a:solidFill>
              </a:rPr>
              <a:t>Query: </a:t>
            </a:r>
            <a:r>
              <a:rPr lang="en-US" sz="2800" b="1" i="0" dirty="0" smtClean="0"/>
              <a:t>effective and easy</a:t>
            </a:r>
          </a:p>
          <a:p>
            <a:pPr marL="457200" indent="-457200" defTabSz="903288">
              <a:lnSpc>
                <a:spcPct val="90000"/>
              </a:lnSpc>
              <a:spcAft>
                <a:spcPct val="20000"/>
              </a:spcAft>
              <a:buFont typeface="+mj-lt"/>
              <a:buAutoNum type="arabicPeriod"/>
            </a:pPr>
            <a:endParaRPr lang="en-US" sz="2800" dirty="0" smtClean="0">
              <a:solidFill>
                <a:schemeClr val="accent1"/>
              </a:solidFill>
            </a:endParaRPr>
          </a:p>
          <a:p>
            <a:pPr marL="457200" indent="-457200" defTabSz="903288">
              <a:lnSpc>
                <a:spcPct val="90000"/>
              </a:lnSpc>
              <a:spcAft>
                <a:spcPct val="20000"/>
              </a:spcAft>
              <a:buClr>
                <a:schemeClr val="tx1"/>
              </a:buClr>
              <a:buSzPct val="80000"/>
              <a:buFont typeface="+mj-lt"/>
              <a:buAutoNum type="arabicPeriod"/>
            </a:pPr>
            <a:r>
              <a:rPr lang="en-US" sz="2800" b="1" i="0" dirty="0" smtClean="0">
                <a:solidFill>
                  <a:schemeClr val="accent1"/>
                </a:solidFill>
              </a:rPr>
              <a:t>Integrate: </a:t>
            </a:r>
            <a:r>
              <a:rPr lang="en-US" sz="2800" b="1" i="0" dirty="0" smtClean="0"/>
              <a:t>reasoning and co-reference resolution</a:t>
            </a:r>
            <a:endParaRPr lang="en-US" sz="2800" i="0" dirty="0" smtClean="0"/>
          </a:p>
          <a:p>
            <a:pPr marL="457200" indent="-457200" defTabSz="903288">
              <a:lnSpc>
                <a:spcPct val="90000"/>
              </a:lnSpc>
              <a:spcAft>
                <a:spcPct val="20000"/>
              </a:spcAft>
              <a:buFont typeface="Arial" charset="0"/>
              <a:buAutoNum type="arabicPeriod"/>
            </a:pPr>
            <a:endParaRPr lang="en-US" sz="2400" dirty="0" smtClean="0"/>
          </a:p>
          <a:p>
            <a:pPr marL="852488" lvl="1" indent="-381000" defTabSz="903288">
              <a:lnSpc>
                <a:spcPct val="90000"/>
              </a:lnSpc>
              <a:spcAft>
                <a:spcPct val="20000"/>
              </a:spcAft>
            </a:pPr>
            <a:endParaRPr lang="en-US" sz="1200" b="1" i="1" dirty="0" smtClean="0">
              <a:solidFill>
                <a:srgbClr val="CC0066"/>
              </a:solidFill>
            </a:endParaRPr>
          </a:p>
        </p:txBody>
      </p:sp>
      <p:sp>
        <p:nvSpPr>
          <p:cNvPr id="46083" name="Rectangle 3"/>
          <p:cNvSpPr>
            <a:spLocks noGrp="1" noChangeArrowheads="1"/>
          </p:cNvSpPr>
          <p:nvPr>
            <p:ph type="title"/>
          </p:nvPr>
        </p:nvSpPr>
        <p:spPr>
          <a:xfrm>
            <a:off x="2468563" y="711200"/>
            <a:ext cx="6610350" cy="577850"/>
          </a:xfrm>
        </p:spPr>
        <p:txBody>
          <a:bodyPr lIns="92075" tIns="46038" rIns="92075" bIns="46038"/>
          <a:lstStyle/>
          <a:p>
            <a:r>
              <a:rPr lang="en-US" dirty="0" smtClean="0"/>
              <a:t>Challenges</a:t>
            </a:r>
          </a:p>
        </p:txBody>
      </p:sp>
      <p:sp>
        <p:nvSpPr>
          <p:cNvPr id="4" name="3 - TextBox"/>
          <p:cNvSpPr txBox="1"/>
          <p:nvPr/>
        </p:nvSpPr>
        <p:spPr>
          <a:xfrm>
            <a:off x="0" y="6488668"/>
            <a:ext cx="1390124" cy="369332"/>
          </a:xfrm>
          <a:prstGeom prst="rect">
            <a:avLst/>
          </a:prstGeom>
          <a:noFill/>
        </p:spPr>
        <p:txBody>
          <a:bodyPr wrap="none" rtlCol="0">
            <a:spAutoFit/>
          </a:bodyPr>
          <a:lstStyle/>
          <a:p>
            <a:r>
              <a:rPr lang="en-US" b="0" i="1" dirty="0" smtClean="0">
                <a:solidFill>
                  <a:srgbClr val="CCCC00"/>
                </a:solidFill>
              </a:rPr>
              <a:t>Introduction</a:t>
            </a:r>
            <a:endParaRPr lang="el-GR" b="0" i="1" dirty="0">
              <a:solidFill>
                <a:srgbClr val="CCCC00"/>
              </a:solidFill>
            </a:endParaRPr>
          </a:p>
        </p:txBody>
      </p:sp>
      <p:sp>
        <p:nvSpPr>
          <p:cNvPr id="5" name="4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6</a:t>
            </a:fld>
            <a:endParaRPr lang="en-US" dirty="0"/>
          </a:p>
        </p:txBody>
      </p:sp>
      <p:sp>
        <p:nvSpPr>
          <p:cNvPr id="6" name="5 - TextBox"/>
          <p:cNvSpPr txBox="1"/>
          <p:nvPr/>
        </p:nvSpPr>
        <p:spPr>
          <a:xfrm>
            <a:off x="3238500" y="1562100"/>
            <a:ext cx="3461204" cy="523220"/>
          </a:xfrm>
          <a:prstGeom prst="rect">
            <a:avLst/>
          </a:prstGeom>
          <a:noFill/>
        </p:spPr>
        <p:txBody>
          <a:bodyPr wrap="none" rtlCol="0">
            <a:spAutoFit/>
          </a:bodyPr>
          <a:lstStyle/>
          <a:p>
            <a:r>
              <a:rPr lang="en-US" sz="2800" dirty="0" smtClean="0"/>
              <a:t>3 Major Challenges</a:t>
            </a:r>
            <a:endParaRPr lang="el-GR" sz="2800" dirty="0"/>
          </a:p>
        </p:txBody>
      </p:sp>
    </p:spTree>
    <p:custDataLst>
      <p:tags r:id="rId1"/>
    </p:custDataLst>
  </p:cSld>
  <p:clrMapOvr>
    <a:masterClrMapping/>
  </p:clrMapOvr>
  <p:transition advTm="715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2" end="2"/>
                                            </p:txEl>
                                          </p:spTgt>
                                        </p:tgtEl>
                                        <p:attrNameLst>
                                          <p:attrName>style.visibility</p:attrName>
                                        </p:attrNameLst>
                                      </p:cBhvr>
                                      <p:to>
                                        <p:strVal val="visible"/>
                                      </p:to>
                                    </p:set>
                                    <p:anim calcmode="lin" valueType="num">
                                      <p:cBhvr additive="base">
                                        <p:cTn id="7"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4" end="4"/>
                                            </p:txEl>
                                          </p:spTgt>
                                        </p:tgtEl>
                                        <p:attrNameLst>
                                          <p:attrName>style.visibility</p:attrName>
                                        </p:attrNameLst>
                                      </p:cBhvr>
                                      <p:to>
                                        <p:strVal val="visible"/>
                                      </p:to>
                                    </p:set>
                                    <p:anim calcmode="lin" valueType="num">
                                      <p:cBhvr additive="base">
                                        <p:cTn id="13"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xEl>
                                              <p:pRg st="6" end="6"/>
                                            </p:txEl>
                                          </p:spTgt>
                                        </p:tgtEl>
                                        <p:attrNameLst>
                                          <p:attrName>style.visibility</p:attrName>
                                        </p:attrNameLst>
                                      </p:cBhvr>
                                      <p:to>
                                        <p:strVal val="visible"/>
                                      </p:to>
                                    </p:set>
                                    <p:anim calcmode="lin" valueType="num">
                                      <p:cBhvr additive="base">
                                        <p:cTn id="19" dur="500" fill="hold"/>
                                        <p:tgtEl>
                                          <p:spTgt spid="1024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7" name="Rectangle 2"/>
          <p:cNvSpPr>
            <a:spLocks noChangeArrowheads="1"/>
          </p:cNvSpPr>
          <p:nvPr/>
        </p:nvSpPr>
        <p:spPr bwMode="auto">
          <a:xfrm>
            <a:off x="2559050" y="4800600"/>
            <a:ext cx="1225550" cy="530225"/>
          </a:xfrm>
          <a:prstGeom prst="rect">
            <a:avLst/>
          </a:prstGeom>
          <a:solidFill>
            <a:srgbClr val="FF91A3">
              <a:alpha val="76077"/>
            </a:srgbClr>
          </a:solidFill>
          <a:ln w="12700">
            <a:solidFill>
              <a:schemeClr val="tx1"/>
            </a:solidFill>
            <a:prstDash val="lgDashDot"/>
            <a:miter lim="800000"/>
            <a:headEnd/>
            <a:tailEnd/>
          </a:ln>
        </p:spPr>
        <p:txBody>
          <a:bodyPr wrap="none" lIns="92075" tIns="46038" rIns="92075" bIns="46038">
            <a:spAutoFit/>
          </a:bodyPr>
          <a:lstStyle/>
          <a:p>
            <a:pPr algn="ctr" eaLnBrk="0" hangingPunct="0"/>
            <a:r>
              <a:rPr lang="en-US" sz="1400">
                <a:cs typeface="Arial" charset="0"/>
              </a:rPr>
              <a:t>Amphora </a:t>
            </a:r>
          </a:p>
          <a:p>
            <a:pPr algn="ctr" eaLnBrk="0" hangingPunct="0"/>
            <a:r>
              <a:rPr lang="en-US" sz="1400">
                <a:cs typeface="Arial" charset="0"/>
              </a:rPr>
              <a:t>Production</a:t>
            </a:r>
            <a:endParaRPr lang="en-US" sz="1400">
              <a:latin typeface="Arial Greek" pitchFamily="34" charset="0"/>
              <a:cs typeface="Arial" charset="0"/>
            </a:endParaRPr>
          </a:p>
        </p:txBody>
      </p:sp>
      <p:sp>
        <p:nvSpPr>
          <p:cNvPr id="60418" name="Rectangle 3"/>
          <p:cNvSpPr>
            <a:spLocks noChangeArrowheads="1"/>
          </p:cNvSpPr>
          <p:nvPr/>
        </p:nvSpPr>
        <p:spPr bwMode="auto">
          <a:xfrm>
            <a:off x="8915400" y="6096000"/>
            <a:ext cx="785813" cy="336550"/>
          </a:xfrm>
          <a:prstGeom prst="rect">
            <a:avLst/>
          </a:prstGeom>
          <a:noFill/>
          <a:ln w="9525">
            <a:noFill/>
            <a:miter lim="800000"/>
            <a:headEnd/>
            <a:tailEnd/>
          </a:ln>
        </p:spPr>
        <p:txBody>
          <a:bodyPr wrap="none" lIns="92075" tIns="46038" rIns="92075" bIns="46038">
            <a:spAutoFit/>
          </a:bodyPr>
          <a:lstStyle/>
          <a:p>
            <a:pPr eaLnBrk="0" hangingPunct="0">
              <a:spcBef>
                <a:spcPct val="20000"/>
              </a:spcBef>
            </a:pPr>
            <a:r>
              <a:rPr lang="en-US" sz="1600" b="0" i="1">
                <a:solidFill>
                  <a:srgbClr val="990033"/>
                </a:solidFill>
                <a:cs typeface="Arial" charset="0"/>
              </a:rPr>
              <a:t>space</a:t>
            </a:r>
          </a:p>
        </p:txBody>
      </p:sp>
      <p:sp>
        <p:nvSpPr>
          <p:cNvPr id="60419" name="Line 4"/>
          <p:cNvSpPr>
            <a:spLocks noChangeShapeType="1"/>
          </p:cNvSpPr>
          <p:nvPr/>
        </p:nvSpPr>
        <p:spPr bwMode="auto">
          <a:xfrm flipH="1" flipV="1">
            <a:off x="1049338" y="1524000"/>
            <a:ext cx="34925" cy="4438650"/>
          </a:xfrm>
          <a:prstGeom prst="line">
            <a:avLst/>
          </a:prstGeom>
          <a:noFill/>
          <a:ln w="25400">
            <a:solidFill>
              <a:srgbClr val="FF9900"/>
            </a:solidFill>
            <a:round/>
            <a:headEnd type="none" w="sm" len="sm"/>
            <a:tailEnd type="stealth" w="med" len="lg"/>
          </a:ln>
        </p:spPr>
        <p:txBody>
          <a:bodyPr/>
          <a:lstStyle/>
          <a:p>
            <a:endParaRPr lang="el-GR"/>
          </a:p>
        </p:txBody>
      </p:sp>
      <p:sp>
        <p:nvSpPr>
          <p:cNvPr id="60420" name="Rectangle 5"/>
          <p:cNvSpPr>
            <a:spLocks noChangeArrowheads="1"/>
          </p:cNvSpPr>
          <p:nvPr/>
        </p:nvSpPr>
        <p:spPr bwMode="auto">
          <a:xfrm>
            <a:off x="295275" y="1465263"/>
            <a:ext cx="568325" cy="336550"/>
          </a:xfrm>
          <a:prstGeom prst="rect">
            <a:avLst/>
          </a:prstGeom>
          <a:noFill/>
          <a:ln w="9525">
            <a:noFill/>
            <a:miter lim="800000"/>
            <a:headEnd/>
            <a:tailEnd/>
          </a:ln>
        </p:spPr>
        <p:txBody>
          <a:bodyPr wrap="none" lIns="92075" tIns="46038" rIns="92075" bIns="46038">
            <a:spAutoFit/>
          </a:bodyPr>
          <a:lstStyle/>
          <a:p>
            <a:pPr eaLnBrk="0" hangingPunct="0">
              <a:spcBef>
                <a:spcPct val="20000"/>
              </a:spcBef>
            </a:pPr>
            <a:r>
              <a:rPr lang="en-US" sz="1600" b="0" i="1">
                <a:solidFill>
                  <a:srgbClr val="FF9900"/>
                </a:solidFill>
                <a:cs typeface="Arial" charset="0"/>
              </a:rPr>
              <a:t>time</a:t>
            </a:r>
          </a:p>
        </p:txBody>
      </p:sp>
      <p:sp>
        <p:nvSpPr>
          <p:cNvPr id="60421" name="Line 6"/>
          <p:cNvSpPr>
            <a:spLocks noChangeShapeType="1"/>
          </p:cNvSpPr>
          <p:nvPr/>
        </p:nvSpPr>
        <p:spPr bwMode="auto">
          <a:xfrm>
            <a:off x="1093788" y="5953125"/>
            <a:ext cx="8620125" cy="0"/>
          </a:xfrm>
          <a:prstGeom prst="line">
            <a:avLst/>
          </a:prstGeom>
          <a:noFill/>
          <a:ln w="25400">
            <a:solidFill>
              <a:srgbClr val="990033"/>
            </a:solidFill>
            <a:round/>
            <a:headEnd type="none" w="sm" len="sm"/>
            <a:tailEnd type="stealth" w="med" len="lg"/>
          </a:ln>
        </p:spPr>
        <p:txBody>
          <a:bodyPr/>
          <a:lstStyle/>
          <a:p>
            <a:endParaRPr lang="el-GR"/>
          </a:p>
        </p:txBody>
      </p:sp>
      <p:sp>
        <p:nvSpPr>
          <p:cNvPr id="60422" name="Line 7"/>
          <p:cNvSpPr>
            <a:spLocks noChangeShapeType="1"/>
          </p:cNvSpPr>
          <p:nvPr/>
        </p:nvSpPr>
        <p:spPr bwMode="auto">
          <a:xfrm flipV="1">
            <a:off x="6438900" y="685800"/>
            <a:ext cx="0" cy="4352925"/>
          </a:xfrm>
          <a:prstGeom prst="line">
            <a:avLst/>
          </a:prstGeom>
          <a:noFill/>
          <a:ln w="25400">
            <a:solidFill>
              <a:srgbClr val="CC8614"/>
            </a:solidFill>
            <a:round/>
            <a:headEnd type="none" w="sm" len="sm"/>
            <a:tailEnd type="stealth" w="med" len="med"/>
          </a:ln>
        </p:spPr>
        <p:txBody>
          <a:bodyPr/>
          <a:lstStyle/>
          <a:p>
            <a:endParaRPr lang="el-GR"/>
          </a:p>
        </p:txBody>
      </p:sp>
      <p:sp>
        <p:nvSpPr>
          <p:cNvPr id="60423" name="Line 8"/>
          <p:cNvSpPr>
            <a:spLocks noChangeShapeType="1"/>
          </p:cNvSpPr>
          <p:nvPr/>
        </p:nvSpPr>
        <p:spPr bwMode="auto">
          <a:xfrm flipV="1">
            <a:off x="3797300" y="5029200"/>
            <a:ext cx="2640013" cy="19050"/>
          </a:xfrm>
          <a:prstGeom prst="line">
            <a:avLst/>
          </a:prstGeom>
          <a:noFill/>
          <a:ln w="25400">
            <a:solidFill>
              <a:srgbClr val="CC8614"/>
            </a:solidFill>
            <a:round/>
            <a:headEnd type="none" w="sm" len="sm"/>
            <a:tailEnd type="none" w="sm" len="sm"/>
          </a:ln>
        </p:spPr>
        <p:txBody>
          <a:bodyPr/>
          <a:lstStyle/>
          <a:p>
            <a:endParaRPr lang="el-GR"/>
          </a:p>
        </p:txBody>
      </p:sp>
      <p:sp>
        <p:nvSpPr>
          <p:cNvPr id="60424" name="Line 9"/>
          <p:cNvSpPr>
            <a:spLocks noChangeShapeType="1"/>
          </p:cNvSpPr>
          <p:nvPr/>
        </p:nvSpPr>
        <p:spPr bwMode="auto">
          <a:xfrm>
            <a:off x="2590800" y="5286375"/>
            <a:ext cx="0" cy="657225"/>
          </a:xfrm>
          <a:prstGeom prst="line">
            <a:avLst/>
          </a:prstGeom>
          <a:noFill/>
          <a:ln w="25400">
            <a:solidFill>
              <a:srgbClr val="CC8614"/>
            </a:solidFill>
            <a:round/>
            <a:headEnd type="none" w="sm" len="sm"/>
            <a:tailEnd type="none" w="sm" len="sm"/>
          </a:ln>
        </p:spPr>
        <p:txBody>
          <a:bodyPr/>
          <a:lstStyle/>
          <a:p>
            <a:endParaRPr lang="el-GR"/>
          </a:p>
        </p:txBody>
      </p:sp>
      <p:sp>
        <p:nvSpPr>
          <p:cNvPr id="60425" name="Rectangle 10"/>
          <p:cNvSpPr>
            <a:spLocks noChangeArrowheads="1"/>
          </p:cNvSpPr>
          <p:nvPr/>
        </p:nvSpPr>
        <p:spPr bwMode="auto">
          <a:xfrm>
            <a:off x="5438775" y="4191000"/>
            <a:ext cx="2154238" cy="530225"/>
          </a:xfrm>
          <a:prstGeom prst="rect">
            <a:avLst/>
          </a:prstGeom>
          <a:solidFill>
            <a:srgbClr val="FF91A3"/>
          </a:solidFill>
          <a:ln w="12700">
            <a:solidFill>
              <a:schemeClr val="accent1"/>
            </a:solidFill>
            <a:miter lim="800000"/>
            <a:headEnd/>
            <a:tailEnd/>
          </a:ln>
        </p:spPr>
        <p:txBody>
          <a:bodyPr wrap="none" lIns="92075" tIns="46038" rIns="92075" bIns="46038">
            <a:spAutoFit/>
          </a:bodyPr>
          <a:lstStyle/>
          <a:p>
            <a:pPr algn="ctr" eaLnBrk="0" hangingPunct="0"/>
            <a:r>
              <a:rPr lang="en-US" sz="1400">
                <a:cs typeface="Arial" charset="0"/>
              </a:rPr>
              <a:t>Amphora Deposition </a:t>
            </a:r>
          </a:p>
          <a:p>
            <a:pPr algn="ctr" eaLnBrk="0" hangingPunct="0"/>
            <a:r>
              <a:rPr lang="en-US" sz="1400">
                <a:cs typeface="Arial" charset="0"/>
              </a:rPr>
              <a:t>in tomb</a:t>
            </a:r>
            <a:endParaRPr lang="en-US" sz="1400">
              <a:latin typeface="Arial Greek" pitchFamily="34" charset="0"/>
              <a:cs typeface="Arial" charset="0"/>
            </a:endParaRPr>
          </a:p>
        </p:txBody>
      </p:sp>
      <p:sp>
        <p:nvSpPr>
          <p:cNvPr id="60426" name="Rectangle 11"/>
          <p:cNvSpPr>
            <a:spLocks noChangeArrowheads="1"/>
          </p:cNvSpPr>
          <p:nvPr/>
        </p:nvSpPr>
        <p:spPr bwMode="auto">
          <a:xfrm>
            <a:off x="1898650" y="3886200"/>
            <a:ext cx="1382713" cy="304800"/>
          </a:xfrm>
          <a:prstGeom prst="rect">
            <a:avLst/>
          </a:prstGeom>
          <a:noFill/>
          <a:ln w="9525">
            <a:noFill/>
            <a:miter lim="800000"/>
            <a:headEnd/>
            <a:tailEnd/>
          </a:ln>
        </p:spPr>
        <p:txBody>
          <a:bodyPr wrap="none" lIns="92075" tIns="46038" rIns="92075" bIns="46038">
            <a:spAutoFit/>
          </a:bodyPr>
          <a:lstStyle/>
          <a:p>
            <a:pPr algn="ctr" eaLnBrk="0" hangingPunct="0"/>
            <a:r>
              <a:rPr lang="en-US" sz="1400">
                <a:latin typeface="Arial Greek" pitchFamily="34" charset="0"/>
                <a:cs typeface="Arial" charset="0"/>
              </a:rPr>
              <a:t>Tuthmosis III</a:t>
            </a:r>
          </a:p>
        </p:txBody>
      </p:sp>
      <p:sp>
        <p:nvSpPr>
          <p:cNvPr id="60427" name="Rectangle 12"/>
          <p:cNvSpPr>
            <a:spLocks noChangeArrowheads="1"/>
          </p:cNvSpPr>
          <p:nvPr/>
        </p:nvSpPr>
        <p:spPr bwMode="auto">
          <a:xfrm>
            <a:off x="2325688" y="5924550"/>
            <a:ext cx="762000" cy="336550"/>
          </a:xfrm>
          <a:prstGeom prst="rect">
            <a:avLst/>
          </a:prstGeom>
          <a:noFill/>
          <a:ln w="9525">
            <a:noFill/>
            <a:miter lim="800000"/>
            <a:headEnd/>
            <a:tailEnd/>
          </a:ln>
        </p:spPr>
        <p:txBody>
          <a:bodyPr wrap="none" lIns="92075" tIns="46038" rIns="92075" bIns="46038">
            <a:spAutoFit/>
          </a:bodyPr>
          <a:lstStyle/>
          <a:p>
            <a:pPr eaLnBrk="0" hangingPunct="0">
              <a:spcBef>
                <a:spcPct val="20000"/>
              </a:spcBef>
            </a:pPr>
            <a:r>
              <a:rPr lang="en-US" sz="1600" b="0">
                <a:solidFill>
                  <a:srgbClr val="990033"/>
                </a:solidFill>
                <a:cs typeface="Arial" charset="0"/>
              </a:rPr>
              <a:t>Egypt</a:t>
            </a:r>
          </a:p>
        </p:txBody>
      </p:sp>
      <p:sp>
        <p:nvSpPr>
          <p:cNvPr id="60428" name="Rectangle 13"/>
          <p:cNvSpPr>
            <a:spLocks noChangeArrowheads="1"/>
          </p:cNvSpPr>
          <p:nvPr/>
        </p:nvSpPr>
        <p:spPr bwMode="auto">
          <a:xfrm>
            <a:off x="6113463" y="5905500"/>
            <a:ext cx="738187" cy="336550"/>
          </a:xfrm>
          <a:prstGeom prst="rect">
            <a:avLst/>
          </a:prstGeom>
          <a:noFill/>
          <a:ln w="9525">
            <a:noFill/>
            <a:miter lim="800000"/>
            <a:headEnd/>
            <a:tailEnd/>
          </a:ln>
        </p:spPr>
        <p:txBody>
          <a:bodyPr wrap="none" lIns="92075" tIns="46038" rIns="92075" bIns="46038">
            <a:spAutoFit/>
          </a:bodyPr>
          <a:lstStyle/>
          <a:p>
            <a:pPr eaLnBrk="0" hangingPunct="0">
              <a:spcBef>
                <a:spcPct val="20000"/>
              </a:spcBef>
            </a:pPr>
            <a:r>
              <a:rPr lang="en-US" sz="1600" b="0">
                <a:solidFill>
                  <a:srgbClr val="990033"/>
                </a:solidFill>
                <a:cs typeface="Arial" charset="0"/>
              </a:rPr>
              <a:t>Crete</a:t>
            </a:r>
          </a:p>
        </p:txBody>
      </p:sp>
      <p:sp>
        <p:nvSpPr>
          <p:cNvPr id="60429" name="Rectangle 14"/>
          <p:cNvSpPr>
            <a:spLocks noChangeArrowheads="1"/>
          </p:cNvSpPr>
          <p:nvPr/>
        </p:nvSpPr>
        <p:spPr bwMode="auto">
          <a:xfrm>
            <a:off x="-82550" y="4937125"/>
            <a:ext cx="1212850" cy="244475"/>
          </a:xfrm>
          <a:prstGeom prst="rect">
            <a:avLst/>
          </a:prstGeom>
          <a:noFill/>
          <a:ln w="9525">
            <a:noFill/>
            <a:miter lim="800000"/>
            <a:headEnd/>
            <a:tailEnd/>
          </a:ln>
        </p:spPr>
        <p:txBody>
          <a:bodyPr wrap="none" lIns="92075" tIns="46038" rIns="92075" bIns="46038">
            <a:spAutoFit/>
          </a:bodyPr>
          <a:lstStyle/>
          <a:p>
            <a:pPr eaLnBrk="0" hangingPunct="0">
              <a:spcBef>
                <a:spcPct val="20000"/>
              </a:spcBef>
            </a:pPr>
            <a:r>
              <a:rPr lang="en-US" sz="1000" i="1">
                <a:solidFill>
                  <a:srgbClr val="FF9900"/>
                </a:solidFill>
                <a:cs typeface="Arial" charset="0"/>
              </a:rPr>
              <a:t>15</a:t>
            </a:r>
            <a:r>
              <a:rPr lang="en-US" sz="1000" i="1" baseline="30000">
                <a:solidFill>
                  <a:srgbClr val="FF9900"/>
                </a:solidFill>
                <a:cs typeface="Arial" charset="0"/>
              </a:rPr>
              <a:t>th</a:t>
            </a:r>
            <a:r>
              <a:rPr lang="en-US" sz="1000" i="1">
                <a:solidFill>
                  <a:srgbClr val="FF9900"/>
                </a:solidFill>
                <a:cs typeface="Arial" charset="0"/>
              </a:rPr>
              <a:t> century BC</a:t>
            </a:r>
          </a:p>
        </p:txBody>
      </p:sp>
      <p:sp>
        <p:nvSpPr>
          <p:cNvPr id="60430" name="Rectangle 15"/>
          <p:cNvSpPr>
            <a:spLocks noChangeArrowheads="1"/>
          </p:cNvSpPr>
          <p:nvPr/>
        </p:nvSpPr>
        <p:spPr bwMode="auto">
          <a:xfrm>
            <a:off x="1190625" y="4800600"/>
            <a:ext cx="1449388" cy="530225"/>
          </a:xfrm>
          <a:prstGeom prst="rect">
            <a:avLst/>
          </a:prstGeom>
          <a:solidFill>
            <a:srgbClr val="FF91A3">
              <a:alpha val="76077"/>
            </a:srgbClr>
          </a:solidFill>
          <a:ln w="12700">
            <a:solidFill>
              <a:schemeClr val="tx1"/>
            </a:solidFill>
            <a:prstDash val="lgDashDot"/>
            <a:miter lim="800000"/>
            <a:headEnd/>
            <a:tailEnd/>
          </a:ln>
        </p:spPr>
        <p:txBody>
          <a:bodyPr wrap="none" lIns="92075" tIns="46038" rIns="92075" bIns="46038">
            <a:spAutoFit/>
          </a:bodyPr>
          <a:lstStyle/>
          <a:p>
            <a:pPr algn="ctr" eaLnBrk="0" hangingPunct="0"/>
            <a:r>
              <a:rPr lang="en-US" sz="1400">
                <a:cs typeface="Arial" charset="0"/>
              </a:rPr>
              <a:t>Tuthmosis III </a:t>
            </a:r>
          </a:p>
          <a:p>
            <a:pPr algn="ctr" eaLnBrk="0" hangingPunct="0"/>
            <a:r>
              <a:rPr lang="en-US" sz="1400">
                <a:cs typeface="Arial" charset="0"/>
              </a:rPr>
              <a:t>reign</a:t>
            </a:r>
            <a:endParaRPr lang="en-US" sz="1400">
              <a:latin typeface="Arial Greek" pitchFamily="34" charset="0"/>
              <a:cs typeface="Arial" charset="0"/>
            </a:endParaRPr>
          </a:p>
        </p:txBody>
      </p:sp>
      <p:cxnSp>
        <p:nvCxnSpPr>
          <p:cNvPr id="60431" name="AutoShape 16"/>
          <p:cNvCxnSpPr>
            <a:cxnSpLocks noChangeShapeType="1"/>
            <a:stCxn id="60430" idx="0"/>
            <a:endCxn id="60426" idx="2"/>
          </p:cNvCxnSpPr>
          <p:nvPr/>
        </p:nvCxnSpPr>
        <p:spPr bwMode="auto">
          <a:xfrm rot="-5400000">
            <a:off x="1774825" y="4184650"/>
            <a:ext cx="609600" cy="622300"/>
          </a:xfrm>
          <a:prstGeom prst="curvedConnector3">
            <a:avLst>
              <a:gd name="adj1" fmla="val 83329"/>
            </a:avLst>
          </a:prstGeom>
          <a:noFill/>
          <a:ln w="28575">
            <a:solidFill>
              <a:schemeClr val="accent1"/>
            </a:solidFill>
            <a:round/>
            <a:headEnd/>
            <a:tailEnd/>
          </a:ln>
        </p:spPr>
      </p:cxnSp>
      <p:cxnSp>
        <p:nvCxnSpPr>
          <p:cNvPr id="60432" name="AutoShape 17"/>
          <p:cNvCxnSpPr>
            <a:cxnSpLocks noChangeShapeType="1"/>
            <a:stCxn id="60417" idx="0"/>
            <a:endCxn id="60426" idx="2"/>
          </p:cNvCxnSpPr>
          <p:nvPr/>
        </p:nvCxnSpPr>
        <p:spPr bwMode="auto">
          <a:xfrm rot="5400000" flipH="1">
            <a:off x="2355057" y="4226718"/>
            <a:ext cx="609600" cy="538163"/>
          </a:xfrm>
          <a:prstGeom prst="curvedConnector3">
            <a:avLst>
              <a:gd name="adj1" fmla="val 65620"/>
            </a:avLst>
          </a:prstGeom>
          <a:noFill/>
          <a:ln w="31750">
            <a:solidFill>
              <a:schemeClr val="accent1"/>
            </a:solidFill>
            <a:round/>
            <a:headEnd/>
            <a:tailEnd/>
          </a:ln>
        </p:spPr>
      </p:cxnSp>
      <p:sp>
        <p:nvSpPr>
          <p:cNvPr id="60433" name="Rectangle 18"/>
          <p:cNvSpPr>
            <a:spLocks noChangeArrowheads="1"/>
          </p:cNvSpPr>
          <p:nvPr/>
        </p:nvSpPr>
        <p:spPr bwMode="auto">
          <a:xfrm>
            <a:off x="2971800" y="4114800"/>
            <a:ext cx="1077913" cy="549275"/>
          </a:xfrm>
          <a:prstGeom prst="rect">
            <a:avLst/>
          </a:prstGeom>
          <a:noFill/>
          <a:ln w="9525">
            <a:noFill/>
            <a:miter lim="800000"/>
            <a:headEnd/>
            <a:tailEnd/>
          </a:ln>
        </p:spPr>
        <p:txBody>
          <a:bodyPr wrap="none" lIns="92075" tIns="46038" rIns="92075" bIns="46038">
            <a:spAutoFit/>
          </a:bodyPr>
          <a:lstStyle/>
          <a:p>
            <a:pPr algn="ctr" eaLnBrk="0" hangingPunct="0"/>
            <a:r>
              <a:rPr lang="en-US" sz="1000" i="1">
                <a:solidFill>
                  <a:srgbClr val="CC0066"/>
                </a:solidFill>
                <a:cs typeface="Arial" charset="0"/>
              </a:rPr>
              <a:t>Written on </a:t>
            </a:r>
          </a:p>
          <a:p>
            <a:pPr algn="ctr" eaLnBrk="0" hangingPunct="0"/>
            <a:r>
              <a:rPr lang="en-US" sz="1000" i="1">
                <a:solidFill>
                  <a:srgbClr val="CC0066"/>
                </a:solidFill>
                <a:cs typeface="Arial" charset="0"/>
              </a:rPr>
              <a:t>inscription</a:t>
            </a:r>
          </a:p>
          <a:p>
            <a:pPr algn="ctr" eaLnBrk="0" hangingPunct="0"/>
            <a:r>
              <a:rPr lang="en-US" sz="1000" i="1">
                <a:solidFill>
                  <a:srgbClr val="CC0066"/>
                </a:solidFill>
                <a:cs typeface="Arial" charset="0"/>
              </a:rPr>
              <a:t>(</a:t>
            </a:r>
            <a:r>
              <a:rPr lang="en-US" sz="1000" i="1">
                <a:solidFill>
                  <a:srgbClr val="9933FF"/>
                </a:solidFill>
                <a:cs typeface="Arial" charset="0"/>
              </a:rPr>
              <a:t>on amphora</a:t>
            </a:r>
            <a:r>
              <a:rPr lang="en-US" sz="1000" i="1">
                <a:solidFill>
                  <a:srgbClr val="CC0066"/>
                </a:solidFill>
                <a:cs typeface="Arial" charset="0"/>
              </a:rPr>
              <a:t>)</a:t>
            </a:r>
            <a:endParaRPr lang="en-US" sz="1000" i="1">
              <a:solidFill>
                <a:srgbClr val="9933FF"/>
              </a:solidFill>
              <a:cs typeface="Arial" charset="0"/>
            </a:endParaRPr>
          </a:p>
        </p:txBody>
      </p:sp>
      <p:sp>
        <p:nvSpPr>
          <p:cNvPr id="60434" name="Rectangle 19"/>
          <p:cNvSpPr>
            <a:spLocks noChangeArrowheads="1"/>
          </p:cNvSpPr>
          <p:nvPr/>
        </p:nvSpPr>
        <p:spPr bwMode="auto">
          <a:xfrm>
            <a:off x="-82550" y="4343400"/>
            <a:ext cx="1265238" cy="304800"/>
          </a:xfrm>
          <a:prstGeom prst="rect">
            <a:avLst/>
          </a:prstGeom>
          <a:noFill/>
          <a:ln w="12700" algn="ctr">
            <a:noFill/>
            <a:prstDash val="lgDashDot"/>
            <a:miter lim="800000"/>
            <a:headEnd/>
            <a:tailEnd/>
          </a:ln>
        </p:spPr>
        <p:txBody>
          <a:bodyPr wrap="none" lIns="92075" tIns="46038" rIns="92075" bIns="46038" anchor="ctr">
            <a:spAutoFit/>
          </a:bodyPr>
          <a:lstStyle/>
          <a:p>
            <a:r>
              <a:rPr lang="en-GB" sz="1000" i="1">
                <a:solidFill>
                  <a:srgbClr val="FF9900"/>
                </a:solidFill>
                <a:cs typeface="Arial" charset="0"/>
              </a:rPr>
              <a:t>14</a:t>
            </a:r>
            <a:r>
              <a:rPr lang="en-GB" sz="1000" i="1" baseline="30000">
                <a:solidFill>
                  <a:srgbClr val="FF9900"/>
                </a:solidFill>
                <a:cs typeface="Arial" charset="0"/>
              </a:rPr>
              <a:t>th</a:t>
            </a:r>
            <a:r>
              <a:rPr lang="en-GB" sz="1000" i="1">
                <a:solidFill>
                  <a:srgbClr val="FF9900"/>
                </a:solidFill>
                <a:cs typeface="Arial" charset="0"/>
              </a:rPr>
              <a:t> century BC</a:t>
            </a:r>
            <a:r>
              <a:rPr lang="el-GR" sz="1400">
                <a:cs typeface="Arial" charset="0"/>
              </a:rPr>
              <a:t> </a:t>
            </a:r>
          </a:p>
        </p:txBody>
      </p:sp>
      <p:sp>
        <p:nvSpPr>
          <p:cNvPr id="60435" name="Rectangle 20"/>
          <p:cNvSpPr>
            <a:spLocks noChangeArrowheads="1"/>
          </p:cNvSpPr>
          <p:nvPr/>
        </p:nvSpPr>
        <p:spPr bwMode="auto">
          <a:xfrm>
            <a:off x="1073150" y="5334000"/>
            <a:ext cx="993775" cy="396875"/>
          </a:xfrm>
          <a:prstGeom prst="rect">
            <a:avLst/>
          </a:prstGeom>
          <a:noFill/>
          <a:ln w="9525">
            <a:noFill/>
            <a:miter lim="800000"/>
            <a:headEnd/>
            <a:tailEnd/>
          </a:ln>
        </p:spPr>
        <p:txBody>
          <a:bodyPr wrap="none" lIns="92075" tIns="46038" rIns="92075" bIns="46038">
            <a:spAutoFit/>
          </a:bodyPr>
          <a:lstStyle/>
          <a:p>
            <a:pPr algn="ctr" eaLnBrk="0" hangingPunct="0"/>
            <a:r>
              <a:rPr lang="en-US" sz="1000" i="1">
                <a:solidFill>
                  <a:srgbClr val="9933FF"/>
                </a:solidFill>
                <a:cs typeface="Arial" charset="0"/>
              </a:rPr>
              <a:t>Papyrus</a:t>
            </a:r>
          </a:p>
          <a:p>
            <a:pPr algn="ctr" eaLnBrk="0" hangingPunct="0"/>
            <a:r>
              <a:rPr lang="en-US" sz="1000" i="1">
                <a:solidFill>
                  <a:srgbClr val="9933FF"/>
                </a:solidFill>
                <a:cs typeface="Arial" charset="0"/>
              </a:rPr>
              <a:t> information</a:t>
            </a:r>
          </a:p>
        </p:txBody>
      </p:sp>
      <p:sp>
        <p:nvSpPr>
          <p:cNvPr id="60436" name="Rectangle 21"/>
          <p:cNvSpPr>
            <a:spLocks noChangeArrowheads="1"/>
          </p:cNvSpPr>
          <p:nvPr/>
        </p:nvSpPr>
        <p:spPr bwMode="auto">
          <a:xfrm>
            <a:off x="5699125" y="2209800"/>
            <a:ext cx="1803400" cy="317500"/>
          </a:xfrm>
          <a:prstGeom prst="rect">
            <a:avLst/>
          </a:prstGeom>
          <a:solidFill>
            <a:srgbClr val="FF91A3"/>
          </a:solidFill>
          <a:ln w="12700">
            <a:solidFill>
              <a:schemeClr val="accent1"/>
            </a:solidFill>
            <a:miter lim="800000"/>
            <a:headEnd/>
            <a:tailEnd/>
          </a:ln>
        </p:spPr>
        <p:txBody>
          <a:bodyPr wrap="none" lIns="92075" tIns="46038" rIns="92075" bIns="46038">
            <a:spAutoFit/>
          </a:bodyPr>
          <a:lstStyle/>
          <a:p>
            <a:pPr algn="ctr" eaLnBrk="0" hangingPunct="0"/>
            <a:r>
              <a:rPr lang="en-US" sz="1400">
                <a:cs typeface="Arial" charset="0"/>
              </a:rPr>
              <a:t>Tomb Excavation</a:t>
            </a:r>
            <a:endParaRPr lang="en-US" sz="1400">
              <a:latin typeface="Arial Greek" pitchFamily="34" charset="0"/>
              <a:cs typeface="Arial" charset="0"/>
            </a:endParaRPr>
          </a:p>
        </p:txBody>
      </p:sp>
      <p:sp>
        <p:nvSpPr>
          <p:cNvPr id="60437" name="Rectangle 22"/>
          <p:cNvSpPr>
            <a:spLocks noChangeArrowheads="1"/>
          </p:cNvSpPr>
          <p:nvPr/>
        </p:nvSpPr>
        <p:spPr bwMode="auto">
          <a:xfrm>
            <a:off x="330200" y="2133600"/>
            <a:ext cx="555625" cy="304800"/>
          </a:xfrm>
          <a:prstGeom prst="rect">
            <a:avLst/>
          </a:prstGeom>
          <a:noFill/>
          <a:ln w="12700" algn="ctr">
            <a:noFill/>
            <a:prstDash val="lgDashDot"/>
            <a:miter lim="800000"/>
            <a:headEnd/>
            <a:tailEnd/>
          </a:ln>
        </p:spPr>
        <p:txBody>
          <a:bodyPr lIns="92075" tIns="46038" rIns="92075" bIns="46038" anchor="ctr">
            <a:spAutoFit/>
          </a:bodyPr>
          <a:lstStyle/>
          <a:p>
            <a:r>
              <a:rPr lang="en-GB" sz="1000" i="1">
                <a:solidFill>
                  <a:srgbClr val="FF9900"/>
                </a:solidFill>
                <a:cs typeface="Arial" charset="0"/>
              </a:rPr>
              <a:t>1951</a:t>
            </a:r>
            <a:r>
              <a:rPr lang="el-GR" sz="1400">
                <a:cs typeface="Arial" charset="0"/>
              </a:rPr>
              <a:t> </a:t>
            </a:r>
          </a:p>
        </p:txBody>
      </p:sp>
      <p:sp>
        <p:nvSpPr>
          <p:cNvPr id="60438" name="Rectangle 23"/>
          <p:cNvSpPr>
            <a:spLocks noChangeArrowheads="1"/>
          </p:cNvSpPr>
          <p:nvPr/>
        </p:nvSpPr>
        <p:spPr bwMode="auto">
          <a:xfrm>
            <a:off x="7640638" y="1670050"/>
            <a:ext cx="1798637" cy="304800"/>
          </a:xfrm>
          <a:prstGeom prst="rect">
            <a:avLst/>
          </a:prstGeom>
          <a:noFill/>
          <a:ln w="9525">
            <a:noFill/>
            <a:miter lim="800000"/>
            <a:headEnd/>
            <a:tailEnd/>
          </a:ln>
        </p:spPr>
        <p:txBody>
          <a:bodyPr wrap="none" lIns="92075" tIns="46038" rIns="92075" bIns="46038">
            <a:spAutoFit/>
          </a:bodyPr>
          <a:lstStyle/>
          <a:p>
            <a:pPr algn="ctr" eaLnBrk="0" hangingPunct="0"/>
            <a:r>
              <a:rPr lang="en-US" sz="1400">
                <a:latin typeface="Arial Greek" pitchFamily="34" charset="0"/>
                <a:cs typeface="Arial" charset="0"/>
              </a:rPr>
              <a:t>Stylianos Alexiou</a:t>
            </a:r>
          </a:p>
        </p:txBody>
      </p:sp>
      <p:sp>
        <p:nvSpPr>
          <p:cNvPr id="60439" name="Line 24"/>
          <p:cNvSpPr>
            <a:spLocks noChangeShapeType="1"/>
          </p:cNvSpPr>
          <p:nvPr/>
        </p:nvSpPr>
        <p:spPr bwMode="auto">
          <a:xfrm flipV="1">
            <a:off x="6686550" y="1981200"/>
            <a:ext cx="1238250" cy="228600"/>
          </a:xfrm>
          <a:prstGeom prst="line">
            <a:avLst/>
          </a:prstGeom>
          <a:noFill/>
          <a:ln w="12700">
            <a:solidFill>
              <a:schemeClr val="accent1"/>
            </a:solidFill>
            <a:prstDash val="lgDashDot"/>
            <a:round/>
            <a:headEnd/>
            <a:tailEnd/>
          </a:ln>
        </p:spPr>
        <p:txBody>
          <a:bodyPr lIns="92075" tIns="46038" rIns="92075" bIns="46038">
            <a:spAutoFit/>
          </a:bodyPr>
          <a:lstStyle/>
          <a:p>
            <a:endParaRPr lang="el-GR"/>
          </a:p>
        </p:txBody>
      </p:sp>
      <p:sp>
        <p:nvSpPr>
          <p:cNvPr id="60440" name="Rectangle 25"/>
          <p:cNvSpPr>
            <a:spLocks noChangeArrowheads="1"/>
          </p:cNvSpPr>
          <p:nvPr/>
        </p:nvSpPr>
        <p:spPr bwMode="auto">
          <a:xfrm>
            <a:off x="7677150" y="1981200"/>
            <a:ext cx="993775" cy="396875"/>
          </a:xfrm>
          <a:prstGeom prst="rect">
            <a:avLst/>
          </a:prstGeom>
          <a:noFill/>
          <a:ln w="9525">
            <a:noFill/>
            <a:miter lim="800000"/>
            <a:headEnd/>
            <a:tailEnd/>
          </a:ln>
        </p:spPr>
        <p:txBody>
          <a:bodyPr wrap="none" lIns="92075" tIns="46038" rIns="92075" bIns="46038">
            <a:spAutoFit/>
          </a:bodyPr>
          <a:lstStyle/>
          <a:p>
            <a:pPr algn="ctr" eaLnBrk="0" hangingPunct="0"/>
            <a:r>
              <a:rPr lang="en-US" sz="1000" i="1">
                <a:solidFill>
                  <a:srgbClr val="9933FF"/>
                </a:solidFill>
                <a:cs typeface="Arial" charset="0"/>
              </a:rPr>
              <a:t>record</a:t>
            </a:r>
          </a:p>
          <a:p>
            <a:pPr algn="ctr" eaLnBrk="0" hangingPunct="0"/>
            <a:r>
              <a:rPr lang="en-US" sz="1000" i="1">
                <a:solidFill>
                  <a:srgbClr val="9933FF"/>
                </a:solidFill>
                <a:cs typeface="Arial" charset="0"/>
              </a:rPr>
              <a:t> information</a:t>
            </a:r>
          </a:p>
        </p:txBody>
      </p:sp>
      <p:sp>
        <p:nvSpPr>
          <p:cNvPr id="60441" name="Line 26"/>
          <p:cNvSpPr>
            <a:spLocks noChangeShapeType="1"/>
          </p:cNvSpPr>
          <p:nvPr/>
        </p:nvSpPr>
        <p:spPr bwMode="auto">
          <a:xfrm flipV="1">
            <a:off x="3797300" y="2971800"/>
            <a:ext cx="412750" cy="2133600"/>
          </a:xfrm>
          <a:prstGeom prst="line">
            <a:avLst/>
          </a:prstGeom>
          <a:noFill/>
          <a:ln w="25400">
            <a:solidFill>
              <a:srgbClr val="CC8614"/>
            </a:solidFill>
            <a:prstDash val="sysDot"/>
            <a:round/>
            <a:headEnd type="none" w="sm" len="sm"/>
            <a:tailEnd type="none" w="sm" len="sm"/>
          </a:ln>
        </p:spPr>
        <p:txBody>
          <a:bodyPr/>
          <a:lstStyle/>
          <a:p>
            <a:endParaRPr lang="el-GR"/>
          </a:p>
        </p:txBody>
      </p:sp>
      <p:sp>
        <p:nvSpPr>
          <p:cNvPr id="60442" name="Rectangle 27"/>
          <p:cNvSpPr>
            <a:spLocks noChangeArrowheads="1"/>
          </p:cNvSpPr>
          <p:nvPr/>
        </p:nvSpPr>
        <p:spPr bwMode="auto">
          <a:xfrm>
            <a:off x="3136900" y="2971800"/>
            <a:ext cx="1044575" cy="487363"/>
          </a:xfrm>
          <a:prstGeom prst="rect">
            <a:avLst/>
          </a:prstGeom>
          <a:noFill/>
          <a:ln w="9525">
            <a:noFill/>
            <a:miter lim="800000"/>
            <a:headEnd/>
            <a:tailEnd/>
          </a:ln>
        </p:spPr>
        <p:txBody>
          <a:bodyPr lIns="92075" tIns="46038" rIns="92075" bIns="46038">
            <a:spAutoFit/>
          </a:bodyPr>
          <a:lstStyle/>
          <a:p>
            <a:pPr algn="ctr" eaLnBrk="0" hangingPunct="0"/>
            <a:r>
              <a:rPr lang="en-US" sz="1200">
                <a:cs typeface="Arial" charset="0"/>
              </a:rPr>
              <a:t>Amphora </a:t>
            </a:r>
            <a:r>
              <a:rPr lang="el-GR" sz="1200">
                <a:cs typeface="Arial" charset="0"/>
              </a:rPr>
              <a:t>Λ</a:t>
            </a:r>
            <a:r>
              <a:rPr lang="fr-FR" sz="1200">
                <a:cs typeface="Arial" charset="0"/>
              </a:rPr>
              <a:t>2409</a:t>
            </a:r>
            <a:r>
              <a:rPr lang="el-GR" sz="1400">
                <a:cs typeface="Arial" charset="0"/>
              </a:rPr>
              <a:t> </a:t>
            </a:r>
            <a:endParaRPr lang="en-US" sz="1400">
              <a:cs typeface="Arial" charset="0"/>
            </a:endParaRPr>
          </a:p>
        </p:txBody>
      </p:sp>
      <p:sp>
        <p:nvSpPr>
          <p:cNvPr id="60443" name="Line 28"/>
          <p:cNvSpPr>
            <a:spLocks noChangeShapeType="1"/>
          </p:cNvSpPr>
          <p:nvPr/>
        </p:nvSpPr>
        <p:spPr bwMode="auto">
          <a:xfrm flipH="1" flipV="1">
            <a:off x="4210050" y="2971800"/>
            <a:ext cx="1238250" cy="1447800"/>
          </a:xfrm>
          <a:prstGeom prst="line">
            <a:avLst/>
          </a:prstGeom>
          <a:noFill/>
          <a:ln w="25400">
            <a:solidFill>
              <a:srgbClr val="CC8614"/>
            </a:solidFill>
            <a:prstDash val="sysDot"/>
            <a:round/>
            <a:headEnd type="none" w="sm" len="sm"/>
            <a:tailEnd type="none" w="sm" len="sm"/>
          </a:ln>
        </p:spPr>
        <p:txBody>
          <a:bodyPr/>
          <a:lstStyle/>
          <a:p>
            <a:endParaRPr lang="el-GR"/>
          </a:p>
        </p:txBody>
      </p:sp>
      <p:sp>
        <p:nvSpPr>
          <p:cNvPr id="60444" name="Line 29"/>
          <p:cNvSpPr>
            <a:spLocks noChangeShapeType="1"/>
          </p:cNvSpPr>
          <p:nvPr/>
        </p:nvSpPr>
        <p:spPr bwMode="auto">
          <a:xfrm flipV="1">
            <a:off x="4481513" y="2362200"/>
            <a:ext cx="1214437" cy="0"/>
          </a:xfrm>
          <a:prstGeom prst="line">
            <a:avLst/>
          </a:prstGeom>
          <a:noFill/>
          <a:ln w="25400">
            <a:solidFill>
              <a:srgbClr val="CC8614"/>
            </a:solidFill>
            <a:prstDash val="sysDot"/>
            <a:round/>
            <a:headEnd type="none" w="sm" len="sm"/>
            <a:tailEnd type="none" w="sm" len="sm"/>
          </a:ln>
        </p:spPr>
        <p:txBody>
          <a:bodyPr/>
          <a:lstStyle/>
          <a:p>
            <a:endParaRPr lang="el-GR"/>
          </a:p>
        </p:txBody>
      </p:sp>
      <p:sp>
        <p:nvSpPr>
          <p:cNvPr id="60445" name="Rectangle 30"/>
          <p:cNvSpPr>
            <a:spLocks noChangeArrowheads="1"/>
          </p:cNvSpPr>
          <p:nvPr/>
        </p:nvSpPr>
        <p:spPr bwMode="auto">
          <a:xfrm>
            <a:off x="7346950" y="3200400"/>
            <a:ext cx="1044575" cy="304800"/>
          </a:xfrm>
          <a:prstGeom prst="rect">
            <a:avLst/>
          </a:prstGeom>
          <a:noFill/>
          <a:ln w="9525">
            <a:noFill/>
            <a:miter lim="800000"/>
            <a:headEnd/>
            <a:tailEnd/>
          </a:ln>
        </p:spPr>
        <p:txBody>
          <a:bodyPr lIns="92075" tIns="46038" rIns="92075" bIns="46038">
            <a:spAutoFit/>
          </a:bodyPr>
          <a:lstStyle/>
          <a:p>
            <a:pPr algn="ctr" eaLnBrk="0" hangingPunct="0"/>
            <a:r>
              <a:rPr lang="en-US" sz="1400">
                <a:cs typeface="Arial" charset="0"/>
              </a:rPr>
              <a:t>Tomb</a:t>
            </a:r>
            <a:endParaRPr lang="en-US" sz="1400">
              <a:latin typeface="Arial Greek" pitchFamily="34" charset="0"/>
              <a:cs typeface="Arial" charset="0"/>
            </a:endParaRPr>
          </a:p>
        </p:txBody>
      </p:sp>
      <p:sp>
        <p:nvSpPr>
          <p:cNvPr id="60446" name="Line 31"/>
          <p:cNvSpPr>
            <a:spLocks noChangeShapeType="1"/>
          </p:cNvSpPr>
          <p:nvPr/>
        </p:nvSpPr>
        <p:spPr bwMode="auto">
          <a:xfrm flipV="1">
            <a:off x="6769100" y="3429000"/>
            <a:ext cx="990600" cy="762000"/>
          </a:xfrm>
          <a:prstGeom prst="line">
            <a:avLst/>
          </a:prstGeom>
          <a:noFill/>
          <a:ln w="25400">
            <a:solidFill>
              <a:srgbClr val="CC8614"/>
            </a:solidFill>
            <a:prstDash val="sysDot"/>
            <a:round/>
            <a:headEnd type="none" w="sm" len="sm"/>
            <a:tailEnd type="none" w="sm" len="sm"/>
          </a:ln>
        </p:spPr>
        <p:txBody>
          <a:bodyPr/>
          <a:lstStyle/>
          <a:p>
            <a:endParaRPr lang="el-GR"/>
          </a:p>
        </p:txBody>
      </p:sp>
      <p:sp>
        <p:nvSpPr>
          <p:cNvPr id="60447" name="Line 32"/>
          <p:cNvSpPr>
            <a:spLocks noChangeShapeType="1"/>
          </p:cNvSpPr>
          <p:nvPr/>
        </p:nvSpPr>
        <p:spPr bwMode="auto">
          <a:xfrm flipH="1" flipV="1">
            <a:off x="7264400" y="2514600"/>
            <a:ext cx="660400" cy="838200"/>
          </a:xfrm>
          <a:prstGeom prst="line">
            <a:avLst/>
          </a:prstGeom>
          <a:noFill/>
          <a:ln w="25400">
            <a:solidFill>
              <a:srgbClr val="CC8614"/>
            </a:solidFill>
            <a:prstDash val="sysDot"/>
            <a:round/>
            <a:headEnd type="none" w="sm" len="sm"/>
            <a:tailEnd type="none" w="sm" len="sm"/>
          </a:ln>
        </p:spPr>
        <p:txBody>
          <a:bodyPr/>
          <a:lstStyle/>
          <a:p>
            <a:endParaRPr lang="el-GR"/>
          </a:p>
        </p:txBody>
      </p:sp>
      <p:pic>
        <p:nvPicPr>
          <p:cNvPr id="60448" name="Picture 33" descr="CRETE-EGYPT_220-221[8]"/>
          <p:cNvPicPr>
            <a:picLocks noChangeAspect="1" noChangeArrowheads="1"/>
          </p:cNvPicPr>
          <p:nvPr/>
        </p:nvPicPr>
        <p:blipFill>
          <a:blip r:embed="rId4" cstate="print"/>
          <a:srcRect/>
          <a:stretch>
            <a:fillRect/>
          </a:stretch>
        </p:blipFill>
        <p:spPr bwMode="auto">
          <a:xfrm>
            <a:off x="3430588" y="1676400"/>
            <a:ext cx="1090612" cy="1295400"/>
          </a:xfrm>
          <a:prstGeom prst="rect">
            <a:avLst/>
          </a:prstGeom>
          <a:noFill/>
          <a:ln w="9525">
            <a:noFill/>
            <a:miter lim="800000"/>
            <a:headEnd/>
            <a:tailEnd/>
          </a:ln>
        </p:spPr>
      </p:pic>
      <p:sp>
        <p:nvSpPr>
          <p:cNvPr id="60449" name="Rectangle 34"/>
          <p:cNvSpPr>
            <a:spLocks noChangeArrowheads="1"/>
          </p:cNvSpPr>
          <p:nvPr/>
        </p:nvSpPr>
        <p:spPr bwMode="auto">
          <a:xfrm>
            <a:off x="5241925" y="1295400"/>
            <a:ext cx="2368550" cy="530225"/>
          </a:xfrm>
          <a:prstGeom prst="rect">
            <a:avLst/>
          </a:prstGeom>
          <a:solidFill>
            <a:srgbClr val="FF91A3"/>
          </a:solidFill>
          <a:ln w="12700">
            <a:solidFill>
              <a:schemeClr val="accent1"/>
            </a:solidFill>
            <a:miter lim="800000"/>
            <a:headEnd/>
            <a:tailEnd/>
          </a:ln>
        </p:spPr>
        <p:txBody>
          <a:bodyPr wrap="none" lIns="92075" tIns="46038" rIns="92075" bIns="46038">
            <a:spAutoFit/>
          </a:bodyPr>
          <a:lstStyle/>
          <a:p>
            <a:pPr algn="ctr" eaLnBrk="0" hangingPunct="0"/>
            <a:r>
              <a:rPr lang="en-US" sz="1400">
                <a:cs typeface="Arial" charset="0"/>
              </a:rPr>
              <a:t>Amphora placement in</a:t>
            </a:r>
          </a:p>
          <a:p>
            <a:pPr algn="ctr" eaLnBrk="0" hangingPunct="0"/>
            <a:r>
              <a:rPr lang="en-US" sz="1400">
                <a:cs typeface="Arial" charset="0"/>
              </a:rPr>
              <a:t> Archeological Museum</a:t>
            </a:r>
            <a:endParaRPr lang="en-US" sz="1400">
              <a:latin typeface="Arial Greek" pitchFamily="34" charset="0"/>
              <a:cs typeface="Arial" charset="0"/>
            </a:endParaRPr>
          </a:p>
        </p:txBody>
      </p:sp>
      <p:sp>
        <p:nvSpPr>
          <p:cNvPr id="60450" name="Rectangle 35"/>
          <p:cNvSpPr>
            <a:spLocks noChangeArrowheads="1"/>
          </p:cNvSpPr>
          <p:nvPr/>
        </p:nvSpPr>
        <p:spPr bwMode="auto">
          <a:xfrm>
            <a:off x="6686550" y="533400"/>
            <a:ext cx="2695575" cy="517525"/>
          </a:xfrm>
          <a:prstGeom prst="rect">
            <a:avLst/>
          </a:prstGeom>
          <a:noFill/>
          <a:ln w="12700" algn="ctr">
            <a:noFill/>
            <a:prstDash val="lgDashDot"/>
            <a:miter lim="800000"/>
            <a:headEnd/>
            <a:tailEnd/>
          </a:ln>
        </p:spPr>
        <p:txBody>
          <a:bodyPr wrap="none" lIns="92075" tIns="46038" rIns="92075" bIns="46038" anchor="ctr">
            <a:spAutoFit/>
          </a:bodyPr>
          <a:lstStyle/>
          <a:p>
            <a:r>
              <a:rPr lang="en-GB" sz="1400">
                <a:cs typeface="Arial" charset="0"/>
              </a:rPr>
              <a:t>Archaeological Museum of </a:t>
            </a:r>
          </a:p>
          <a:p>
            <a:r>
              <a:rPr lang="en-GB" sz="1400">
                <a:cs typeface="Arial" charset="0"/>
              </a:rPr>
              <a:t>Heraklion Crete</a:t>
            </a:r>
            <a:r>
              <a:rPr lang="el-GR" sz="1400">
                <a:cs typeface="Arial" charset="0"/>
              </a:rPr>
              <a:t> </a:t>
            </a:r>
          </a:p>
        </p:txBody>
      </p:sp>
      <p:sp>
        <p:nvSpPr>
          <p:cNvPr id="60451" name="Rectangle 36"/>
          <p:cNvSpPr>
            <a:spLocks noChangeArrowheads="1"/>
          </p:cNvSpPr>
          <p:nvPr/>
        </p:nvSpPr>
        <p:spPr bwMode="auto">
          <a:xfrm>
            <a:off x="7924800" y="990600"/>
            <a:ext cx="993775" cy="396875"/>
          </a:xfrm>
          <a:prstGeom prst="rect">
            <a:avLst/>
          </a:prstGeom>
          <a:noFill/>
          <a:ln w="9525">
            <a:noFill/>
            <a:miter lim="800000"/>
            <a:headEnd/>
            <a:tailEnd/>
          </a:ln>
        </p:spPr>
        <p:txBody>
          <a:bodyPr wrap="none" lIns="92075" tIns="46038" rIns="92075" bIns="46038">
            <a:spAutoFit/>
          </a:bodyPr>
          <a:lstStyle/>
          <a:p>
            <a:pPr algn="ctr" eaLnBrk="0" hangingPunct="0"/>
            <a:r>
              <a:rPr lang="en-US" sz="1000" i="1">
                <a:solidFill>
                  <a:srgbClr val="9933FF"/>
                </a:solidFill>
                <a:cs typeface="Arial" charset="0"/>
              </a:rPr>
              <a:t>record</a:t>
            </a:r>
          </a:p>
          <a:p>
            <a:pPr algn="ctr" eaLnBrk="0" hangingPunct="0"/>
            <a:r>
              <a:rPr lang="en-US" sz="1000" i="1">
                <a:solidFill>
                  <a:srgbClr val="9933FF"/>
                </a:solidFill>
                <a:cs typeface="Arial" charset="0"/>
              </a:rPr>
              <a:t> information</a:t>
            </a:r>
          </a:p>
        </p:txBody>
      </p:sp>
      <p:sp>
        <p:nvSpPr>
          <p:cNvPr id="60452" name="Line 37"/>
          <p:cNvSpPr>
            <a:spLocks noChangeShapeType="1"/>
          </p:cNvSpPr>
          <p:nvPr/>
        </p:nvSpPr>
        <p:spPr bwMode="auto">
          <a:xfrm flipV="1">
            <a:off x="6438900" y="990600"/>
            <a:ext cx="1238250" cy="304800"/>
          </a:xfrm>
          <a:prstGeom prst="line">
            <a:avLst/>
          </a:prstGeom>
          <a:noFill/>
          <a:ln w="12700">
            <a:solidFill>
              <a:schemeClr val="accent1"/>
            </a:solidFill>
            <a:prstDash val="lgDashDot"/>
            <a:round/>
            <a:headEnd/>
            <a:tailEnd/>
          </a:ln>
        </p:spPr>
        <p:txBody>
          <a:bodyPr lIns="92075" tIns="46038" rIns="92075" bIns="46038">
            <a:spAutoFit/>
          </a:bodyPr>
          <a:lstStyle/>
          <a:p>
            <a:endParaRPr lang="el-GR"/>
          </a:p>
        </p:txBody>
      </p:sp>
      <p:sp>
        <p:nvSpPr>
          <p:cNvPr id="60453" name="Line 38"/>
          <p:cNvSpPr>
            <a:spLocks noChangeShapeType="1"/>
          </p:cNvSpPr>
          <p:nvPr/>
        </p:nvSpPr>
        <p:spPr bwMode="auto">
          <a:xfrm flipH="1" flipV="1">
            <a:off x="6438900" y="5029200"/>
            <a:ext cx="0" cy="914400"/>
          </a:xfrm>
          <a:prstGeom prst="line">
            <a:avLst/>
          </a:prstGeom>
          <a:noFill/>
          <a:ln w="25400">
            <a:solidFill>
              <a:srgbClr val="CC8614"/>
            </a:solidFill>
            <a:round/>
            <a:headEnd type="none" w="sm" len="sm"/>
            <a:tailEnd type="none" w="sm" len="sm"/>
          </a:ln>
        </p:spPr>
        <p:txBody>
          <a:bodyPr/>
          <a:lstStyle/>
          <a:p>
            <a:endParaRPr lang="el-GR"/>
          </a:p>
        </p:txBody>
      </p:sp>
      <p:sp>
        <p:nvSpPr>
          <p:cNvPr id="60454" name="Line 29"/>
          <p:cNvSpPr>
            <a:spLocks noChangeShapeType="1"/>
          </p:cNvSpPr>
          <p:nvPr/>
        </p:nvSpPr>
        <p:spPr bwMode="auto">
          <a:xfrm flipV="1">
            <a:off x="4516438" y="1808163"/>
            <a:ext cx="1031875" cy="211137"/>
          </a:xfrm>
          <a:prstGeom prst="line">
            <a:avLst/>
          </a:prstGeom>
          <a:noFill/>
          <a:ln w="25400">
            <a:solidFill>
              <a:srgbClr val="CC8614"/>
            </a:solidFill>
            <a:prstDash val="sysDot"/>
            <a:round/>
            <a:headEnd type="none" w="sm" len="sm"/>
            <a:tailEnd type="none" w="sm" len="sm"/>
          </a:ln>
        </p:spPr>
        <p:txBody>
          <a:bodyPr/>
          <a:lstStyle/>
          <a:p>
            <a:endParaRPr lang="el-GR"/>
          </a:p>
        </p:txBody>
      </p:sp>
      <p:sp>
        <p:nvSpPr>
          <p:cNvPr id="60456" name="Text Box 40"/>
          <p:cNvSpPr txBox="1">
            <a:spLocks noChangeArrowheads="1"/>
          </p:cNvSpPr>
          <p:nvPr/>
        </p:nvSpPr>
        <p:spPr bwMode="auto">
          <a:xfrm>
            <a:off x="1122363" y="1784350"/>
            <a:ext cx="1992312" cy="1328738"/>
          </a:xfrm>
          <a:prstGeom prst="rect">
            <a:avLst/>
          </a:prstGeom>
          <a:solidFill>
            <a:srgbClr val="FF6600">
              <a:alpha val="3137"/>
            </a:srgbClr>
          </a:solidFill>
          <a:ln w="9525">
            <a:noFill/>
            <a:miter lim="800000"/>
            <a:headEnd/>
            <a:tailEnd/>
          </a:ln>
        </p:spPr>
        <p:txBody>
          <a:bodyPr>
            <a:spAutoFit/>
          </a:bodyPr>
          <a:lstStyle/>
          <a:p>
            <a:pPr>
              <a:spcBef>
                <a:spcPct val="50000"/>
              </a:spcBef>
            </a:pPr>
            <a:r>
              <a:rPr lang="en-US" i="1" u="sng"/>
              <a:t>Query: </a:t>
            </a:r>
          </a:p>
          <a:p>
            <a:pPr>
              <a:spcBef>
                <a:spcPct val="50000"/>
              </a:spcBef>
            </a:pPr>
            <a:r>
              <a:rPr lang="en-US" i="1"/>
              <a:t>Things from Egypt found in Crete</a:t>
            </a:r>
            <a:endParaRPr lang="el-GR" i="1"/>
          </a:p>
        </p:txBody>
      </p:sp>
      <p:sp>
        <p:nvSpPr>
          <p:cNvPr id="41" name="40 - TextBox"/>
          <p:cNvSpPr txBox="1"/>
          <p:nvPr/>
        </p:nvSpPr>
        <p:spPr>
          <a:xfrm>
            <a:off x="0" y="6488668"/>
            <a:ext cx="1582484" cy="369332"/>
          </a:xfrm>
          <a:prstGeom prst="rect">
            <a:avLst/>
          </a:prstGeom>
          <a:noFill/>
        </p:spPr>
        <p:txBody>
          <a:bodyPr wrap="none" rtlCol="0">
            <a:spAutoFit/>
          </a:bodyPr>
          <a:lstStyle/>
          <a:p>
            <a:r>
              <a:rPr lang="en-US" b="0" i="1" dirty="0" smtClean="0">
                <a:solidFill>
                  <a:srgbClr val="CCCC00"/>
                </a:solidFill>
              </a:rPr>
              <a:t>Related Work</a:t>
            </a:r>
            <a:endParaRPr lang="el-GR" b="0" i="1" dirty="0">
              <a:solidFill>
                <a:srgbClr val="CCCC00"/>
              </a:solidFill>
            </a:endParaRPr>
          </a:p>
        </p:txBody>
      </p:sp>
      <p:sp>
        <p:nvSpPr>
          <p:cNvPr id="42" name="41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60</a:t>
            </a:fld>
            <a:endParaRPr lang="en-US"/>
          </a:p>
        </p:txBody>
      </p:sp>
    </p:spTree>
    <p:custDataLst>
      <p:tags r:id="rId1"/>
    </p:custDataLst>
  </p:cSld>
  <p:clrMapOvr>
    <a:masterClrMapping/>
  </p:clrMapOvr>
  <p:transition advTm="14924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0456"/>
                                        </p:tgtEl>
                                        <p:attrNameLst>
                                          <p:attrName>style.visibility</p:attrName>
                                        </p:attrNameLst>
                                      </p:cBhvr>
                                      <p:to>
                                        <p:strVal val="visible"/>
                                      </p:to>
                                    </p:set>
                                    <p:anim calcmode="lin" valueType="num">
                                      <p:cBhvr additive="base">
                                        <p:cTn id="7" dur="1000" fill="hold"/>
                                        <p:tgtEl>
                                          <p:spTgt spid="60456"/>
                                        </p:tgtEl>
                                        <p:attrNameLst>
                                          <p:attrName>ppt_x</p:attrName>
                                        </p:attrNameLst>
                                      </p:cBhvr>
                                      <p:tavLst>
                                        <p:tav tm="0">
                                          <p:val>
                                            <p:strVal val="0-#ppt_w/2"/>
                                          </p:val>
                                        </p:tav>
                                        <p:tav tm="100000">
                                          <p:val>
                                            <p:strVal val="#ppt_x"/>
                                          </p:val>
                                        </p:tav>
                                      </p:tavLst>
                                    </p:anim>
                                    <p:anim calcmode="lin" valueType="num">
                                      <p:cBhvr additive="base">
                                        <p:cTn id="8" dur="1000" fill="hold"/>
                                        <p:tgtEl>
                                          <p:spTgt spid="604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6"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 Θέση αριθμού διαφάνειας"/>
          <p:cNvSpPr>
            <a:spLocks noGrp="1"/>
          </p:cNvSpPr>
          <p:nvPr>
            <p:ph type="sldNum" sz="quarter" idx="11"/>
          </p:nvPr>
        </p:nvSpPr>
        <p:spPr/>
        <p:txBody>
          <a:bodyPr/>
          <a:lstStyle/>
          <a:p>
            <a:pPr>
              <a:defRPr/>
            </a:pPr>
            <a:fld id="{3ADD8475-48A1-450B-BAC0-23209841DF69}" type="slidenum">
              <a:rPr lang="en-US" smtClean="0"/>
              <a:pPr>
                <a:defRPr/>
              </a:pPr>
              <a:t>61</a:t>
            </a:fld>
            <a:endParaRPr lang="en-US"/>
          </a:p>
        </p:txBody>
      </p:sp>
      <p:sp>
        <p:nvSpPr>
          <p:cNvPr id="3" name="Rectangle 3"/>
          <p:cNvSpPr txBox="1">
            <a:spLocks noChangeArrowheads="1"/>
          </p:cNvSpPr>
          <p:nvPr/>
        </p:nvSpPr>
        <p:spPr bwMode="auto">
          <a:xfrm>
            <a:off x="2468563" y="711200"/>
            <a:ext cx="6610350" cy="57785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2400" b="0" i="1" kern="0" dirty="0" smtClean="0">
                <a:solidFill>
                  <a:srgbClr val="4D4D4D"/>
                </a:solidFill>
                <a:latin typeface="+mj-lt"/>
                <a:ea typeface="+mj-ea"/>
                <a:cs typeface="+mj-cs"/>
              </a:rPr>
              <a:t>Implementation with rules</a:t>
            </a:r>
            <a:endParaRPr kumimoji="0" lang="en-GB" sz="2000" b="0" i="1" u="none" strike="noStrike" kern="0" cap="none" spc="0" normalizeH="0" baseline="0" noProof="0" dirty="0" smtClean="0">
              <a:ln>
                <a:noFill/>
              </a:ln>
              <a:solidFill>
                <a:srgbClr val="4D4D4D"/>
              </a:solidFill>
              <a:effectLst/>
              <a:uLnTx/>
              <a:uFillTx/>
              <a:latin typeface="+mj-lt"/>
              <a:ea typeface="+mj-ea"/>
              <a:cs typeface="+mj-cs"/>
            </a:endParaRPr>
          </a:p>
        </p:txBody>
      </p:sp>
      <p:sp>
        <p:nvSpPr>
          <p:cNvPr id="4" name="3 - TextBox"/>
          <p:cNvSpPr txBox="1"/>
          <p:nvPr/>
        </p:nvSpPr>
        <p:spPr>
          <a:xfrm>
            <a:off x="0" y="6501025"/>
            <a:ext cx="1544012" cy="369332"/>
          </a:xfrm>
          <a:prstGeom prst="rect">
            <a:avLst/>
          </a:prstGeom>
          <a:noFill/>
        </p:spPr>
        <p:txBody>
          <a:bodyPr wrap="none" rtlCol="0">
            <a:spAutoFit/>
          </a:bodyPr>
          <a:lstStyle/>
          <a:p>
            <a:r>
              <a:rPr lang="en-US" b="0" i="1" dirty="0" smtClean="0">
                <a:solidFill>
                  <a:srgbClr val="CCCC00"/>
                </a:solidFill>
              </a:rPr>
              <a:t>Our Proposal</a:t>
            </a:r>
            <a:endParaRPr lang="el-GR" b="0" i="1" dirty="0">
              <a:solidFill>
                <a:srgbClr val="CCCC00"/>
              </a:solidFill>
            </a:endParaRPr>
          </a:p>
        </p:txBody>
      </p:sp>
      <p:sp>
        <p:nvSpPr>
          <p:cNvPr id="5" name="4 - TextBox"/>
          <p:cNvSpPr txBox="1"/>
          <p:nvPr/>
        </p:nvSpPr>
        <p:spPr>
          <a:xfrm>
            <a:off x="-63633" y="3216208"/>
            <a:ext cx="2060180" cy="954107"/>
          </a:xfrm>
          <a:prstGeom prst="rect">
            <a:avLst/>
          </a:prstGeom>
          <a:noFill/>
        </p:spPr>
        <p:txBody>
          <a:bodyPr wrap="none" rtlCol="0">
            <a:spAutoFit/>
          </a:bodyPr>
          <a:lstStyle/>
          <a:p>
            <a:pPr algn="ctr"/>
            <a:r>
              <a:rPr lang="en-US" sz="2800" dirty="0" smtClean="0"/>
              <a:t>Thing from</a:t>
            </a:r>
          </a:p>
          <a:p>
            <a:pPr algn="ctr"/>
            <a:r>
              <a:rPr lang="en-US" sz="2800" dirty="0" smtClean="0"/>
              <a:t> Place</a:t>
            </a:r>
            <a:endParaRPr lang="el-GR" sz="2800" dirty="0"/>
          </a:p>
        </p:txBody>
      </p:sp>
      <p:sp>
        <p:nvSpPr>
          <p:cNvPr id="10" name="9 - TextBox"/>
          <p:cNvSpPr txBox="1"/>
          <p:nvPr/>
        </p:nvSpPr>
        <p:spPr>
          <a:xfrm>
            <a:off x="2948120" y="2049526"/>
            <a:ext cx="6902852" cy="523220"/>
          </a:xfrm>
          <a:prstGeom prst="rect">
            <a:avLst/>
          </a:prstGeom>
          <a:noFill/>
        </p:spPr>
        <p:txBody>
          <a:bodyPr wrap="none" rtlCol="0">
            <a:spAutoFit/>
          </a:bodyPr>
          <a:lstStyle/>
          <a:p>
            <a:r>
              <a:rPr lang="en-US" sz="2800" b="0" dirty="0" smtClean="0"/>
              <a:t>The former or current location of the thing.</a:t>
            </a:r>
            <a:endParaRPr lang="el-GR" sz="2800" b="0" dirty="0"/>
          </a:p>
        </p:txBody>
      </p:sp>
      <p:sp>
        <p:nvSpPr>
          <p:cNvPr id="11" name="10 - TextBox"/>
          <p:cNvSpPr txBox="1"/>
          <p:nvPr/>
        </p:nvSpPr>
        <p:spPr>
          <a:xfrm>
            <a:off x="2974394" y="2659127"/>
            <a:ext cx="6577378" cy="954107"/>
          </a:xfrm>
          <a:prstGeom prst="rect">
            <a:avLst/>
          </a:prstGeom>
          <a:noFill/>
        </p:spPr>
        <p:txBody>
          <a:bodyPr wrap="none" rtlCol="0">
            <a:spAutoFit/>
          </a:bodyPr>
          <a:lstStyle/>
          <a:p>
            <a:r>
              <a:rPr lang="en-US" sz="2800" b="0" dirty="0" smtClean="0"/>
              <a:t>The place where the Thing was created,</a:t>
            </a:r>
          </a:p>
          <a:p>
            <a:r>
              <a:rPr lang="en-US" sz="2800" b="0" dirty="0" smtClean="0"/>
              <a:t> found or acquired.</a:t>
            </a:r>
            <a:endParaRPr lang="el-GR" sz="2800" b="0" dirty="0"/>
          </a:p>
        </p:txBody>
      </p:sp>
      <p:sp>
        <p:nvSpPr>
          <p:cNvPr id="12" name="11 - TextBox"/>
          <p:cNvSpPr txBox="1"/>
          <p:nvPr/>
        </p:nvSpPr>
        <p:spPr>
          <a:xfrm>
            <a:off x="2984904" y="3678641"/>
            <a:ext cx="6245621" cy="954107"/>
          </a:xfrm>
          <a:prstGeom prst="rect">
            <a:avLst/>
          </a:prstGeom>
          <a:noFill/>
        </p:spPr>
        <p:txBody>
          <a:bodyPr wrap="none" rtlCol="0">
            <a:spAutoFit/>
          </a:bodyPr>
          <a:lstStyle/>
          <a:p>
            <a:r>
              <a:rPr lang="en-US" sz="2800" b="0" dirty="0" smtClean="0"/>
              <a:t>The place where the owner or keeper </a:t>
            </a:r>
          </a:p>
          <a:p>
            <a:r>
              <a:rPr lang="en-US" sz="2800" b="0" dirty="0" smtClean="0"/>
              <a:t>of the thing resides.</a:t>
            </a:r>
          </a:p>
        </p:txBody>
      </p:sp>
      <p:sp>
        <p:nvSpPr>
          <p:cNvPr id="13" name="12 - TextBox"/>
          <p:cNvSpPr txBox="1"/>
          <p:nvPr/>
        </p:nvSpPr>
        <p:spPr>
          <a:xfrm>
            <a:off x="2979646" y="4776984"/>
            <a:ext cx="6385081" cy="954107"/>
          </a:xfrm>
          <a:prstGeom prst="rect">
            <a:avLst/>
          </a:prstGeom>
          <a:noFill/>
        </p:spPr>
        <p:txBody>
          <a:bodyPr wrap="none" rtlCol="0">
            <a:spAutoFit/>
          </a:bodyPr>
          <a:lstStyle/>
          <a:p>
            <a:r>
              <a:rPr lang="en-US" sz="2800" b="0" dirty="0" smtClean="0"/>
              <a:t>The place associated (birth, residence)</a:t>
            </a:r>
          </a:p>
          <a:p>
            <a:r>
              <a:rPr lang="en-US" sz="2800" b="0" dirty="0" smtClean="0"/>
              <a:t> with the creator of the thing</a:t>
            </a:r>
          </a:p>
        </p:txBody>
      </p:sp>
      <p:cxnSp>
        <p:nvCxnSpPr>
          <p:cNvPr id="15" name="14 - Γωνιακή σύνδεση"/>
          <p:cNvCxnSpPr>
            <a:stCxn id="5" idx="3"/>
            <a:endCxn id="13" idx="1"/>
          </p:cNvCxnSpPr>
          <p:nvPr/>
        </p:nvCxnSpPr>
        <p:spPr bwMode="auto">
          <a:xfrm>
            <a:off x="1996547" y="3693262"/>
            <a:ext cx="983099" cy="1560776"/>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8" name="17 - Γωνιακή σύνδεση"/>
          <p:cNvCxnSpPr>
            <a:stCxn id="5" idx="3"/>
            <a:endCxn id="12" idx="1"/>
          </p:cNvCxnSpPr>
          <p:nvPr/>
        </p:nvCxnSpPr>
        <p:spPr bwMode="auto">
          <a:xfrm>
            <a:off x="1996547" y="3693262"/>
            <a:ext cx="988357" cy="462433"/>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21" name="20 - Γωνιακή σύνδεση"/>
          <p:cNvCxnSpPr>
            <a:stCxn id="5" idx="3"/>
            <a:endCxn id="11" idx="1"/>
          </p:cNvCxnSpPr>
          <p:nvPr/>
        </p:nvCxnSpPr>
        <p:spPr bwMode="auto">
          <a:xfrm flipV="1">
            <a:off x="1996547" y="3136181"/>
            <a:ext cx="977847" cy="557081"/>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24" name="23 - Γωνιακή σύνδεση"/>
          <p:cNvCxnSpPr>
            <a:stCxn id="5" idx="3"/>
            <a:endCxn id="10" idx="1"/>
          </p:cNvCxnSpPr>
          <p:nvPr/>
        </p:nvCxnSpPr>
        <p:spPr bwMode="auto">
          <a:xfrm flipV="1">
            <a:off x="1996547" y="2311136"/>
            <a:ext cx="951573" cy="1382126"/>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26" name="25 - TextBox"/>
          <p:cNvSpPr txBox="1"/>
          <p:nvPr/>
        </p:nvSpPr>
        <p:spPr>
          <a:xfrm>
            <a:off x="3058508" y="2081049"/>
            <a:ext cx="6574221" cy="523220"/>
          </a:xfrm>
          <a:prstGeom prst="rect">
            <a:avLst/>
          </a:prstGeom>
          <a:solidFill>
            <a:srgbClr val="FF3300"/>
          </a:solidFill>
        </p:spPr>
        <p:txBody>
          <a:bodyPr wrap="square" rtlCol="0">
            <a:spAutoFit/>
          </a:bodyPr>
          <a:lstStyle/>
          <a:p>
            <a:r>
              <a:rPr lang="en-US" sz="2800" dirty="0" smtClean="0"/>
              <a:t>Thing -- F6F.has_location -&gt; Place</a:t>
            </a:r>
            <a:endParaRPr lang="el-GR" sz="2800" dirty="0"/>
          </a:p>
        </p:txBody>
      </p:sp>
      <p:sp>
        <p:nvSpPr>
          <p:cNvPr id="28" name="27 - TextBox"/>
          <p:cNvSpPr txBox="1"/>
          <p:nvPr/>
        </p:nvSpPr>
        <p:spPr>
          <a:xfrm>
            <a:off x="3058508" y="2695904"/>
            <a:ext cx="6574222" cy="954107"/>
          </a:xfrm>
          <a:prstGeom prst="rect">
            <a:avLst/>
          </a:prstGeom>
          <a:solidFill>
            <a:srgbClr val="FF3300"/>
          </a:solidFill>
        </p:spPr>
        <p:txBody>
          <a:bodyPr wrap="square" rtlCol="0">
            <a:spAutoFit/>
          </a:bodyPr>
          <a:lstStyle/>
          <a:p>
            <a:r>
              <a:rPr lang="en-US" sz="2800" dirty="0" smtClean="0"/>
              <a:t>Thing -- F9F.created_in_Place -&gt; Place</a:t>
            </a:r>
            <a:endParaRPr lang="el-GR" sz="2800" dirty="0"/>
          </a:p>
        </p:txBody>
      </p:sp>
      <p:sp>
        <p:nvSpPr>
          <p:cNvPr id="29" name="28 - TextBox"/>
          <p:cNvSpPr txBox="1"/>
          <p:nvPr/>
        </p:nvSpPr>
        <p:spPr>
          <a:xfrm>
            <a:off x="3037488" y="3715407"/>
            <a:ext cx="6626773" cy="954107"/>
          </a:xfrm>
          <a:prstGeom prst="rect">
            <a:avLst/>
          </a:prstGeom>
          <a:solidFill>
            <a:srgbClr val="FF3300"/>
          </a:solidFill>
        </p:spPr>
        <p:txBody>
          <a:bodyPr wrap="square" rtlCol="0">
            <a:spAutoFit/>
          </a:bodyPr>
          <a:lstStyle/>
          <a:p>
            <a:r>
              <a:rPr lang="en-US" sz="2800" dirty="0" smtClean="0"/>
              <a:t>Actor -- F7F.Actor_from_Place -&gt; Place</a:t>
            </a:r>
            <a:endParaRPr lang="el-GR" sz="2800" dirty="0"/>
          </a:p>
        </p:txBody>
      </p:sp>
      <p:sp>
        <p:nvSpPr>
          <p:cNvPr id="35" name="34 - TextBox"/>
          <p:cNvSpPr txBox="1"/>
          <p:nvPr/>
        </p:nvSpPr>
        <p:spPr>
          <a:xfrm>
            <a:off x="3047994" y="4766466"/>
            <a:ext cx="6626773" cy="954107"/>
          </a:xfrm>
          <a:prstGeom prst="rect">
            <a:avLst/>
          </a:prstGeom>
          <a:solidFill>
            <a:srgbClr val="FF3300"/>
          </a:solidFill>
        </p:spPr>
        <p:txBody>
          <a:bodyPr wrap="square" rtlCol="0">
            <a:spAutoFit/>
          </a:bodyPr>
          <a:lstStyle/>
          <a:p>
            <a:r>
              <a:rPr lang="en-US" sz="2800" dirty="0" smtClean="0"/>
              <a:t>Actor -- F7F.Actor_from_Place -&gt; Place</a:t>
            </a:r>
            <a:endParaRPr lang="el-GR" sz="2800" dirty="0"/>
          </a:p>
        </p:txBody>
      </p:sp>
      <p:sp>
        <p:nvSpPr>
          <p:cNvPr id="38" name="37 - Στρογγυλεμένο ορθογώνιο"/>
          <p:cNvSpPr/>
          <p:nvPr/>
        </p:nvSpPr>
        <p:spPr bwMode="auto">
          <a:xfrm rot="20994077">
            <a:off x="31830" y="2406133"/>
            <a:ext cx="9330004" cy="1007713"/>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3600" dirty="0" smtClean="0"/>
              <a:t>Thing -- F8F.Thing_from_Place -&gt; Place</a:t>
            </a:r>
            <a:endParaRPr kumimoji="0" lang="el-GR" sz="3600" b="1" i="0" u="none" strike="noStrike" cap="none" normalizeH="0" baseline="0" dirty="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P spid="35" grpId="0"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2357438" y="711200"/>
            <a:ext cx="6721475" cy="577850"/>
          </a:xfrm>
        </p:spPr>
        <p:txBody>
          <a:bodyPr lIns="92075" tIns="46038" rIns="92075" bIns="46038"/>
          <a:lstStyle/>
          <a:p>
            <a:r>
              <a:rPr lang="en-US" dirty="0" smtClean="0"/>
              <a:t> A Global Schema: The CIDOC CRM</a:t>
            </a:r>
          </a:p>
        </p:txBody>
      </p:sp>
      <p:sp>
        <p:nvSpPr>
          <p:cNvPr id="48130" name="Rectangle 3"/>
          <p:cNvSpPr>
            <a:spLocks noGrp="1" noChangeArrowheads="1"/>
          </p:cNvSpPr>
          <p:nvPr>
            <p:ph type="body" idx="1"/>
          </p:nvPr>
        </p:nvSpPr>
        <p:spPr>
          <a:xfrm>
            <a:off x="404813" y="1460500"/>
            <a:ext cx="9110662" cy="4875213"/>
          </a:xfrm>
        </p:spPr>
        <p:txBody>
          <a:bodyPr lIns="92075" tIns="46038" rIns="92075" bIns="46038"/>
          <a:lstStyle/>
          <a:p>
            <a:pPr marL="814388" lvl="1" indent="-319088" defTabSz="903288">
              <a:buNone/>
            </a:pPr>
            <a:endParaRPr lang="en-US" sz="2800" dirty="0" smtClean="0"/>
          </a:p>
          <a:p>
            <a:pPr marL="814388" lvl="1" indent="-319088" defTabSz="903288">
              <a:buNone/>
            </a:pPr>
            <a:r>
              <a:rPr lang="en-US" sz="3200" dirty="0" smtClean="0"/>
              <a:t>Extensible </a:t>
            </a:r>
            <a:r>
              <a:rPr lang="en-US" sz="3200" b="1" dirty="0" smtClean="0">
                <a:solidFill>
                  <a:schemeClr val="accent1"/>
                </a:solidFill>
              </a:rPr>
              <a:t>core ontology</a:t>
            </a:r>
          </a:p>
          <a:p>
            <a:pPr marL="1219201" lvl="2" indent="-319088" defTabSz="903288">
              <a:buFont typeface="Arial" pitchFamily="34" charset="0"/>
              <a:buChar char="•"/>
            </a:pPr>
            <a:r>
              <a:rPr lang="en-US" sz="3200" i="0" dirty="0" smtClean="0"/>
              <a:t>86 classes </a:t>
            </a:r>
            <a:endParaRPr lang="en-US" sz="3200" i="0" dirty="0" smtClean="0">
              <a:solidFill>
                <a:srgbClr val="CC0066"/>
              </a:solidFill>
            </a:endParaRPr>
          </a:p>
          <a:p>
            <a:pPr marL="1219201" lvl="2" indent="-319088" defTabSz="903288">
              <a:buFont typeface="Arial" pitchFamily="34" charset="0"/>
              <a:buChar char="•"/>
            </a:pPr>
            <a:r>
              <a:rPr lang="en-US" sz="3200" i="0" dirty="0" smtClean="0"/>
              <a:t>137 properties </a:t>
            </a:r>
          </a:p>
          <a:p>
            <a:pPr marL="1219201" lvl="2" indent="-319088" defTabSz="903288">
              <a:buFont typeface="Arial" pitchFamily="34" charset="0"/>
              <a:buChar char="•"/>
            </a:pPr>
            <a:r>
              <a:rPr lang="en-US" sz="3200" i="0" dirty="0" smtClean="0"/>
              <a:t>museum disciplines, archives and libraries, </a:t>
            </a:r>
          </a:p>
          <a:p>
            <a:pPr marL="1219201" lvl="2" indent="-319088" defTabSz="903288">
              <a:buFont typeface="Arial" pitchFamily="34" charset="0"/>
              <a:buChar char="•"/>
            </a:pPr>
            <a:r>
              <a:rPr lang="en-US" sz="3200" i="0" dirty="0" smtClean="0"/>
              <a:t>transform, transport </a:t>
            </a:r>
            <a:r>
              <a:rPr lang="en-US" sz="2800" i="0" dirty="0" smtClean="0"/>
              <a:t>and merge information</a:t>
            </a:r>
            <a:endParaRPr lang="en-US" sz="2400" i="0" dirty="0" smtClean="0"/>
          </a:p>
        </p:txBody>
      </p:sp>
      <p:sp>
        <p:nvSpPr>
          <p:cNvPr id="4" name="3 - TextBox"/>
          <p:cNvSpPr txBox="1"/>
          <p:nvPr/>
        </p:nvSpPr>
        <p:spPr>
          <a:xfrm>
            <a:off x="0" y="6488668"/>
            <a:ext cx="1390124" cy="369332"/>
          </a:xfrm>
          <a:prstGeom prst="rect">
            <a:avLst/>
          </a:prstGeom>
          <a:noFill/>
        </p:spPr>
        <p:txBody>
          <a:bodyPr wrap="none" rtlCol="0">
            <a:spAutoFit/>
          </a:bodyPr>
          <a:lstStyle/>
          <a:p>
            <a:r>
              <a:rPr lang="en-US" b="0" i="1" dirty="0" smtClean="0">
                <a:solidFill>
                  <a:srgbClr val="CCCC00"/>
                </a:solidFill>
              </a:rPr>
              <a:t>Introduction</a:t>
            </a:r>
            <a:endParaRPr lang="el-GR" b="0" i="1" dirty="0">
              <a:solidFill>
                <a:srgbClr val="CCCC00"/>
              </a:solidFill>
            </a:endParaRPr>
          </a:p>
        </p:txBody>
      </p:sp>
      <p:sp>
        <p:nvSpPr>
          <p:cNvPr id="5" name="4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7</a:t>
            </a:fld>
            <a:endParaRPr lang="en-US"/>
          </a:p>
        </p:txBody>
      </p:sp>
    </p:spTree>
  </p:cSld>
  <p:clrMapOvr>
    <a:masterClrMapping/>
  </p:clrMapOvr>
  <p:transition advTm="6943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5" name="2 - Θέση περιεχομένου"/>
          <p:cNvSpPr>
            <a:spLocks noGrp="1"/>
          </p:cNvSpPr>
          <p:nvPr>
            <p:ph idx="1"/>
          </p:nvPr>
        </p:nvSpPr>
        <p:spPr>
          <a:xfrm>
            <a:off x="495300" y="1593270"/>
            <a:ext cx="8915400" cy="4419600"/>
          </a:xfrm>
        </p:spPr>
        <p:txBody>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sz="4400" b="1" dirty="0" smtClean="0">
                <a:solidFill>
                  <a:schemeClr val="accent1"/>
                </a:solidFill>
              </a:rPr>
              <a:t>Problem</a:t>
            </a:r>
            <a:endParaRPr lang="el-GR" sz="4000" b="1" dirty="0">
              <a:solidFill>
                <a:schemeClr val="accent1"/>
              </a:solidFill>
            </a:endParaRPr>
          </a:p>
        </p:txBody>
      </p:sp>
      <p:sp>
        <p:nvSpPr>
          <p:cNvPr id="4" name="3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 Τίτλος"/>
          <p:cNvSpPr>
            <a:spLocks noGrp="1"/>
          </p:cNvSpPr>
          <p:nvPr>
            <p:ph type="title"/>
          </p:nvPr>
        </p:nvSpPr>
        <p:spPr/>
        <p:txBody>
          <a:bodyPr/>
          <a:lstStyle/>
          <a:p>
            <a:r>
              <a:rPr lang="en-US" dirty="0" smtClean="0"/>
              <a:t>Problem</a:t>
            </a:r>
            <a:endParaRPr lang="el-GR" dirty="0" smtClean="0"/>
          </a:p>
        </p:txBody>
      </p:sp>
      <p:sp>
        <p:nvSpPr>
          <p:cNvPr id="50178" name="2 - Θέση περιεχομένου"/>
          <p:cNvSpPr>
            <a:spLocks noGrp="1"/>
          </p:cNvSpPr>
          <p:nvPr>
            <p:ph idx="1"/>
          </p:nvPr>
        </p:nvSpPr>
        <p:spPr>
          <a:xfrm>
            <a:off x="481013" y="1597025"/>
            <a:ext cx="8915400" cy="1131888"/>
          </a:xfrm>
        </p:spPr>
        <p:txBody>
          <a:bodyPr/>
          <a:lstStyle/>
          <a:p>
            <a:pPr algn="ctr"/>
            <a:endParaRPr lang="en-US" b="1" dirty="0" smtClean="0"/>
          </a:p>
          <a:p>
            <a:pPr algn="ctr"/>
            <a:r>
              <a:rPr lang="en-US" sz="2800" b="1" dirty="0" smtClean="0"/>
              <a:t>How to query rich Semantic Networks?</a:t>
            </a:r>
            <a:endParaRPr lang="el-GR" sz="2800" b="1" dirty="0" smtClean="0"/>
          </a:p>
        </p:txBody>
      </p:sp>
      <p:pic>
        <p:nvPicPr>
          <p:cNvPr id="50179" name="3 - Εικόνα" descr="man-with-question-mark-thumb18077586.jpg"/>
          <p:cNvPicPr>
            <a:picLocks noChangeAspect="1"/>
          </p:cNvPicPr>
          <p:nvPr/>
        </p:nvPicPr>
        <p:blipFill>
          <a:blip r:embed="rId3" cstate="print"/>
          <a:srcRect/>
          <a:stretch>
            <a:fillRect/>
          </a:stretch>
        </p:blipFill>
        <p:spPr bwMode="auto">
          <a:xfrm>
            <a:off x="1001713" y="3675873"/>
            <a:ext cx="1146175" cy="1714500"/>
          </a:xfrm>
          <a:prstGeom prst="rect">
            <a:avLst/>
          </a:prstGeom>
          <a:noFill/>
          <a:ln w="9525">
            <a:noFill/>
            <a:miter lim="800000"/>
            <a:headEnd/>
            <a:tailEnd/>
          </a:ln>
        </p:spPr>
      </p:pic>
      <p:pic>
        <p:nvPicPr>
          <p:cNvPr id="50180" name="4 - Εικόνα" descr="cidocDigitalFull.jpg"/>
          <p:cNvPicPr>
            <a:picLocks noChangeAspect="1"/>
          </p:cNvPicPr>
          <p:nvPr/>
        </p:nvPicPr>
        <p:blipFill>
          <a:blip r:embed="rId4" cstate="print"/>
          <a:srcRect/>
          <a:stretch>
            <a:fillRect/>
          </a:stretch>
        </p:blipFill>
        <p:spPr bwMode="auto">
          <a:xfrm>
            <a:off x="2720975" y="3081338"/>
            <a:ext cx="7185025" cy="2873375"/>
          </a:xfrm>
          <a:prstGeom prst="rect">
            <a:avLst/>
          </a:prstGeom>
          <a:noFill/>
          <a:ln w="9525">
            <a:noFill/>
            <a:miter lim="800000"/>
            <a:headEnd/>
            <a:tailEnd/>
          </a:ln>
        </p:spPr>
      </p:pic>
      <p:sp>
        <p:nvSpPr>
          <p:cNvPr id="7" name="6 - TextBox"/>
          <p:cNvSpPr txBox="1"/>
          <p:nvPr/>
        </p:nvSpPr>
        <p:spPr>
          <a:xfrm>
            <a:off x="5570538" y="6081324"/>
            <a:ext cx="4335462" cy="369888"/>
          </a:xfrm>
          <a:prstGeom prst="rect">
            <a:avLst/>
          </a:prstGeom>
          <a:noFill/>
        </p:spPr>
        <p:txBody>
          <a:bodyPr wrap="none">
            <a:spAutoFit/>
          </a:bodyPr>
          <a:lstStyle/>
          <a:p>
            <a:pPr eaLnBrk="0" hangingPunct="0">
              <a:defRPr/>
            </a:pPr>
            <a:r>
              <a:rPr lang="en-US" dirty="0">
                <a:solidFill>
                  <a:schemeClr val="bg2">
                    <a:lumMod val="60000"/>
                    <a:lumOff val="40000"/>
                  </a:schemeClr>
                </a:solidFill>
                <a:latin typeface="Arial" pitchFamily="34" charset="0"/>
              </a:rPr>
              <a:t>CIDOC-CRM Visualization by </a:t>
            </a:r>
            <a:r>
              <a:rPr lang="en-US" dirty="0" err="1">
                <a:solidFill>
                  <a:schemeClr val="bg2">
                    <a:lumMod val="60000"/>
                    <a:lumOff val="40000"/>
                  </a:schemeClr>
                </a:solidFill>
                <a:latin typeface="Arial" pitchFamily="34" charset="0"/>
              </a:rPr>
              <a:t>StarLion</a:t>
            </a:r>
            <a:endParaRPr lang="el-GR" dirty="0">
              <a:solidFill>
                <a:schemeClr val="bg2">
                  <a:lumMod val="60000"/>
                  <a:lumOff val="40000"/>
                </a:schemeClr>
              </a:solidFill>
              <a:latin typeface="Arial" pitchFamily="34" charset="0"/>
            </a:endParaRPr>
          </a:p>
        </p:txBody>
      </p:sp>
      <p:sp>
        <p:nvSpPr>
          <p:cNvPr id="8" name="7 - TextBox"/>
          <p:cNvSpPr txBox="1"/>
          <p:nvPr/>
        </p:nvSpPr>
        <p:spPr>
          <a:xfrm>
            <a:off x="0" y="6488668"/>
            <a:ext cx="1043876" cy="369332"/>
          </a:xfrm>
          <a:prstGeom prst="rect">
            <a:avLst/>
          </a:prstGeom>
          <a:noFill/>
        </p:spPr>
        <p:txBody>
          <a:bodyPr wrap="none" rtlCol="0">
            <a:spAutoFit/>
          </a:bodyPr>
          <a:lstStyle/>
          <a:p>
            <a:r>
              <a:rPr lang="en-US" b="0" i="1" dirty="0" smtClean="0">
                <a:solidFill>
                  <a:srgbClr val="CCCC00"/>
                </a:solidFill>
              </a:rPr>
              <a:t>Problem</a:t>
            </a:r>
            <a:endParaRPr lang="el-GR" b="0" i="1" dirty="0">
              <a:solidFill>
                <a:srgbClr val="CCCC00"/>
              </a:solidFill>
            </a:endParaRPr>
          </a:p>
        </p:txBody>
      </p:sp>
      <p:sp>
        <p:nvSpPr>
          <p:cNvPr id="9" name="8 - Θέση αριθμού διαφάνειας"/>
          <p:cNvSpPr>
            <a:spLocks noGrp="1"/>
          </p:cNvSpPr>
          <p:nvPr>
            <p:ph type="sldNum" sz="quarter" idx="11"/>
          </p:nvPr>
        </p:nvSpPr>
        <p:spPr/>
        <p:txBody>
          <a:bodyPr/>
          <a:lstStyle/>
          <a:p>
            <a:pPr>
              <a:defRPr/>
            </a:pPr>
            <a:fld id="{D7E35E5D-D40B-4573-8443-26405D1B637F}" type="slidenum">
              <a:rPr lang="en-US" smtClean="0"/>
              <a:pPr>
                <a:defRPr/>
              </a:pPr>
              <a:t>9</a:t>
            </a:fld>
            <a:endParaRPr lang="en-US"/>
          </a:p>
        </p:txBody>
      </p:sp>
    </p:spTree>
  </p:cSld>
  <p:clrMapOvr>
    <a:masterClrMapping/>
  </p:clrMapOvr>
  <p:transition advTm="16349"/>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5|17.9|18.7"/>
</p:tagLst>
</file>

<file path=ppt/tags/tag2.xml><?xml version="1.0" encoding="utf-8"?>
<p:tagLst xmlns:a="http://schemas.openxmlformats.org/drawingml/2006/main" xmlns:r="http://schemas.openxmlformats.org/officeDocument/2006/relationships" xmlns:p="http://schemas.openxmlformats.org/presentationml/2006/main">
  <p:tag name="TIMING" val="|54.2|0.9|18|12"/>
</p:tagLst>
</file>

<file path=ppt/tags/tag3.xml><?xml version="1.0" encoding="utf-8"?>
<p:tagLst xmlns:a="http://schemas.openxmlformats.org/drawingml/2006/main" xmlns:r="http://schemas.openxmlformats.org/officeDocument/2006/relationships" xmlns:p="http://schemas.openxmlformats.org/presentationml/2006/main">
  <p:tag name="TIMING" val="|112.8"/>
</p:tagLst>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Προσαρμοσμένη σχεδίαση">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Προσαρμοσμένη σχεδίαση">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Θέμα του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15456</TotalTime>
  <Words>4959</Words>
  <Application>Microsoft Office PowerPoint</Application>
  <PresentationFormat>Α4 (210x297 χιλ.)</PresentationFormat>
  <Paragraphs>998</Paragraphs>
  <Slides>61</Slides>
  <Notes>37</Notes>
  <HiddenSlides>14</HiddenSlides>
  <MMClips>0</MMClips>
  <ScaleCrop>false</ScaleCrop>
  <HeadingPairs>
    <vt:vector size="4" baseType="variant">
      <vt:variant>
        <vt:lpstr>Θέμα</vt:lpstr>
      </vt:variant>
      <vt:variant>
        <vt:i4>3</vt:i4>
      </vt:variant>
      <vt:variant>
        <vt:lpstr>Τίτλοι διαφανειών</vt:lpstr>
      </vt:variant>
      <vt:variant>
        <vt:i4>61</vt:i4>
      </vt:variant>
    </vt:vector>
  </HeadingPairs>
  <TitlesOfParts>
    <vt:vector size="64" baseType="lpstr">
      <vt:lpstr>Axis</vt:lpstr>
      <vt:lpstr>1_Προσαρμοσμένη σχεδίαση</vt:lpstr>
      <vt:lpstr>Προσαρμοσμένη σχεδίαση</vt:lpstr>
      <vt:lpstr>Διαφάνεια 1</vt:lpstr>
      <vt:lpstr>Outline</vt:lpstr>
      <vt:lpstr>Διαφάνεια 3</vt:lpstr>
      <vt:lpstr>Semantic Web</vt:lpstr>
      <vt:lpstr>Cultural Heritage  Semantic Networks</vt:lpstr>
      <vt:lpstr>Challenges</vt:lpstr>
      <vt:lpstr> A Global Schema: The CIDOC CRM</vt:lpstr>
      <vt:lpstr>Διαφάνεια 8</vt:lpstr>
      <vt:lpstr>Problem</vt:lpstr>
      <vt:lpstr>How to query rich semantic networks?</vt:lpstr>
      <vt:lpstr>Διαφάνεια 11</vt:lpstr>
      <vt:lpstr>Existing Approach 1</vt:lpstr>
      <vt:lpstr>Existing Approach 2</vt:lpstr>
      <vt:lpstr>Existing Approach 3 (1/2)</vt:lpstr>
      <vt:lpstr>Existing Approach 3 (2/2)</vt:lpstr>
      <vt:lpstr>Διαφάνεια 16</vt:lpstr>
      <vt:lpstr>Our proposal</vt:lpstr>
      <vt:lpstr>General System View</vt:lpstr>
      <vt:lpstr>Fundamental Relationships</vt:lpstr>
      <vt:lpstr>Fundamental Categories &amp;  Relationships</vt:lpstr>
      <vt:lpstr>Διαφάνεια 21</vt:lpstr>
      <vt:lpstr>Διαφάνεια 22</vt:lpstr>
      <vt:lpstr>Digitization of the Kazafani Boat</vt:lpstr>
      <vt:lpstr>Metadata tree on the Kazafani boat</vt:lpstr>
      <vt:lpstr>Διαφάνεια 25</vt:lpstr>
      <vt:lpstr>Διαφάνεια 26</vt:lpstr>
      <vt:lpstr>Διαφάνεια 27</vt:lpstr>
      <vt:lpstr>Διαφάνεια 28</vt:lpstr>
      <vt:lpstr>Διαφάνεια 29</vt:lpstr>
      <vt:lpstr>Διαφάνεια 30</vt:lpstr>
      <vt:lpstr>FR configuration tool</vt:lpstr>
      <vt:lpstr>Διαφάνεια 32</vt:lpstr>
      <vt:lpstr>Workflow</vt:lpstr>
      <vt:lpstr>Workflow</vt:lpstr>
      <vt:lpstr>Workflow</vt:lpstr>
      <vt:lpstr>Workflow</vt:lpstr>
      <vt:lpstr>Workflow</vt:lpstr>
      <vt:lpstr>Διαφάνεια 38</vt:lpstr>
      <vt:lpstr>    Validation</vt:lpstr>
      <vt:lpstr>Scientific query example – CIDOC-CRM metadata (1/2)</vt:lpstr>
      <vt:lpstr>Scientific query example – FCs &amp; FRs model (2/2)</vt:lpstr>
      <vt:lpstr>Validation</vt:lpstr>
      <vt:lpstr>Test queries results</vt:lpstr>
      <vt:lpstr>Διαφάνεια 44</vt:lpstr>
      <vt:lpstr>Contributions</vt:lpstr>
      <vt:lpstr>Διαφάνεια 46</vt:lpstr>
      <vt:lpstr>Διαφάνεια 47</vt:lpstr>
      <vt:lpstr>Limitations – Future Work</vt:lpstr>
      <vt:lpstr>Διαφάνεια 49</vt:lpstr>
      <vt:lpstr>Validating a Path by using the FR customization tool</vt:lpstr>
      <vt:lpstr>Creating the SPARQL by using the FR customization tool</vt:lpstr>
      <vt:lpstr>Query Thing has material stone(rock) in IVB</vt:lpstr>
      <vt:lpstr>Query Thing is made of stone results in IVB</vt:lpstr>
      <vt:lpstr>Διαφάνεια 54</vt:lpstr>
      <vt:lpstr>Διαφάνεια 55</vt:lpstr>
      <vt:lpstr>Διαφάνεια 56</vt:lpstr>
      <vt:lpstr>Διαφάνεια 57</vt:lpstr>
      <vt:lpstr>Key Terminology</vt:lpstr>
      <vt:lpstr>Solution: Fundamental Categories &amp; Fundamental Relationships Data Model</vt:lpstr>
      <vt:lpstr>Διαφάνεια 60</vt:lpstr>
      <vt:lpstr>Διαφάνεια 61</vt:lpstr>
    </vt:vector>
  </TitlesOfParts>
  <Company>FORTH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Katerina</cp:lastModifiedBy>
  <cp:revision>594</cp:revision>
  <dcterms:created xsi:type="dcterms:W3CDTF">2009-08-11T11:37:45Z</dcterms:created>
  <dcterms:modified xsi:type="dcterms:W3CDTF">2012-07-24T10:29:56Z</dcterms:modified>
</cp:coreProperties>
</file>