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75" r:id="rId2"/>
    <p:sldMasterId id="2147483763" r:id="rId3"/>
  </p:sldMasterIdLst>
  <p:notesMasterIdLst>
    <p:notesMasterId r:id="rId38"/>
  </p:notesMasterIdLst>
  <p:handoutMasterIdLst>
    <p:handoutMasterId r:id="rId39"/>
  </p:handoutMasterIdLst>
  <p:sldIdLst>
    <p:sldId id="256" r:id="rId4"/>
    <p:sldId id="407" r:id="rId5"/>
    <p:sldId id="390" r:id="rId6"/>
    <p:sldId id="398" r:id="rId7"/>
    <p:sldId id="399" r:id="rId8"/>
    <p:sldId id="410" r:id="rId9"/>
    <p:sldId id="408" r:id="rId10"/>
    <p:sldId id="417" r:id="rId11"/>
    <p:sldId id="406" r:id="rId12"/>
    <p:sldId id="411" r:id="rId13"/>
    <p:sldId id="416" r:id="rId14"/>
    <p:sldId id="402" r:id="rId15"/>
    <p:sldId id="412" r:id="rId16"/>
    <p:sldId id="403" r:id="rId17"/>
    <p:sldId id="357" r:id="rId18"/>
    <p:sldId id="343" r:id="rId19"/>
    <p:sldId id="388" r:id="rId20"/>
    <p:sldId id="418" r:id="rId21"/>
    <p:sldId id="404" r:id="rId22"/>
    <p:sldId id="419" r:id="rId23"/>
    <p:sldId id="430" r:id="rId24"/>
    <p:sldId id="424" r:id="rId25"/>
    <p:sldId id="432" r:id="rId26"/>
    <p:sldId id="420" r:id="rId27"/>
    <p:sldId id="421" r:id="rId28"/>
    <p:sldId id="433" r:id="rId29"/>
    <p:sldId id="422" r:id="rId30"/>
    <p:sldId id="423" r:id="rId31"/>
    <p:sldId id="425" r:id="rId32"/>
    <p:sldId id="426" r:id="rId33"/>
    <p:sldId id="427" r:id="rId34"/>
    <p:sldId id="428" r:id="rId35"/>
    <p:sldId id="414" r:id="rId36"/>
    <p:sldId id="413" r:id="rId37"/>
  </p:sldIdLst>
  <p:sldSz cx="9906000" cy="6858000" type="A4"/>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CC66FF"/>
    <a:srgbClr val="CC0066"/>
    <a:srgbClr val="FF3300"/>
    <a:srgbClr val="2FFFD7"/>
    <a:srgbClr val="00CC99"/>
    <a:srgbClr val="9999FF"/>
    <a:srgbClr val="0000CC"/>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2" autoAdjust="0"/>
    <p:restoredTop sz="89606" autoAdjust="0"/>
  </p:normalViewPr>
  <p:slideViewPr>
    <p:cSldViewPr snapToGrid="0">
      <p:cViewPr varScale="1">
        <p:scale>
          <a:sx n="97" d="100"/>
          <a:sy n="97" d="100"/>
        </p:scale>
        <p:origin x="-84" y="-15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36"/>
    </p:cViewPr>
  </p:sorterViewPr>
  <p:notesViewPr>
    <p:cSldViewPr snapToGrid="0">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l-GR"/>
          </a:p>
        </p:txBody>
      </p:sp>
      <p:sp>
        <p:nvSpPr>
          <p:cNvPr id="3" name="2 - Θέση ημερομηνίας"/>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B1A2790F-EF26-45B8-B251-BD5B72C770AD}" type="datetimeFigureOut">
              <a:rPr lang="el-GR"/>
              <a:pPr>
                <a:defRPr/>
              </a:pPr>
              <a:t>5/6/2012</a:t>
            </a:fld>
            <a:endParaRPr lang="el-GR"/>
          </a:p>
        </p:txBody>
      </p:sp>
      <p:sp>
        <p:nvSpPr>
          <p:cNvPr id="4" name="3 - Θέση υποσέλιδου"/>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l-GR"/>
          </a:p>
        </p:txBody>
      </p:sp>
      <p:sp>
        <p:nvSpPr>
          <p:cNvPr id="5" name="4 - Θέση αριθμού διαφάνειας"/>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640365EB-47A3-49FA-877E-F77C9BA8465E}" type="slidenum">
              <a:rPr lang="el-GR"/>
              <a:pPr>
                <a:defRPr/>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04C3FEB2-DE5B-46D9-BB97-FF48DC6D96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 Θέση εικόνας διαφάνειας"/>
          <p:cNvSpPr>
            <a:spLocks noGrp="1" noRot="1" noChangeAspect="1"/>
          </p:cNvSpPr>
          <p:nvPr>
            <p:ph type="sldImg"/>
          </p:nvPr>
        </p:nvSpPr>
        <p:spPr>
          <a:ln/>
        </p:spPr>
      </p:sp>
      <p:sp>
        <p:nvSpPr>
          <p:cNvPr id="40962" name="2 - Θέση σημειώσεων"/>
          <p:cNvSpPr>
            <a:spLocks noGrp="1"/>
          </p:cNvSpPr>
          <p:nvPr>
            <p:ph type="body" idx="1"/>
          </p:nvPr>
        </p:nvSpPr>
        <p:spPr>
          <a:noFill/>
          <a:ln/>
        </p:spPr>
        <p:txBody>
          <a:bodyPr/>
          <a:lstStyle/>
          <a:p>
            <a:r>
              <a:rPr lang="en-US" smtClean="0"/>
              <a:t>Good afternoon, my name is Katerina Tzompanaki and I come from  Crete, a beautiful island in Greece.</a:t>
            </a:r>
          </a:p>
          <a:p>
            <a:r>
              <a:rPr lang="en-US" smtClean="0"/>
              <a:t>I work in collaboration with Dr. Martin Doerr in the Foundation of Research and Technology.</a:t>
            </a:r>
          </a:p>
          <a:p>
            <a:r>
              <a:rPr lang="en-US" smtClean="0"/>
              <a:t>I have travelled all this way to show you today our new Framework for querying complex semantic networks.</a:t>
            </a:r>
            <a:endParaRPr lang="el-GR" smtClean="0"/>
          </a:p>
        </p:txBody>
      </p:sp>
      <p:sp>
        <p:nvSpPr>
          <p:cNvPr id="40963" name="3 - Θέση αριθμού διαφάνειας"/>
          <p:cNvSpPr>
            <a:spLocks noGrp="1"/>
          </p:cNvSpPr>
          <p:nvPr>
            <p:ph type="sldNum" sz="quarter" idx="5"/>
          </p:nvPr>
        </p:nvSpPr>
        <p:spPr>
          <a:noFill/>
        </p:spPr>
        <p:txBody>
          <a:bodyPr/>
          <a:lstStyle/>
          <a:p>
            <a:fld id="{CDD09521-7FF3-422C-8C1E-2A7056EAE2EC}"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 Θέση εικόνας διαφάνειας"/>
          <p:cNvSpPr>
            <a:spLocks noGrp="1" noRot="1" noChangeAspect="1" noTextEdit="1"/>
          </p:cNvSpPr>
          <p:nvPr>
            <p:ph type="sldImg"/>
          </p:nvPr>
        </p:nvSpPr>
        <p:spPr>
          <a:ln/>
        </p:spPr>
      </p:sp>
      <p:sp>
        <p:nvSpPr>
          <p:cNvPr id="3" name="2 - Θέση σημειώσεων"/>
          <p:cNvSpPr>
            <a:spLocks noGrp="1"/>
          </p:cNvSpPr>
          <p:nvPr>
            <p:ph type="body" idx="1"/>
          </p:nvPr>
        </p:nvSpPr>
        <p:spPr/>
        <p:txBody>
          <a:bodyPr>
            <a:normAutofit/>
          </a:bodyPr>
          <a:lstStyle/>
          <a:p>
            <a:pPr marL="381000" indent="-381000" defTabSz="903288">
              <a:defRPr/>
            </a:pPr>
            <a:r>
              <a:rPr lang="en-US" sz="1100" b="1" dirty="0" smtClean="0">
                <a:solidFill>
                  <a:srgbClr val="CC0066"/>
                </a:solidFill>
              </a:rPr>
              <a:t>This proposal however cannot take us far. </a:t>
            </a:r>
          </a:p>
          <a:p>
            <a:pPr marL="381000" indent="-381000" defTabSz="903288">
              <a:defRPr/>
            </a:pPr>
            <a:endParaRPr lang="en-US" sz="1100" b="1" dirty="0" smtClean="0">
              <a:solidFill>
                <a:srgbClr val="CC0066"/>
              </a:solidFill>
            </a:endParaRPr>
          </a:p>
          <a:p>
            <a:pPr marL="381000" indent="-381000" defTabSz="903288">
              <a:defRPr/>
            </a:pPr>
            <a:r>
              <a:rPr lang="en-US" dirty="0" smtClean="0">
                <a:solidFill>
                  <a:srgbClr val="CC0066"/>
                </a:solidFill>
              </a:rPr>
              <a:t>Humans</a:t>
            </a:r>
            <a:r>
              <a:rPr lang="en-US" dirty="0" smtClean="0"/>
              <a:t> think consciously in “</a:t>
            </a:r>
            <a:r>
              <a:rPr lang="en-US" dirty="0" smtClean="0">
                <a:solidFill>
                  <a:srgbClr val="CC0066"/>
                </a:solidFill>
              </a:rPr>
              <a:t>compressed relations</a:t>
            </a:r>
            <a:r>
              <a:rPr lang="en-US" dirty="0" smtClean="0"/>
              <a:t>” (</a:t>
            </a:r>
            <a:r>
              <a:rPr lang="en-US" dirty="0" err="1" smtClean="0"/>
              <a:t>G.Fauconnier</a:t>
            </a:r>
            <a:r>
              <a:rPr lang="en-US" dirty="0" smtClean="0"/>
              <a:t> “The Way We Think”), in particular </a:t>
            </a:r>
            <a:r>
              <a:rPr lang="en-US" dirty="0" smtClean="0">
                <a:solidFill>
                  <a:srgbClr val="CC0066"/>
                </a:solidFill>
              </a:rPr>
              <a:t>omitting events</a:t>
            </a:r>
            <a:r>
              <a:rPr lang="en-US" dirty="0" smtClean="0"/>
              <a:t>:</a:t>
            </a:r>
          </a:p>
          <a:p>
            <a:pPr marL="381000" indent="-381000" defTabSz="903288">
              <a:defRPr/>
            </a:pPr>
            <a:r>
              <a:rPr lang="en-US" dirty="0" smtClean="0"/>
              <a:t>			“What do we have </a:t>
            </a:r>
            <a:r>
              <a:rPr lang="en-US" dirty="0" smtClean="0">
                <a:solidFill>
                  <a:srgbClr val="CC0066"/>
                </a:solidFill>
              </a:rPr>
              <a:t>from</a:t>
            </a:r>
            <a:r>
              <a:rPr lang="en-US" dirty="0" smtClean="0"/>
              <a:t> New Guinea?” </a:t>
            </a:r>
          </a:p>
          <a:p>
            <a:pPr marL="381000" indent="-381000" defTabSz="903288">
              <a:defRPr/>
            </a:pPr>
            <a:r>
              <a:rPr lang="en-US" dirty="0" smtClean="0"/>
              <a:t>There are a </a:t>
            </a:r>
            <a:r>
              <a:rPr lang="en-US" dirty="0" smtClean="0">
                <a:solidFill>
                  <a:srgbClr val="CC0066"/>
                </a:solidFill>
              </a:rPr>
              <a:t>few</a:t>
            </a:r>
            <a:r>
              <a:rPr lang="en-US" dirty="0" smtClean="0"/>
              <a:t> “Fundamental Categories” that </a:t>
            </a:r>
            <a:r>
              <a:rPr lang="en-US" dirty="0" smtClean="0">
                <a:solidFill>
                  <a:srgbClr val="CC0066"/>
                </a:solidFill>
              </a:rPr>
              <a:t>partition</a:t>
            </a:r>
            <a:r>
              <a:rPr lang="en-US" dirty="0" smtClean="0"/>
              <a:t> our concepts (</a:t>
            </a:r>
            <a:r>
              <a:rPr lang="en-US" dirty="0" err="1" smtClean="0"/>
              <a:t>Ranganathan</a:t>
            </a:r>
            <a:r>
              <a:rPr lang="en-US" dirty="0" smtClean="0"/>
              <a:t>, “Who, When, Where, What..) and </a:t>
            </a:r>
            <a:r>
              <a:rPr lang="en-US" dirty="0" smtClean="0">
                <a:solidFill>
                  <a:srgbClr val="CC0066"/>
                </a:solidFill>
              </a:rPr>
              <a:t>disambiguate</a:t>
            </a:r>
            <a:r>
              <a:rPr lang="en-US" dirty="0" smtClean="0"/>
              <a:t> most words </a:t>
            </a:r>
          </a:p>
          <a:p>
            <a:pPr marL="381000" indent="-381000" defTabSz="903288">
              <a:defRPr/>
            </a:pPr>
            <a:r>
              <a:rPr lang="en-US" dirty="0" smtClean="0"/>
              <a:t>	e.g., a “”museum” is a “who”, a “where” or a “what”</a:t>
            </a:r>
          </a:p>
          <a:p>
            <a:pPr marL="381000" indent="-381000" defTabSz="903288">
              <a:defRPr/>
            </a:pPr>
            <a:endParaRPr lang="en-US" dirty="0" smtClean="0"/>
          </a:p>
          <a:p>
            <a:pPr marL="381000" indent="-381000" defTabSz="903288">
              <a:defRPr/>
            </a:pPr>
            <a:r>
              <a:rPr lang="en-US" dirty="0" smtClean="0"/>
              <a:t>If we implement a simple semantic network with </a:t>
            </a:r>
            <a:r>
              <a:rPr lang="en-US" dirty="0" smtClean="0">
                <a:solidFill>
                  <a:srgbClr val="CC0066"/>
                </a:solidFill>
              </a:rPr>
              <a:t>few</a:t>
            </a:r>
            <a:r>
              <a:rPr lang="en-US" dirty="0" smtClean="0"/>
              <a:t> compressed </a:t>
            </a:r>
            <a:r>
              <a:rPr lang="en-US" dirty="0" smtClean="0">
                <a:solidFill>
                  <a:srgbClr val="CC0066"/>
                </a:solidFill>
              </a:rPr>
              <a:t>relationships</a:t>
            </a:r>
            <a:r>
              <a:rPr lang="en-US" dirty="0" smtClean="0"/>
              <a:t>, we </a:t>
            </a:r>
            <a:r>
              <a:rPr lang="en-US" dirty="0" smtClean="0">
                <a:solidFill>
                  <a:srgbClr val="CC0066"/>
                </a:solidFill>
              </a:rPr>
              <a:t>cannot integrate</a:t>
            </a:r>
            <a:r>
              <a:rPr lang="en-US" dirty="0" smtClean="0"/>
              <a:t> knowledge, because the </a:t>
            </a:r>
            <a:r>
              <a:rPr lang="en-US" dirty="0" smtClean="0">
                <a:solidFill>
                  <a:srgbClr val="CC0066"/>
                </a:solidFill>
              </a:rPr>
              <a:t>intermediates are missing</a:t>
            </a:r>
            <a:r>
              <a:rPr lang="en-US" dirty="0" smtClean="0"/>
              <a:t>, and we cannot manage the immense number of </a:t>
            </a:r>
            <a:r>
              <a:rPr lang="en-US" dirty="0" smtClean="0">
                <a:solidFill>
                  <a:srgbClr val="CC0066"/>
                </a:solidFill>
              </a:rPr>
              <a:t>redundant</a:t>
            </a:r>
            <a:r>
              <a:rPr lang="en-US" dirty="0" smtClean="0"/>
              <a:t> </a:t>
            </a:r>
            <a:r>
              <a:rPr lang="en-US" dirty="0" smtClean="0">
                <a:solidFill>
                  <a:srgbClr val="CC0066"/>
                </a:solidFill>
              </a:rPr>
              <a:t>relations</a:t>
            </a:r>
          </a:p>
          <a:p>
            <a:pPr marL="381000" indent="-381000" defTabSz="903288">
              <a:defRPr/>
            </a:pPr>
            <a:r>
              <a:rPr lang="en-US" dirty="0" smtClean="0"/>
              <a:t>If we implement </a:t>
            </a:r>
            <a:r>
              <a:rPr lang="en-US" dirty="0" smtClean="0">
                <a:solidFill>
                  <a:srgbClr val="CC0066"/>
                </a:solidFill>
              </a:rPr>
              <a:t>a CIDOC CRM network</a:t>
            </a:r>
            <a:r>
              <a:rPr lang="en-US" dirty="0" smtClean="0"/>
              <a:t>, end-users cannot write queries</a:t>
            </a:r>
          </a:p>
          <a:p>
            <a:pPr>
              <a:defRPr/>
            </a:pPr>
            <a:endParaRPr lang="el-GR" dirty="0"/>
          </a:p>
        </p:txBody>
      </p:sp>
      <p:sp>
        <p:nvSpPr>
          <p:cNvPr id="59395" name="3 - Θέση αριθμού διαφάνειας"/>
          <p:cNvSpPr>
            <a:spLocks noGrp="1"/>
          </p:cNvSpPr>
          <p:nvPr>
            <p:ph type="sldNum" sz="quarter" idx="5"/>
          </p:nvPr>
        </p:nvSpPr>
        <p:spPr>
          <a:noFill/>
        </p:spPr>
        <p:txBody>
          <a:bodyPr/>
          <a:lstStyle/>
          <a:p>
            <a:fld id="{8A667E83-3249-4DF3-B723-9826E194408B}"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 Θέση εικόνας διαφάνειας"/>
          <p:cNvSpPr>
            <a:spLocks noGrp="1" noRot="1" noChangeAspect="1"/>
          </p:cNvSpPr>
          <p:nvPr>
            <p:ph type="sldImg"/>
          </p:nvPr>
        </p:nvSpPr>
        <p:spPr>
          <a:ln/>
        </p:spPr>
      </p:sp>
      <p:sp>
        <p:nvSpPr>
          <p:cNvPr id="61442" name="2 - Θέση σημειώσεων"/>
          <p:cNvSpPr>
            <a:spLocks noGrp="1"/>
          </p:cNvSpPr>
          <p:nvPr>
            <p:ph type="body" idx="1"/>
          </p:nvPr>
        </p:nvSpPr>
        <p:spPr>
          <a:noFill/>
          <a:ln/>
        </p:spPr>
        <p:txBody>
          <a:bodyPr/>
          <a:lstStyle/>
          <a:p>
            <a:r>
              <a:rPr lang="en-US" smtClean="0"/>
              <a:t>To enforce this opinion take for example this case about an Egyptian Amphora and its existence in time and space declared with events. </a:t>
            </a:r>
          </a:p>
          <a:p>
            <a:r>
              <a:rPr lang="en-US" smtClean="0"/>
              <a:t>The only direct information we know about the amphora is that it was created during the reign of Tuthmosis the third. Nevertheless through information about Tuthmosis that we know from other sources, we can infer that it was created in the 15</a:t>
            </a:r>
            <a:r>
              <a:rPr lang="en-US" baseline="30000" smtClean="0"/>
              <a:t>th</a:t>
            </a:r>
            <a:r>
              <a:rPr lang="en-US" smtClean="0"/>
              <a:t> century in Egypt, even though the only explicitly stated place for the amphora is Crete, the place it was found. To describe all these events and the inferences that occur we definitely need a rich schema and DC elements framework is insufficient.  </a:t>
            </a:r>
          </a:p>
          <a:p>
            <a:endParaRPr lang="en-US" smtClean="0"/>
          </a:p>
          <a:p>
            <a:endParaRPr lang="en-US" smtClean="0"/>
          </a:p>
        </p:txBody>
      </p:sp>
      <p:sp>
        <p:nvSpPr>
          <p:cNvPr id="61443" name="3 - Θέση αριθμού διαφάνειας"/>
          <p:cNvSpPr>
            <a:spLocks noGrp="1"/>
          </p:cNvSpPr>
          <p:nvPr>
            <p:ph type="sldNum" sz="quarter" idx="5"/>
          </p:nvPr>
        </p:nvSpPr>
        <p:spPr>
          <a:noFill/>
        </p:spPr>
        <p:txBody>
          <a:bodyPr/>
          <a:lstStyle/>
          <a:p>
            <a:fld id="{82B740AB-9548-45ED-811F-100E0CA3C851}"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pPr marL="228600" indent="-228600"/>
            <a:r>
              <a:rPr lang="en-US" smtClean="0"/>
              <a:t>So taken as granted that we maintain the rich underlying schema, we apply the aforementioned idea about core elements, but at querying level only.  Thus we have designed and implemented a new data model of Fundamental Categories and Relationships that are paths formulated as deductions from the complex CRM schema.  </a:t>
            </a:r>
            <a:endParaRPr lang="el-G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 Θέση εικόνας διαφάνειας"/>
          <p:cNvSpPr>
            <a:spLocks noGrp="1" noRot="1" noChangeAspect="1" noTextEdit="1"/>
          </p:cNvSpPr>
          <p:nvPr>
            <p:ph type="sldImg"/>
          </p:nvPr>
        </p:nvSpPr>
        <p:spPr>
          <a:ln/>
        </p:spPr>
      </p:sp>
      <p:sp>
        <p:nvSpPr>
          <p:cNvPr id="65538" name="2 - Θέση σημειώσεων"/>
          <p:cNvSpPr>
            <a:spLocks noGrp="1"/>
          </p:cNvSpPr>
          <p:nvPr>
            <p:ph type="body" idx="1"/>
          </p:nvPr>
        </p:nvSpPr>
        <p:spPr>
          <a:noFill/>
          <a:ln/>
        </p:spPr>
        <p:txBody>
          <a:bodyPr/>
          <a:lstStyle/>
          <a:p>
            <a:endParaRPr lang="el-GR" smtClean="0"/>
          </a:p>
        </p:txBody>
      </p:sp>
      <p:sp>
        <p:nvSpPr>
          <p:cNvPr id="65539" name="3 - Θέση αριθμού διαφάνειας"/>
          <p:cNvSpPr>
            <a:spLocks noGrp="1"/>
          </p:cNvSpPr>
          <p:nvPr>
            <p:ph type="sldNum" sz="quarter" idx="5"/>
          </p:nvPr>
        </p:nvSpPr>
        <p:spPr>
          <a:noFill/>
        </p:spPr>
        <p:txBody>
          <a:bodyPr/>
          <a:lstStyle/>
          <a:p>
            <a:fld id="{7E5A4BC3-DFD9-4159-8ED8-26C5028A0A30}"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p:spPr>
        <p:txBody>
          <a:bodyPr/>
          <a:lstStyle/>
          <a:p>
            <a:pPr marL="228600" indent="-228600" eaLnBrk="1" hangingPunct="1">
              <a:buFontTx/>
              <a:buAutoNum type="arabicPeriod"/>
            </a:pPr>
            <a:r>
              <a:rPr lang="en-US" altLang="ja-JP" b="1" smtClean="0">
                <a:solidFill>
                  <a:srgbClr val="CC0066"/>
                </a:solidFill>
              </a:rPr>
              <a:t>Thing</a:t>
            </a:r>
            <a:r>
              <a:rPr lang="en-US" sz="1100" smtClean="0"/>
              <a:t> - </a:t>
            </a:r>
            <a:r>
              <a:rPr lang="en-US" sz="1300" smtClean="0"/>
              <a:t>comprising material and immaterial things, equal to “Who” </a:t>
            </a:r>
            <a:endParaRPr lang="en-US" sz="1100" smtClean="0"/>
          </a:p>
          <a:p>
            <a:pPr marL="228600" indent="-228600" eaLnBrk="1" hangingPunct="1">
              <a:buFontTx/>
              <a:buAutoNum type="arabicPeriod"/>
            </a:pPr>
            <a:r>
              <a:rPr lang="en-US" altLang="ja-JP" b="1" smtClean="0">
                <a:solidFill>
                  <a:srgbClr val="CC0066"/>
                </a:solidFill>
              </a:rPr>
              <a:t>Place</a:t>
            </a:r>
            <a:r>
              <a:rPr lang="en-US" sz="1500" smtClean="0"/>
              <a:t> - </a:t>
            </a:r>
            <a:r>
              <a:rPr lang="en-US" smtClean="0"/>
              <a:t>geometric extents in space, on earth and on objects, often related to or even identified by some stable and prominent configuration of matter, such as a settlement, equal to “Where”</a:t>
            </a:r>
            <a:endParaRPr lang="en-US" sz="1500" smtClean="0"/>
          </a:p>
          <a:p>
            <a:pPr marL="228600" indent="-228600" eaLnBrk="1" hangingPunct="1">
              <a:buFontTx/>
              <a:buAutoNum type="arabicPeriod"/>
            </a:pPr>
            <a:r>
              <a:rPr lang="en-US" altLang="ja-JP" b="1" smtClean="0">
                <a:solidFill>
                  <a:srgbClr val="CC0066"/>
                </a:solidFill>
              </a:rPr>
              <a:t>Actor</a:t>
            </a:r>
            <a:r>
              <a:rPr lang="en-US" sz="1500" smtClean="0"/>
              <a:t> - </a:t>
            </a:r>
            <a:r>
              <a:rPr lang="en-US" sz="1300" smtClean="0"/>
              <a:t>comprising persons, organisation, offices and informal groups, equal to “Who” </a:t>
            </a:r>
            <a:endParaRPr lang="en-US" sz="1500" smtClean="0"/>
          </a:p>
          <a:p>
            <a:pPr marL="228600" indent="-228600" eaLnBrk="1" hangingPunct="1">
              <a:buFontTx/>
              <a:buAutoNum type="arabicPeriod"/>
            </a:pPr>
            <a:r>
              <a:rPr lang="en-US" altLang="ja-JP" b="1" smtClean="0">
                <a:solidFill>
                  <a:srgbClr val="CC0066"/>
                </a:solidFill>
              </a:rPr>
              <a:t>Time</a:t>
            </a:r>
            <a:r>
              <a:rPr lang="en-US" sz="1500" smtClean="0"/>
              <a:t> - </a:t>
            </a:r>
            <a:r>
              <a:rPr lang="en-US" sz="1300" smtClean="0"/>
              <a:t>date-time interval, a special case of “When”</a:t>
            </a:r>
          </a:p>
          <a:p>
            <a:pPr marL="228600" indent="-228600" eaLnBrk="1" hangingPunct="1"/>
            <a:r>
              <a:rPr lang="en-US" sz="1300" smtClean="0"/>
              <a:t>	</a:t>
            </a:r>
            <a:r>
              <a:rPr lang="en-US" altLang="ja-JP" b="1" smtClean="0">
                <a:solidFill>
                  <a:srgbClr val="CC0066"/>
                </a:solidFill>
              </a:rPr>
              <a:t>Event</a:t>
            </a:r>
            <a:r>
              <a:rPr lang="en-US" sz="1500" smtClean="0"/>
              <a:t> - </a:t>
            </a:r>
            <a:r>
              <a:rPr lang="en-US" sz="1300" smtClean="0"/>
              <a:t>comprising states, historical and other periods, events and activities in the narrower sense. Can be regarded as a “When”. </a:t>
            </a:r>
            <a:endParaRPr lang="en-US" sz="1500" smtClean="0"/>
          </a:p>
          <a:p>
            <a:pPr marL="228600" indent="-228600" eaLnBrk="1" hangingPunct="1">
              <a:buFontTx/>
              <a:buAutoNum type="arabicPeriod" startAt="5"/>
            </a:pPr>
            <a:r>
              <a:rPr lang="en-US" altLang="ja-JP" b="1" smtClean="0">
                <a:solidFill>
                  <a:srgbClr val="CC0066"/>
                </a:solidFill>
              </a:rPr>
              <a:t>Concept</a:t>
            </a:r>
            <a:r>
              <a:rPr lang="en-US" sz="1500" smtClean="0"/>
              <a:t> - </a:t>
            </a:r>
            <a:r>
              <a:rPr lang="en-US" smtClean="0"/>
              <a:t>comprising all kinds of universals, such as types of things, people, events, places, species etc. This is a special case of “What”. </a:t>
            </a:r>
            <a:endParaRPr lang="en-US" sz="1300" smtClean="0"/>
          </a:p>
          <a:p>
            <a:pPr marL="228600" indent="-228600"/>
            <a:endParaRPr lang="el-G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1 - Θέση εικόνας διαφάνειας"/>
          <p:cNvSpPr>
            <a:spLocks noGrp="1" noRot="1" noChangeAspect="1"/>
          </p:cNvSpPr>
          <p:nvPr>
            <p:ph type="sldImg"/>
          </p:nvPr>
        </p:nvSpPr>
        <p:spPr>
          <a:ln/>
        </p:spPr>
      </p:sp>
      <p:sp>
        <p:nvSpPr>
          <p:cNvPr id="70658" name="2 - Θέση σημειώσεων"/>
          <p:cNvSpPr>
            <a:spLocks noGrp="1"/>
          </p:cNvSpPr>
          <p:nvPr>
            <p:ph type="body" idx="1"/>
          </p:nvPr>
        </p:nvSpPr>
        <p:spPr>
          <a:noFill/>
          <a:ln/>
        </p:spPr>
        <p:txBody>
          <a:bodyPr/>
          <a:lstStyle/>
          <a:p>
            <a:r>
              <a:rPr lang="en-US" smtClean="0"/>
              <a:t>Property propagation and derivation chain.</a:t>
            </a:r>
          </a:p>
          <a:p>
            <a:r>
              <a:rPr lang="en-US" smtClean="0"/>
              <a:t>There is a load of properties that is carried down the chain, like the subject that the objects have</a:t>
            </a:r>
            <a:endParaRPr lang="el-GR" smtClean="0"/>
          </a:p>
        </p:txBody>
      </p:sp>
      <p:sp>
        <p:nvSpPr>
          <p:cNvPr id="70659" name="3 - Θέση αριθμού διαφάνειας"/>
          <p:cNvSpPr>
            <a:spLocks noGrp="1"/>
          </p:cNvSpPr>
          <p:nvPr>
            <p:ph type="sldNum" sz="quarter" idx="5"/>
          </p:nvPr>
        </p:nvSpPr>
        <p:spPr>
          <a:noFill/>
        </p:spPr>
        <p:txBody>
          <a:bodyPr/>
          <a:lstStyle/>
          <a:p>
            <a:fld id="{50A71A0E-18AB-4AF6-8086-F538F12B4F2D}" type="slidenum">
              <a:rPr lang="en-US" smtClean="0"/>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1 - Θέση εικόνας διαφάνειας"/>
          <p:cNvSpPr>
            <a:spLocks noGrp="1" noRot="1" noChangeAspect="1"/>
          </p:cNvSpPr>
          <p:nvPr>
            <p:ph type="sldImg"/>
          </p:nvPr>
        </p:nvSpPr>
        <p:spPr>
          <a:ln/>
        </p:spPr>
      </p:sp>
      <p:sp>
        <p:nvSpPr>
          <p:cNvPr id="72706" name="2 - Θέση σημειώσεων"/>
          <p:cNvSpPr>
            <a:spLocks noGrp="1"/>
          </p:cNvSpPr>
          <p:nvPr>
            <p:ph type="body" idx="1"/>
          </p:nvPr>
        </p:nvSpPr>
        <p:spPr>
          <a:noFill/>
          <a:ln/>
        </p:spPr>
        <p:txBody>
          <a:bodyPr/>
          <a:lstStyle/>
          <a:p>
            <a:r>
              <a:rPr lang="en-US" smtClean="0"/>
              <a:t>The paths are written in an expressive and easily readable format. This is because we need them to be understandable by the curators who are going to verify them</a:t>
            </a:r>
            <a:endParaRPr lang="el-GR" smtClean="0"/>
          </a:p>
        </p:txBody>
      </p:sp>
      <p:sp>
        <p:nvSpPr>
          <p:cNvPr id="72707" name="3 - Θέση αριθμού διαφάνειας"/>
          <p:cNvSpPr>
            <a:spLocks noGrp="1"/>
          </p:cNvSpPr>
          <p:nvPr>
            <p:ph type="sldNum" sz="quarter" idx="5"/>
          </p:nvPr>
        </p:nvSpPr>
        <p:spPr>
          <a:noFill/>
        </p:spPr>
        <p:txBody>
          <a:bodyPr/>
          <a:lstStyle/>
          <a:p>
            <a:fld id="{28C67C0A-0687-42FD-930D-73317348ED19}" type="slidenum">
              <a:rPr lang="en-US" smtClean="0"/>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1 - Θέση εικόνας διαφάνειας"/>
          <p:cNvSpPr>
            <a:spLocks noGrp="1" noRot="1" noChangeAspect="1"/>
          </p:cNvSpPr>
          <p:nvPr>
            <p:ph type="sldImg"/>
          </p:nvPr>
        </p:nvSpPr>
        <p:spPr>
          <a:ln/>
        </p:spPr>
      </p:sp>
      <p:sp>
        <p:nvSpPr>
          <p:cNvPr id="74754" name="2 - Θέση σημειώσεων"/>
          <p:cNvSpPr>
            <a:spLocks noGrp="1"/>
          </p:cNvSpPr>
          <p:nvPr>
            <p:ph type="body" idx="1"/>
          </p:nvPr>
        </p:nvSpPr>
        <p:spPr>
          <a:noFill/>
          <a:ln/>
        </p:spPr>
        <p:txBody>
          <a:bodyPr/>
          <a:lstStyle/>
          <a:p>
            <a:r>
              <a:rPr lang="en-US" smtClean="0"/>
              <a:t>This is the respective SPARQL query statement, and basically the one third of it..quite large to be presented and quite large to edit, especially when we are talking for about 100 more statements!</a:t>
            </a:r>
            <a:endParaRPr lang="el-GR" smtClean="0"/>
          </a:p>
        </p:txBody>
      </p:sp>
      <p:sp>
        <p:nvSpPr>
          <p:cNvPr id="74755" name="3 - Θέση αριθμού διαφάνειας"/>
          <p:cNvSpPr>
            <a:spLocks noGrp="1"/>
          </p:cNvSpPr>
          <p:nvPr>
            <p:ph type="sldNum" sz="quarter" idx="5"/>
          </p:nvPr>
        </p:nvSpPr>
        <p:spPr>
          <a:noFill/>
        </p:spPr>
        <p:txBody>
          <a:bodyPr/>
          <a:lstStyle/>
          <a:p>
            <a:fld id="{C1CC9161-810F-4A2C-A2D3-D61C08C70AC6}"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p:spPr>
        <p:txBody>
          <a:bodyPr/>
          <a:lstStyle/>
          <a:p>
            <a:r>
              <a:rPr lang="en-US" smtClean="0"/>
              <a:t>The IVB component is not static; there is the possibility to easily adapt updates to the already existing FRs or add new ones</a:t>
            </a:r>
            <a:endParaRPr lang="el-G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1 - Θέση εικόνας διαφάνειας"/>
          <p:cNvSpPr>
            <a:spLocks noGrp="1" noRot="1" noChangeAspect="1"/>
          </p:cNvSpPr>
          <p:nvPr>
            <p:ph type="sldImg"/>
          </p:nvPr>
        </p:nvSpPr>
        <p:spPr>
          <a:ln/>
        </p:spPr>
      </p:sp>
      <p:sp>
        <p:nvSpPr>
          <p:cNvPr id="92162" name="2 - Θέση σημειώσεων"/>
          <p:cNvSpPr>
            <a:spLocks noGrp="1"/>
          </p:cNvSpPr>
          <p:nvPr>
            <p:ph type="body" idx="1"/>
          </p:nvPr>
        </p:nvSpPr>
        <p:spPr>
          <a:noFill/>
          <a:ln/>
        </p:spPr>
        <p:txBody>
          <a:bodyPr/>
          <a:lstStyle/>
          <a:p>
            <a:endParaRPr lang="el-GR" smtClean="0"/>
          </a:p>
        </p:txBody>
      </p:sp>
      <p:sp>
        <p:nvSpPr>
          <p:cNvPr id="92163" name="3 - Θέση αριθμού διαφάνειας"/>
          <p:cNvSpPr>
            <a:spLocks noGrp="1"/>
          </p:cNvSpPr>
          <p:nvPr>
            <p:ph type="sldNum" sz="quarter" idx="5"/>
          </p:nvPr>
        </p:nvSpPr>
        <p:spPr>
          <a:noFill/>
        </p:spPr>
        <p:txBody>
          <a:bodyPr/>
          <a:lstStyle/>
          <a:p>
            <a:fld id="{01A3F878-E481-442D-B830-24A3A600D5D6}" type="slidenum">
              <a:rPr lang="en-US" smtClean="0"/>
              <a:pPr/>
              <a:t>33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 Θέση εικόνας διαφάνειας"/>
          <p:cNvSpPr>
            <a:spLocks noGrp="1" noRot="1" noChangeAspect="1"/>
          </p:cNvSpPr>
          <p:nvPr>
            <p:ph type="sldImg"/>
          </p:nvPr>
        </p:nvSpPr>
        <p:spPr>
          <a:ln/>
        </p:spPr>
      </p:sp>
      <p:sp>
        <p:nvSpPr>
          <p:cNvPr id="43010" name="2 - Θέση σημειώσεων"/>
          <p:cNvSpPr>
            <a:spLocks noGrp="1"/>
          </p:cNvSpPr>
          <p:nvPr>
            <p:ph type="body" idx="1"/>
          </p:nvPr>
        </p:nvSpPr>
        <p:spPr>
          <a:noFill/>
          <a:ln/>
        </p:spPr>
        <p:txBody>
          <a:bodyPr/>
          <a:lstStyle/>
          <a:p>
            <a:r>
              <a:rPr lang="en-US" smtClean="0"/>
              <a:t>After providing a few introductory information, I will expose you to the problem of querying semantic networks, the existing approach and then I will describe to you our solution. This will be accompanied by an example and finally a live demonstration of our current implementation.</a:t>
            </a:r>
          </a:p>
        </p:txBody>
      </p:sp>
      <p:sp>
        <p:nvSpPr>
          <p:cNvPr id="43011" name="3 - Θέση αριθμού διαφάνειας"/>
          <p:cNvSpPr>
            <a:spLocks noGrp="1"/>
          </p:cNvSpPr>
          <p:nvPr>
            <p:ph type="sldNum" sz="quarter" idx="5"/>
          </p:nvPr>
        </p:nvSpPr>
        <p:spPr>
          <a:noFill/>
        </p:spPr>
        <p:txBody>
          <a:bodyPr/>
          <a:lstStyle/>
          <a:p>
            <a:fld id="{DC9EC7DF-0009-4352-9315-AA2CA427272B}"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r>
              <a:rPr lang="en-US" smtClean="0"/>
              <a:t>The trend nowadays is the movement from a Web of unstructured documents to a Web of structured data. </a:t>
            </a:r>
          </a:p>
          <a:p>
            <a:r>
              <a:rPr lang="en-US" smtClean="0"/>
              <a:t>To make this happen we use RDF/S for defining and describing data and the relations among data;</a:t>
            </a:r>
          </a:p>
          <a:p>
            <a:r>
              <a:rPr lang="en-US" smtClean="0"/>
              <a:t>RDF triple stores to maintain the content, creating in this way hundreds of Semantic Networks;</a:t>
            </a:r>
          </a:p>
          <a:p>
            <a:r>
              <a:rPr lang="en-US" smtClean="0"/>
              <a:t>And finally Linked Open Data to publish and interconnect the information of the various Semantic Networks into a giant </a:t>
            </a:r>
          </a:p>
          <a:p>
            <a:r>
              <a:rPr lang="en-US" smtClean="0"/>
              <a:t>Graph comprising the Semantic Web.</a:t>
            </a:r>
            <a:endParaRPr lang="el-G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112838" y="796925"/>
            <a:ext cx="4632325" cy="3206750"/>
          </a:xfrm>
          <a:ln w="12700" cap="flat">
            <a:solidFill>
              <a:schemeClr val="tx1"/>
            </a:solidFill>
          </a:ln>
        </p:spPr>
      </p:sp>
      <p:sp>
        <p:nvSpPr>
          <p:cNvPr id="47106" name="Rectangle 3"/>
          <p:cNvSpPr>
            <a:spLocks noGrp="1" noChangeArrowheads="1"/>
          </p:cNvSpPr>
          <p:nvPr>
            <p:ph type="body" idx="1"/>
          </p:nvPr>
        </p:nvSpPr>
        <p:spPr>
          <a:xfrm>
            <a:off x="914400" y="4344988"/>
            <a:ext cx="5029200" cy="3849687"/>
          </a:xfrm>
          <a:noFill/>
          <a:ln/>
        </p:spPr>
        <p:txBody>
          <a:bodyPr lIns="93663" tIns="47625" rIns="93663" bIns="47625"/>
          <a:lstStyle/>
          <a:p>
            <a:pPr marL="852488" lvl="1" indent="-381000" defTabSz="903288">
              <a:lnSpc>
                <a:spcPct val="90000"/>
              </a:lnSpc>
              <a:spcAft>
                <a:spcPct val="20000"/>
              </a:spcAft>
            </a:pPr>
            <a:r>
              <a:rPr lang="en-US" smtClean="0"/>
              <a:t>But in the way for the Semantic Web to succeed three major challenges must be addressed:</a:t>
            </a:r>
          </a:p>
          <a:p>
            <a:pPr marL="852488" lvl="1" indent="-381000" defTabSz="903288">
              <a:lnSpc>
                <a:spcPct val="90000"/>
              </a:lnSpc>
              <a:spcAft>
                <a:spcPct val="20000"/>
              </a:spcAft>
            </a:pPr>
            <a:r>
              <a:rPr lang="en-US" smtClean="0"/>
              <a:t>Firstly we need a core schema that is rich enough to represent and integrate the global knowledge and provide extensions of any depth. </a:t>
            </a:r>
          </a:p>
          <a:p>
            <a:pPr marL="852488" lvl="1" indent="-381000" defTabSz="903288">
              <a:lnSpc>
                <a:spcPct val="90000"/>
              </a:lnSpc>
              <a:spcAft>
                <a:spcPct val="20000"/>
              </a:spcAft>
            </a:pPr>
            <a:r>
              <a:rPr lang="en-US" smtClean="0"/>
              <a:t>Secondly we need to provide the users with an efficient way to query large and complex networks. This is also the challenge this work is aiming at.</a:t>
            </a:r>
          </a:p>
          <a:p>
            <a:pPr marL="852488" lvl="1" indent="-381000" defTabSz="903288">
              <a:lnSpc>
                <a:spcPct val="90000"/>
              </a:lnSpc>
              <a:spcAft>
                <a:spcPct val="20000"/>
              </a:spcAft>
            </a:pPr>
            <a:r>
              <a:rPr lang="en-US" smtClean="0"/>
              <a:t>Last, and I won’t refer longer to this one because it is out of the presentation’s scope, we need co-reference resolution for multiple references to the same instances which is essential for the network’s consistency</a:t>
            </a:r>
          </a:p>
          <a:p>
            <a:pPr marL="852488" lvl="1" indent="-381000" defTabSz="903288">
              <a:lnSpc>
                <a:spcPct val="90000"/>
              </a:lnSpc>
              <a:spcAft>
                <a:spcPct val="20000"/>
              </a:spcAft>
            </a:pPr>
            <a:endParaRPr lang="en-US" smtClean="0"/>
          </a:p>
          <a:p>
            <a:pPr marL="852488" lvl="1" indent="-381000" defTabSz="903288">
              <a:lnSpc>
                <a:spcPct val="90000"/>
              </a:lnSpc>
              <a:spcAft>
                <a:spcPct val="20000"/>
              </a:spcAft>
            </a:pPr>
            <a:r>
              <a:rPr lang="en-US" smtClean="0"/>
              <a:t>1.</a:t>
            </a:r>
            <a:r>
              <a:rPr lang="en-US" sz="2000" smtClean="0"/>
              <a:t> Con: </a:t>
            </a:r>
            <a:r>
              <a:rPr lang="en-US" sz="2000" smtClean="0">
                <a:solidFill>
                  <a:srgbClr val="CC0066"/>
                </a:solidFill>
              </a:rPr>
              <a:t>impossible</a:t>
            </a:r>
            <a:r>
              <a:rPr lang="en-US" sz="2000" smtClean="0"/>
              <a:t> – everybody has his own conceptualization</a:t>
            </a:r>
          </a:p>
          <a:p>
            <a:pPr marL="852488" lvl="1" indent="-381000" defTabSz="903288">
              <a:lnSpc>
                <a:spcPct val="90000"/>
              </a:lnSpc>
              <a:spcAft>
                <a:spcPct val="20000"/>
              </a:spcAft>
            </a:pPr>
            <a:r>
              <a:rPr lang="en-US" sz="2000" smtClean="0"/>
              <a:t>Pro: CIDOC-FRBR work empirically proves opposite</a:t>
            </a:r>
          </a:p>
          <a:p>
            <a:pPr marL="852488" lvl="1" indent="-381000" defTabSz="903288">
              <a:lnSpc>
                <a:spcPct val="90000"/>
              </a:lnSpc>
              <a:spcAft>
                <a:spcPct val="20000"/>
              </a:spcAft>
            </a:pPr>
            <a:r>
              <a:rPr lang="en-US" sz="2000" smtClean="0"/>
              <a:t>2.Con: </a:t>
            </a:r>
            <a:r>
              <a:rPr lang="en-US" sz="2000" smtClean="0">
                <a:solidFill>
                  <a:srgbClr val="CC0066"/>
                </a:solidFill>
              </a:rPr>
              <a:t>impossible</a:t>
            </a:r>
            <a:r>
              <a:rPr lang="en-US" sz="2000" smtClean="0"/>
              <a:t> to write </a:t>
            </a:r>
            <a:r>
              <a:rPr lang="en-US" sz="2000" smtClean="0">
                <a:solidFill>
                  <a:srgbClr val="CC0066"/>
                </a:solidFill>
              </a:rPr>
              <a:t>ad hoc </a:t>
            </a:r>
            <a:r>
              <a:rPr lang="en-US" sz="2000" smtClean="0"/>
              <a:t>rich </a:t>
            </a:r>
            <a:r>
              <a:rPr lang="en-US" sz="2000" smtClean="0">
                <a:solidFill>
                  <a:srgbClr val="CC0066"/>
                </a:solidFill>
              </a:rPr>
              <a:t>SPARQL</a:t>
            </a:r>
            <a:r>
              <a:rPr lang="en-US" sz="2000" smtClean="0"/>
              <a:t> statements, impossible to memorize hundreds of properties</a:t>
            </a:r>
          </a:p>
          <a:p>
            <a:pPr marL="852488" lvl="1" indent="-381000" defTabSz="903288">
              <a:lnSpc>
                <a:spcPct val="90000"/>
              </a:lnSpc>
              <a:spcAft>
                <a:spcPct val="20000"/>
              </a:spcAft>
            </a:pPr>
            <a:r>
              <a:rPr lang="en-US" sz="2000" smtClean="0"/>
              <a:t>Pro:  use another, simple global schema for querying</a:t>
            </a:r>
          </a:p>
          <a:p>
            <a:pPr marL="852488" lvl="1" indent="-381000" defTabSz="903288">
              <a:lnSpc>
                <a:spcPct val="90000"/>
              </a:lnSpc>
              <a:spcAft>
                <a:spcPct val="20000"/>
              </a:spcAft>
            </a:pPr>
            <a:endParaRPr lang="en-US" sz="2000" smtClean="0"/>
          </a:p>
          <a:p>
            <a:pPr defTabSz="903288"/>
            <a:endParaRPr lang="el-G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1112838" y="796925"/>
            <a:ext cx="4632325" cy="3206750"/>
          </a:xfrm>
          <a:ln w="12700" cap="flat">
            <a:solidFill>
              <a:schemeClr val="tx1"/>
            </a:solidFill>
          </a:ln>
        </p:spPr>
      </p:sp>
      <p:sp>
        <p:nvSpPr>
          <p:cNvPr id="49154" name="Rectangle 3"/>
          <p:cNvSpPr>
            <a:spLocks noGrp="1" noChangeArrowheads="1"/>
          </p:cNvSpPr>
          <p:nvPr>
            <p:ph type="body" idx="1"/>
          </p:nvPr>
        </p:nvSpPr>
        <p:spPr>
          <a:xfrm>
            <a:off x="914400" y="4344988"/>
            <a:ext cx="5029200" cy="3849687"/>
          </a:xfrm>
          <a:noFill/>
          <a:ln/>
        </p:spPr>
        <p:txBody>
          <a:bodyPr lIns="93663" tIns="47625" rIns="93663" bIns="47625"/>
          <a:lstStyle/>
          <a:p>
            <a:r>
              <a:rPr lang="en-US" smtClean="0"/>
              <a:t>A candidate rich schema that can cope with the needs of the complex world of cultural heritage is CIDOC-CRM.</a:t>
            </a:r>
          </a:p>
          <a:p>
            <a:r>
              <a:rPr lang="en-US" smtClean="0"/>
              <a:t>CIDOC-CRM is the result of an extensive interdisciplinary work that results into an extensible core schema of 86 classes and 140 properties. It describes the semantics from all museum disciplines, archives and libraries based on the documentation of facts and it can easily be mapped to by other schemata. In this way huge, meaningful networks of knowledge can be created.</a:t>
            </a:r>
            <a:endParaRPr lang="el-G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 Θέση εικόνας διαφάνειας"/>
          <p:cNvSpPr>
            <a:spLocks noGrp="1" noRot="1" noChangeAspect="1"/>
          </p:cNvSpPr>
          <p:nvPr>
            <p:ph type="sldImg"/>
          </p:nvPr>
        </p:nvSpPr>
        <p:spPr>
          <a:ln/>
        </p:spPr>
      </p:sp>
      <p:sp>
        <p:nvSpPr>
          <p:cNvPr id="51202" name="2 - Θέση σημειώσεων"/>
          <p:cNvSpPr>
            <a:spLocks noGrp="1"/>
          </p:cNvSpPr>
          <p:nvPr>
            <p:ph type="body" idx="1"/>
          </p:nvPr>
        </p:nvSpPr>
        <p:spPr>
          <a:noFill/>
          <a:ln/>
        </p:spPr>
        <p:txBody>
          <a:bodyPr/>
          <a:lstStyle/>
          <a:p>
            <a:r>
              <a:rPr lang="en-US" smtClean="0"/>
              <a:t>And here comes the second challenge: how are we to query rich semantic networks?</a:t>
            </a:r>
            <a:endParaRPr lang="el-GR" smtClean="0"/>
          </a:p>
        </p:txBody>
      </p:sp>
      <p:sp>
        <p:nvSpPr>
          <p:cNvPr id="51203" name="3 - Θέση αριθμού διαφάνειας"/>
          <p:cNvSpPr>
            <a:spLocks noGrp="1"/>
          </p:cNvSpPr>
          <p:nvPr>
            <p:ph type="sldNum" sz="quarter" idx="5"/>
          </p:nvPr>
        </p:nvSpPr>
        <p:spPr>
          <a:noFill/>
        </p:spPr>
        <p:txBody>
          <a:bodyPr/>
          <a:lstStyle/>
          <a:p>
            <a:fld id="{B3A5EC57-6757-4655-A417-8EC714A01CB1}"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 Θέση εικόνας διαφάνειας"/>
          <p:cNvSpPr>
            <a:spLocks noGrp="1" noRot="1" noChangeAspect="1"/>
          </p:cNvSpPr>
          <p:nvPr>
            <p:ph type="sldImg"/>
          </p:nvPr>
        </p:nvSpPr>
        <p:spPr>
          <a:ln/>
        </p:spPr>
      </p:sp>
      <p:sp>
        <p:nvSpPr>
          <p:cNvPr id="53250" name="2 - Θέση σημειώσεων"/>
          <p:cNvSpPr>
            <a:spLocks noGrp="1"/>
          </p:cNvSpPr>
          <p:nvPr>
            <p:ph type="body" idx="1"/>
          </p:nvPr>
        </p:nvSpPr>
        <p:spPr>
          <a:noFill/>
          <a:ln/>
        </p:spPr>
        <p:txBody>
          <a:bodyPr/>
          <a:lstStyle/>
          <a:p>
            <a:r>
              <a:rPr lang="en-US" smtClean="0"/>
              <a:t>This problem is not one-dimentional. </a:t>
            </a:r>
          </a:p>
          <a:p>
            <a:r>
              <a:rPr lang="en-US" smtClean="0"/>
              <a:t>First hardship lies in the content itself:  bla bla bla</a:t>
            </a:r>
            <a:endParaRPr lang="el-GR" smtClean="0"/>
          </a:p>
        </p:txBody>
      </p:sp>
      <p:sp>
        <p:nvSpPr>
          <p:cNvPr id="53251" name="3 - Θέση αριθμού διαφάνειας"/>
          <p:cNvSpPr>
            <a:spLocks noGrp="1"/>
          </p:cNvSpPr>
          <p:nvPr>
            <p:ph type="sldNum" sz="quarter" idx="5"/>
          </p:nvPr>
        </p:nvSpPr>
        <p:spPr>
          <a:noFill/>
        </p:spPr>
        <p:txBody>
          <a:bodyPr/>
          <a:lstStyle/>
          <a:p>
            <a:fld id="{EA3489F0-5AFB-482F-8018-516B0D09F3B6}"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 Θέση εικόνας διαφάνειας"/>
          <p:cNvSpPr>
            <a:spLocks noGrp="1" noRot="1" noChangeAspect="1"/>
          </p:cNvSpPr>
          <p:nvPr>
            <p:ph type="sldImg"/>
          </p:nvPr>
        </p:nvSpPr>
        <p:spPr>
          <a:ln/>
        </p:spPr>
      </p:sp>
      <p:sp>
        <p:nvSpPr>
          <p:cNvPr id="55298" name="2 - Θέση σημειώσεων"/>
          <p:cNvSpPr>
            <a:spLocks noGrp="1"/>
          </p:cNvSpPr>
          <p:nvPr>
            <p:ph type="body" idx="1"/>
          </p:nvPr>
        </p:nvSpPr>
        <p:spPr>
          <a:noFill/>
          <a:ln/>
        </p:spPr>
        <p:txBody>
          <a:bodyPr/>
          <a:lstStyle/>
          <a:p>
            <a:pPr algn="just"/>
            <a:endParaRPr lang="el-GR" smtClean="0"/>
          </a:p>
        </p:txBody>
      </p:sp>
      <p:sp>
        <p:nvSpPr>
          <p:cNvPr id="55299" name="3 - Θέση αριθμού διαφάνειας"/>
          <p:cNvSpPr>
            <a:spLocks noGrp="1"/>
          </p:cNvSpPr>
          <p:nvPr>
            <p:ph type="sldNum" sz="quarter" idx="5"/>
          </p:nvPr>
        </p:nvSpPr>
        <p:spPr>
          <a:noFill/>
        </p:spPr>
        <p:txBody>
          <a:bodyPr/>
          <a:lstStyle/>
          <a:p>
            <a:fld id="{9CEC6059-A2FD-44F0-B0BB-A318151519D5}"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 Θέση εικόνας διαφάνειας"/>
          <p:cNvSpPr>
            <a:spLocks noGrp="1" noRot="1" noChangeAspect="1"/>
          </p:cNvSpPr>
          <p:nvPr>
            <p:ph type="sldImg"/>
          </p:nvPr>
        </p:nvSpPr>
        <p:spPr>
          <a:ln/>
        </p:spPr>
      </p:sp>
      <p:sp>
        <p:nvSpPr>
          <p:cNvPr id="57346" name="2 - Θέση σημειώσεων"/>
          <p:cNvSpPr>
            <a:spLocks noGrp="1"/>
          </p:cNvSpPr>
          <p:nvPr>
            <p:ph type="body" idx="1"/>
          </p:nvPr>
        </p:nvSpPr>
        <p:spPr>
          <a:noFill/>
          <a:ln/>
        </p:spPr>
        <p:txBody>
          <a:bodyPr/>
          <a:lstStyle/>
          <a:p>
            <a:r>
              <a:rPr lang="en-US" smtClean="0"/>
              <a:t>The other solution proposes: why have complex structures in the first place? Let’s simplify the network from its foundation</a:t>
            </a:r>
            <a:endParaRPr lang="el-GR" smtClean="0"/>
          </a:p>
        </p:txBody>
      </p:sp>
      <p:sp>
        <p:nvSpPr>
          <p:cNvPr id="57347" name="3 - Θέση αριθμού διαφάνειας"/>
          <p:cNvSpPr>
            <a:spLocks noGrp="1"/>
          </p:cNvSpPr>
          <p:nvPr>
            <p:ph type="sldNum" sz="quarter" idx="5"/>
          </p:nvPr>
        </p:nvSpPr>
        <p:spPr>
          <a:noFill/>
        </p:spPr>
        <p:txBody>
          <a:bodyPr/>
          <a:lstStyle/>
          <a:p>
            <a:fld id="{CA431C10-A75B-4706-8FFF-D6C2D3F634F1}"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4" name="Arc 17"/>
          <p:cNvSpPr>
            <a:spLocks/>
          </p:cNvSpPr>
          <p:nvPr userDrawn="1"/>
        </p:nvSpPr>
        <p:spPr bwMode="auto">
          <a:xfrm>
            <a:off x="-9525" y="519113"/>
            <a:ext cx="3292475" cy="1982787"/>
          </a:xfrm>
          <a:custGeom>
            <a:avLst/>
            <a:gdLst>
              <a:gd name="G0" fmla="+- 4544 0 0"/>
              <a:gd name="G1" fmla="+- 21600 0 0"/>
              <a:gd name="G2" fmla="+- 21600 0 0"/>
              <a:gd name="T0" fmla="*/ 48 w 26144"/>
              <a:gd name="T1" fmla="*/ 473 h 43200"/>
              <a:gd name="T2" fmla="*/ 0 w 26144"/>
              <a:gd name="T3" fmla="*/ 42717 h 43200"/>
              <a:gd name="T4" fmla="*/ 4544 w 26144"/>
              <a:gd name="T5" fmla="*/ 21600 h 43200"/>
            </a:gdLst>
            <a:ahLst/>
            <a:cxnLst>
              <a:cxn ang="0">
                <a:pos x="T0" y="T1"/>
              </a:cxn>
              <a:cxn ang="0">
                <a:pos x="T2" y="T3"/>
              </a:cxn>
              <a:cxn ang="0">
                <a:pos x="T4" y="T5"/>
              </a:cxn>
            </a:cxnLst>
            <a:rect l="0" t="0" r="r" b="b"/>
            <a:pathLst>
              <a:path w="26144" h="43200" fill="none" extrusionOk="0">
                <a:moveTo>
                  <a:pt x="48" y="473"/>
                </a:moveTo>
                <a:cubicBezTo>
                  <a:pt x="1526" y="158"/>
                  <a:pt x="3032" y="-1"/>
                  <a:pt x="4544" y="0"/>
                </a:cubicBezTo>
                <a:cubicBezTo>
                  <a:pt x="16473" y="0"/>
                  <a:pt x="26144" y="9670"/>
                  <a:pt x="26144" y="21600"/>
                </a:cubicBezTo>
                <a:cubicBezTo>
                  <a:pt x="26144" y="33529"/>
                  <a:pt x="16473" y="43200"/>
                  <a:pt x="4544" y="43200"/>
                </a:cubicBezTo>
                <a:cubicBezTo>
                  <a:pt x="3016" y="43200"/>
                  <a:pt x="1493" y="43037"/>
                  <a:pt x="0" y="42716"/>
                </a:cubicBezTo>
              </a:path>
              <a:path w="26144" h="43200" stroke="0" extrusionOk="0">
                <a:moveTo>
                  <a:pt x="48" y="473"/>
                </a:moveTo>
                <a:cubicBezTo>
                  <a:pt x="1526" y="158"/>
                  <a:pt x="3032" y="-1"/>
                  <a:pt x="4544" y="0"/>
                </a:cubicBezTo>
                <a:cubicBezTo>
                  <a:pt x="16473" y="0"/>
                  <a:pt x="26144" y="9670"/>
                  <a:pt x="26144" y="21600"/>
                </a:cubicBezTo>
                <a:cubicBezTo>
                  <a:pt x="26144" y="33529"/>
                  <a:pt x="16473" y="43200"/>
                  <a:pt x="4544" y="43200"/>
                </a:cubicBezTo>
                <a:cubicBezTo>
                  <a:pt x="3016" y="43200"/>
                  <a:pt x="1493" y="43037"/>
                  <a:pt x="0" y="42716"/>
                </a:cubicBezTo>
                <a:lnTo>
                  <a:pt x="4544" y="21600"/>
                </a:lnTo>
                <a:close/>
              </a:path>
            </a:pathLst>
          </a:custGeom>
          <a:noFill/>
          <a:ln w="19050">
            <a:solidFill>
              <a:srgbClr val="800000"/>
            </a:solidFill>
            <a:round/>
            <a:headEnd/>
            <a:tailEnd/>
          </a:ln>
          <a:effectLst/>
        </p:spPr>
        <p:txBody>
          <a:bodyPr wrap="none" anchor="ctr"/>
          <a:lstStyle/>
          <a:p>
            <a:pPr eaLnBrk="0" hangingPunct="0">
              <a:defRPr/>
            </a:pPr>
            <a:endParaRPr lang="el-GR"/>
          </a:p>
        </p:txBody>
      </p:sp>
      <p:sp>
        <p:nvSpPr>
          <p:cNvPr id="5" name="Rectangle 8"/>
          <p:cNvSpPr>
            <a:spLocks noChangeArrowheads="1"/>
          </p:cNvSpPr>
          <p:nvPr userDrawn="1"/>
        </p:nvSpPr>
        <p:spPr bwMode="hidden">
          <a:xfrm>
            <a:off x="0" y="914400"/>
            <a:ext cx="5341938" cy="1158875"/>
          </a:xfrm>
          <a:prstGeom prst="rect">
            <a:avLst/>
          </a:prstGeom>
          <a:solidFill>
            <a:schemeClr val="accent2"/>
          </a:solidFill>
          <a:ln w="9525">
            <a:noFill/>
            <a:miter lim="800000"/>
            <a:headEnd/>
            <a:tailEnd/>
          </a:ln>
          <a:effectLst/>
        </p:spPr>
        <p:txBody>
          <a:bodyPr wrap="none" anchor="ctr"/>
          <a:lstStyle/>
          <a:p>
            <a:pPr algn="ctr">
              <a:defRPr/>
            </a:pPr>
            <a:endParaRPr lang="el-GR" sz="2400" b="0">
              <a:latin typeface="Times New Roman" pitchFamily="18" charset="0"/>
            </a:endParaRPr>
          </a:p>
        </p:txBody>
      </p:sp>
      <p:sp>
        <p:nvSpPr>
          <p:cNvPr id="6" name="Rectangle 9"/>
          <p:cNvSpPr>
            <a:spLocks noChangeArrowheads="1"/>
          </p:cNvSpPr>
          <p:nvPr userDrawn="1"/>
        </p:nvSpPr>
        <p:spPr bwMode="hidden">
          <a:xfrm>
            <a:off x="4481513" y="914400"/>
            <a:ext cx="5341937" cy="1158875"/>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l-GR" sz="2400" b="0">
              <a:latin typeface="Times New Roman" pitchFamily="18" charset="0"/>
            </a:endParaRPr>
          </a:p>
        </p:txBody>
      </p:sp>
      <p:pic>
        <p:nvPicPr>
          <p:cNvPr id="7" name="Picture 14"/>
          <p:cNvPicPr>
            <a:picLocks noChangeArrowheads="1"/>
          </p:cNvPicPr>
          <p:nvPr userDrawn="1"/>
        </p:nvPicPr>
        <p:blipFill>
          <a:blip r:embed="rId2">
            <a:lum bright="40000" contrast="12000"/>
          </a:blip>
          <a:srcRect/>
          <a:stretch>
            <a:fillRect/>
          </a:stretch>
        </p:blipFill>
        <p:spPr bwMode="auto">
          <a:xfrm>
            <a:off x="1073150" y="906463"/>
            <a:ext cx="1281113" cy="1195387"/>
          </a:xfrm>
          <a:prstGeom prst="rect">
            <a:avLst/>
          </a:prstGeom>
          <a:noFill/>
          <a:ln w="9525">
            <a:noFill/>
            <a:miter lim="800000"/>
            <a:headEnd/>
            <a:tailEnd/>
          </a:ln>
        </p:spPr>
      </p:pic>
      <p:sp>
        <p:nvSpPr>
          <p:cNvPr id="8" name="Text Box 15"/>
          <p:cNvSpPr txBox="1">
            <a:spLocks noChangeArrowheads="1"/>
          </p:cNvSpPr>
          <p:nvPr userDrawn="1"/>
        </p:nvSpPr>
        <p:spPr bwMode="auto">
          <a:xfrm>
            <a:off x="2651125" y="4075113"/>
            <a:ext cx="4892675" cy="366712"/>
          </a:xfrm>
          <a:prstGeom prst="rect">
            <a:avLst/>
          </a:prstGeom>
          <a:noFill/>
          <a:ln w="9525">
            <a:noFill/>
            <a:miter lim="800000"/>
            <a:headEnd/>
            <a:tailEnd/>
          </a:ln>
          <a:effectLst/>
        </p:spPr>
        <p:txBody>
          <a:bodyPr>
            <a:spAutoFit/>
          </a:bodyPr>
          <a:lstStyle/>
          <a:p>
            <a:pPr eaLnBrk="0" hangingPunct="0">
              <a:defRPr/>
            </a:pPr>
            <a:endParaRPr lang="el-GR" b="0"/>
          </a:p>
        </p:txBody>
      </p:sp>
      <p:sp>
        <p:nvSpPr>
          <p:cNvPr id="9" name="Rectangle 16"/>
          <p:cNvSpPr>
            <a:spLocks noChangeArrowheads="1"/>
          </p:cNvSpPr>
          <p:nvPr userDrawn="1"/>
        </p:nvSpPr>
        <p:spPr bwMode="auto">
          <a:xfrm>
            <a:off x="360363" y="6376988"/>
            <a:ext cx="2144712" cy="304800"/>
          </a:xfrm>
          <a:prstGeom prst="rect">
            <a:avLst/>
          </a:prstGeom>
          <a:noFill/>
          <a:ln w="9525">
            <a:noFill/>
            <a:miter lim="800000"/>
            <a:headEnd/>
            <a:tailEnd/>
          </a:ln>
          <a:effectLst/>
        </p:spPr>
        <p:txBody>
          <a:bodyPr wrap="none" lIns="92075" tIns="46038" rIns="92075" bIns="46038">
            <a:spAutoFit/>
          </a:bodyPr>
          <a:lstStyle/>
          <a:p>
            <a:pPr defTabSz="903288" eaLnBrk="0" hangingPunct="0">
              <a:defRPr/>
            </a:pPr>
            <a:r>
              <a:rPr lang="en-US" sz="1400">
                <a:solidFill>
                  <a:schemeClr val="folHlink"/>
                </a:solidFill>
                <a:cs typeface="Arial" charset="0"/>
              </a:rPr>
              <a:t>MW-2012 April 14, 2012</a:t>
            </a:r>
          </a:p>
        </p:txBody>
      </p:sp>
      <p:sp>
        <p:nvSpPr>
          <p:cNvPr id="113666" name="Rectangle 2"/>
          <p:cNvSpPr>
            <a:spLocks noGrp="1" noChangeArrowheads="1"/>
          </p:cNvSpPr>
          <p:nvPr>
            <p:ph type="subTitle" idx="1"/>
          </p:nvPr>
        </p:nvSpPr>
        <p:spPr>
          <a:xfrm>
            <a:off x="1828800" y="2667000"/>
            <a:ext cx="6172200" cy="533400"/>
          </a:xfrm>
        </p:spPr>
        <p:txBody>
          <a:bodyPr/>
          <a:lstStyle>
            <a:lvl1pPr marL="0" indent="0" algn="ctr">
              <a:defRPr i="0"/>
            </a:lvl1pPr>
          </a:lstStyle>
          <a:p>
            <a:endParaRPr lang="el-GR"/>
          </a:p>
        </p:txBody>
      </p:sp>
      <p:sp>
        <p:nvSpPr>
          <p:cNvPr id="113676" name="Rectangle 12"/>
          <p:cNvSpPr>
            <a:spLocks noGrp="1" noChangeArrowheads="1"/>
          </p:cNvSpPr>
          <p:nvPr>
            <p:ph type="ctrTitle"/>
          </p:nvPr>
        </p:nvSpPr>
        <p:spPr>
          <a:xfrm>
            <a:off x="2286000" y="1066800"/>
            <a:ext cx="6521450" cy="838200"/>
          </a:xfrm>
        </p:spPr>
        <p:txBody>
          <a:bodyPr anchor="ctr"/>
          <a:lstStyle>
            <a:lvl1pPr>
              <a:defRPr sz="3600" i="0"/>
            </a:lvl1pPr>
          </a:lstStyle>
          <a:p>
            <a:endParaRPr lang="el-GR"/>
          </a:p>
        </p:txBody>
      </p:sp>
      <p:sp>
        <p:nvSpPr>
          <p:cNvPr id="10" name="Rectangle 3"/>
          <p:cNvSpPr>
            <a:spLocks noGrp="1" noChangeArrowheads="1"/>
          </p:cNvSpPr>
          <p:nvPr>
            <p:ph type="dt" sz="half" idx="10"/>
          </p:nvPr>
        </p:nvSpPr>
        <p:spPr>
          <a:xfrm>
            <a:off x="742950" y="6248400"/>
            <a:ext cx="2063750" cy="4572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bwMode="auto">
          <a:xfrm>
            <a:off x="3384550" y="6248400"/>
            <a:ext cx="31369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b="0">
                <a:latin typeface="Arial" charset="0"/>
              </a:defRPr>
            </a:lvl1pPr>
          </a:lstStyle>
          <a:p>
            <a:pPr>
              <a:defRPr/>
            </a:pPr>
            <a:endParaRPr lang="en-US"/>
          </a:p>
        </p:txBody>
      </p:sp>
      <p:sp>
        <p:nvSpPr>
          <p:cNvPr id="12" name="Rectangle 5"/>
          <p:cNvSpPr>
            <a:spLocks noGrp="1" noChangeArrowheads="1"/>
          </p:cNvSpPr>
          <p:nvPr>
            <p:ph type="sldNum" sz="quarter" idx="12"/>
          </p:nvPr>
        </p:nvSpPr>
        <p:spPr>
          <a:xfrm>
            <a:off x="7099300" y="6248400"/>
            <a:ext cx="2063750" cy="457200"/>
          </a:xfrm>
        </p:spPr>
        <p:txBody>
          <a:bodyPr/>
          <a:lstStyle>
            <a:lvl1pPr>
              <a:defRPr sz="1000">
                <a:solidFill>
                  <a:schemeClr val="tx1"/>
                </a:solidFill>
              </a:defRPr>
            </a:lvl1pPr>
          </a:lstStyle>
          <a:p>
            <a:pPr>
              <a:defRPr/>
            </a:pPr>
            <a:fld id="{07861C55-E76A-4858-975F-FFC24430CB6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1B49C2BB-E9F0-466A-9C9B-9D8EDE7039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7181850" y="711200"/>
            <a:ext cx="2228850" cy="5384800"/>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95300" y="711200"/>
            <a:ext cx="6534150" cy="5384800"/>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3EAEDE8C-5E34-4BD6-92FF-84A927660F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742950" y="2130425"/>
            <a:ext cx="84201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lvl1pPr>
              <a:defRPr/>
            </a:lvl1pPr>
          </a:lstStyle>
          <a:p>
            <a:pPr>
              <a:defRPr/>
            </a:pPr>
            <a:fld id="{71D7735F-D16C-44B6-8A9B-8856B6ADB056}"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39BC66CD-FFFE-4FF6-B9D8-DA77A649196F}" type="slidenum">
              <a:rPr lang="el-GR"/>
              <a:pPr>
                <a:defRPr/>
              </a:pPr>
              <a:t>‹#›</a:t>
            </a:fld>
            <a:endParaRPr lang="el-G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fld id="{E687490D-39FE-410F-88D1-9189D4D987B2}"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E6616009-F34D-49B2-93AC-C3AA2EEE76A1}" type="slidenum">
              <a:rPr lang="el-GR"/>
              <a:pPr>
                <a:defRPr/>
              </a:pPr>
              <a:t>‹#›</a:t>
            </a:fld>
            <a:endParaRPr lang="el-G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82638" y="4406900"/>
            <a:ext cx="84201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lvl1pPr>
              <a:defRPr/>
            </a:lvl1pPr>
          </a:lstStyle>
          <a:p>
            <a:pPr>
              <a:defRPr/>
            </a:pPr>
            <a:fld id="{D8188004-B5DB-4411-85D6-9A0A6E4869FE}"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E4F75614-A2F3-4EC9-AA31-5DBFD1F4B2D6}" type="slidenum">
              <a:rPr lang="el-GR"/>
              <a:pPr>
                <a:defRPr/>
              </a:pPr>
              <a:t>‹#›</a:t>
            </a:fld>
            <a:endParaRPr lang="el-G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3 - Θέση ημερομηνίας"/>
          <p:cNvSpPr>
            <a:spLocks noGrp="1"/>
          </p:cNvSpPr>
          <p:nvPr>
            <p:ph type="dt" sz="half" idx="10"/>
          </p:nvPr>
        </p:nvSpPr>
        <p:spPr/>
        <p:txBody>
          <a:bodyPr/>
          <a:lstStyle>
            <a:lvl1pPr>
              <a:defRPr/>
            </a:lvl1pPr>
          </a:lstStyle>
          <a:p>
            <a:pPr>
              <a:defRPr/>
            </a:pPr>
            <a:fld id="{B0C3B822-E86F-4D67-8CF9-8D09EE16ABD2}" type="datetimeFigureOut">
              <a:rPr lang="el-GR"/>
              <a:pPr>
                <a:defRPr/>
              </a:pPr>
              <a:t>5/6/2012</a:t>
            </a:fld>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81F3254A-596B-42B2-AF57-019B1AB8A0F1}" type="slidenum">
              <a:rPr lang="el-GR"/>
              <a:pPr>
                <a:defRPr/>
              </a:pPr>
              <a:t>‹#›</a:t>
            </a:fld>
            <a:endParaRPr lang="el-G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3 - Θέση ημερομηνίας"/>
          <p:cNvSpPr>
            <a:spLocks noGrp="1"/>
          </p:cNvSpPr>
          <p:nvPr>
            <p:ph type="dt" sz="half" idx="10"/>
          </p:nvPr>
        </p:nvSpPr>
        <p:spPr/>
        <p:txBody>
          <a:bodyPr/>
          <a:lstStyle>
            <a:lvl1pPr>
              <a:defRPr/>
            </a:lvl1pPr>
          </a:lstStyle>
          <a:p>
            <a:pPr>
              <a:defRPr/>
            </a:pPr>
            <a:fld id="{E94C3295-1D3A-451C-9121-CD4FF48BB672}" type="datetimeFigureOut">
              <a:rPr lang="el-GR"/>
              <a:pPr>
                <a:defRPr/>
              </a:pPr>
              <a:t>5/6/2012</a:t>
            </a:fld>
            <a:endParaRPr lang="el-GR"/>
          </a:p>
        </p:txBody>
      </p:sp>
      <p:sp>
        <p:nvSpPr>
          <p:cNvPr id="8" name="4 - Θέση υποσέλιδου"/>
          <p:cNvSpPr>
            <a:spLocks noGrp="1"/>
          </p:cNvSpPr>
          <p:nvPr>
            <p:ph type="ftr" sz="quarter" idx="11"/>
          </p:nvPr>
        </p:nvSpPr>
        <p:spPr/>
        <p:txBody>
          <a:bodyPr/>
          <a:lstStyle>
            <a:lvl1pPr>
              <a:defRPr/>
            </a:lvl1pPr>
          </a:lstStyle>
          <a:p>
            <a:pPr>
              <a:defRPr/>
            </a:pPr>
            <a:endParaRPr lang="el-GR"/>
          </a:p>
        </p:txBody>
      </p:sp>
      <p:sp>
        <p:nvSpPr>
          <p:cNvPr id="9" name="5 - Θέση αριθμού διαφάνειας"/>
          <p:cNvSpPr>
            <a:spLocks noGrp="1"/>
          </p:cNvSpPr>
          <p:nvPr>
            <p:ph type="sldNum" sz="quarter" idx="12"/>
          </p:nvPr>
        </p:nvSpPr>
        <p:spPr/>
        <p:txBody>
          <a:bodyPr/>
          <a:lstStyle>
            <a:lvl1pPr>
              <a:defRPr/>
            </a:lvl1pPr>
          </a:lstStyle>
          <a:p>
            <a:pPr>
              <a:defRPr/>
            </a:pPr>
            <a:fld id="{E932EB65-0773-4CEF-BB0E-CD260D2A7B9C}" type="slidenum">
              <a:rPr lang="el-GR"/>
              <a:pPr>
                <a:defRPr/>
              </a:pPr>
              <a:t>‹#›</a:t>
            </a:fld>
            <a:endParaRPr lang="el-G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3 - Θέση ημερομηνίας"/>
          <p:cNvSpPr>
            <a:spLocks noGrp="1"/>
          </p:cNvSpPr>
          <p:nvPr>
            <p:ph type="dt" sz="half" idx="10"/>
          </p:nvPr>
        </p:nvSpPr>
        <p:spPr/>
        <p:txBody>
          <a:bodyPr/>
          <a:lstStyle>
            <a:lvl1pPr>
              <a:defRPr/>
            </a:lvl1pPr>
          </a:lstStyle>
          <a:p>
            <a:pPr>
              <a:defRPr/>
            </a:pPr>
            <a:fld id="{EF3D68E1-4711-4547-A944-46D2289A6A81}" type="datetimeFigureOut">
              <a:rPr lang="el-GR"/>
              <a:pPr>
                <a:defRPr/>
              </a:pPr>
              <a:t>5/6/2012</a:t>
            </a:fld>
            <a:endParaRPr lang="el-GR"/>
          </a:p>
        </p:txBody>
      </p:sp>
      <p:sp>
        <p:nvSpPr>
          <p:cNvPr id="4" name="4 - Θέση υποσέλιδου"/>
          <p:cNvSpPr>
            <a:spLocks noGrp="1"/>
          </p:cNvSpPr>
          <p:nvPr>
            <p:ph type="ftr" sz="quarter" idx="11"/>
          </p:nvPr>
        </p:nvSpPr>
        <p:spPr/>
        <p:txBody>
          <a:bodyPr/>
          <a:lstStyle>
            <a:lvl1pPr>
              <a:defRPr/>
            </a:lvl1pPr>
          </a:lstStyle>
          <a:p>
            <a:pPr>
              <a:defRPr/>
            </a:pPr>
            <a:endParaRPr lang="el-GR"/>
          </a:p>
        </p:txBody>
      </p:sp>
      <p:sp>
        <p:nvSpPr>
          <p:cNvPr id="5" name="5 - Θέση αριθμού διαφάνειας"/>
          <p:cNvSpPr>
            <a:spLocks noGrp="1"/>
          </p:cNvSpPr>
          <p:nvPr>
            <p:ph type="sldNum" sz="quarter" idx="12"/>
          </p:nvPr>
        </p:nvSpPr>
        <p:spPr/>
        <p:txBody>
          <a:bodyPr/>
          <a:lstStyle>
            <a:lvl1pPr>
              <a:defRPr/>
            </a:lvl1pPr>
          </a:lstStyle>
          <a:p>
            <a:pPr>
              <a:defRPr/>
            </a:pPr>
            <a:fld id="{9E0B9528-FA67-44B1-99F3-A00224803D44}" type="slidenum">
              <a:rPr lang="el-GR"/>
              <a:pPr>
                <a:defRPr/>
              </a:pPr>
              <a:t>‹#›</a:t>
            </a:fld>
            <a:endParaRPr lang="el-G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3 - Θέση ημερομηνίας"/>
          <p:cNvSpPr>
            <a:spLocks noGrp="1"/>
          </p:cNvSpPr>
          <p:nvPr>
            <p:ph type="dt" sz="half" idx="10"/>
          </p:nvPr>
        </p:nvSpPr>
        <p:spPr/>
        <p:txBody>
          <a:bodyPr/>
          <a:lstStyle>
            <a:lvl1pPr>
              <a:defRPr/>
            </a:lvl1pPr>
          </a:lstStyle>
          <a:p>
            <a:pPr>
              <a:defRPr/>
            </a:pPr>
            <a:fld id="{98EFA60B-DD37-496C-B8C1-00D7FAD7A0AB}" type="datetimeFigureOut">
              <a:rPr lang="el-GR"/>
              <a:pPr>
                <a:defRPr/>
              </a:pPr>
              <a:t>5/6/2012</a:t>
            </a:fld>
            <a:endParaRPr lang="el-GR"/>
          </a:p>
        </p:txBody>
      </p:sp>
      <p:sp>
        <p:nvSpPr>
          <p:cNvPr id="3" name="4 - Θέση υποσέλιδου"/>
          <p:cNvSpPr>
            <a:spLocks noGrp="1"/>
          </p:cNvSpPr>
          <p:nvPr>
            <p:ph type="ftr" sz="quarter" idx="11"/>
          </p:nvPr>
        </p:nvSpPr>
        <p:spPr/>
        <p:txBody>
          <a:bodyPr/>
          <a:lstStyle>
            <a:lvl1pPr>
              <a:defRPr/>
            </a:lvl1pPr>
          </a:lstStyle>
          <a:p>
            <a:pPr>
              <a:defRPr/>
            </a:pPr>
            <a:endParaRPr lang="el-GR"/>
          </a:p>
        </p:txBody>
      </p:sp>
      <p:sp>
        <p:nvSpPr>
          <p:cNvPr id="4" name="5 - Θέση αριθμού διαφάνειας"/>
          <p:cNvSpPr>
            <a:spLocks noGrp="1"/>
          </p:cNvSpPr>
          <p:nvPr>
            <p:ph type="sldNum" sz="quarter" idx="12"/>
          </p:nvPr>
        </p:nvSpPr>
        <p:spPr/>
        <p:txBody>
          <a:bodyPr/>
          <a:lstStyle>
            <a:lvl1pPr>
              <a:defRPr/>
            </a:lvl1pPr>
          </a:lstStyle>
          <a:p>
            <a:pPr>
              <a:defRPr/>
            </a:pPr>
            <a:fld id="{54F42283-6E52-4A9C-A6E5-D1AE218AE99F}" type="slidenum">
              <a:rPr lang="el-GR"/>
              <a:pPr>
                <a:defRPr/>
              </a:pPr>
              <a:t>‹#›</a:t>
            </a:fld>
            <a:endParaRPr lang="el-G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95300" y="273050"/>
            <a:ext cx="3259138"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3 - Θέση ημερομηνίας"/>
          <p:cNvSpPr>
            <a:spLocks noGrp="1"/>
          </p:cNvSpPr>
          <p:nvPr>
            <p:ph type="dt" sz="half" idx="10"/>
          </p:nvPr>
        </p:nvSpPr>
        <p:spPr/>
        <p:txBody>
          <a:bodyPr/>
          <a:lstStyle>
            <a:lvl1pPr>
              <a:defRPr/>
            </a:lvl1pPr>
          </a:lstStyle>
          <a:p>
            <a:pPr>
              <a:defRPr/>
            </a:pPr>
            <a:fld id="{DFE1E89F-31DF-409F-A942-AD3E652F82B6}" type="datetimeFigureOut">
              <a:rPr lang="el-GR"/>
              <a:pPr>
                <a:defRPr/>
              </a:pPr>
              <a:t>5/6/2012</a:t>
            </a:fld>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8AAAD10C-6ED6-433A-A319-46D613D51031}" type="slidenum">
              <a:rPr lang="el-GR"/>
              <a:pPr>
                <a:defRPr/>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D7E35E5D-D40B-4573-8443-26405D1B637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941513" y="4800600"/>
            <a:ext cx="59436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941513"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p>
        </p:txBody>
      </p:sp>
      <p:sp>
        <p:nvSpPr>
          <p:cNvPr id="4" name="3 - Θέση κειμένου"/>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3 - Θέση ημερομηνίας"/>
          <p:cNvSpPr>
            <a:spLocks noGrp="1"/>
          </p:cNvSpPr>
          <p:nvPr>
            <p:ph type="dt" sz="half" idx="10"/>
          </p:nvPr>
        </p:nvSpPr>
        <p:spPr/>
        <p:txBody>
          <a:bodyPr/>
          <a:lstStyle>
            <a:lvl1pPr>
              <a:defRPr/>
            </a:lvl1pPr>
          </a:lstStyle>
          <a:p>
            <a:pPr>
              <a:defRPr/>
            </a:pPr>
            <a:fld id="{B17BE77F-8E1A-4F63-8C4F-157E40AE028D}" type="datetimeFigureOut">
              <a:rPr lang="el-GR"/>
              <a:pPr>
                <a:defRPr/>
              </a:pPr>
              <a:t>5/6/2012</a:t>
            </a:fld>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DCC26C69-D86C-4494-96B4-99F5194FC8E1}" type="slidenum">
              <a:rPr lang="el-GR"/>
              <a:pPr>
                <a:defRPr/>
              </a:pPr>
              <a:t>‹#›</a:t>
            </a:fld>
            <a:endParaRPr lang="el-G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fld id="{FEF13F71-A67C-4070-8D5D-C42E4EC70966}"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1691097E-800E-40B5-9C3E-984A880B21C0}" type="slidenum">
              <a:rPr lang="el-GR"/>
              <a:pPr>
                <a:defRPr/>
              </a:pPr>
              <a:t>‹#›</a:t>
            </a:fld>
            <a:endParaRPr lang="el-G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7181850" y="274638"/>
            <a:ext cx="222885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95300" y="274638"/>
            <a:ext cx="653415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fld id="{CF6B74FD-1A37-41C8-9BD2-0732835C7313}"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6DD05C78-4053-423A-B80F-E2A3BE47C1C1}" type="slidenum">
              <a:rPr lang="el-GR"/>
              <a:pPr>
                <a:defRPr/>
              </a:pPr>
              <a:t>‹#›</a:t>
            </a:fld>
            <a:endParaRPr lang="el-G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742950" y="2130425"/>
            <a:ext cx="84201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lvl1pPr>
              <a:defRPr/>
            </a:lvl1pPr>
          </a:lstStyle>
          <a:p>
            <a:pPr>
              <a:defRPr/>
            </a:pPr>
            <a:fld id="{3892634A-57C3-49EE-B990-E4FC89044C74}"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2F978552-2773-441D-84F1-74B9B79A4C2B}" type="slidenum">
              <a:rPr lang="el-GR"/>
              <a:pPr>
                <a:defRPr/>
              </a:pPr>
              <a:t>‹#›</a:t>
            </a:fld>
            <a:endParaRPr lang="el-G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fld id="{A2A2670C-59DE-46F5-A67B-74423305412C}"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F969969D-E2F0-460C-A9B3-728DF8742274}" type="slidenum">
              <a:rPr lang="el-GR"/>
              <a:pPr>
                <a:defRPr/>
              </a:pPr>
              <a:t>‹#›</a:t>
            </a:fld>
            <a:endParaRPr lang="el-G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82638" y="4406900"/>
            <a:ext cx="84201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lvl1pPr>
              <a:defRPr/>
            </a:lvl1pPr>
          </a:lstStyle>
          <a:p>
            <a:pPr>
              <a:defRPr/>
            </a:pPr>
            <a:fld id="{4CE05DD7-DAFF-453F-8265-DEB3438593FF}"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6A8FA05E-2578-4E12-9406-E06898400F90}" type="slidenum">
              <a:rPr lang="el-GR"/>
              <a:pPr>
                <a:defRPr/>
              </a:pPr>
              <a:t>‹#›</a:t>
            </a:fld>
            <a:endParaRPr lang="el-G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3 - Θέση ημερομηνίας"/>
          <p:cNvSpPr>
            <a:spLocks noGrp="1"/>
          </p:cNvSpPr>
          <p:nvPr>
            <p:ph type="dt" sz="half" idx="10"/>
          </p:nvPr>
        </p:nvSpPr>
        <p:spPr/>
        <p:txBody>
          <a:bodyPr/>
          <a:lstStyle>
            <a:lvl1pPr>
              <a:defRPr/>
            </a:lvl1pPr>
          </a:lstStyle>
          <a:p>
            <a:pPr>
              <a:defRPr/>
            </a:pPr>
            <a:fld id="{483C430A-8AE7-4CB7-8D13-2B4AFAFA57AC}" type="datetimeFigureOut">
              <a:rPr lang="el-GR"/>
              <a:pPr>
                <a:defRPr/>
              </a:pPr>
              <a:t>5/6/2012</a:t>
            </a:fld>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7F5A22EA-89DD-49BF-BCDD-4E772FA60CB1}" type="slidenum">
              <a:rPr lang="el-GR"/>
              <a:pPr>
                <a:defRPr/>
              </a:pPr>
              <a:t>‹#›</a:t>
            </a:fld>
            <a:endParaRPr lang="el-G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3 - Θέση ημερομηνίας"/>
          <p:cNvSpPr>
            <a:spLocks noGrp="1"/>
          </p:cNvSpPr>
          <p:nvPr>
            <p:ph type="dt" sz="half" idx="10"/>
          </p:nvPr>
        </p:nvSpPr>
        <p:spPr/>
        <p:txBody>
          <a:bodyPr/>
          <a:lstStyle>
            <a:lvl1pPr>
              <a:defRPr/>
            </a:lvl1pPr>
          </a:lstStyle>
          <a:p>
            <a:pPr>
              <a:defRPr/>
            </a:pPr>
            <a:fld id="{491701B3-CD3D-4E39-A089-1DFFA0D5D857}" type="datetimeFigureOut">
              <a:rPr lang="el-GR"/>
              <a:pPr>
                <a:defRPr/>
              </a:pPr>
              <a:t>5/6/2012</a:t>
            </a:fld>
            <a:endParaRPr lang="el-GR"/>
          </a:p>
        </p:txBody>
      </p:sp>
      <p:sp>
        <p:nvSpPr>
          <p:cNvPr id="8" name="4 - Θέση υποσέλιδου"/>
          <p:cNvSpPr>
            <a:spLocks noGrp="1"/>
          </p:cNvSpPr>
          <p:nvPr>
            <p:ph type="ftr" sz="quarter" idx="11"/>
          </p:nvPr>
        </p:nvSpPr>
        <p:spPr/>
        <p:txBody>
          <a:bodyPr/>
          <a:lstStyle>
            <a:lvl1pPr>
              <a:defRPr/>
            </a:lvl1pPr>
          </a:lstStyle>
          <a:p>
            <a:pPr>
              <a:defRPr/>
            </a:pPr>
            <a:endParaRPr lang="el-GR"/>
          </a:p>
        </p:txBody>
      </p:sp>
      <p:sp>
        <p:nvSpPr>
          <p:cNvPr id="9" name="5 - Θέση αριθμού διαφάνειας"/>
          <p:cNvSpPr>
            <a:spLocks noGrp="1"/>
          </p:cNvSpPr>
          <p:nvPr>
            <p:ph type="sldNum" sz="quarter" idx="12"/>
          </p:nvPr>
        </p:nvSpPr>
        <p:spPr/>
        <p:txBody>
          <a:bodyPr/>
          <a:lstStyle>
            <a:lvl1pPr>
              <a:defRPr/>
            </a:lvl1pPr>
          </a:lstStyle>
          <a:p>
            <a:pPr>
              <a:defRPr/>
            </a:pPr>
            <a:fld id="{5B8B3E68-0A8C-4F9B-909D-82CF91681B9F}" type="slidenum">
              <a:rPr lang="el-GR"/>
              <a:pPr>
                <a:defRPr/>
              </a:pPr>
              <a:t>‹#›</a:t>
            </a:fld>
            <a:endParaRPr lang="el-G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3 - Θέση ημερομηνίας"/>
          <p:cNvSpPr>
            <a:spLocks noGrp="1"/>
          </p:cNvSpPr>
          <p:nvPr>
            <p:ph type="dt" sz="half" idx="10"/>
          </p:nvPr>
        </p:nvSpPr>
        <p:spPr/>
        <p:txBody>
          <a:bodyPr/>
          <a:lstStyle>
            <a:lvl1pPr>
              <a:defRPr/>
            </a:lvl1pPr>
          </a:lstStyle>
          <a:p>
            <a:pPr>
              <a:defRPr/>
            </a:pPr>
            <a:fld id="{66B59578-51CE-4868-8E54-2AADFBA6232C}" type="datetimeFigureOut">
              <a:rPr lang="el-GR"/>
              <a:pPr>
                <a:defRPr/>
              </a:pPr>
              <a:t>5/6/2012</a:t>
            </a:fld>
            <a:endParaRPr lang="el-GR"/>
          </a:p>
        </p:txBody>
      </p:sp>
      <p:sp>
        <p:nvSpPr>
          <p:cNvPr id="4" name="4 - Θέση υποσέλιδου"/>
          <p:cNvSpPr>
            <a:spLocks noGrp="1"/>
          </p:cNvSpPr>
          <p:nvPr>
            <p:ph type="ftr" sz="quarter" idx="11"/>
          </p:nvPr>
        </p:nvSpPr>
        <p:spPr/>
        <p:txBody>
          <a:bodyPr/>
          <a:lstStyle>
            <a:lvl1pPr>
              <a:defRPr/>
            </a:lvl1pPr>
          </a:lstStyle>
          <a:p>
            <a:pPr>
              <a:defRPr/>
            </a:pPr>
            <a:endParaRPr lang="el-GR"/>
          </a:p>
        </p:txBody>
      </p:sp>
      <p:sp>
        <p:nvSpPr>
          <p:cNvPr id="5" name="5 - Θέση αριθμού διαφάνειας"/>
          <p:cNvSpPr>
            <a:spLocks noGrp="1"/>
          </p:cNvSpPr>
          <p:nvPr>
            <p:ph type="sldNum" sz="quarter" idx="12"/>
          </p:nvPr>
        </p:nvSpPr>
        <p:spPr/>
        <p:txBody>
          <a:bodyPr/>
          <a:lstStyle>
            <a:lvl1pPr>
              <a:defRPr/>
            </a:lvl1pPr>
          </a:lstStyle>
          <a:p>
            <a:pPr>
              <a:defRPr/>
            </a:pPr>
            <a:fld id="{0C90B0A2-8054-43D9-83D4-3C3AC74B6E7C}" type="slidenum">
              <a:rPr lang="el-GR"/>
              <a:pPr>
                <a:defRPr/>
              </a:pPr>
              <a:t>‹#›</a:t>
            </a:fld>
            <a:endParaRPr lang="el-G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3 - Θέση ημερομηνίας"/>
          <p:cNvSpPr>
            <a:spLocks noGrp="1"/>
          </p:cNvSpPr>
          <p:nvPr>
            <p:ph type="dt" sz="half" idx="10"/>
          </p:nvPr>
        </p:nvSpPr>
        <p:spPr/>
        <p:txBody>
          <a:bodyPr/>
          <a:lstStyle>
            <a:lvl1pPr>
              <a:defRPr/>
            </a:lvl1pPr>
          </a:lstStyle>
          <a:p>
            <a:pPr>
              <a:defRPr/>
            </a:pPr>
            <a:fld id="{60DB2BD3-E7CE-48E6-828D-4F2B32EE5DA9}" type="datetimeFigureOut">
              <a:rPr lang="el-GR"/>
              <a:pPr>
                <a:defRPr/>
              </a:pPr>
              <a:t>5/6/2012</a:t>
            </a:fld>
            <a:endParaRPr lang="el-GR"/>
          </a:p>
        </p:txBody>
      </p:sp>
      <p:sp>
        <p:nvSpPr>
          <p:cNvPr id="3" name="4 - Θέση υποσέλιδου"/>
          <p:cNvSpPr>
            <a:spLocks noGrp="1"/>
          </p:cNvSpPr>
          <p:nvPr>
            <p:ph type="ftr" sz="quarter" idx="11"/>
          </p:nvPr>
        </p:nvSpPr>
        <p:spPr/>
        <p:txBody>
          <a:bodyPr/>
          <a:lstStyle>
            <a:lvl1pPr>
              <a:defRPr/>
            </a:lvl1pPr>
          </a:lstStyle>
          <a:p>
            <a:pPr>
              <a:defRPr/>
            </a:pPr>
            <a:endParaRPr lang="el-GR"/>
          </a:p>
        </p:txBody>
      </p:sp>
      <p:sp>
        <p:nvSpPr>
          <p:cNvPr id="4" name="5 - Θέση αριθμού διαφάνειας"/>
          <p:cNvSpPr>
            <a:spLocks noGrp="1"/>
          </p:cNvSpPr>
          <p:nvPr>
            <p:ph type="sldNum" sz="quarter" idx="12"/>
          </p:nvPr>
        </p:nvSpPr>
        <p:spPr/>
        <p:txBody>
          <a:bodyPr/>
          <a:lstStyle>
            <a:lvl1pPr>
              <a:defRPr/>
            </a:lvl1pPr>
          </a:lstStyle>
          <a:p>
            <a:pPr>
              <a:defRPr/>
            </a:pPr>
            <a:fld id="{A27EEC33-4411-459C-AC8B-FAE8D1BABD53}" type="slidenum">
              <a:rPr lang="el-GR"/>
              <a:pPr>
                <a:defRPr/>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82638" y="4406900"/>
            <a:ext cx="84201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l-GR" smtClean="0"/>
              <a:t>Kλικ για επεξεργασία των στυλ του υποδείγματος</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EA311011-6DCA-4C22-9425-F1D675CEBE33}"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95300" y="273050"/>
            <a:ext cx="3259138"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3 - Θέση ημερομηνίας"/>
          <p:cNvSpPr>
            <a:spLocks noGrp="1"/>
          </p:cNvSpPr>
          <p:nvPr>
            <p:ph type="dt" sz="half" idx="10"/>
          </p:nvPr>
        </p:nvSpPr>
        <p:spPr/>
        <p:txBody>
          <a:bodyPr/>
          <a:lstStyle>
            <a:lvl1pPr>
              <a:defRPr/>
            </a:lvl1pPr>
          </a:lstStyle>
          <a:p>
            <a:pPr>
              <a:defRPr/>
            </a:pPr>
            <a:fld id="{5BE7F1F2-7579-444D-9BA3-2E2DD01186AF}" type="datetimeFigureOut">
              <a:rPr lang="el-GR"/>
              <a:pPr>
                <a:defRPr/>
              </a:pPr>
              <a:t>5/6/2012</a:t>
            </a:fld>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4F24AA95-49FA-40C7-A0C1-293E72DB0AD0}" type="slidenum">
              <a:rPr lang="el-GR"/>
              <a:pPr>
                <a:defRPr/>
              </a:pPr>
              <a:t>‹#›</a:t>
            </a:fld>
            <a:endParaRPr lang="el-G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941513" y="4800600"/>
            <a:ext cx="59436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941513"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p>
        </p:txBody>
      </p:sp>
      <p:sp>
        <p:nvSpPr>
          <p:cNvPr id="4" name="3 - Θέση κειμένου"/>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3 - Θέση ημερομηνίας"/>
          <p:cNvSpPr>
            <a:spLocks noGrp="1"/>
          </p:cNvSpPr>
          <p:nvPr>
            <p:ph type="dt" sz="half" idx="10"/>
          </p:nvPr>
        </p:nvSpPr>
        <p:spPr/>
        <p:txBody>
          <a:bodyPr/>
          <a:lstStyle>
            <a:lvl1pPr>
              <a:defRPr/>
            </a:lvl1pPr>
          </a:lstStyle>
          <a:p>
            <a:pPr>
              <a:defRPr/>
            </a:pPr>
            <a:fld id="{08650453-C9B1-40C7-954B-99CCD5E7B7B6}" type="datetimeFigureOut">
              <a:rPr lang="el-GR"/>
              <a:pPr>
                <a:defRPr/>
              </a:pPr>
              <a:t>5/6/2012</a:t>
            </a:fld>
            <a:endParaRPr lang="el-GR"/>
          </a:p>
        </p:txBody>
      </p:sp>
      <p:sp>
        <p:nvSpPr>
          <p:cNvPr id="6" name="4 - Θέση υποσέλιδου"/>
          <p:cNvSpPr>
            <a:spLocks noGrp="1"/>
          </p:cNvSpPr>
          <p:nvPr>
            <p:ph type="ftr" sz="quarter" idx="11"/>
          </p:nvPr>
        </p:nvSpPr>
        <p:spPr/>
        <p:txBody>
          <a:bodyPr/>
          <a:lstStyle>
            <a:lvl1pPr>
              <a:defRPr/>
            </a:lvl1pPr>
          </a:lstStyle>
          <a:p>
            <a:pPr>
              <a:defRPr/>
            </a:pPr>
            <a:endParaRPr lang="el-GR"/>
          </a:p>
        </p:txBody>
      </p:sp>
      <p:sp>
        <p:nvSpPr>
          <p:cNvPr id="7" name="5 - Θέση αριθμού διαφάνειας"/>
          <p:cNvSpPr>
            <a:spLocks noGrp="1"/>
          </p:cNvSpPr>
          <p:nvPr>
            <p:ph type="sldNum" sz="quarter" idx="12"/>
          </p:nvPr>
        </p:nvSpPr>
        <p:spPr/>
        <p:txBody>
          <a:bodyPr/>
          <a:lstStyle>
            <a:lvl1pPr>
              <a:defRPr/>
            </a:lvl1pPr>
          </a:lstStyle>
          <a:p>
            <a:pPr>
              <a:defRPr/>
            </a:pPr>
            <a:fld id="{11EAC226-6961-4985-8E98-1D2A425C5D49}" type="slidenum">
              <a:rPr lang="el-GR"/>
              <a:pPr>
                <a:defRPr/>
              </a:pPr>
              <a:t>‹#›</a:t>
            </a:fld>
            <a:endParaRPr lang="el-G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fld id="{0EC3DCD2-1063-47C0-AEDD-446B48423031}"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60EB7CE5-0C65-47B7-A0F1-7674A4200B8C}" type="slidenum">
              <a:rPr lang="el-GR"/>
              <a:pPr>
                <a:defRPr/>
              </a:pPr>
              <a:t>‹#›</a:t>
            </a:fld>
            <a:endParaRPr lang="el-G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7181850" y="274638"/>
            <a:ext cx="222885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95300" y="274638"/>
            <a:ext cx="653415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pPr>
              <a:defRPr/>
            </a:pPr>
            <a:fld id="{5EBA52B4-5F9A-4168-B256-93F58FE812F0}" type="datetimeFigureOut">
              <a:rPr lang="el-GR"/>
              <a:pPr>
                <a:defRPr/>
              </a:pPr>
              <a:t>5/6/2012</a:t>
            </a:fld>
            <a:endParaRPr lang="el-GR"/>
          </a:p>
        </p:txBody>
      </p:sp>
      <p:sp>
        <p:nvSpPr>
          <p:cNvPr id="5" name="4 - Θέση υποσέλιδου"/>
          <p:cNvSpPr>
            <a:spLocks noGrp="1"/>
          </p:cNvSpPr>
          <p:nvPr>
            <p:ph type="ftr" sz="quarter" idx="11"/>
          </p:nvPr>
        </p:nvSpPr>
        <p:spPr/>
        <p:txBody>
          <a:bodyPr/>
          <a:lstStyle>
            <a:lvl1pPr>
              <a:defRPr/>
            </a:lvl1pPr>
          </a:lstStyle>
          <a:p>
            <a:pPr>
              <a:defRPr/>
            </a:pPr>
            <a:endParaRPr lang="el-GR"/>
          </a:p>
        </p:txBody>
      </p:sp>
      <p:sp>
        <p:nvSpPr>
          <p:cNvPr id="6" name="5 - Θέση αριθμού διαφάνειας"/>
          <p:cNvSpPr>
            <a:spLocks noGrp="1"/>
          </p:cNvSpPr>
          <p:nvPr>
            <p:ph type="sldNum" sz="quarter" idx="12"/>
          </p:nvPr>
        </p:nvSpPr>
        <p:spPr/>
        <p:txBody>
          <a:bodyPr/>
          <a:lstStyle>
            <a:lvl1pPr>
              <a:defRPr/>
            </a:lvl1pPr>
          </a:lstStyle>
          <a:p>
            <a:pPr>
              <a:defRPr/>
            </a:pPr>
            <a:fld id="{2BB4419A-D023-40A0-A190-F1C4A0151687}" type="slidenum">
              <a:rPr lang="el-GR"/>
              <a:pPr>
                <a:defRPr/>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95300" y="1676400"/>
            <a:ext cx="4381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5029200" y="1676400"/>
            <a:ext cx="4381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8BB56535-BAB9-49C6-9E57-D7B64C59C3D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95300" y="274638"/>
            <a:ext cx="8915400" cy="1143000"/>
          </a:xfrm>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sldNum" sz="quarter" idx="11"/>
          </p:nvPr>
        </p:nvSpPr>
        <p:spPr>
          <a:ln/>
        </p:spPr>
        <p:txBody>
          <a:bodyPr/>
          <a:lstStyle>
            <a:lvl1pPr>
              <a:defRPr/>
            </a:lvl1pPr>
          </a:lstStyle>
          <a:p>
            <a:pPr>
              <a:defRPr/>
            </a:pPr>
            <a:fld id="{3A129961-3DE5-4E85-8CCE-D9E9FA098BB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sldNum" sz="quarter" idx="11"/>
          </p:nvPr>
        </p:nvSpPr>
        <p:spPr>
          <a:ln/>
        </p:spPr>
        <p:txBody>
          <a:bodyPr/>
          <a:lstStyle>
            <a:lvl1pPr>
              <a:defRPr/>
            </a:lvl1pPr>
          </a:lstStyle>
          <a:p>
            <a:pPr>
              <a:defRPr/>
            </a:pPr>
            <a:fld id="{99E577A8-49C7-4162-9408-AFC3C386566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sldNum" sz="quarter" idx="11"/>
          </p:nvPr>
        </p:nvSpPr>
        <p:spPr>
          <a:ln/>
        </p:spPr>
        <p:txBody>
          <a:bodyPr/>
          <a:lstStyle>
            <a:lvl1pPr>
              <a:defRPr/>
            </a:lvl1pPr>
          </a:lstStyle>
          <a:p>
            <a:pPr>
              <a:defRPr/>
            </a:pPr>
            <a:fld id="{3ADD8475-48A1-450B-BAC0-23209841DF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95300" y="273050"/>
            <a:ext cx="3259138" cy="1162050"/>
          </a:xfrm>
        </p:spPr>
        <p:txBody>
          <a:bodyPr/>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F14C0416-87F5-4364-88D1-F783829500D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941513" y="4800600"/>
            <a:ext cx="5943600" cy="566738"/>
          </a:xfrm>
        </p:spPr>
        <p:txBody>
          <a:bodyPr/>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p>
        </p:txBody>
      </p:sp>
      <p:sp>
        <p:nvSpPr>
          <p:cNvPr id="4" name="3 - Θέση κειμένου"/>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E50E3037-8416-4A48-AB7B-F879CF31848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1254125"/>
            <a:ext cx="2311400" cy="101600"/>
          </a:xfrm>
          <a:prstGeom prst="rect">
            <a:avLst/>
          </a:prstGeom>
          <a:solidFill>
            <a:schemeClr val="accent2"/>
          </a:solidFill>
          <a:ln w="9525">
            <a:noFill/>
            <a:miter lim="800000"/>
            <a:headEnd/>
            <a:tailEnd/>
          </a:ln>
          <a:effectLst/>
        </p:spPr>
        <p:txBody>
          <a:bodyPr wrap="none" anchor="ctr"/>
          <a:lstStyle/>
          <a:p>
            <a:pPr algn="ctr">
              <a:defRPr/>
            </a:pPr>
            <a:endParaRPr lang="el-GR" sz="2400" b="0">
              <a:latin typeface="Times New Roman" pitchFamily="18" charset="0"/>
            </a:endParaRPr>
          </a:p>
        </p:txBody>
      </p:sp>
      <p:sp>
        <p:nvSpPr>
          <p:cNvPr id="112643" name="Rectangle 3"/>
          <p:cNvSpPr>
            <a:spLocks noChangeArrowheads="1"/>
          </p:cNvSpPr>
          <p:nvPr/>
        </p:nvSpPr>
        <p:spPr bwMode="auto">
          <a:xfrm>
            <a:off x="1568450" y="1254125"/>
            <a:ext cx="784225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l-GR" sz="2400" b="0">
              <a:latin typeface="Times New Roman" pitchFamily="18" charset="0"/>
            </a:endParaRPr>
          </a:p>
        </p:txBody>
      </p:sp>
      <p:sp>
        <p:nvSpPr>
          <p:cNvPr id="1028" name="Rectangle 4"/>
          <p:cNvSpPr>
            <a:spLocks noGrp="1" noChangeArrowheads="1"/>
          </p:cNvSpPr>
          <p:nvPr>
            <p:ph type="title"/>
          </p:nvPr>
        </p:nvSpPr>
        <p:spPr bwMode="auto">
          <a:xfrm>
            <a:off x="1928813" y="711200"/>
            <a:ext cx="7150100" cy="577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95300" y="1676400"/>
            <a:ext cx="8915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646" name="Rectangle 6"/>
          <p:cNvSpPr>
            <a:spLocks noGrp="1" noChangeArrowheads="1"/>
          </p:cNvSpPr>
          <p:nvPr>
            <p:ph type="dt" sz="half" idx="2"/>
          </p:nvPr>
        </p:nvSpPr>
        <p:spPr bwMode="auto">
          <a:xfrm>
            <a:off x="165100" y="6324600"/>
            <a:ext cx="23939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atin typeface="Arial" charset="0"/>
              </a:defRPr>
            </a:lvl1pPr>
          </a:lstStyle>
          <a:p>
            <a:pPr>
              <a:defRPr/>
            </a:pPr>
            <a:endParaRPr lang="en-US"/>
          </a:p>
        </p:txBody>
      </p:sp>
      <p:sp>
        <p:nvSpPr>
          <p:cNvPr id="112648" name="Rectangle 8"/>
          <p:cNvSpPr>
            <a:spLocks noGrp="1" noChangeArrowheads="1"/>
          </p:cNvSpPr>
          <p:nvPr>
            <p:ph type="sldNum" sz="quarter" idx="4"/>
          </p:nvPr>
        </p:nvSpPr>
        <p:spPr bwMode="auto">
          <a:xfrm>
            <a:off x="9296400" y="6324600"/>
            <a:ext cx="45085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b="0">
                <a:solidFill>
                  <a:schemeClr val="tx2"/>
                </a:solidFill>
                <a:latin typeface="Arial" charset="0"/>
              </a:defRPr>
            </a:lvl1pPr>
          </a:lstStyle>
          <a:p>
            <a:pPr>
              <a:defRPr/>
            </a:pPr>
            <a:fld id="{04552B6B-6841-453A-A29D-0E88C484B409}" type="slidenum">
              <a:rPr lang="en-US"/>
              <a:pPr>
                <a:defRPr/>
              </a:pPr>
              <a:t>‹#›</a:t>
            </a:fld>
            <a:endParaRPr lang="en-US"/>
          </a:p>
        </p:txBody>
      </p:sp>
      <p:pic>
        <p:nvPicPr>
          <p:cNvPr id="1032" name="Picture 11"/>
          <p:cNvPicPr>
            <a:picLocks noChangeArrowheads="1"/>
          </p:cNvPicPr>
          <p:nvPr userDrawn="1"/>
        </p:nvPicPr>
        <p:blipFill>
          <a:blip r:embed="rId13"/>
          <a:srcRect/>
          <a:stretch>
            <a:fillRect/>
          </a:stretch>
        </p:blipFill>
        <p:spPr bwMode="auto">
          <a:xfrm>
            <a:off x="577850" y="381000"/>
            <a:ext cx="1155700" cy="1069975"/>
          </a:xfrm>
          <a:prstGeom prst="rect">
            <a:avLst/>
          </a:prstGeom>
          <a:noFill/>
          <a:ln w="9525">
            <a:noFill/>
            <a:miter lim="800000"/>
            <a:headEnd/>
            <a:tailEnd/>
          </a:ln>
        </p:spPr>
      </p:pic>
      <p:sp>
        <p:nvSpPr>
          <p:cNvPr id="112652" name="Rectangle 12"/>
          <p:cNvSpPr>
            <a:spLocks noChangeArrowheads="1"/>
          </p:cNvSpPr>
          <p:nvPr userDrawn="1"/>
        </p:nvSpPr>
        <p:spPr bwMode="auto">
          <a:xfrm>
            <a:off x="360363" y="6376988"/>
            <a:ext cx="2144712" cy="304800"/>
          </a:xfrm>
          <a:prstGeom prst="rect">
            <a:avLst/>
          </a:prstGeom>
          <a:noFill/>
          <a:ln w="9525">
            <a:noFill/>
            <a:miter lim="800000"/>
            <a:headEnd/>
            <a:tailEnd/>
          </a:ln>
          <a:effectLst/>
        </p:spPr>
        <p:txBody>
          <a:bodyPr wrap="none" lIns="92075" tIns="46038" rIns="92075" bIns="46038">
            <a:spAutoFit/>
          </a:bodyPr>
          <a:lstStyle/>
          <a:p>
            <a:pPr defTabSz="903288" eaLnBrk="0" hangingPunct="0">
              <a:defRPr/>
            </a:pPr>
            <a:r>
              <a:rPr lang="en-US" sz="1400">
                <a:solidFill>
                  <a:schemeClr val="folHlink"/>
                </a:solidFill>
              </a:rPr>
              <a:t>MW-2012 April 14, 2012</a:t>
            </a:r>
          </a:p>
        </p:txBody>
      </p:sp>
      <p:sp>
        <p:nvSpPr>
          <p:cNvPr id="112655" name="Text Box 15"/>
          <p:cNvSpPr txBox="1">
            <a:spLocks noChangeArrowheads="1"/>
          </p:cNvSpPr>
          <p:nvPr userDrawn="1"/>
        </p:nvSpPr>
        <p:spPr bwMode="auto">
          <a:xfrm>
            <a:off x="1725613" y="261938"/>
            <a:ext cx="3471862" cy="701675"/>
          </a:xfrm>
          <a:prstGeom prst="rect">
            <a:avLst/>
          </a:prstGeom>
          <a:noFill/>
          <a:ln w="9525">
            <a:noFill/>
            <a:miter lim="800000"/>
            <a:headEnd/>
            <a:tailEnd/>
          </a:ln>
          <a:effectLst/>
        </p:spPr>
        <p:txBody>
          <a:bodyPr wrap="none">
            <a:spAutoFit/>
          </a:bodyPr>
          <a:lstStyle/>
          <a:p>
            <a:pPr eaLnBrk="0" hangingPunct="0">
              <a:defRPr/>
            </a:pPr>
            <a:r>
              <a:rPr lang="en-US" sz="2000" b="0">
                <a:solidFill>
                  <a:schemeClr val="accent2"/>
                </a:solidFill>
              </a:rPr>
              <a:t>Querying Semantic Networks</a:t>
            </a:r>
          </a:p>
          <a:p>
            <a:pPr eaLnBrk="0" hangingPunct="0">
              <a:defRPr/>
            </a:pPr>
            <a:endParaRPr lang="en-US" sz="2000" b="0">
              <a:solidFill>
                <a:schemeClr val="accent2"/>
              </a:solidFill>
            </a:endParaRPr>
          </a:p>
        </p:txBody>
      </p:sp>
    </p:spTree>
  </p:cSld>
  <p:clrMap bg1="lt1" tx1="dk1" bg2="lt2" tx2="dk2" accent1="accent1" accent2="accent2" accent3="accent3" accent4="accent4" accent5="accent5" accent6="accent6" hlink="hlink" folHlink="folHlink"/>
  <p:sldLayoutIdLst>
    <p:sldLayoutId id="2147483809"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r" rtl="0" eaLnBrk="0" fontAlgn="base" hangingPunct="0">
        <a:spcBef>
          <a:spcPct val="0"/>
        </a:spcBef>
        <a:spcAft>
          <a:spcPct val="0"/>
        </a:spcAft>
        <a:defRPr sz="2800" i="1">
          <a:solidFill>
            <a:srgbClr val="4D4D4D"/>
          </a:solidFill>
          <a:latin typeface="+mj-lt"/>
          <a:ea typeface="+mj-ea"/>
          <a:cs typeface="+mj-cs"/>
        </a:defRPr>
      </a:lvl1pPr>
      <a:lvl2pPr algn="r" rtl="0" eaLnBrk="0" fontAlgn="base" hangingPunct="0">
        <a:spcBef>
          <a:spcPct val="0"/>
        </a:spcBef>
        <a:spcAft>
          <a:spcPct val="0"/>
        </a:spcAft>
        <a:defRPr sz="2800" i="1">
          <a:solidFill>
            <a:srgbClr val="4D4D4D"/>
          </a:solidFill>
          <a:latin typeface="Arial" charset="0"/>
        </a:defRPr>
      </a:lvl2pPr>
      <a:lvl3pPr algn="r" rtl="0" eaLnBrk="0" fontAlgn="base" hangingPunct="0">
        <a:spcBef>
          <a:spcPct val="0"/>
        </a:spcBef>
        <a:spcAft>
          <a:spcPct val="0"/>
        </a:spcAft>
        <a:defRPr sz="2800" i="1">
          <a:solidFill>
            <a:srgbClr val="4D4D4D"/>
          </a:solidFill>
          <a:latin typeface="Arial" charset="0"/>
        </a:defRPr>
      </a:lvl3pPr>
      <a:lvl4pPr algn="r" rtl="0" eaLnBrk="0" fontAlgn="base" hangingPunct="0">
        <a:spcBef>
          <a:spcPct val="0"/>
        </a:spcBef>
        <a:spcAft>
          <a:spcPct val="0"/>
        </a:spcAft>
        <a:defRPr sz="2800" i="1">
          <a:solidFill>
            <a:srgbClr val="4D4D4D"/>
          </a:solidFill>
          <a:latin typeface="Arial" charset="0"/>
        </a:defRPr>
      </a:lvl4pPr>
      <a:lvl5pPr algn="r" rtl="0" eaLnBrk="0" fontAlgn="base" hangingPunct="0">
        <a:spcBef>
          <a:spcPct val="0"/>
        </a:spcBef>
        <a:spcAft>
          <a:spcPct val="0"/>
        </a:spcAft>
        <a:defRPr sz="2800" i="1">
          <a:solidFill>
            <a:srgbClr val="4D4D4D"/>
          </a:solidFill>
          <a:latin typeface="Arial" charset="0"/>
        </a:defRPr>
      </a:lvl5pPr>
      <a:lvl6pPr marL="457200" algn="r" rtl="0" fontAlgn="base">
        <a:spcBef>
          <a:spcPct val="0"/>
        </a:spcBef>
        <a:spcAft>
          <a:spcPct val="0"/>
        </a:spcAft>
        <a:defRPr sz="2800" i="1">
          <a:solidFill>
            <a:srgbClr val="4D4D4D"/>
          </a:solidFill>
          <a:latin typeface="Arial" charset="0"/>
        </a:defRPr>
      </a:lvl6pPr>
      <a:lvl7pPr marL="914400" algn="r" rtl="0" fontAlgn="base">
        <a:spcBef>
          <a:spcPct val="0"/>
        </a:spcBef>
        <a:spcAft>
          <a:spcPct val="0"/>
        </a:spcAft>
        <a:defRPr sz="2800" i="1">
          <a:solidFill>
            <a:srgbClr val="4D4D4D"/>
          </a:solidFill>
          <a:latin typeface="Arial" charset="0"/>
        </a:defRPr>
      </a:lvl7pPr>
      <a:lvl8pPr marL="1371600" algn="r" rtl="0" fontAlgn="base">
        <a:spcBef>
          <a:spcPct val="0"/>
        </a:spcBef>
        <a:spcAft>
          <a:spcPct val="0"/>
        </a:spcAft>
        <a:defRPr sz="2800" i="1">
          <a:solidFill>
            <a:srgbClr val="4D4D4D"/>
          </a:solidFill>
          <a:latin typeface="Arial" charset="0"/>
        </a:defRPr>
      </a:lvl8pPr>
      <a:lvl9pPr marL="1828800" algn="r" rtl="0" fontAlgn="base">
        <a:spcBef>
          <a:spcPct val="0"/>
        </a:spcBef>
        <a:spcAft>
          <a:spcPct val="0"/>
        </a:spcAft>
        <a:defRPr sz="2800" i="1">
          <a:solidFill>
            <a:srgbClr val="4D4D4D"/>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defRPr sz="2000" i="1">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i="1">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14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1 - Θέση τίτλου"/>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l-GR" smtClean="0"/>
              <a:t>Kλικ για επεξεργασία του τίτλου</a:t>
            </a:r>
          </a:p>
        </p:txBody>
      </p:sp>
      <p:sp>
        <p:nvSpPr>
          <p:cNvPr id="13315" name="2 - Θέση κειμένου"/>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p>
        </p:txBody>
      </p:sp>
      <p:sp>
        <p:nvSpPr>
          <p:cNvPr id="4" name="3 - Θέση ημερομηνίας"/>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charset="0"/>
              </a:defRPr>
            </a:lvl1pPr>
          </a:lstStyle>
          <a:p>
            <a:pPr>
              <a:defRPr/>
            </a:pPr>
            <a:fld id="{F66B384F-30BC-4AB6-933B-D76592454244}" type="datetimeFigureOut">
              <a:rPr lang="el-GR"/>
              <a:pPr>
                <a:defRPr/>
              </a:pPr>
              <a:t>5/6/2012</a:t>
            </a:fld>
            <a:endParaRPr lang="el-GR"/>
          </a:p>
        </p:txBody>
      </p:sp>
      <p:sp>
        <p:nvSpPr>
          <p:cNvPr id="5" name="4 - Θέση υποσέλιδου"/>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charset="0"/>
              </a:defRPr>
            </a:lvl1pPr>
          </a:lstStyle>
          <a:p>
            <a:pPr>
              <a:defRPr/>
            </a:pPr>
            <a:endParaRPr lang="el-GR"/>
          </a:p>
        </p:txBody>
      </p:sp>
      <p:sp>
        <p:nvSpPr>
          <p:cNvPr id="6" name="5 - Θέση αριθμού διαφάνειας"/>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Arial" charset="0"/>
              </a:defRPr>
            </a:lvl1pPr>
          </a:lstStyle>
          <a:p>
            <a:pPr>
              <a:defRPr/>
            </a:pPr>
            <a:fld id="{C13D1C9D-3EAF-480E-9E05-1BB2FBD22E37}" type="slidenum">
              <a:rPr lang="el-GR"/>
              <a:pPr>
                <a:defRPr/>
              </a:pPr>
              <a:t>‹#›</a:t>
            </a:fld>
            <a:endParaRPr lang="el-G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1 - Θέση τίτλου"/>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l-GR" smtClean="0"/>
              <a:t>Kλικ για επεξεργασία του τίτλου</a:t>
            </a:r>
          </a:p>
        </p:txBody>
      </p:sp>
      <p:sp>
        <p:nvSpPr>
          <p:cNvPr id="25603" name="2 - Θέση κειμένου"/>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p>
        </p:txBody>
      </p:sp>
      <p:sp>
        <p:nvSpPr>
          <p:cNvPr id="4" name="3 - Θέση ημερομηνίας"/>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charset="0"/>
              </a:defRPr>
            </a:lvl1pPr>
          </a:lstStyle>
          <a:p>
            <a:pPr>
              <a:defRPr/>
            </a:pPr>
            <a:fld id="{5495436D-AAB0-471C-BBF9-8F899EE5515E}" type="datetimeFigureOut">
              <a:rPr lang="el-GR"/>
              <a:pPr>
                <a:defRPr/>
              </a:pPr>
              <a:t>5/6/2012</a:t>
            </a:fld>
            <a:endParaRPr lang="el-GR"/>
          </a:p>
        </p:txBody>
      </p:sp>
      <p:sp>
        <p:nvSpPr>
          <p:cNvPr id="5" name="4 - Θέση υποσέλιδου"/>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charset="0"/>
              </a:defRPr>
            </a:lvl1pPr>
          </a:lstStyle>
          <a:p>
            <a:pPr>
              <a:defRPr/>
            </a:pPr>
            <a:endParaRPr lang="el-GR"/>
          </a:p>
        </p:txBody>
      </p:sp>
      <p:sp>
        <p:nvSpPr>
          <p:cNvPr id="6" name="5 - Θέση αριθμού διαφάνειας"/>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Arial" charset="0"/>
              </a:defRPr>
            </a:lvl1pPr>
          </a:lstStyle>
          <a:p>
            <a:pPr>
              <a:defRPr/>
            </a:pPr>
            <a:fld id="{920B9522-FC1B-4673-B793-09B99592CA39}" type="slidenum">
              <a:rPr lang="el-GR"/>
              <a:pPr>
                <a:defRPr/>
              </a:pPr>
              <a:t>‹#›</a:t>
            </a:fld>
            <a:endParaRPr lang="el-GR"/>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ctrTitle"/>
          </p:nvPr>
        </p:nvSpPr>
        <p:spPr>
          <a:xfrm>
            <a:off x="2395538" y="1066800"/>
            <a:ext cx="6935787" cy="838200"/>
          </a:xfrm>
        </p:spPr>
        <p:txBody>
          <a:bodyPr/>
          <a:lstStyle/>
          <a:p>
            <a:pPr eaLnBrk="1" hangingPunct="1"/>
            <a:r>
              <a:rPr lang="en-US" sz="5000" i="1" smtClean="0">
                <a:latin typeface="Arial Narrow" pitchFamily="34" charset="0"/>
              </a:rPr>
              <a:t>Querying Semantic Networks</a:t>
            </a:r>
          </a:p>
        </p:txBody>
      </p:sp>
      <p:sp>
        <p:nvSpPr>
          <p:cNvPr id="39938" name="Rectangle 3"/>
          <p:cNvSpPr>
            <a:spLocks noGrp="1" noChangeArrowheads="1"/>
          </p:cNvSpPr>
          <p:nvPr>
            <p:ph type="subTitle" idx="1"/>
          </p:nvPr>
        </p:nvSpPr>
        <p:spPr>
          <a:xfrm>
            <a:off x="1524000" y="2590800"/>
            <a:ext cx="6769100" cy="684213"/>
          </a:xfrm>
        </p:spPr>
        <p:txBody>
          <a:bodyPr/>
          <a:lstStyle/>
          <a:p>
            <a:pPr eaLnBrk="1" hangingPunct="1">
              <a:buFontTx/>
              <a:buNone/>
            </a:pPr>
            <a:r>
              <a:rPr lang="en-US" i="1" smtClean="0"/>
              <a:t>Fundamental Categories </a:t>
            </a:r>
          </a:p>
          <a:p>
            <a:pPr eaLnBrk="1" hangingPunct="1">
              <a:buFontTx/>
              <a:buNone/>
            </a:pPr>
            <a:r>
              <a:rPr lang="en-US" i="1" smtClean="0"/>
              <a:t>Fundamental Relationships</a:t>
            </a:r>
          </a:p>
          <a:p>
            <a:pPr eaLnBrk="1" hangingPunct="1">
              <a:buFontTx/>
              <a:buNone/>
            </a:pPr>
            <a:endParaRPr lang="en-US" sz="2800" i="1" smtClean="0"/>
          </a:p>
        </p:txBody>
      </p:sp>
      <p:sp>
        <p:nvSpPr>
          <p:cNvPr id="39939" name="Rectangle 4"/>
          <p:cNvSpPr>
            <a:spLocks noChangeArrowheads="1"/>
          </p:cNvSpPr>
          <p:nvPr/>
        </p:nvSpPr>
        <p:spPr bwMode="auto">
          <a:xfrm>
            <a:off x="98425" y="4205288"/>
            <a:ext cx="9904413" cy="825500"/>
          </a:xfrm>
          <a:prstGeom prst="rect">
            <a:avLst/>
          </a:prstGeom>
          <a:noFill/>
          <a:ln w="9525">
            <a:noFill/>
            <a:miter lim="800000"/>
            <a:headEnd/>
            <a:tailEnd/>
          </a:ln>
        </p:spPr>
        <p:txBody>
          <a:bodyPr lIns="92075" tIns="46038" rIns="92075" bIns="46038">
            <a:spAutoFit/>
          </a:bodyPr>
          <a:lstStyle/>
          <a:p>
            <a:pPr algn="ctr" defTabSz="903288" eaLnBrk="0" hangingPunct="0"/>
            <a:r>
              <a:rPr lang="en-US" sz="1600" i="1">
                <a:solidFill>
                  <a:schemeClr val="tx2"/>
                </a:solidFill>
                <a:cs typeface="Arial" charset="0"/>
              </a:rPr>
              <a:t>Center for Cultural Informatics, </a:t>
            </a:r>
          </a:p>
          <a:p>
            <a:pPr algn="ctr" defTabSz="903288" eaLnBrk="0" hangingPunct="0"/>
            <a:r>
              <a:rPr lang="en-US" sz="1600" i="1">
                <a:solidFill>
                  <a:schemeClr val="tx2"/>
                </a:solidFill>
                <a:cs typeface="Arial" charset="0"/>
              </a:rPr>
              <a:t>Institute of Computer Science </a:t>
            </a:r>
          </a:p>
          <a:p>
            <a:pPr algn="ctr" defTabSz="903288" eaLnBrk="0" hangingPunct="0"/>
            <a:r>
              <a:rPr lang="en-US" sz="1600" i="1">
                <a:solidFill>
                  <a:schemeClr val="tx2"/>
                </a:solidFill>
                <a:cs typeface="Arial" charset="0"/>
              </a:rPr>
              <a:t>Foundation for Research and Technology - Hellas</a:t>
            </a:r>
          </a:p>
        </p:txBody>
      </p:sp>
      <p:sp>
        <p:nvSpPr>
          <p:cNvPr id="39940" name="Rectangle 5"/>
          <p:cNvSpPr>
            <a:spLocks noChangeArrowheads="1"/>
          </p:cNvSpPr>
          <p:nvPr/>
        </p:nvSpPr>
        <p:spPr bwMode="auto">
          <a:xfrm>
            <a:off x="1588" y="3856038"/>
            <a:ext cx="9904412" cy="457200"/>
          </a:xfrm>
          <a:prstGeom prst="rect">
            <a:avLst/>
          </a:prstGeom>
          <a:noFill/>
          <a:ln w="9525" algn="ctr">
            <a:noFill/>
            <a:miter lim="800000"/>
            <a:headEnd/>
            <a:tailEnd/>
          </a:ln>
        </p:spPr>
        <p:txBody>
          <a:bodyPr lIns="92075" tIns="46038" rIns="92075" bIns="46038"/>
          <a:lstStyle/>
          <a:p>
            <a:pPr algn="ctr" defTabSz="903288" eaLnBrk="0" hangingPunct="0">
              <a:spcBef>
                <a:spcPct val="20000"/>
              </a:spcBef>
            </a:pPr>
            <a:r>
              <a:rPr lang="en-US" sz="2500" b="0" i="1">
                <a:solidFill>
                  <a:srgbClr val="CC0066"/>
                </a:solidFill>
                <a:cs typeface="Arial" charset="0"/>
              </a:rPr>
              <a:t>Katerina Tzompanaki - Martin Doerr </a:t>
            </a:r>
          </a:p>
          <a:p>
            <a:pPr algn="ctr" defTabSz="903288" eaLnBrk="0" hangingPunct="0">
              <a:spcBef>
                <a:spcPct val="20000"/>
              </a:spcBef>
            </a:pPr>
            <a:endParaRPr lang="en-US" sz="2500" b="0" i="1">
              <a:solidFill>
                <a:srgbClr val="CC0066"/>
              </a:solidFill>
              <a:cs typeface="Arial" charset="0"/>
            </a:endParaRPr>
          </a:p>
        </p:txBody>
      </p:sp>
      <p:sp>
        <p:nvSpPr>
          <p:cNvPr id="39941" name="Rectangle 7"/>
          <p:cNvSpPr>
            <a:spLocks noChangeArrowheads="1"/>
          </p:cNvSpPr>
          <p:nvPr/>
        </p:nvSpPr>
        <p:spPr bwMode="auto">
          <a:xfrm>
            <a:off x="4763" y="5153025"/>
            <a:ext cx="9901237" cy="396875"/>
          </a:xfrm>
          <a:prstGeom prst="rect">
            <a:avLst/>
          </a:prstGeom>
          <a:noFill/>
          <a:ln w="9525">
            <a:noFill/>
            <a:miter lim="800000"/>
            <a:headEnd/>
            <a:tailEnd/>
          </a:ln>
        </p:spPr>
        <p:txBody>
          <a:bodyPr lIns="92075" tIns="46038" rIns="92075" bIns="46038">
            <a:spAutoFit/>
          </a:bodyPr>
          <a:lstStyle/>
          <a:p>
            <a:pPr algn="ctr" defTabSz="903288" eaLnBrk="0" hangingPunct="0"/>
            <a:r>
              <a:rPr lang="en-US" sz="2000"/>
              <a:t>April 14, 2012</a:t>
            </a:r>
            <a:endParaRPr lang="en-GB" i="1"/>
          </a:p>
        </p:txBody>
      </p:sp>
    </p:spTree>
  </p:cSld>
  <p:clrMapOvr>
    <a:masterClrMapping/>
  </p:clrMapOvr>
  <p:transition advTm="2528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 Τίτλος"/>
          <p:cNvSpPr>
            <a:spLocks noGrp="1"/>
          </p:cNvSpPr>
          <p:nvPr>
            <p:ph type="title"/>
          </p:nvPr>
        </p:nvSpPr>
        <p:spPr/>
        <p:txBody>
          <a:bodyPr/>
          <a:lstStyle/>
          <a:p>
            <a:r>
              <a:rPr lang="en-US" smtClean="0"/>
              <a:t>Existing Approach 2</a:t>
            </a:r>
            <a:endParaRPr lang="el-GR" smtClean="0"/>
          </a:p>
        </p:txBody>
      </p:sp>
      <p:sp>
        <p:nvSpPr>
          <p:cNvPr id="4" name="2 - Θέση περιεχομένου"/>
          <p:cNvSpPr>
            <a:spLocks noGrp="1"/>
          </p:cNvSpPr>
          <p:nvPr>
            <p:ph idx="1"/>
          </p:nvPr>
        </p:nvSpPr>
        <p:spPr/>
        <p:txBody>
          <a:bodyPr/>
          <a:lstStyle/>
          <a:p>
            <a:pPr lvl="1">
              <a:buFont typeface="Wingdings" pitchFamily="2" charset="2"/>
              <a:buNone/>
              <a:defRPr/>
            </a:pPr>
            <a:r>
              <a:rPr lang="en-US" sz="2800" b="1" dirty="0" smtClean="0"/>
              <a:t> Drawbacks</a:t>
            </a:r>
          </a:p>
          <a:p>
            <a:pPr lvl="1">
              <a:defRPr/>
            </a:pPr>
            <a:r>
              <a:rPr lang="en-US" sz="2800" dirty="0" smtClean="0"/>
              <a:t>Cannot </a:t>
            </a:r>
            <a:r>
              <a:rPr lang="en-US" sz="2800" dirty="0" smtClean="0">
                <a:solidFill>
                  <a:srgbClr val="CC0066"/>
                </a:solidFill>
                <a:ea typeface="+mn-ea"/>
                <a:cs typeface="+mn-cs"/>
              </a:rPr>
              <a:t>map</a:t>
            </a:r>
            <a:r>
              <a:rPr lang="en-US" sz="2800" dirty="0" smtClean="0"/>
              <a:t> complicated scientific data to small schemata with poor coverage</a:t>
            </a:r>
          </a:p>
          <a:p>
            <a:pPr lvl="1">
              <a:defRPr/>
            </a:pPr>
            <a:r>
              <a:rPr lang="en-US" sz="2800" dirty="0" smtClean="0"/>
              <a:t>Does </a:t>
            </a:r>
            <a:r>
              <a:rPr lang="en-US" sz="2800" dirty="0" smtClean="0">
                <a:solidFill>
                  <a:srgbClr val="CC0066"/>
                </a:solidFill>
                <a:ea typeface="+mn-ea"/>
                <a:cs typeface="+mn-cs"/>
              </a:rPr>
              <a:t>not</a:t>
            </a:r>
            <a:r>
              <a:rPr lang="en-US" sz="2800" dirty="0" smtClean="0"/>
              <a:t> provide adequate support for </a:t>
            </a:r>
            <a:r>
              <a:rPr lang="en-US" sz="2800" dirty="0" smtClean="0">
                <a:solidFill>
                  <a:srgbClr val="CC0066"/>
                </a:solidFill>
                <a:ea typeface="+mn-ea"/>
                <a:cs typeface="+mn-cs"/>
              </a:rPr>
              <a:t>sophisticated</a:t>
            </a:r>
            <a:r>
              <a:rPr lang="en-US" sz="2800" dirty="0" smtClean="0"/>
              <a:t> queries or search precision across large datasets  </a:t>
            </a:r>
          </a:p>
          <a:p>
            <a:pPr lvl="1">
              <a:defRPr/>
            </a:pPr>
            <a:r>
              <a:rPr lang="en-US" sz="2800" dirty="0" smtClean="0"/>
              <a:t>Cannot result in good </a:t>
            </a:r>
            <a:r>
              <a:rPr lang="en-US" sz="2800" dirty="0" smtClean="0">
                <a:solidFill>
                  <a:srgbClr val="CC0066"/>
                </a:solidFill>
                <a:ea typeface="+mn-ea"/>
                <a:cs typeface="+mn-cs"/>
              </a:rPr>
              <a:t>deductions</a:t>
            </a:r>
            <a:r>
              <a:rPr lang="en-US" sz="2800" dirty="0" smtClean="0"/>
              <a:t> and diminishes the possibility of </a:t>
            </a:r>
            <a:r>
              <a:rPr lang="en-US" sz="2800" dirty="0" smtClean="0">
                <a:solidFill>
                  <a:srgbClr val="CC0066"/>
                </a:solidFill>
                <a:ea typeface="+mn-ea"/>
                <a:cs typeface="+mn-cs"/>
              </a:rPr>
              <a:t>reasoning</a:t>
            </a:r>
          </a:p>
          <a:p>
            <a:pPr lvl="1">
              <a:defRPr/>
            </a:pPr>
            <a:r>
              <a:rPr lang="en-US" sz="2800" dirty="0" smtClean="0"/>
              <a:t>Cannot </a:t>
            </a:r>
            <a:r>
              <a:rPr lang="en-US" sz="2800" dirty="0" smtClean="0">
                <a:solidFill>
                  <a:srgbClr val="CC0066"/>
                </a:solidFill>
                <a:ea typeface="+mn-ea"/>
                <a:cs typeface="+mn-cs"/>
              </a:rPr>
              <a:t>integrate</a:t>
            </a:r>
            <a:r>
              <a:rPr lang="en-US" sz="2800" dirty="0" smtClean="0"/>
              <a:t> knowledge </a:t>
            </a:r>
          </a:p>
          <a:p>
            <a:pPr lvl="1">
              <a:defRPr/>
            </a:pPr>
            <a:endParaRPr lang="el-GR" dirty="0"/>
          </a:p>
        </p:txBody>
      </p:sp>
    </p:spTree>
  </p:cSld>
  <p:clrMapOvr>
    <a:masterClrMapping/>
  </p:clrMapOvr>
  <p:transition advTm="5630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2559050" y="4800600"/>
            <a:ext cx="1225550" cy="530225"/>
          </a:xfrm>
          <a:prstGeom prst="rect">
            <a:avLst/>
          </a:prstGeom>
          <a:solidFill>
            <a:srgbClr val="FF91A3">
              <a:alpha val="76077"/>
            </a:srgbClr>
          </a:solidFill>
          <a:ln w="12700">
            <a:solidFill>
              <a:schemeClr val="tx1"/>
            </a:solidFill>
            <a:prstDash val="lgDashDot"/>
            <a:miter lim="800000"/>
            <a:headEnd/>
            <a:tailEnd/>
          </a:ln>
        </p:spPr>
        <p:txBody>
          <a:bodyPr wrap="none" lIns="92075" tIns="46038" rIns="92075" bIns="46038">
            <a:spAutoFit/>
          </a:bodyPr>
          <a:lstStyle/>
          <a:p>
            <a:pPr algn="ctr" eaLnBrk="0" hangingPunct="0"/>
            <a:r>
              <a:rPr lang="en-US" sz="1400">
                <a:cs typeface="Arial" charset="0"/>
              </a:rPr>
              <a:t>Amphora </a:t>
            </a:r>
          </a:p>
          <a:p>
            <a:pPr algn="ctr" eaLnBrk="0" hangingPunct="0"/>
            <a:r>
              <a:rPr lang="en-US" sz="1400">
                <a:cs typeface="Arial" charset="0"/>
              </a:rPr>
              <a:t>Production</a:t>
            </a:r>
            <a:endParaRPr lang="en-US" sz="1400">
              <a:latin typeface="Arial Greek" pitchFamily="34" charset="0"/>
              <a:cs typeface="Arial" charset="0"/>
            </a:endParaRPr>
          </a:p>
        </p:txBody>
      </p:sp>
      <p:sp>
        <p:nvSpPr>
          <p:cNvPr id="60418" name="Rectangle 3"/>
          <p:cNvSpPr>
            <a:spLocks noChangeArrowheads="1"/>
          </p:cNvSpPr>
          <p:nvPr/>
        </p:nvSpPr>
        <p:spPr bwMode="auto">
          <a:xfrm>
            <a:off x="8915400" y="6096000"/>
            <a:ext cx="785813" cy="336550"/>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600" b="0" i="1">
                <a:solidFill>
                  <a:srgbClr val="990033"/>
                </a:solidFill>
                <a:cs typeface="Arial" charset="0"/>
              </a:rPr>
              <a:t>space</a:t>
            </a:r>
          </a:p>
        </p:txBody>
      </p:sp>
      <p:sp>
        <p:nvSpPr>
          <p:cNvPr id="60419" name="Line 4"/>
          <p:cNvSpPr>
            <a:spLocks noChangeShapeType="1"/>
          </p:cNvSpPr>
          <p:nvPr/>
        </p:nvSpPr>
        <p:spPr bwMode="auto">
          <a:xfrm flipH="1" flipV="1">
            <a:off x="1049338" y="1524000"/>
            <a:ext cx="34925" cy="4438650"/>
          </a:xfrm>
          <a:prstGeom prst="line">
            <a:avLst/>
          </a:prstGeom>
          <a:noFill/>
          <a:ln w="25400">
            <a:solidFill>
              <a:srgbClr val="FF9900"/>
            </a:solidFill>
            <a:round/>
            <a:headEnd type="none" w="sm" len="sm"/>
            <a:tailEnd type="stealth" w="med" len="lg"/>
          </a:ln>
        </p:spPr>
        <p:txBody>
          <a:bodyPr/>
          <a:lstStyle/>
          <a:p>
            <a:endParaRPr lang="el-GR"/>
          </a:p>
        </p:txBody>
      </p:sp>
      <p:sp>
        <p:nvSpPr>
          <p:cNvPr id="60420" name="Rectangle 5"/>
          <p:cNvSpPr>
            <a:spLocks noChangeArrowheads="1"/>
          </p:cNvSpPr>
          <p:nvPr/>
        </p:nvSpPr>
        <p:spPr bwMode="auto">
          <a:xfrm>
            <a:off x="295275" y="1465263"/>
            <a:ext cx="568325" cy="336550"/>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600" b="0" i="1">
                <a:solidFill>
                  <a:srgbClr val="FF9900"/>
                </a:solidFill>
                <a:cs typeface="Arial" charset="0"/>
              </a:rPr>
              <a:t>time</a:t>
            </a:r>
          </a:p>
        </p:txBody>
      </p:sp>
      <p:sp>
        <p:nvSpPr>
          <p:cNvPr id="60421" name="Line 6"/>
          <p:cNvSpPr>
            <a:spLocks noChangeShapeType="1"/>
          </p:cNvSpPr>
          <p:nvPr/>
        </p:nvSpPr>
        <p:spPr bwMode="auto">
          <a:xfrm>
            <a:off x="1093788" y="5953125"/>
            <a:ext cx="8620125" cy="0"/>
          </a:xfrm>
          <a:prstGeom prst="line">
            <a:avLst/>
          </a:prstGeom>
          <a:noFill/>
          <a:ln w="25400">
            <a:solidFill>
              <a:srgbClr val="990033"/>
            </a:solidFill>
            <a:round/>
            <a:headEnd type="none" w="sm" len="sm"/>
            <a:tailEnd type="stealth" w="med" len="lg"/>
          </a:ln>
        </p:spPr>
        <p:txBody>
          <a:bodyPr/>
          <a:lstStyle/>
          <a:p>
            <a:endParaRPr lang="el-GR"/>
          </a:p>
        </p:txBody>
      </p:sp>
      <p:sp>
        <p:nvSpPr>
          <p:cNvPr id="60422" name="Line 7"/>
          <p:cNvSpPr>
            <a:spLocks noChangeShapeType="1"/>
          </p:cNvSpPr>
          <p:nvPr/>
        </p:nvSpPr>
        <p:spPr bwMode="auto">
          <a:xfrm flipV="1">
            <a:off x="6438900" y="685800"/>
            <a:ext cx="0" cy="4352925"/>
          </a:xfrm>
          <a:prstGeom prst="line">
            <a:avLst/>
          </a:prstGeom>
          <a:noFill/>
          <a:ln w="25400">
            <a:solidFill>
              <a:srgbClr val="CC8614"/>
            </a:solidFill>
            <a:round/>
            <a:headEnd type="none" w="sm" len="sm"/>
            <a:tailEnd type="stealth" w="med" len="med"/>
          </a:ln>
        </p:spPr>
        <p:txBody>
          <a:bodyPr/>
          <a:lstStyle/>
          <a:p>
            <a:endParaRPr lang="el-GR"/>
          </a:p>
        </p:txBody>
      </p:sp>
      <p:sp>
        <p:nvSpPr>
          <p:cNvPr id="60423" name="Line 8"/>
          <p:cNvSpPr>
            <a:spLocks noChangeShapeType="1"/>
          </p:cNvSpPr>
          <p:nvPr/>
        </p:nvSpPr>
        <p:spPr bwMode="auto">
          <a:xfrm flipV="1">
            <a:off x="3797300" y="5029200"/>
            <a:ext cx="2640013" cy="19050"/>
          </a:xfrm>
          <a:prstGeom prst="line">
            <a:avLst/>
          </a:prstGeom>
          <a:noFill/>
          <a:ln w="25400">
            <a:solidFill>
              <a:srgbClr val="CC8614"/>
            </a:solidFill>
            <a:round/>
            <a:headEnd type="none" w="sm" len="sm"/>
            <a:tailEnd type="none" w="sm" len="sm"/>
          </a:ln>
        </p:spPr>
        <p:txBody>
          <a:bodyPr/>
          <a:lstStyle/>
          <a:p>
            <a:endParaRPr lang="el-GR"/>
          </a:p>
        </p:txBody>
      </p:sp>
      <p:sp>
        <p:nvSpPr>
          <p:cNvPr id="60424" name="Line 9"/>
          <p:cNvSpPr>
            <a:spLocks noChangeShapeType="1"/>
          </p:cNvSpPr>
          <p:nvPr/>
        </p:nvSpPr>
        <p:spPr bwMode="auto">
          <a:xfrm>
            <a:off x="2590800" y="5286375"/>
            <a:ext cx="0" cy="657225"/>
          </a:xfrm>
          <a:prstGeom prst="line">
            <a:avLst/>
          </a:prstGeom>
          <a:noFill/>
          <a:ln w="25400">
            <a:solidFill>
              <a:srgbClr val="CC8614"/>
            </a:solidFill>
            <a:round/>
            <a:headEnd type="none" w="sm" len="sm"/>
            <a:tailEnd type="none" w="sm" len="sm"/>
          </a:ln>
        </p:spPr>
        <p:txBody>
          <a:bodyPr/>
          <a:lstStyle/>
          <a:p>
            <a:endParaRPr lang="el-GR"/>
          </a:p>
        </p:txBody>
      </p:sp>
      <p:sp>
        <p:nvSpPr>
          <p:cNvPr id="60425" name="Rectangle 10"/>
          <p:cNvSpPr>
            <a:spLocks noChangeArrowheads="1"/>
          </p:cNvSpPr>
          <p:nvPr/>
        </p:nvSpPr>
        <p:spPr bwMode="auto">
          <a:xfrm>
            <a:off x="5438775" y="4191000"/>
            <a:ext cx="2154238" cy="530225"/>
          </a:xfrm>
          <a:prstGeom prst="rect">
            <a:avLst/>
          </a:prstGeom>
          <a:solidFill>
            <a:srgbClr val="FF91A3"/>
          </a:solidFill>
          <a:ln w="12700">
            <a:solidFill>
              <a:schemeClr val="accent1"/>
            </a:solidFill>
            <a:miter lim="800000"/>
            <a:headEnd/>
            <a:tailEnd/>
          </a:ln>
        </p:spPr>
        <p:txBody>
          <a:bodyPr wrap="none" lIns="92075" tIns="46038" rIns="92075" bIns="46038">
            <a:spAutoFit/>
          </a:bodyPr>
          <a:lstStyle/>
          <a:p>
            <a:pPr algn="ctr" eaLnBrk="0" hangingPunct="0"/>
            <a:r>
              <a:rPr lang="en-US" sz="1400">
                <a:cs typeface="Arial" charset="0"/>
              </a:rPr>
              <a:t>Amphora Deposition </a:t>
            </a:r>
          </a:p>
          <a:p>
            <a:pPr algn="ctr" eaLnBrk="0" hangingPunct="0"/>
            <a:r>
              <a:rPr lang="en-US" sz="1400">
                <a:cs typeface="Arial" charset="0"/>
              </a:rPr>
              <a:t>in tomb</a:t>
            </a:r>
            <a:endParaRPr lang="en-US" sz="1400">
              <a:latin typeface="Arial Greek" pitchFamily="34" charset="0"/>
              <a:cs typeface="Arial" charset="0"/>
            </a:endParaRPr>
          </a:p>
        </p:txBody>
      </p:sp>
      <p:sp>
        <p:nvSpPr>
          <p:cNvPr id="60426" name="Rectangle 11"/>
          <p:cNvSpPr>
            <a:spLocks noChangeArrowheads="1"/>
          </p:cNvSpPr>
          <p:nvPr/>
        </p:nvSpPr>
        <p:spPr bwMode="auto">
          <a:xfrm>
            <a:off x="1898650" y="3886200"/>
            <a:ext cx="1382713" cy="304800"/>
          </a:xfrm>
          <a:prstGeom prst="rect">
            <a:avLst/>
          </a:prstGeom>
          <a:noFill/>
          <a:ln w="9525">
            <a:noFill/>
            <a:miter lim="800000"/>
            <a:headEnd/>
            <a:tailEnd/>
          </a:ln>
        </p:spPr>
        <p:txBody>
          <a:bodyPr wrap="none" lIns="92075" tIns="46038" rIns="92075" bIns="46038">
            <a:spAutoFit/>
          </a:bodyPr>
          <a:lstStyle/>
          <a:p>
            <a:pPr algn="ctr" eaLnBrk="0" hangingPunct="0"/>
            <a:r>
              <a:rPr lang="en-US" sz="1400">
                <a:latin typeface="Arial Greek" pitchFamily="34" charset="0"/>
                <a:cs typeface="Arial" charset="0"/>
              </a:rPr>
              <a:t>Tuthmosis III</a:t>
            </a:r>
          </a:p>
        </p:txBody>
      </p:sp>
      <p:sp>
        <p:nvSpPr>
          <p:cNvPr id="60427" name="Rectangle 12"/>
          <p:cNvSpPr>
            <a:spLocks noChangeArrowheads="1"/>
          </p:cNvSpPr>
          <p:nvPr/>
        </p:nvSpPr>
        <p:spPr bwMode="auto">
          <a:xfrm>
            <a:off x="2325688" y="5924550"/>
            <a:ext cx="762000" cy="336550"/>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600" b="0">
                <a:solidFill>
                  <a:srgbClr val="990033"/>
                </a:solidFill>
                <a:cs typeface="Arial" charset="0"/>
              </a:rPr>
              <a:t>Egypt</a:t>
            </a:r>
          </a:p>
        </p:txBody>
      </p:sp>
      <p:sp>
        <p:nvSpPr>
          <p:cNvPr id="60428" name="Rectangle 13"/>
          <p:cNvSpPr>
            <a:spLocks noChangeArrowheads="1"/>
          </p:cNvSpPr>
          <p:nvPr/>
        </p:nvSpPr>
        <p:spPr bwMode="auto">
          <a:xfrm>
            <a:off x="6113463" y="5905500"/>
            <a:ext cx="738187" cy="336550"/>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600" b="0">
                <a:solidFill>
                  <a:srgbClr val="990033"/>
                </a:solidFill>
                <a:cs typeface="Arial" charset="0"/>
              </a:rPr>
              <a:t>Crete</a:t>
            </a:r>
          </a:p>
        </p:txBody>
      </p:sp>
      <p:sp>
        <p:nvSpPr>
          <p:cNvPr id="60429" name="Rectangle 14"/>
          <p:cNvSpPr>
            <a:spLocks noChangeArrowheads="1"/>
          </p:cNvSpPr>
          <p:nvPr/>
        </p:nvSpPr>
        <p:spPr bwMode="auto">
          <a:xfrm>
            <a:off x="-82550" y="4937125"/>
            <a:ext cx="1212850" cy="244475"/>
          </a:xfrm>
          <a:prstGeom prst="rect">
            <a:avLst/>
          </a:prstGeom>
          <a:noFill/>
          <a:ln w="9525">
            <a:noFill/>
            <a:miter lim="800000"/>
            <a:headEnd/>
            <a:tailEnd/>
          </a:ln>
        </p:spPr>
        <p:txBody>
          <a:bodyPr wrap="none" lIns="92075" tIns="46038" rIns="92075" bIns="46038">
            <a:spAutoFit/>
          </a:bodyPr>
          <a:lstStyle/>
          <a:p>
            <a:pPr eaLnBrk="0" hangingPunct="0">
              <a:spcBef>
                <a:spcPct val="20000"/>
              </a:spcBef>
            </a:pPr>
            <a:r>
              <a:rPr lang="en-US" sz="1000" i="1">
                <a:solidFill>
                  <a:srgbClr val="FF9900"/>
                </a:solidFill>
                <a:cs typeface="Arial" charset="0"/>
              </a:rPr>
              <a:t>15</a:t>
            </a:r>
            <a:r>
              <a:rPr lang="en-US" sz="1000" i="1" baseline="30000">
                <a:solidFill>
                  <a:srgbClr val="FF9900"/>
                </a:solidFill>
                <a:cs typeface="Arial" charset="0"/>
              </a:rPr>
              <a:t>th</a:t>
            </a:r>
            <a:r>
              <a:rPr lang="en-US" sz="1000" i="1">
                <a:solidFill>
                  <a:srgbClr val="FF9900"/>
                </a:solidFill>
                <a:cs typeface="Arial" charset="0"/>
              </a:rPr>
              <a:t> century BC</a:t>
            </a:r>
          </a:p>
        </p:txBody>
      </p:sp>
      <p:sp>
        <p:nvSpPr>
          <p:cNvPr id="60430" name="Rectangle 15"/>
          <p:cNvSpPr>
            <a:spLocks noChangeArrowheads="1"/>
          </p:cNvSpPr>
          <p:nvPr/>
        </p:nvSpPr>
        <p:spPr bwMode="auto">
          <a:xfrm>
            <a:off x="1190625" y="4800600"/>
            <a:ext cx="1449388" cy="530225"/>
          </a:xfrm>
          <a:prstGeom prst="rect">
            <a:avLst/>
          </a:prstGeom>
          <a:solidFill>
            <a:srgbClr val="FF91A3">
              <a:alpha val="76077"/>
            </a:srgbClr>
          </a:solidFill>
          <a:ln w="12700">
            <a:solidFill>
              <a:schemeClr val="tx1"/>
            </a:solidFill>
            <a:prstDash val="lgDashDot"/>
            <a:miter lim="800000"/>
            <a:headEnd/>
            <a:tailEnd/>
          </a:ln>
        </p:spPr>
        <p:txBody>
          <a:bodyPr wrap="none" lIns="92075" tIns="46038" rIns="92075" bIns="46038">
            <a:spAutoFit/>
          </a:bodyPr>
          <a:lstStyle/>
          <a:p>
            <a:pPr algn="ctr" eaLnBrk="0" hangingPunct="0"/>
            <a:r>
              <a:rPr lang="en-US" sz="1400">
                <a:cs typeface="Arial" charset="0"/>
              </a:rPr>
              <a:t>Tuthmosis III </a:t>
            </a:r>
          </a:p>
          <a:p>
            <a:pPr algn="ctr" eaLnBrk="0" hangingPunct="0"/>
            <a:r>
              <a:rPr lang="en-US" sz="1400">
                <a:cs typeface="Arial" charset="0"/>
              </a:rPr>
              <a:t>reign</a:t>
            </a:r>
            <a:endParaRPr lang="en-US" sz="1400">
              <a:latin typeface="Arial Greek" pitchFamily="34" charset="0"/>
              <a:cs typeface="Arial" charset="0"/>
            </a:endParaRPr>
          </a:p>
        </p:txBody>
      </p:sp>
      <p:cxnSp>
        <p:nvCxnSpPr>
          <p:cNvPr id="60431" name="AutoShape 16"/>
          <p:cNvCxnSpPr>
            <a:cxnSpLocks noChangeShapeType="1"/>
            <a:stCxn id="60430" idx="0"/>
            <a:endCxn id="60426" idx="2"/>
          </p:cNvCxnSpPr>
          <p:nvPr/>
        </p:nvCxnSpPr>
        <p:spPr bwMode="auto">
          <a:xfrm rot="-5400000">
            <a:off x="1774825" y="4184650"/>
            <a:ext cx="609600" cy="622300"/>
          </a:xfrm>
          <a:prstGeom prst="curvedConnector3">
            <a:avLst>
              <a:gd name="adj1" fmla="val 83329"/>
            </a:avLst>
          </a:prstGeom>
          <a:noFill/>
          <a:ln w="28575">
            <a:solidFill>
              <a:schemeClr val="accent1"/>
            </a:solidFill>
            <a:round/>
            <a:headEnd/>
            <a:tailEnd/>
          </a:ln>
        </p:spPr>
      </p:cxnSp>
      <p:cxnSp>
        <p:nvCxnSpPr>
          <p:cNvPr id="60432" name="AutoShape 17"/>
          <p:cNvCxnSpPr>
            <a:cxnSpLocks noChangeShapeType="1"/>
            <a:stCxn id="60417" idx="0"/>
            <a:endCxn id="60426" idx="2"/>
          </p:cNvCxnSpPr>
          <p:nvPr/>
        </p:nvCxnSpPr>
        <p:spPr bwMode="auto">
          <a:xfrm rot="5400000" flipH="1">
            <a:off x="2355057" y="4226718"/>
            <a:ext cx="609600" cy="538163"/>
          </a:xfrm>
          <a:prstGeom prst="curvedConnector3">
            <a:avLst>
              <a:gd name="adj1" fmla="val 65620"/>
            </a:avLst>
          </a:prstGeom>
          <a:noFill/>
          <a:ln w="31750">
            <a:solidFill>
              <a:schemeClr val="accent1"/>
            </a:solidFill>
            <a:round/>
            <a:headEnd/>
            <a:tailEnd/>
          </a:ln>
        </p:spPr>
      </p:cxnSp>
      <p:sp>
        <p:nvSpPr>
          <p:cNvPr id="60433" name="Rectangle 18"/>
          <p:cNvSpPr>
            <a:spLocks noChangeArrowheads="1"/>
          </p:cNvSpPr>
          <p:nvPr/>
        </p:nvSpPr>
        <p:spPr bwMode="auto">
          <a:xfrm>
            <a:off x="2971800" y="4114800"/>
            <a:ext cx="1077913" cy="549275"/>
          </a:xfrm>
          <a:prstGeom prst="rect">
            <a:avLst/>
          </a:prstGeom>
          <a:noFill/>
          <a:ln w="9525">
            <a:noFill/>
            <a:miter lim="800000"/>
            <a:headEnd/>
            <a:tailEnd/>
          </a:ln>
        </p:spPr>
        <p:txBody>
          <a:bodyPr wrap="none" lIns="92075" tIns="46038" rIns="92075" bIns="46038">
            <a:spAutoFit/>
          </a:bodyPr>
          <a:lstStyle/>
          <a:p>
            <a:pPr algn="ctr" eaLnBrk="0" hangingPunct="0"/>
            <a:r>
              <a:rPr lang="en-US" sz="1000" i="1">
                <a:solidFill>
                  <a:srgbClr val="CC0066"/>
                </a:solidFill>
                <a:cs typeface="Arial" charset="0"/>
              </a:rPr>
              <a:t>Written on </a:t>
            </a:r>
          </a:p>
          <a:p>
            <a:pPr algn="ctr" eaLnBrk="0" hangingPunct="0"/>
            <a:r>
              <a:rPr lang="en-US" sz="1000" i="1">
                <a:solidFill>
                  <a:srgbClr val="CC0066"/>
                </a:solidFill>
                <a:cs typeface="Arial" charset="0"/>
              </a:rPr>
              <a:t>inscription</a:t>
            </a:r>
          </a:p>
          <a:p>
            <a:pPr algn="ctr" eaLnBrk="0" hangingPunct="0"/>
            <a:r>
              <a:rPr lang="en-US" sz="1000" i="1">
                <a:solidFill>
                  <a:srgbClr val="CC0066"/>
                </a:solidFill>
                <a:cs typeface="Arial" charset="0"/>
              </a:rPr>
              <a:t>(</a:t>
            </a:r>
            <a:r>
              <a:rPr lang="en-US" sz="1000" i="1">
                <a:solidFill>
                  <a:srgbClr val="9933FF"/>
                </a:solidFill>
                <a:cs typeface="Arial" charset="0"/>
              </a:rPr>
              <a:t>on amphora</a:t>
            </a:r>
            <a:r>
              <a:rPr lang="en-US" sz="1000" i="1">
                <a:solidFill>
                  <a:srgbClr val="CC0066"/>
                </a:solidFill>
                <a:cs typeface="Arial" charset="0"/>
              </a:rPr>
              <a:t>)</a:t>
            </a:r>
            <a:endParaRPr lang="en-US" sz="1000" i="1">
              <a:solidFill>
                <a:srgbClr val="9933FF"/>
              </a:solidFill>
              <a:cs typeface="Arial" charset="0"/>
            </a:endParaRPr>
          </a:p>
        </p:txBody>
      </p:sp>
      <p:sp>
        <p:nvSpPr>
          <p:cNvPr id="60434" name="Rectangle 19"/>
          <p:cNvSpPr>
            <a:spLocks noChangeArrowheads="1"/>
          </p:cNvSpPr>
          <p:nvPr/>
        </p:nvSpPr>
        <p:spPr bwMode="auto">
          <a:xfrm>
            <a:off x="-82550" y="4343400"/>
            <a:ext cx="1265238" cy="304800"/>
          </a:xfrm>
          <a:prstGeom prst="rect">
            <a:avLst/>
          </a:prstGeom>
          <a:noFill/>
          <a:ln w="12700" algn="ctr">
            <a:noFill/>
            <a:prstDash val="lgDashDot"/>
            <a:miter lim="800000"/>
            <a:headEnd/>
            <a:tailEnd/>
          </a:ln>
        </p:spPr>
        <p:txBody>
          <a:bodyPr wrap="none" lIns="92075" tIns="46038" rIns="92075" bIns="46038" anchor="ctr">
            <a:spAutoFit/>
          </a:bodyPr>
          <a:lstStyle/>
          <a:p>
            <a:r>
              <a:rPr lang="en-GB" sz="1000" i="1">
                <a:solidFill>
                  <a:srgbClr val="FF9900"/>
                </a:solidFill>
                <a:cs typeface="Arial" charset="0"/>
              </a:rPr>
              <a:t>14</a:t>
            </a:r>
            <a:r>
              <a:rPr lang="en-GB" sz="1000" i="1" baseline="30000">
                <a:solidFill>
                  <a:srgbClr val="FF9900"/>
                </a:solidFill>
                <a:cs typeface="Arial" charset="0"/>
              </a:rPr>
              <a:t>th</a:t>
            </a:r>
            <a:r>
              <a:rPr lang="en-GB" sz="1000" i="1">
                <a:solidFill>
                  <a:srgbClr val="FF9900"/>
                </a:solidFill>
                <a:cs typeface="Arial" charset="0"/>
              </a:rPr>
              <a:t> century BC</a:t>
            </a:r>
            <a:r>
              <a:rPr lang="el-GR" sz="1400">
                <a:cs typeface="Arial" charset="0"/>
              </a:rPr>
              <a:t> </a:t>
            </a:r>
          </a:p>
        </p:txBody>
      </p:sp>
      <p:sp>
        <p:nvSpPr>
          <p:cNvPr id="60435" name="Rectangle 20"/>
          <p:cNvSpPr>
            <a:spLocks noChangeArrowheads="1"/>
          </p:cNvSpPr>
          <p:nvPr/>
        </p:nvSpPr>
        <p:spPr bwMode="auto">
          <a:xfrm>
            <a:off x="1073150" y="5334000"/>
            <a:ext cx="993775" cy="396875"/>
          </a:xfrm>
          <a:prstGeom prst="rect">
            <a:avLst/>
          </a:prstGeom>
          <a:noFill/>
          <a:ln w="9525">
            <a:noFill/>
            <a:miter lim="800000"/>
            <a:headEnd/>
            <a:tailEnd/>
          </a:ln>
        </p:spPr>
        <p:txBody>
          <a:bodyPr wrap="none" lIns="92075" tIns="46038" rIns="92075" bIns="46038">
            <a:spAutoFit/>
          </a:bodyPr>
          <a:lstStyle/>
          <a:p>
            <a:pPr algn="ctr" eaLnBrk="0" hangingPunct="0"/>
            <a:r>
              <a:rPr lang="en-US" sz="1000" i="1">
                <a:solidFill>
                  <a:srgbClr val="9933FF"/>
                </a:solidFill>
                <a:cs typeface="Arial" charset="0"/>
              </a:rPr>
              <a:t>Papyrus</a:t>
            </a:r>
          </a:p>
          <a:p>
            <a:pPr algn="ctr" eaLnBrk="0" hangingPunct="0"/>
            <a:r>
              <a:rPr lang="en-US" sz="1000" i="1">
                <a:solidFill>
                  <a:srgbClr val="9933FF"/>
                </a:solidFill>
                <a:cs typeface="Arial" charset="0"/>
              </a:rPr>
              <a:t> information</a:t>
            </a:r>
          </a:p>
        </p:txBody>
      </p:sp>
      <p:sp>
        <p:nvSpPr>
          <p:cNvPr id="60436" name="Rectangle 21"/>
          <p:cNvSpPr>
            <a:spLocks noChangeArrowheads="1"/>
          </p:cNvSpPr>
          <p:nvPr/>
        </p:nvSpPr>
        <p:spPr bwMode="auto">
          <a:xfrm>
            <a:off x="5699125" y="2209800"/>
            <a:ext cx="1803400" cy="317500"/>
          </a:xfrm>
          <a:prstGeom prst="rect">
            <a:avLst/>
          </a:prstGeom>
          <a:solidFill>
            <a:srgbClr val="FF91A3"/>
          </a:solidFill>
          <a:ln w="12700">
            <a:solidFill>
              <a:schemeClr val="accent1"/>
            </a:solidFill>
            <a:miter lim="800000"/>
            <a:headEnd/>
            <a:tailEnd/>
          </a:ln>
        </p:spPr>
        <p:txBody>
          <a:bodyPr wrap="none" lIns="92075" tIns="46038" rIns="92075" bIns="46038">
            <a:spAutoFit/>
          </a:bodyPr>
          <a:lstStyle/>
          <a:p>
            <a:pPr algn="ctr" eaLnBrk="0" hangingPunct="0"/>
            <a:r>
              <a:rPr lang="en-US" sz="1400">
                <a:cs typeface="Arial" charset="0"/>
              </a:rPr>
              <a:t>Tomb Excavation</a:t>
            </a:r>
            <a:endParaRPr lang="en-US" sz="1400">
              <a:latin typeface="Arial Greek" pitchFamily="34" charset="0"/>
              <a:cs typeface="Arial" charset="0"/>
            </a:endParaRPr>
          </a:p>
        </p:txBody>
      </p:sp>
      <p:sp>
        <p:nvSpPr>
          <p:cNvPr id="60437" name="Rectangle 22"/>
          <p:cNvSpPr>
            <a:spLocks noChangeArrowheads="1"/>
          </p:cNvSpPr>
          <p:nvPr/>
        </p:nvSpPr>
        <p:spPr bwMode="auto">
          <a:xfrm>
            <a:off x="330200" y="2133600"/>
            <a:ext cx="555625" cy="304800"/>
          </a:xfrm>
          <a:prstGeom prst="rect">
            <a:avLst/>
          </a:prstGeom>
          <a:noFill/>
          <a:ln w="12700" algn="ctr">
            <a:noFill/>
            <a:prstDash val="lgDashDot"/>
            <a:miter lim="800000"/>
            <a:headEnd/>
            <a:tailEnd/>
          </a:ln>
        </p:spPr>
        <p:txBody>
          <a:bodyPr lIns="92075" tIns="46038" rIns="92075" bIns="46038" anchor="ctr">
            <a:spAutoFit/>
          </a:bodyPr>
          <a:lstStyle/>
          <a:p>
            <a:r>
              <a:rPr lang="en-GB" sz="1000" i="1">
                <a:solidFill>
                  <a:srgbClr val="FF9900"/>
                </a:solidFill>
                <a:cs typeface="Arial" charset="0"/>
              </a:rPr>
              <a:t>1951</a:t>
            </a:r>
            <a:r>
              <a:rPr lang="el-GR" sz="1400">
                <a:cs typeface="Arial" charset="0"/>
              </a:rPr>
              <a:t> </a:t>
            </a:r>
          </a:p>
        </p:txBody>
      </p:sp>
      <p:sp>
        <p:nvSpPr>
          <p:cNvPr id="60438" name="Rectangle 23"/>
          <p:cNvSpPr>
            <a:spLocks noChangeArrowheads="1"/>
          </p:cNvSpPr>
          <p:nvPr/>
        </p:nvSpPr>
        <p:spPr bwMode="auto">
          <a:xfrm>
            <a:off x="7640638" y="1670050"/>
            <a:ext cx="1798637" cy="304800"/>
          </a:xfrm>
          <a:prstGeom prst="rect">
            <a:avLst/>
          </a:prstGeom>
          <a:noFill/>
          <a:ln w="9525">
            <a:noFill/>
            <a:miter lim="800000"/>
            <a:headEnd/>
            <a:tailEnd/>
          </a:ln>
        </p:spPr>
        <p:txBody>
          <a:bodyPr wrap="none" lIns="92075" tIns="46038" rIns="92075" bIns="46038">
            <a:spAutoFit/>
          </a:bodyPr>
          <a:lstStyle/>
          <a:p>
            <a:pPr algn="ctr" eaLnBrk="0" hangingPunct="0"/>
            <a:r>
              <a:rPr lang="en-US" sz="1400">
                <a:latin typeface="Arial Greek" pitchFamily="34" charset="0"/>
                <a:cs typeface="Arial" charset="0"/>
              </a:rPr>
              <a:t>Stylianos Alexiou</a:t>
            </a:r>
          </a:p>
        </p:txBody>
      </p:sp>
      <p:sp>
        <p:nvSpPr>
          <p:cNvPr id="60439" name="Line 24"/>
          <p:cNvSpPr>
            <a:spLocks noChangeShapeType="1"/>
          </p:cNvSpPr>
          <p:nvPr/>
        </p:nvSpPr>
        <p:spPr bwMode="auto">
          <a:xfrm flipV="1">
            <a:off x="6686550" y="1981200"/>
            <a:ext cx="1238250" cy="228600"/>
          </a:xfrm>
          <a:prstGeom prst="line">
            <a:avLst/>
          </a:prstGeom>
          <a:noFill/>
          <a:ln w="12700">
            <a:solidFill>
              <a:schemeClr val="accent1"/>
            </a:solidFill>
            <a:prstDash val="lgDashDot"/>
            <a:round/>
            <a:headEnd/>
            <a:tailEnd/>
          </a:ln>
        </p:spPr>
        <p:txBody>
          <a:bodyPr lIns="92075" tIns="46038" rIns="92075" bIns="46038">
            <a:spAutoFit/>
          </a:bodyPr>
          <a:lstStyle/>
          <a:p>
            <a:endParaRPr lang="el-GR"/>
          </a:p>
        </p:txBody>
      </p:sp>
      <p:sp>
        <p:nvSpPr>
          <p:cNvPr id="60440" name="Rectangle 25"/>
          <p:cNvSpPr>
            <a:spLocks noChangeArrowheads="1"/>
          </p:cNvSpPr>
          <p:nvPr/>
        </p:nvSpPr>
        <p:spPr bwMode="auto">
          <a:xfrm>
            <a:off x="7677150" y="1981200"/>
            <a:ext cx="993775" cy="396875"/>
          </a:xfrm>
          <a:prstGeom prst="rect">
            <a:avLst/>
          </a:prstGeom>
          <a:noFill/>
          <a:ln w="9525">
            <a:noFill/>
            <a:miter lim="800000"/>
            <a:headEnd/>
            <a:tailEnd/>
          </a:ln>
        </p:spPr>
        <p:txBody>
          <a:bodyPr wrap="none" lIns="92075" tIns="46038" rIns="92075" bIns="46038">
            <a:spAutoFit/>
          </a:bodyPr>
          <a:lstStyle/>
          <a:p>
            <a:pPr algn="ctr" eaLnBrk="0" hangingPunct="0"/>
            <a:r>
              <a:rPr lang="en-US" sz="1000" i="1">
                <a:solidFill>
                  <a:srgbClr val="9933FF"/>
                </a:solidFill>
                <a:cs typeface="Arial" charset="0"/>
              </a:rPr>
              <a:t>record</a:t>
            </a:r>
          </a:p>
          <a:p>
            <a:pPr algn="ctr" eaLnBrk="0" hangingPunct="0"/>
            <a:r>
              <a:rPr lang="en-US" sz="1000" i="1">
                <a:solidFill>
                  <a:srgbClr val="9933FF"/>
                </a:solidFill>
                <a:cs typeface="Arial" charset="0"/>
              </a:rPr>
              <a:t> information</a:t>
            </a:r>
          </a:p>
        </p:txBody>
      </p:sp>
      <p:sp>
        <p:nvSpPr>
          <p:cNvPr id="60441" name="Line 26"/>
          <p:cNvSpPr>
            <a:spLocks noChangeShapeType="1"/>
          </p:cNvSpPr>
          <p:nvPr/>
        </p:nvSpPr>
        <p:spPr bwMode="auto">
          <a:xfrm flipV="1">
            <a:off x="3797300" y="2971800"/>
            <a:ext cx="412750" cy="2133600"/>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42" name="Rectangle 27"/>
          <p:cNvSpPr>
            <a:spLocks noChangeArrowheads="1"/>
          </p:cNvSpPr>
          <p:nvPr/>
        </p:nvSpPr>
        <p:spPr bwMode="auto">
          <a:xfrm>
            <a:off x="3136900" y="2971800"/>
            <a:ext cx="1044575" cy="487363"/>
          </a:xfrm>
          <a:prstGeom prst="rect">
            <a:avLst/>
          </a:prstGeom>
          <a:noFill/>
          <a:ln w="9525">
            <a:noFill/>
            <a:miter lim="800000"/>
            <a:headEnd/>
            <a:tailEnd/>
          </a:ln>
        </p:spPr>
        <p:txBody>
          <a:bodyPr lIns="92075" tIns="46038" rIns="92075" bIns="46038">
            <a:spAutoFit/>
          </a:bodyPr>
          <a:lstStyle/>
          <a:p>
            <a:pPr algn="ctr" eaLnBrk="0" hangingPunct="0"/>
            <a:r>
              <a:rPr lang="en-US" sz="1200">
                <a:cs typeface="Arial" charset="0"/>
              </a:rPr>
              <a:t>Amphora </a:t>
            </a:r>
            <a:r>
              <a:rPr lang="el-GR" sz="1200">
                <a:cs typeface="Arial" charset="0"/>
              </a:rPr>
              <a:t>Λ</a:t>
            </a:r>
            <a:r>
              <a:rPr lang="fr-FR" sz="1200">
                <a:cs typeface="Arial" charset="0"/>
              </a:rPr>
              <a:t>2409</a:t>
            </a:r>
            <a:r>
              <a:rPr lang="el-GR" sz="1400">
                <a:cs typeface="Arial" charset="0"/>
              </a:rPr>
              <a:t> </a:t>
            </a:r>
            <a:endParaRPr lang="en-US" sz="1400">
              <a:cs typeface="Arial" charset="0"/>
            </a:endParaRPr>
          </a:p>
        </p:txBody>
      </p:sp>
      <p:sp>
        <p:nvSpPr>
          <p:cNvPr id="60443" name="Line 28"/>
          <p:cNvSpPr>
            <a:spLocks noChangeShapeType="1"/>
          </p:cNvSpPr>
          <p:nvPr/>
        </p:nvSpPr>
        <p:spPr bwMode="auto">
          <a:xfrm flipH="1" flipV="1">
            <a:off x="4210050" y="2971800"/>
            <a:ext cx="1238250" cy="1447800"/>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44" name="Line 29"/>
          <p:cNvSpPr>
            <a:spLocks noChangeShapeType="1"/>
          </p:cNvSpPr>
          <p:nvPr/>
        </p:nvSpPr>
        <p:spPr bwMode="auto">
          <a:xfrm flipV="1">
            <a:off x="4481513" y="2362200"/>
            <a:ext cx="1214437" cy="0"/>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45" name="Rectangle 30"/>
          <p:cNvSpPr>
            <a:spLocks noChangeArrowheads="1"/>
          </p:cNvSpPr>
          <p:nvPr/>
        </p:nvSpPr>
        <p:spPr bwMode="auto">
          <a:xfrm>
            <a:off x="7346950" y="3200400"/>
            <a:ext cx="1044575" cy="304800"/>
          </a:xfrm>
          <a:prstGeom prst="rect">
            <a:avLst/>
          </a:prstGeom>
          <a:noFill/>
          <a:ln w="9525">
            <a:noFill/>
            <a:miter lim="800000"/>
            <a:headEnd/>
            <a:tailEnd/>
          </a:ln>
        </p:spPr>
        <p:txBody>
          <a:bodyPr lIns="92075" tIns="46038" rIns="92075" bIns="46038">
            <a:spAutoFit/>
          </a:bodyPr>
          <a:lstStyle/>
          <a:p>
            <a:pPr algn="ctr" eaLnBrk="0" hangingPunct="0"/>
            <a:r>
              <a:rPr lang="en-US" sz="1400">
                <a:cs typeface="Arial" charset="0"/>
              </a:rPr>
              <a:t>Tomb</a:t>
            </a:r>
            <a:endParaRPr lang="en-US" sz="1400">
              <a:latin typeface="Arial Greek" pitchFamily="34" charset="0"/>
              <a:cs typeface="Arial" charset="0"/>
            </a:endParaRPr>
          </a:p>
        </p:txBody>
      </p:sp>
      <p:sp>
        <p:nvSpPr>
          <p:cNvPr id="60446" name="Line 31"/>
          <p:cNvSpPr>
            <a:spLocks noChangeShapeType="1"/>
          </p:cNvSpPr>
          <p:nvPr/>
        </p:nvSpPr>
        <p:spPr bwMode="auto">
          <a:xfrm flipV="1">
            <a:off x="6769100" y="3429000"/>
            <a:ext cx="990600" cy="762000"/>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47" name="Line 32"/>
          <p:cNvSpPr>
            <a:spLocks noChangeShapeType="1"/>
          </p:cNvSpPr>
          <p:nvPr/>
        </p:nvSpPr>
        <p:spPr bwMode="auto">
          <a:xfrm flipH="1" flipV="1">
            <a:off x="7264400" y="2514600"/>
            <a:ext cx="660400" cy="838200"/>
          </a:xfrm>
          <a:prstGeom prst="line">
            <a:avLst/>
          </a:prstGeom>
          <a:noFill/>
          <a:ln w="25400">
            <a:solidFill>
              <a:srgbClr val="CC8614"/>
            </a:solidFill>
            <a:prstDash val="sysDot"/>
            <a:round/>
            <a:headEnd type="none" w="sm" len="sm"/>
            <a:tailEnd type="none" w="sm" len="sm"/>
          </a:ln>
        </p:spPr>
        <p:txBody>
          <a:bodyPr/>
          <a:lstStyle/>
          <a:p>
            <a:endParaRPr lang="el-GR"/>
          </a:p>
        </p:txBody>
      </p:sp>
      <p:pic>
        <p:nvPicPr>
          <p:cNvPr id="60448" name="Picture 33" descr="CRETE-EGYPT_220-221[8]"/>
          <p:cNvPicPr>
            <a:picLocks noChangeAspect="1" noChangeArrowheads="1"/>
          </p:cNvPicPr>
          <p:nvPr/>
        </p:nvPicPr>
        <p:blipFill>
          <a:blip r:embed="rId4"/>
          <a:srcRect/>
          <a:stretch>
            <a:fillRect/>
          </a:stretch>
        </p:blipFill>
        <p:spPr bwMode="auto">
          <a:xfrm>
            <a:off x="3430588" y="1676400"/>
            <a:ext cx="1090612" cy="1295400"/>
          </a:xfrm>
          <a:prstGeom prst="rect">
            <a:avLst/>
          </a:prstGeom>
          <a:noFill/>
          <a:ln w="9525">
            <a:noFill/>
            <a:miter lim="800000"/>
            <a:headEnd/>
            <a:tailEnd/>
          </a:ln>
        </p:spPr>
      </p:pic>
      <p:sp>
        <p:nvSpPr>
          <p:cNvPr id="60449" name="Rectangle 34"/>
          <p:cNvSpPr>
            <a:spLocks noChangeArrowheads="1"/>
          </p:cNvSpPr>
          <p:nvPr/>
        </p:nvSpPr>
        <p:spPr bwMode="auto">
          <a:xfrm>
            <a:off x="5241925" y="1295400"/>
            <a:ext cx="2368550" cy="530225"/>
          </a:xfrm>
          <a:prstGeom prst="rect">
            <a:avLst/>
          </a:prstGeom>
          <a:solidFill>
            <a:srgbClr val="FF91A3"/>
          </a:solidFill>
          <a:ln w="12700">
            <a:solidFill>
              <a:schemeClr val="accent1"/>
            </a:solidFill>
            <a:miter lim="800000"/>
            <a:headEnd/>
            <a:tailEnd/>
          </a:ln>
        </p:spPr>
        <p:txBody>
          <a:bodyPr wrap="none" lIns="92075" tIns="46038" rIns="92075" bIns="46038">
            <a:spAutoFit/>
          </a:bodyPr>
          <a:lstStyle/>
          <a:p>
            <a:pPr algn="ctr" eaLnBrk="0" hangingPunct="0"/>
            <a:r>
              <a:rPr lang="en-US" sz="1400">
                <a:cs typeface="Arial" charset="0"/>
              </a:rPr>
              <a:t>Amphora placement in</a:t>
            </a:r>
          </a:p>
          <a:p>
            <a:pPr algn="ctr" eaLnBrk="0" hangingPunct="0"/>
            <a:r>
              <a:rPr lang="en-US" sz="1400">
                <a:cs typeface="Arial" charset="0"/>
              </a:rPr>
              <a:t> Archeological Museum</a:t>
            </a:r>
            <a:endParaRPr lang="en-US" sz="1400">
              <a:latin typeface="Arial Greek" pitchFamily="34" charset="0"/>
              <a:cs typeface="Arial" charset="0"/>
            </a:endParaRPr>
          </a:p>
        </p:txBody>
      </p:sp>
      <p:sp>
        <p:nvSpPr>
          <p:cNvPr id="60450" name="Rectangle 35"/>
          <p:cNvSpPr>
            <a:spLocks noChangeArrowheads="1"/>
          </p:cNvSpPr>
          <p:nvPr/>
        </p:nvSpPr>
        <p:spPr bwMode="auto">
          <a:xfrm>
            <a:off x="6686550" y="533400"/>
            <a:ext cx="2695575" cy="517525"/>
          </a:xfrm>
          <a:prstGeom prst="rect">
            <a:avLst/>
          </a:prstGeom>
          <a:noFill/>
          <a:ln w="12700" algn="ctr">
            <a:noFill/>
            <a:prstDash val="lgDashDot"/>
            <a:miter lim="800000"/>
            <a:headEnd/>
            <a:tailEnd/>
          </a:ln>
        </p:spPr>
        <p:txBody>
          <a:bodyPr wrap="none" lIns="92075" tIns="46038" rIns="92075" bIns="46038" anchor="ctr">
            <a:spAutoFit/>
          </a:bodyPr>
          <a:lstStyle/>
          <a:p>
            <a:r>
              <a:rPr lang="en-GB" sz="1400">
                <a:cs typeface="Arial" charset="0"/>
              </a:rPr>
              <a:t>Archaeological Museum of </a:t>
            </a:r>
          </a:p>
          <a:p>
            <a:r>
              <a:rPr lang="en-GB" sz="1400">
                <a:cs typeface="Arial" charset="0"/>
              </a:rPr>
              <a:t>Heraklion Crete</a:t>
            </a:r>
            <a:r>
              <a:rPr lang="el-GR" sz="1400">
                <a:cs typeface="Arial" charset="0"/>
              </a:rPr>
              <a:t> </a:t>
            </a:r>
          </a:p>
        </p:txBody>
      </p:sp>
      <p:sp>
        <p:nvSpPr>
          <p:cNvPr id="60451" name="Rectangle 36"/>
          <p:cNvSpPr>
            <a:spLocks noChangeArrowheads="1"/>
          </p:cNvSpPr>
          <p:nvPr/>
        </p:nvSpPr>
        <p:spPr bwMode="auto">
          <a:xfrm>
            <a:off x="7924800" y="990600"/>
            <a:ext cx="993775" cy="396875"/>
          </a:xfrm>
          <a:prstGeom prst="rect">
            <a:avLst/>
          </a:prstGeom>
          <a:noFill/>
          <a:ln w="9525">
            <a:noFill/>
            <a:miter lim="800000"/>
            <a:headEnd/>
            <a:tailEnd/>
          </a:ln>
        </p:spPr>
        <p:txBody>
          <a:bodyPr wrap="none" lIns="92075" tIns="46038" rIns="92075" bIns="46038">
            <a:spAutoFit/>
          </a:bodyPr>
          <a:lstStyle/>
          <a:p>
            <a:pPr algn="ctr" eaLnBrk="0" hangingPunct="0"/>
            <a:r>
              <a:rPr lang="en-US" sz="1000" i="1">
                <a:solidFill>
                  <a:srgbClr val="9933FF"/>
                </a:solidFill>
                <a:cs typeface="Arial" charset="0"/>
              </a:rPr>
              <a:t>record</a:t>
            </a:r>
          </a:p>
          <a:p>
            <a:pPr algn="ctr" eaLnBrk="0" hangingPunct="0"/>
            <a:r>
              <a:rPr lang="en-US" sz="1000" i="1">
                <a:solidFill>
                  <a:srgbClr val="9933FF"/>
                </a:solidFill>
                <a:cs typeface="Arial" charset="0"/>
              </a:rPr>
              <a:t> information</a:t>
            </a:r>
          </a:p>
        </p:txBody>
      </p:sp>
      <p:sp>
        <p:nvSpPr>
          <p:cNvPr id="60452" name="Line 37"/>
          <p:cNvSpPr>
            <a:spLocks noChangeShapeType="1"/>
          </p:cNvSpPr>
          <p:nvPr/>
        </p:nvSpPr>
        <p:spPr bwMode="auto">
          <a:xfrm flipV="1">
            <a:off x="6438900" y="990600"/>
            <a:ext cx="1238250" cy="304800"/>
          </a:xfrm>
          <a:prstGeom prst="line">
            <a:avLst/>
          </a:prstGeom>
          <a:noFill/>
          <a:ln w="12700">
            <a:solidFill>
              <a:schemeClr val="accent1"/>
            </a:solidFill>
            <a:prstDash val="lgDashDot"/>
            <a:round/>
            <a:headEnd/>
            <a:tailEnd/>
          </a:ln>
        </p:spPr>
        <p:txBody>
          <a:bodyPr lIns="92075" tIns="46038" rIns="92075" bIns="46038">
            <a:spAutoFit/>
          </a:bodyPr>
          <a:lstStyle/>
          <a:p>
            <a:endParaRPr lang="el-GR"/>
          </a:p>
        </p:txBody>
      </p:sp>
      <p:sp>
        <p:nvSpPr>
          <p:cNvPr id="60453" name="Line 38"/>
          <p:cNvSpPr>
            <a:spLocks noChangeShapeType="1"/>
          </p:cNvSpPr>
          <p:nvPr/>
        </p:nvSpPr>
        <p:spPr bwMode="auto">
          <a:xfrm flipH="1" flipV="1">
            <a:off x="6438900" y="5029200"/>
            <a:ext cx="0" cy="914400"/>
          </a:xfrm>
          <a:prstGeom prst="line">
            <a:avLst/>
          </a:prstGeom>
          <a:noFill/>
          <a:ln w="25400">
            <a:solidFill>
              <a:srgbClr val="CC8614"/>
            </a:solidFill>
            <a:round/>
            <a:headEnd type="none" w="sm" len="sm"/>
            <a:tailEnd type="none" w="sm" len="sm"/>
          </a:ln>
        </p:spPr>
        <p:txBody>
          <a:bodyPr/>
          <a:lstStyle/>
          <a:p>
            <a:endParaRPr lang="el-GR"/>
          </a:p>
        </p:txBody>
      </p:sp>
      <p:sp>
        <p:nvSpPr>
          <p:cNvPr id="60454" name="Line 29"/>
          <p:cNvSpPr>
            <a:spLocks noChangeShapeType="1"/>
          </p:cNvSpPr>
          <p:nvPr/>
        </p:nvSpPr>
        <p:spPr bwMode="auto">
          <a:xfrm flipV="1">
            <a:off x="4516438" y="1808163"/>
            <a:ext cx="1031875" cy="211137"/>
          </a:xfrm>
          <a:prstGeom prst="line">
            <a:avLst/>
          </a:prstGeom>
          <a:noFill/>
          <a:ln w="25400">
            <a:solidFill>
              <a:srgbClr val="CC8614"/>
            </a:solidFill>
            <a:prstDash val="sysDot"/>
            <a:round/>
            <a:headEnd type="none" w="sm" len="sm"/>
            <a:tailEnd type="none" w="sm" len="sm"/>
          </a:ln>
        </p:spPr>
        <p:txBody>
          <a:bodyPr/>
          <a:lstStyle/>
          <a:p>
            <a:endParaRPr lang="el-GR"/>
          </a:p>
        </p:txBody>
      </p:sp>
      <p:sp>
        <p:nvSpPr>
          <p:cNvPr id="60456" name="Text Box 40"/>
          <p:cNvSpPr txBox="1">
            <a:spLocks noChangeArrowheads="1"/>
          </p:cNvSpPr>
          <p:nvPr/>
        </p:nvSpPr>
        <p:spPr bwMode="auto">
          <a:xfrm>
            <a:off x="1122363" y="1784350"/>
            <a:ext cx="1992312" cy="1328738"/>
          </a:xfrm>
          <a:prstGeom prst="rect">
            <a:avLst/>
          </a:prstGeom>
          <a:solidFill>
            <a:srgbClr val="FF6600">
              <a:alpha val="3137"/>
            </a:srgbClr>
          </a:solidFill>
          <a:ln w="9525">
            <a:noFill/>
            <a:miter lim="800000"/>
            <a:headEnd/>
            <a:tailEnd/>
          </a:ln>
        </p:spPr>
        <p:txBody>
          <a:bodyPr>
            <a:spAutoFit/>
          </a:bodyPr>
          <a:lstStyle/>
          <a:p>
            <a:pPr>
              <a:spcBef>
                <a:spcPct val="50000"/>
              </a:spcBef>
            </a:pPr>
            <a:r>
              <a:rPr lang="en-US" i="1" u="sng"/>
              <a:t>Query: </a:t>
            </a:r>
          </a:p>
          <a:p>
            <a:pPr>
              <a:spcBef>
                <a:spcPct val="50000"/>
              </a:spcBef>
            </a:pPr>
            <a:r>
              <a:rPr lang="en-US" i="1"/>
              <a:t>Things from Egypt found in Crete</a:t>
            </a:r>
            <a:endParaRPr lang="el-GR" i="1"/>
          </a:p>
        </p:txBody>
      </p:sp>
    </p:spTree>
    <p:custDataLst>
      <p:tags r:id="rId1"/>
    </p:custDataLst>
  </p:cSld>
  <p:clrMapOvr>
    <a:masterClrMapping/>
  </p:clrMapOvr>
  <p:transition advTm="14924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0456"/>
                                        </p:tgtEl>
                                        <p:attrNameLst>
                                          <p:attrName>style.visibility</p:attrName>
                                        </p:attrNameLst>
                                      </p:cBhvr>
                                      <p:to>
                                        <p:strVal val="visible"/>
                                      </p:to>
                                    </p:set>
                                    <p:anim calcmode="lin" valueType="num">
                                      <p:cBhvr additive="base">
                                        <p:cTn id="7" dur="1000" fill="hold"/>
                                        <p:tgtEl>
                                          <p:spTgt spid="60456"/>
                                        </p:tgtEl>
                                        <p:attrNameLst>
                                          <p:attrName>ppt_x</p:attrName>
                                        </p:attrNameLst>
                                      </p:cBhvr>
                                      <p:tavLst>
                                        <p:tav tm="0">
                                          <p:val>
                                            <p:strVal val="0-#ppt_w/2"/>
                                          </p:val>
                                        </p:tav>
                                        <p:tav tm="100000">
                                          <p:val>
                                            <p:strVal val="#ppt_x"/>
                                          </p:val>
                                        </p:tav>
                                      </p:tavLst>
                                    </p:anim>
                                    <p:anim calcmode="lin" valueType="num">
                                      <p:cBhvr additive="base">
                                        <p:cTn id="8" dur="1000" fill="hold"/>
                                        <p:tgtEl>
                                          <p:spTgt spid="604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body" idx="1"/>
          </p:nvPr>
        </p:nvSpPr>
        <p:spPr>
          <a:xfrm>
            <a:off x="381000" y="1282700"/>
            <a:ext cx="9110663" cy="5013325"/>
          </a:xfrm>
        </p:spPr>
        <p:txBody>
          <a:bodyPr/>
          <a:lstStyle/>
          <a:p>
            <a:pPr marL="381000" indent="-381000" defTabSz="903288">
              <a:lnSpc>
                <a:spcPct val="80000"/>
              </a:lnSpc>
            </a:pPr>
            <a:endParaRPr lang="en-US" sz="1600" b="1" i="0" smtClean="0"/>
          </a:p>
          <a:p>
            <a:pPr marL="381000" indent="-381000" defTabSz="903288">
              <a:lnSpc>
                <a:spcPct val="80000"/>
              </a:lnSpc>
            </a:pPr>
            <a:endParaRPr lang="en-US" b="1" i="0" smtClean="0">
              <a:solidFill>
                <a:srgbClr val="CC0066"/>
              </a:solidFill>
            </a:endParaRPr>
          </a:p>
          <a:p>
            <a:pPr marL="381000" indent="-381000" defTabSz="903288">
              <a:lnSpc>
                <a:spcPct val="80000"/>
              </a:lnSpc>
            </a:pPr>
            <a:endParaRPr lang="en-US" b="1" i="0" smtClean="0">
              <a:solidFill>
                <a:srgbClr val="CC0066"/>
              </a:solidFill>
            </a:endParaRPr>
          </a:p>
          <a:p>
            <a:pPr marL="381000" indent="-381000" defTabSz="903288">
              <a:lnSpc>
                <a:spcPct val="80000"/>
              </a:lnSpc>
            </a:pPr>
            <a:endParaRPr lang="en-US" b="1" i="0" smtClean="0">
              <a:solidFill>
                <a:srgbClr val="CC0066"/>
              </a:solidFill>
            </a:endParaRPr>
          </a:p>
          <a:p>
            <a:pPr marL="381000" indent="-381000" defTabSz="903288">
              <a:lnSpc>
                <a:spcPct val="80000"/>
              </a:lnSpc>
            </a:pPr>
            <a:endParaRPr lang="en-US" b="1" i="0" smtClean="0">
              <a:solidFill>
                <a:srgbClr val="CC0066"/>
              </a:solidFill>
            </a:endParaRPr>
          </a:p>
          <a:p>
            <a:pPr marL="381000" indent="-381000" defTabSz="903288">
              <a:lnSpc>
                <a:spcPct val="80000"/>
              </a:lnSpc>
            </a:pPr>
            <a:r>
              <a:rPr lang="en-US" i="0" smtClean="0">
                <a:solidFill>
                  <a:srgbClr val="CC0066"/>
                </a:solidFill>
              </a:rPr>
              <a:t>A new “data-model”</a:t>
            </a:r>
            <a:r>
              <a:rPr lang="en-US" i="0" smtClean="0"/>
              <a:t> of </a:t>
            </a:r>
          </a:p>
          <a:p>
            <a:pPr marL="381000" indent="-381000" defTabSz="903288">
              <a:lnSpc>
                <a:spcPct val="80000"/>
              </a:lnSpc>
            </a:pPr>
            <a:r>
              <a:rPr lang="en-US" i="0" smtClean="0"/>
              <a:t>“Fundamental Categories” and “Fundamental Relationships” </a:t>
            </a:r>
          </a:p>
          <a:p>
            <a:pPr marL="381000" indent="-381000" defTabSz="903288">
              <a:lnSpc>
                <a:spcPct val="80000"/>
              </a:lnSpc>
            </a:pPr>
            <a:r>
              <a:rPr lang="en-US" i="0" smtClean="0">
                <a:solidFill>
                  <a:srgbClr val="CC0066"/>
                </a:solidFill>
              </a:rPr>
              <a:t>for</a:t>
            </a:r>
            <a:r>
              <a:rPr lang="en-US" i="0" smtClean="0"/>
              <a:t> </a:t>
            </a:r>
            <a:r>
              <a:rPr lang="en-US" b="1" i="0" smtClean="0">
                <a:solidFill>
                  <a:srgbClr val="CC0066"/>
                </a:solidFill>
              </a:rPr>
              <a:t>querying only</a:t>
            </a:r>
            <a:r>
              <a:rPr lang="en-US" i="0" smtClean="0">
                <a:solidFill>
                  <a:srgbClr val="CC0066"/>
                </a:solidFill>
              </a:rPr>
              <a:t>!</a:t>
            </a:r>
          </a:p>
          <a:p>
            <a:pPr marL="381000" indent="-381000" defTabSz="903288">
              <a:lnSpc>
                <a:spcPct val="80000"/>
              </a:lnSpc>
            </a:pPr>
            <a:endParaRPr lang="en-US" b="1" i="0" smtClean="0"/>
          </a:p>
          <a:p>
            <a:pPr marL="381000" indent="-381000" defTabSz="903288">
              <a:lnSpc>
                <a:spcPct val="80000"/>
              </a:lnSpc>
            </a:pPr>
            <a:r>
              <a:rPr lang="en-US" smtClean="0"/>
              <a:t>… implemented as </a:t>
            </a:r>
            <a:r>
              <a:rPr lang="en-US" smtClean="0">
                <a:solidFill>
                  <a:srgbClr val="CC0066"/>
                </a:solidFill>
              </a:rPr>
              <a:t>automated</a:t>
            </a:r>
            <a:r>
              <a:rPr lang="en-US" smtClean="0"/>
              <a:t> deductions from a </a:t>
            </a:r>
            <a:r>
              <a:rPr lang="en-US" smtClean="0">
                <a:solidFill>
                  <a:srgbClr val="CC0066"/>
                </a:solidFill>
              </a:rPr>
              <a:t>CRM</a:t>
            </a:r>
            <a:r>
              <a:rPr lang="en-US" smtClean="0"/>
              <a:t>-based </a:t>
            </a:r>
            <a:r>
              <a:rPr lang="en-US" smtClean="0">
                <a:solidFill>
                  <a:srgbClr val="CC0066"/>
                </a:solidFill>
              </a:rPr>
              <a:t>network</a:t>
            </a:r>
          </a:p>
          <a:p>
            <a:pPr marL="381000" indent="-381000" defTabSz="903288" eaLnBrk="1" hangingPunct="1">
              <a:lnSpc>
                <a:spcPct val="80000"/>
              </a:lnSpc>
            </a:pPr>
            <a:endParaRPr lang="en-US" altLang="ja-JP" b="1" smtClean="0">
              <a:solidFill>
                <a:srgbClr val="CC0066"/>
              </a:solidFill>
              <a:ea typeface="MS PGothic" charset="-128"/>
            </a:endParaRPr>
          </a:p>
          <a:p>
            <a:pPr marL="381000" indent="-381000" defTabSz="903288" eaLnBrk="1" hangingPunct="1">
              <a:lnSpc>
                <a:spcPct val="80000"/>
              </a:lnSpc>
            </a:pPr>
            <a:endParaRPr lang="en-US" altLang="ja-JP" b="1" smtClean="0">
              <a:solidFill>
                <a:srgbClr val="CC0066"/>
              </a:solidFill>
              <a:ea typeface="MS PGothic" charset="-128"/>
            </a:endParaRPr>
          </a:p>
          <a:p>
            <a:pPr marL="381000" indent="-381000" defTabSz="903288" eaLnBrk="1" hangingPunct="1">
              <a:lnSpc>
                <a:spcPct val="80000"/>
              </a:lnSpc>
            </a:pPr>
            <a:endParaRPr lang="en-US" altLang="ja-JP" b="1" smtClean="0">
              <a:solidFill>
                <a:srgbClr val="CC0066"/>
              </a:solidFill>
              <a:ea typeface="MS PGothic" charset="-128"/>
            </a:endParaRPr>
          </a:p>
          <a:p>
            <a:pPr marL="381000" indent="-381000" defTabSz="903288" eaLnBrk="1" hangingPunct="1">
              <a:lnSpc>
                <a:spcPct val="80000"/>
              </a:lnSpc>
              <a:buClr>
                <a:srgbClr val="FF388C"/>
              </a:buClr>
            </a:pPr>
            <a:endParaRPr lang="en-US" sz="2500" smtClean="0"/>
          </a:p>
          <a:p>
            <a:pPr marL="381000" indent="-381000" defTabSz="903288">
              <a:lnSpc>
                <a:spcPct val="80000"/>
              </a:lnSpc>
            </a:pPr>
            <a:endParaRPr lang="en-US" sz="1800" smtClean="0">
              <a:solidFill>
                <a:srgbClr val="CC0066"/>
              </a:solidFill>
            </a:endParaRPr>
          </a:p>
          <a:p>
            <a:pPr marL="381000" indent="-381000" defTabSz="903288">
              <a:lnSpc>
                <a:spcPct val="80000"/>
              </a:lnSpc>
            </a:pPr>
            <a:endParaRPr lang="en-US" sz="1600" b="1" smtClean="0"/>
          </a:p>
          <a:p>
            <a:pPr marL="381000" indent="-381000" defTabSz="903288">
              <a:lnSpc>
                <a:spcPct val="80000"/>
              </a:lnSpc>
            </a:pPr>
            <a:endParaRPr lang="en-US" sz="1600" b="1" smtClean="0"/>
          </a:p>
          <a:p>
            <a:pPr marL="381000" indent="-381000" defTabSz="903288">
              <a:lnSpc>
                <a:spcPct val="80000"/>
              </a:lnSpc>
            </a:pPr>
            <a:r>
              <a:rPr lang="en-US" sz="1600" i="0" smtClean="0"/>
              <a:t> </a:t>
            </a:r>
          </a:p>
        </p:txBody>
      </p:sp>
      <p:sp>
        <p:nvSpPr>
          <p:cNvPr id="62466" name="Rectangle 3"/>
          <p:cNvSpPr>
            <a:spLocks noGrp="1" noChangeArrowheads="1"/>
          </p:cNvSpPr>
          <p:nvPr>
            <p:ph type="title"/>
          </p:nvPr>
        </p:nvSpPr>
        <p:spPr>
          <a:xfrm>
            <a:off x="2468563" y="711200"/>
            <a:ext cx="6610350" cy="577850"/>
          </a:xfrm>
        </p:spPr>
        <p:txBody>
          <a:bodyPr lIns="92075" tIns="46038" rIns="92075" bIns="46038"/>
          <a:lstStyle/>
          <a:p>
            <a:r>
              <a:rPr lang="en-GB" sz="2400" smtClean="0"/>
              <a:t>Our proposal</a:t>
            </a:r>
          </a:p>
        </p:txBody>
      </p:sp>
    </p:spTree>
  </p:cSld>
  <p:clrMapOvr>
    <a:masterClrMapping/>
  </p:clrMapOvr>
  <p:transition advTm="4502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1 - Τίτλος"/>
          <p:cNvSpPr>
            <a:spLocks noGrp="1"/>
          </p:cNvSpPr>
          <p:nvPr>
            <p:ph type="title"/>
          </p:nvPr>
        </p:nvSpPr>
        <p:spPr/>
        <p:txBody>
          <a:bodyPr/>
          <a:lstStyle/>
          <a:p>
            <a:r>
              <a:rPr lang="en-US" smtClean="0"/>
              <a:t>Fundamental Relationships</a:t>
            </a:r>
            <a:endParaRPr lang="el-GR" smtClean="0"/>
          </a:p>
        </p:txBody>
      </p:sp>
      <p:sp>
        <p:nvSpPr>
          <p:cNvPr id="3" name="2 - Θέση περιεχομένου"/>
          <p:cNvSpPr>
            <a:spLocks noGrp="1"/>
          </p:cNvSpPr>
          <p:nvPr>
            <p:ph idx="1"/>
          </p:nvPr>
        </p:nvSpPr>
        <p:spPr>
          <a:xfrm>
            <a:off x="495300" y="1408113"/>
            <a:ext cx="8915400" cy="4687887"/>
          </a:xfrm>
        </p:spPr>
        <p:txBody>
          <a:bodyPr/>
          <a:lstStyle/>
          <a:p>
            <a:pPr marL="381000" indent="-381000" defTabSz="903288" eaLnBrk="1" hangingPunct="1">
              <a:lnSpc>
                <a:spcPct val="80000"/>
              </a:lnSpc>
              <a:defRPr/>
            </a:pPr>
            <a:endParaRPr lang="en-US" altLang="ja-JP" sz="1600" b="1" dirty="0" smtClean="0">
              <a:solidFill>
                <a:srgbClr val="CC0066"/>
              </a:solidFill>
              <a:ea typeface="MS PGothic" pitchFamily="34" charset="-128"/>
            </a:endParaRPr>
          </a:p>
          <a:p>
            <a:pPr marL="381000" indent="-381000" defTabSz="903288" eaLnBrk="1" hangingPunct="1">
              <a:lnSpc>
                <a:spcPct val="80000"/>
              </a:lnSpc>
              <a:defRPr/>
            </a:pPr>
            <a:r>
              <a:rPr lang="en-US" altLang="ja-JP" sz="3200" b="1" dirty="0" smtClean="0">
                <a:solidFill>
                  <a:srgbClr val="CC0066"/>
                </a:solidFill>
                <a:ea typeface="MS PGothic" pitchFamily="34" charset="-128"/>
              </a:rPr>
              <a:t>Fundamental Relationships </a:t>
            </a:r>
          </a:p>
          <a:p>
            <a:pPr marL="381000" indent="-381000" defTabSz="903288" eaLnBrk="1" hangingPunct="1">
              <a:lnSpc>
                <a:spcPct val="80000"/>
              </a:lnSpc>
              <a:buFont typeface="Arial" pitchFamily="34" charset="0"/>
              <a:buChar char="•"/>
              <a:defRPr/>
            </a:pPr>
            <a:r>
              <a:rPr lang="en-US" altLang="ja-JP" sz="3200" b="1" dirty="0" smtClean="0">
                <a:solidFill>
                  <a:srgbClr val="CC0066"/>
                </a:solidFill>
                <a:ea typeface="MS PGothic" pitchFamily="34" charset="-128"/>
              </a:rPr>
              <a:t>describe: </a:t>
            </a:r>
          </a:p>
          <a:p>
            <a:pPr marL="814388" lvl="1" indent="-342900" defTabSz="903288" eaLnBrk="1" hangingPunct="1">
              <a:lnSpc>
                <a:spcPct val="80000"/>
              </a:lnSpc>
              <a:defRPr/>
            </a:pPr>
            <a:r>
              <a:rPr lang="en-US" sz="2800" i="1" dirty="0" smtClean="0"/>
              <a:t>how and what an entity is (classification, part-whole structure),</a:t>
            </a:r>
          </a:p>
          <a:p>
            <a:pPr marL="814388" lvl="1" indent="-342900" defTabSz="903288" eaLnBrk="1" hangingPunct="1">
              <a:lnSpc>
                <a:spcPct val="80000"/>
              </a:lnSpc>
              <a:defRPr/>
            </a:pPr>
            <a:r>
              <a:rPr lang="en-US" sz="2800" i="1" dirty="0" smtClean="0"/>
              <a:t>what an item has undergone gone in its history</a:t>
            </a:r>
            <a:r>
              <a:rPr lang="en-US" sz="3600" dirty="0" smtClean="0"/>
              <a:t>, </a:t>
            </a:r>
          </a:p>
          <a:p>
            <a:pPr marL="814388" lvl="1" indent="-342900" defTabSz="903288" eaLnBrk="1" hangingPunct="1">
              <a:lnSpc>
                <a:spcPct val="80000"/>
              </a:lnSpc>
              <a:defRPr/>
            </a:pPr>
            <a:r>
              <a:rPr lang="en-US" sz="2800" i="1" dirty="0" smtClean="0"/>
              <a:t>what an entity may “show”, say or refer to. </a:t>
            </a:r>
            <a:r>
              <a:rPr lang="en-US" sz="4400" dirty="0" smtClean="0"/>
              <a:t>	</a:t>
            </a:r>
            <a:endParaRPr lang="en-US" sz="3200" dirty="0" smtClean="0">
              <a:ea typeface="MS PGothic" pitchFamily="34" charset="-128"/>
            </a:endParaRPr>
          </a:p>
          <a:p>
            <a:pPr marL="381000" indent="-381000" defTabSz="903288" eaLnBrk="1" hangingPunct="1">
              <a:lnSpc>
                <a:spcPct val="80000"/>
              </a:lnSpc>
              <a:buFont typeface="Arial" pitchFamily="34" charset="0"/>
              <a:buChar char="•"/>
              <a:defRPr/>
            </a:pPr>
            <a:r>
              <a:rPr lang="en-US" altLang="ja-JP" sz="3200" b="1" dirty="0" smtClean="0">
                <a:solidFill>
                  <a:srgbClr val="CC0066"/>
                </a:solidFill>
                <a:ea typeface="MS PGothic" pitchFamily="34" charset="-128"/>
              </a:rPr>
              <a:t>are based on:</a:t>
            </a:r>
          </a:p>
          <a:p>
            <a:pPr marL="814388" lvl="1" indent="-342900" defTabSz="903288" eaLnBrk="1" hangingPunct="1">
              <a:lnSpc>
                <a:spcPct val="80000"/>
              </a:lnSpc>
              <a:buFont typeface="Wingdings" pitchFamily="2" charset="2"/>
              <a:buNone/>
              <a:defRPr/>
            </a:pPr>
            <a:r>
              <a:rPr lang="en-US" altLang="ja-JP" sz="2800" i="1" dirty="0" smtClean="0"/>
              <a:t> intuition,  experience and observation </a:t>
            </a:r>
          </a:p>
          <a:p>
            <a:pPr>
              <a:defRPr/>
            </a:pPr>
            <a:endParaRPr lang="el-GR" dirty="0"/>
          </a:p>
        </p:txBody>
      </p:sp>
    </p:spTree>
  </p:cSld>
  <p:clrMapOvr>
    <a:masterClrMapping/>
  </p:clrMapOvr>
  <p:transition advTm="40217"/>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body" idx="4294967295"/>
          </p:nvPr>
        </p:nvSpPr>
        <p:spPr>
          <a:xfrm>
            <a:off x="366713" y="1325563"/>
            <a:ext cx="9110662" cy="5211762"/>
          </a:xfrm>
        </p:spPr>
        <p:txBody>
          <a:bodyPr/>
          <a:lstStyle/>
          <a:p>
            <a:pPr marL="381000" indent="-381000" defTabSz="903288">
              <a:lnSpc>
                <a:spcPct val="90000"/>
              </a:lnSpc>
            </a:pPr>
            <a:endParaRPr lang="en-US" b="1" smtClean="0"/>
          </a:p>
          <a:p>
            <a:pPr marL="381000" indent="-381000" defTabSz="903288">
              <a:lnSpc>
                <a:spcPct val="90000"/>
              </a:lnSpc>
            </a:pPr>
            <a:r>
              <a:rPr lang="en-US" b="1" smtClean="0"/>
              <a:t>Fundamental Categories</a:t>
            </a:r>
            <a:r>
              <a:rPr lang="en-US" smtClean="0"/>
              <a:t>:</a:t>
            </a:r>
          </a:p>
          <a:p>
            <a:pPr marL="814388" lvl="1" indent="-342900" defTabSz="903288">
              <a:lnSpc>
                <a:spcPct val="90000"/>
              </a:lnSpc>
            </a:pPr>
            <a:r>
              <a:rPr lang="en-US" i="1" smtClean="0"/>
              <a:t>	Thing, Actor, Place,Time/Event, Concept</a:t>
            </a:r>
          </a:p>
          <a:p>
            <a:pPr marL="381000" indent="-381000" defTabSz="903288">
              <a:lnSpc>
                <a:spcPct val="90000"/>
              </a:lnSpc>
            </a:pPr>
            <a:r>
              <a:rPr lang="en-US" b="1" smtClean="0"/>
              <a:t>Fundamental Relationships</a:t>
            </a:r>
            <a:r>
              <a:rPr lang="en-US" smtClean="0"/>
              <a:t>:</a:t>
            </a:r>
          </a:p>
          <a:p>
            <a:pPr marL="814388" lvl="1" indent="-342900" defTabSz="903288">
              <a:lnSpc>
                <a:spcPct val="90000"/>
              </a:lnSpc>
            </a:pPr>
            <a:r>
              <a:rPr lang="en-US" i="1" smtClean="0"/>
              <a:t>has type /is type of</a:t>
            </a:r>
          </a:p>
          <a:p>
            <a:pPr marL="814388" lvl="1" indent="-342900" defTabSz="903288">
              <a:lnSpc>
                <a:spcPct val="90000"/>
              </a:lnSpc>
            </a:pPr>
            <a:r>
              <a:rPr lang="en-US" i="1" smtClean="0"/>
              <a:t>is similar to or same with</a:t>
            </a:r>
          </a:p>
          <a:p>
            <a:pPr marL="814388" lvl="1" indent="-342900" defTabSz="903288">
              <a:lnSpc>
                <a:spcPct val="90000"/>
              </a:lnSpc>
            </a:pPr>
            <a:r>
              <a:rPr lang="en-US" i="1" smtClean="0"/>
              <a:t>is part of (is member of) / has part (has member)</a:t>
            </a:r>
          </a:p>
          <a:p>
            <a:pPr marL="814388" lvl="1" indent="-342900" defTabSz="903288">
              <a:lnSpc>
                <a:spcPct val="90000"/>
              </a:lnSpc>
            </a:pPr>
            <a:r>
              <a:rPr lang="en-US" i="1" smtClean="0">
                <a:solidFill>
                  <a:srgbClr val="CC0066"/>
                </a:solidFill>
              </a:rPr>
              <a:t>has met</a:t>
            </a:r>
          </a:p>
          <a:p>
            <a:pPr marL="814388" lvl="1" indent="-342900" defTabSz="903288">
              <a:lnSpc>
                <a:spcPct val="90000"/>
              </a:lnSpc>
            </a:pPr>
            <a:r>
              <a:rPr lang="en-US" i="1" smtClean="0"/>
              <a:t>from (has founder or has parent) / is origin, founder, parent, provider or creator of</a:t>
            </a:r>
          </a:p>
          <a:p>
            <a:pPr marL="814388" lvl="1" indent="-342900" defTabSz="903288">
              <a:lnSpc>
                <a:spcPct val="90000"/>
              </a:lnSpc>
            </a:pPr>
            <a:r>
              <a:rPr lang="en-US" i="1" smtClean="0"/>
              <a:t>had (=owns, keeps) / were owned/kept by</a:t>
            </a:r>
          </a:p>
          <a:p>
            <a:pPr marL="814388" lvl="1" indent="-342900" defTabSz="903288">
              <a:lnSpc>
                <a:spcPct val="90000"/>
              </a:lnSpc>
            </a:pPr>
            <a:r>
              <a:rPr lang="en-US" i="1" smtClean="0">
                <a:solidFill>
                  <a:srgbClr val="CC0066"/>
                </a:solidFill>
              </a:rPr>
              <a:t>refers to</a:t>
            </a:r>
            <a:r>
              <a:rPr lang="en-US" i="1" smtClean="0"/>
              <a:t> or is about / is referred to by - is referred to at</a:t>
            </a:r>
          </a:p>
          <a:p>
            <a:pPr marL="814388" lvl="1" indent="-342900" defTabSz="903288">
              <a:lnSpc>
                <a:spcPct val="90000"/>
              </a:lnSpc>
              <a:buFont typeface="Wingdings" pitchFamily="2" charset="2"/>
              <a:buNone/>
            </a:pPr>
            <a:r>
              <a:rPr lang="en-US" b="1" i="1" smtClean="0"/>
              <a:t>..and specializations</a:t>
            </a:r>
            <a:r>
              <a:rPr lang="en-US" i="1" smtClean="0"/>
              <a:t> </a:t>
            </a:r>
          </a:p>
          <a:p>
            <a:pPr marL="814388" lvl="1" indent="-342900" defTabSz="903288">
              <a:lnSpc>
                <a:spcPct val="90000"/>
              </a:lnSpc>
              <a:buFont typeface="Wingdings" pitchFamily="2" charset="2"/>
              <a:buNone/>
            </a:pPr>
            <a:endParaRPr lang="en-US" i="1" smtClean="0"/>
          </a:p>
          <a:p>
            <a:pPr marL="381000" indent="-381000" defTabSz="903288">
              <a:lnSpc>
                <a:spcPct val="90000"/>
              </a:lnSpc>
            </a:pPr>
            <a:r>
              <a:rPr lang="en-US" i="0" smtClean="0">
                <a:solidFill>
                  <a:srgbClr val="CC0066"/>
                </a:solidFill>
              </a:rPr>
              <a:t>Relationships change interpretation depending on category of domain and range.</a:t>
            </a:r>
            <a:r>
              <a:rPr lang="en-US" i="0" smtClean="0"/>
              <a:t> </a:t>
            </a:r>
          </a:p>
        </p:txBody>
      </p:sp>
      <p:sp>
        <p:nvSpPr>
          <p:cNvPr id="66562" name="Rectangle 3"/>
          <p:cNvSpPr>
            <a:spLocks noGrp="1" noChangeArrowheads="1"/>
          </p:cNvSpPr>
          <p:nvPr>
            <p:ph type="title" idx="4294967295"/>
          </p:nvPr>
        </p:nvSpPr>
        <p:spPr>
          <a:xfrm>
            <a:off x="2468563" y="711200"/>
            <a:ext cx="6610350" cy="577850"/>
          </a:xfrm>
        </p:spPr>
        <p:txBody>
          <a:bodyPr lIns="92075" tIns="46038" rIns="92075" bIns="46038"/>
          <a:lstStyle/>
          <a:p>
            <a:r>
              <a:rPr lang="en-US" sz="2400" smtClean="0"/>
              <a:t>Fundamental Categories &amp;  Relationships</a:t>
            </a:r>
            <a:endParaRPr lang="en-GB" sz="2000" smtClean="0"/>
          </a:p>
        </p:txBody>
      </p:sp>
    </p:spTree>
  </p:cSld>
  <p:clrMapOvr>
    <a:masterClrMapping/>
  </p:clrMapOvr>
  <p:transition advTm="94427"/>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GB" sz="2400" smtClean="0"/>
              <a:t>Example Query: Things about “The Kazafani Boat” </a:t>
            </a:r>
            <a:endParaRPr lang="en-GB" smtClean="0"/>
          </a:p>
        </p:txBody>
      </p:sp>
      <p:sp>
        <p:nvSpPr>
          <p:cNvPr id="68610" name="Slide Number Placeholder 3"/>
          <p:cNvSpPr txBox="1">
            <a:spLocks noGrp="1"/>
          </p:cNvSpPr>
          <p:nvPr/>
        </p:nvSpPr>
        <p:spPr bwMode="auto">
          <a:xfrm>
            <a:off x="7353300" y="6946900"/>
            <a:ext cx="2133600" cy="365125"/>
          </a:xfrm>
          <a:prstGeom prst="rect">
            <a:avLst/>
          </a:prstGeom>
          <a:noFill/>
          <a:ln w="9525">
            <a:noFill/>
            <a:miter lim="800000"/>
            <a:headEnd/>
            <a:tailEnd/>
          </a:ln>
        </p:spPr>
        <p:txBody>
          <a:bodyPr anchor="ctr"/>
          <a:lstStyle/>
          <a:p>
            <a:pPr algn="r"/>
            <a:fld id="{25B37894-46C0-4003-8890-BB62D5832078}" type="slidenum">
              <a:rPr lang="it-IT" sz="1200" b="0">
                <a:solidFill>
                  <a:srgbClr val="898989"/>
                </a:solidFill>
              </a:rPr>
              <a:pPr algn="r"/>
              <a:t>15</a:t>
            </a:fld>
            <a:endParaRPr lang="it-IT" sz="1200" b="0">
              <a:solidFill>
                <a:srgbClr val="898989"/>
              </a:solidFill>
            </a:endParaRPr>
          </a:p>
        </p:txBody>
      </p:sp>
      <p:pic>
        <p:nvPicPr>
          <p:cNvPr id="68611" name="Picture 8" descr="DSC_0007.JPG"/>
          <p:cNvPicPr>
            <a:picLocks noChangeAspect="1"/>
          </p:cNvPicPr>
          <p:nvPr/>
        </p:nvPicPr>
        <p:blipFill>
          <a:blip r:embed="rId2"/>
          <a:srcRect t="12762" r="10591" b="17953"/>
          <a:stretch>
            <a:fillRect/>
          </a:stretch>
        </p:blipFill>
        <p:spPr bwMode="auto">
          <a:xfrm>
            <a:off x="4252913" y="1423988"/>
            <a:ext cx="4398962" cy="2263775"/>
          </a:xfrm>
          <a:prstGeom prst="rect">
            <a:avLst/>
          </a:prstGeom>
          <a:noFill/>
          <a:ln w="9525">
            <a:noFill/>
            <a:miter lim="800000"/>
            <a:headEnd/>
            <a:tailEnd/>
          </a:ln>
        </p:spPr>
      </p:pic>
      <p:pic>
        <p:nvPicPr>
          <p:cNvPr id="68612" name="Picture 10" descr="DSC_0005.JPG"/>
          <p:cNvPicPr>
            <a:picLocks noChangeAspect="1"/>
          </p:cNvPicPr>
          <p:nvPr/>
        </p:nvPicPr>
        <p:blipFill>
          <a:blip r:embed="rId3"/>
          <a:srcRect l="25833" t="17564" r="5833" b="8417"/>
          <a:stretch>
            <a:fillRect/>
          </a:stretch>
        </p:blipFill>
        <p:spPr bwMode="auto">
          <a:xfrm>
            <a:off x="527050" y="4157663"/>
            <a:ext cx="2832100" cy="2038350"/>
          </a:xfrm>
          <a:prstGeom prst="rect">
            <a:avLst/>
          </a:prstGeom>
          <a:noFill/>
          <a:ln w="9525">
            <a:noFill/>
            <a:miter lim="800000"/>
            <a:headEnd/>
            <a:tailEnd/>
          </a:ln>
        </p:spPr>
      </p:pic>
      <p:sp>
        <p:nvSpPr>
          <p:cNvPr id="68613" name="Content Placeholder 2"/>
          <p:cNvSpPr txBox="1">
            <a:spLocks/>
          </p:cNvSpPr>
          <p:nvPr/>
        </p:nvSpPr>
        <p:spPr bwMode="auto">
          <a:xfrm>
            <a:off x="3462338" y="4164013"/>
            <a:ext cx="3206750" cy="2260600"/>
          </a:xfrm>
          <a:prstGeom prst="rect">
            <a:avLst/>
          </a:prstGeom>
          <a:noFill/>
          <a:ln w="9525">
            <a:noFill/>
            <a:miter lim="800000"/>
            <a:headEnd/>
            <a:tailEnd/>
          </a:ln>
        </p:spPr>
        <p:txBody>
          <a:bodyPr/>
          <a:lstStyle/>
          <a:p>
            <a:pPr marL="290513" lvl="1" indent="-285750">
              <a:spcBef>
                <a:spcPts val="300"/>
              </a:spcBef>
              <a:buFont typeface="Arial" charset="0"/>
              <a:buNone/>
            </a:pPr>
            <a:r>
              <a:rPr lang="en-GB">
                <a:latin typeface="Calibri" pitchFamily="34" charset="0"/>
                <a:ea typeface="MS PGothic" charset="-128"/>
              </a:rPr>
              <a:t>Workflow </a:t>
            </a:r>
          </a:p>
          <a:p>
            <a:pPr marL="290513" lvl="1" indent="-285750">
              <a:spcBef>
                <a:spcPts val="300"/>
              </a:spcBef>
              <a:buFont typeface="Arial" charset="0"/>
              <a:buNone/>
            </a:pPr>
            <a:r>
              <a:rPr lang="en-GB" b="0">
                <a:latin typeface="Calibri" pitchFamily="34" charset="0"/>
                <a:ea typeface="MS PGothic" charset="-128"/>
              </a:rPr>
              <a:t>3D scanning – NextEngine  </a:t>
            </a:r>
          </a:p>
          <a:p>
            <a:pPr marL="290513" lvl="1" indent="-285750">
              <a:spcBef>
                <a:spcPts val="300"/>
              </a:spcBef>
              <a:buFont typeface="Arial" charset="0"/>
              <a:buNone/>
            </a:pPr>
            <a:r>
              <a:rPr lang="en-GB" b="0">
                <a:latin typeface="Calibri" pitchFamily="34" charset="0"/>
                <a:ea typeface="MS PGothic" charset="-128"/>
              </a:rPr>
              <a:t>3D model creation – Meshlab</a:t>
            </a:r>
          </a:p>
          <a:p>
            <a:pPr marL="290513" lvl="1" indent="-285750">
              <a:spcBef>
                <a:spcPts val="300"/>
              </a:spcBef>
              <a:buFont typeface="Arial" charset="0"/>
              <a:buNone/>
            </a:pPr>
            <a:r>
              <a:rPr lang="en-GB" b="0">
                <a:latin typeface="Calibri" pitchFamily="34" charset="0"/>
                <a:ea typeface="MS PGothic" charset="-128"/>
              </a:rPr>
              <a:t>Rapid prototyping </a:t>
            </a:r>
          </a:p>
          <a:p>
            <a:pPr marL="290513" lvl="1" indent="-285750">
              <a:spcBef>
                <a:spcPts val="300"/>
              </a:spcBef>
              <a:buFont typeface="Arial" charset="0"/>
              <a:buNone/>
            </a:pPr>
            <a:r>
              <a:rPr lang="en-GB" b="0">
                <a:latin typeface="Calibri" pitchFamily="34" charset="0"/>
                <a:ea typeface="MS PGothic" charset="-128"/>
              </a:rPr>
              <a:t>Testing glue, stabilizers, colours</a:t>
            </a:r>
          </a:p>
          <a:p>
            <a:pPr marL="290513" lvl="1" indent="-285750">
              <a:spcBef>
                <a:spcPts val="300"/>
              </a:spcBef>
              <a:buFont typeface="Arial" charset="0"/>
              <a:buNone/>
            </a:pPr>
            <a:r>
              <a:rPr lang="en-GB" b="0">
                <a:latin typeface="Calibri" pitchFamily="34" charset="0"/>
                <a:ea typeface="MS PGothic" charset="-128"/>
              </a:rPr>
              <a:t>Print final replica</a:t>
            </a:r>
          </a:p>
          <a:p>
            <a:pPr marL="290513" lvl="1" indent="-285750">
              <a:spcBef>
                <a:spcPts val="300"/>
              </a:spcBef>
              <a:buFont typeface="Arial" charset="0"/>
              <a:buNone/>
            </a:pPr>
            <a:r>
              <a:rPr lang="en-GB" b="0">
                <a:latin typeface="Calibri" pitchFamily="34" charset="0"/>
                <a:ea typeface="MS PGothic" charset="-128"/>
              </a:rPr>
              <a:t>Colour final replica</a:t>
            </a:r>
            <a:r>
              <a:rPr lang="en-GB" sz="2200" b="0">
                <a:latin typeface="Calibri" pitchFamily="34" charset="0"/>
                <a:ea typeface="MS PGothic" charset="-128"/>
              </a:rPr>
              <a:t>  </a:t>
            </a:r>
          </a:p>
        </p:txBody>
      </p:sp>
      <p:pic>
        <p:nvPicPr>
          <p:cNvPr id="68614" name="Picture 14" descr="3D model boatSnap00.png"/>
          <p:cNvPicPr>
            <a:picLocks noChangeAspect="1"/>
          </p:cNvPicPr>
          <p:nvPr/>
        </p:nvPicPr>
        <p:blipFill>
          <a:blip r:embed="rId4"/>
          <a:srcRect l="30573" t="26172" r="38594" b="27483"/>
          <a:stretch>
            <a:fillRect/>
          </a:stretch>
        </p:blipFill>
        <p:spPr bwMode="auto">
          <a:xfrm>
            <a:off x="6410325" y="4714875"/>
            <a:ext cx="2819400" cy="2133600"/>
          </a:xfrm>
          <a:prstGeom prst="rect">
            <a:avLst/>
          </a:prstGeom>
          <a:noFill/>
          <a:ln w="9525">
            <a:noFill/>
            <a:miter lim="800000"/>
            <a:headEnd/>
            <a:tailEnd/>
          </a:ln>
        </p:spPr>
      </p:pic>
      <p:pic>
        <p:nvPicPr>
          <p:cNvPr id="68615" name="Picture 15" descr="1_1Snap00.png"/>
          <p:cNvPicPr>
            <a:picLocks noChangeAspect="1"/>
          </p:cNvPicPr>
          <p:nvPr/>
        </p:nvPicPr>
        <p:blipFill>
          <a:blip r:embed="rId5"/>
          <a:srcRect l="34773" t="23930" r="31059" b="29724"/>
          <a:stretch>
            <a:fillRect/>
          </a:stretch>
        </p:blipFill>
        <p:spPr bwMode="auto">
          <a:xfrm>
            <a:off x="6486525" y="3648075"/>
            <a:ext cx="2566988" cy="1752600"/>
          </a:xfrm>
          <a:prstGeom prst="rect">
            <a:avLst/>
          </a:prstGeom>
          <a:noFill/>
          <a:ln w="9525">
            <a:noFill/>
            <a:miter lim="800000"/>
            <a:headEnd/>
            <a:tailEnd/>
          </a:ln>
        </p:spPr>
      </p:pic>
      <p:sp>
        <p:nvSpPr>
          <p:cNvPr id="68616" name="Text Box 9"/>
          <p:cNvSpPr txBox="1">
            <a:spLocks noChangeArrowheads="1"/>
          </p:cNvSpPr>
          <p:nvPr/>
        </p:nvSpPr>
        <p:spPr bwMode="auto">
          <a:xfrm>
            <a:off x="422275" y="1438275"/>
            <a:ext cx="3960813" cy="2830513"/>
          </a:xfrm>
          <a:prstGeom prst="rect">
            <a:avLst/>
          </a:prstGeom>
          <a:noFill/>
          <a:ln w="9525">
            <a:noFill/>
            <a:miter lim="800000"/>
            <a:headEnd/>
            <a:tailEnd/>
          </a:ln>
        </p:spPr>
        <p:txBody>
          <a:bodyPr>
            <a:spAutoFit/>
          </a:bodyPr>
          <a:lstStyle/>
          <a:p>
            <a:pPr eaLnBrk="0" hangingPunct="0"/>
            <a:r>
              <a:rPr lang="en-US">
                <a:solidFill>
                  <a:srgbClr val="CC0066"/>
                </a:solidFill>
              </a:rPr>
              <a:t>Example:</a:t>
            </a:r>
          </a:p>
          <a:p>
            <a:pPr eaLnBrk="0" hangingPunct="0"/>
            <a:r>
              <a:rPr lang="en-GB" sz="1400"/>
              <a:t>The “Kazafani Boat”</a:t>
            </a:r>
          </a:p>
          <a:p>
            <a:pPr lvl="1" eaLnBrk="0" hangingPunct="0"/>
            <a:r>
              <a:rPr lang="en-GB" sz="1400" b="0"/>
              <a:t>Found in 1963, during a salvage excavation in the now Turkish occupied part of Cyprus (inaccessible and destroyed site).</a:t>
            </a:r>
          </a:p>
          <a:p>
            <a:pPr lvl="1" eaLnBrk="0" hangingPunct="0"/>
            <a:r>
              <a:rPr lang="en-GB" sz="1400" b="0"/>
              <a:t>Tomb from the 12th century B.C. </a:t>
            </a:r>
          </a:p>
          <a:p>
            <a:pPr lvl="1" eaLnBrk="0" hangingPunct="0"/>
            <a:r>
              <a:rPr lang="en-GB" sz="1400" b="0"/>
              <a:t>Unique object, hand made pottery </a:t>
            </a:r>
          </a:p>
          <a:p>
            <a:pPr lvl="1" eaLnBrk="0" hangingPunct="0"/>
            <a:r>
              <a:rPr lang="en-GB" sz="1400" b="0"/>
              <a:t>40x20.5x23 cm – canoe boat shape </a:t>
            </a:r>
          </a:p>
          <a:p>
            <a:pPr lvl="1" eaLnBrk="0" hangingPunct="0"/>
            <a:r>
              <a:rPr lang="en-GB" sz="1400" b="0"/>
              <a:t>Permanently exhibited at the Nicosia Museum</a:t>
            </a:r>
            <a:r>
              <a:rPr lang="en-US"/>
              <a:t> </a:t>
            </a:r>
          </a:p>
          <a:p>
            <a:pPr lvl="1" eaLnBrk="0" hangingPunct="0"/>
            <a:endParaRPr lang="en-US" b="0" i="1">
              <a:solidFill>
                <a:srgbClr val="CC0066"/>
              </a:solidFill>
            </a:endParaRPr>
          </a:p>
        </p:txBody>
      </p:sp>
    </p:spTree>
  </p:cSld>
  <p:clrMapOvr>
    <a:masterClrMapping/>
  </p:clrMapOvr>
  <p:transition advTm="3477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731838" y="711200"/>
            <a:ext cx="9174162" cy="577850"/>
          </a:xfrm>
        </p:spPr>
        <p:txBody>
          <a:bodyPr/>
          <a:lstStyle/>
          <a:p>
            <a:pPr eaLnBrk="1" hangingPunct="1"/>
            <a:r>
              <a:rPr lang="en-US" sz="2400" smtClean="0"/>
              <a:t>Metadata about the digitization and documentation of </a:t>
            </a:r>
          </a:p>
        </p:txBody>
      </p:sp>
      <p:sp>
        <p:nvSpPr>
          <p:cNvPr id="69634" name="99 - Ορθογώνιο"/>
          <p:cNvSpPr>
            <a:spLocks noChangeArrowheads="1"/>
          </p:cNvSpPr>
          <p:nvPr/>
        </p:nvSpPr>
        <p:spPr bwMode="auto">
          <a:xfrm>
            <a:off x="3905250" y="1411288"/>
            <a:ext cx="862013"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101" name="100 - Έλλειψη"/>
          <p:cNvSpPr/>
          <p:nvPr/>
        </p:nvSpPr>
        <p:spPr bwMode="auto">
          <a:xfrm>
            <a:off x="2900363" y="2168525"/>
            <a:ext cx="782637"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sp>
        <p:nvSpPr>
          <p:cNvPr id="69636" name="102 - Ορθογώνιο"/>
          <p:cNvSpPr>
            <a:spLocks noChangeArrowheads="1"/>
          </p:cNvSpPr>
          <p:nvPr/>
        </p:nvSpPr>
        <p:spPr bwMode="auto">
          <a:xfrm>
            <a:off x="2413000" y="3130550"/>
            <a:ext cx="862013" cy="169863"/>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69637" name="103 - Ορθογώνιο"/>
          <p:cNvSpPr>
            <a:spLocks noChangeArrowheads="1"/>
          </p:cNvSpPr>
          <p:nvPr/>
        </p:nvSpPr>
        <p:spPr bwMode="auto">
          <a:xfrm>
            <a:off x="2490788" y="3195638"/>
            <a:ext cx="862012"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cxnSp>
        <p:nvCxnSpPr>
          <p:cNvPr id="69638" name="106 - Ευθεία γραμμή σύνδεσης"/>
          <p:cNvCxnSpPr>
            <a:cxnSpLocks noChangeShapeType="1"/>
            <a:stCxn id="257" idx="4"/>
            <a:endCxn id="101" idx="0"/>
          </p:cNvCxnSpPr>
          <p:nvPr/>
        </p:nvCxnSpPr>
        <p:spPr bwMode="auto">
          <a:xfrm flipH="1">
            <a:off x="3292475" y="2033588"/>
            <a:ext cx="1039813" cy="134937"/>
          </a:xfrm>
          <a:prstGeom prst="line">
            <a:avLst/>
          </a:prstGeom>
          <a:noFill/>
          <a:ln w="9525" algn="ctr">
            <a:solidFill>
              <a:schemeClr val="tx1"/>
            </a:solidFill>
            <a:round/>
            <a:headEnd/>
            <a:tailEnd/>
          </a:ln>
        </p:spPr>
      </p:cxnSp>
      <p:sp>
        <p:nvSpPr>
          <p:cNvPr id="110" name="109 - Έλλειψη"/>
          <p:cNvSpPr/>
          <p:nvPr/>
        </p:nvSpPr>
        <p:spPr bwMode="auto">
          <a:xfrm>
            <a:off x="5141913" y="2190750"/>
            <a:ext cx="784225"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sp>
        <p:nvSpPr>
          <p:cNvPr id="69640" name="113 - Ορθογώνιο"/>
          <p:cNvSpPr>
            <a:spLocks noChangeArrowheads="1"/>
          </p:cNvSpPr>
          <p:nvPr/>
        </p:nvSpPr>
        <p:spPr bwMode="auto">
          <a:xfrm>
            <a:off x="5595938" y="3140075"/>
            <a:ext cx="862012" cy="169863"/>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69641" name="114 - Ορθογώνιο"/>
          <p:cNvSpPr>
            <a:spLocks noChangeArrowheads="1"/>
          </p:cNvSpPr>
          <p:nvPr/>
        </p:nvSpPr>
        <p:spPr bwMode="auto">
          <a:xfrm>
            <a:off x="5673725" y="3205163"/>
            <a:ext cx="862013"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cxnSp>
        <p:nvCxnSpPr>
          <p:cNvPr id="69642" name="119 - Ευθεία γραμμή σύνδεσης"/>
          <p:cNvCxnSpPr>
            <a:cxnSpLocks noChangeShapeType="1"/>
            <a:endCxn id="110" idx="0"/>
          </p:cNvCxnSpPr>
          <p:nvPr/>
        </p:nvCxnSpPr>
        <p:spPr bwMode="auto">
          <a:xfrm>
            <a:off x="4110038" y="1981200"/>
            <a:ext cx="1423987" cy="209550"/>
          </a:xfrm>
          <a:prstGeom prst="line">
            <a:avLst/>
          </a:prstGeom>
          <a:noFill/>
          <a:ln w="9525" algn="ctr">
            <a:solidFill>
              <a:schemeClr val="tx1"/>
            </a:solidFill>
            <a:round/>
            <a:headEnd/>
            <a:tailEnd/>
          </a:ln>
        </p:spPr>
      </p:cxnSp>
      <p:sp>
        <p:nvSpPr>
          <p:cNvPr id="121" name="120 - Έλλειψη"/>
          <p:cNvSpPr/>
          <p:nvPr/>
        </p:nvSpPr>
        <p:spPr bwMode="auto">
          <a:xfrm>
            <a:off x="3652838" y="3887788"/>
            <a:ext cx="784225" cy="196850"/>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sp>
        <p:nvSpPr>
          <p:cNvPr id="69644" name="124 - Ορθογώνιο"/>
          <p:cNvSpPr>
            <a:spLocks noChangeArrowheads="1"/>
          </p:cNvSpPr>
          <p:nvPr/>
        </p:nvSpPr>
        <p:spPr bwMode="auto">
          <a:xfrm>
            <a:off x="3614738" y="4319588"/>
            <a:ext cx="862012"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cxnSp>
        <p:nvCxnSpPr>
          <p:cNvPr id="69645" name="126 - Ευθεία γραμμή σύνδεσης"/>
          <p:cNvCxnSpPr>
            <a:cxnSpLocks noChangeShapeType="1"/>
            <a:stCxn id="121" idx="4"/>
            <a:endCxn id="69644" idx="0"/>
          </p:cNvCxnSpPr>
          <p:nvPr/>
        </p:nvCxnSpPr>
        <p:spPr bwMode="auto">
          <a:xfrm>
            <a:off x="4044950" y="4084638"/>
            <a:ext cx="0" cy="234950"/>
          </a:xfrm>
          <a:prstGeom prst="line">
            <a:avLst/>
          </a:prstGeom>
          <a:noFill/>
          <a:ln w="9525" algn="ctr">
            <a:solidFill>
              <a:schemeClr val="tx1"/>
            </a:solidFill>
            <a:round/>
            <a:headEnd/>
            <a:tailEnd/>
          </a:ln>
        </p:spPr>
      </p:cxnSp>
      <p:cxnSp>
        <p:nvCxnSpPr>
          <p:cNvPr id="69646" name="128 - Ευθύγραμμο βέλος σύνδεσης"/>
          <p:cNvCxnSpPr>
            <a:cxnSpLocks noChangeShapeType="1"/>
            <a:stCxn id="121" idx="4"/>
            <a:endCxn id="69644" idx="0"/>
          </p:cNvCxnSpPr>
          <p:nvPr/>
        </p:nvCxnSpPr>
        <p:spPr bwMode="auto">
          <a:xfrm>
            <a:off x="4044950" y="4084638"/>
            <a:ext cx="0" cy="234950"/>
          </a:xfrm>
          <a:prstGeom prst="straightConnector1">
            <a:avLst/>
          </a:prstGeom>
          <a:noFill/>
          <a:ln w="9525" algn="ctr">
            <a:solidFill>
              <a:schemeClr val="tx1"/>
            </a:solidFill>
            <a:round/>
            <a:headEnd/>
            <a:tailEnd type="arrow" w="med" len="med"/>
          </a:ln>
        </p:spPr>
      </p:cxnSp>
      <p:sp>
        <p:nvSpPr>
          <p:cNvPr id="131" name="130 - Έλλειψη"/>
          <p:cNvSpPr/>
          <p:nvPr/>
        </p:nvSpPr>
        <p:spPr bwMode="auto">
          <a:xfrm>
            <a:off x="3662363" y="4759325"/>
            <a:ext cx="782637"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sp>
        <p:nvSpPr>
          <p:cNvPr id="69648" name="153 - Έλλειψη"/>
          <p:cNvSpPr>
            <a:spLocks noChangeArrowheads="1"/>
          </p:cNvSpPr>
          <p:nvPr/>
        </p:nvSpPr>
        <p:spPr bwMode="auto">
          <a:xfrm>
            <a:off x="2613025" y="3317875"/>
            <a:ext cx="52388" cy="46038"/>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649" name="154 - Έλλειψη"/>
          <p:cNvSpPr>
            <a:spLocks noChangeArrowheads="1"/>
          </p:cNvSpPr>
          <p:nvPr/>
        </p:nvSpPr>
        <p:spPr bwMode="auto">
          <a:xfrm>
            <a:off x="2638425" y="3382963"/>
            <a:ext cx="52388" cy="46037"/>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650" name="155 - Έλλειψη"/>
          <p:cNvSpPr>
            <a:spLocks noChangeArrowheads="1"/>
          </p:cNvSpPr>
          <p:nvPr/>
        </p:nvSpPr>
        <p:spPr bwMode="auto">
          <a:xfrm flipH="1">
            <a:off x="2573338" y="3252788"/>
            <a:ext cx="52387" cy="46037"/>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651" name="156 - Έλλειψη"/>
          <p:cNvSpPr>
            <a:spLocks noChangeArrowheads="1"/>
          </p:cNvSpPr>
          <p:nvPr/>
        </p:nvSpPr>
        <p:spPr bwMode="auto">
          <a:xfrm>
            <a:off x="2378075" y="2965450"/>
            <a:ext cx="1344613" cy="704850"/>
          </a:xfrm>
          <a:prstGeom prst="ellipse">
            <a:avLst/>
          </a:prstGeom>
          <a:noFill/>
          <a:ln w="9525" algn="ctr">
            <a:solidFill>
              <a:schemeClr val="tx1"/>
            </a:solidFill>
            <a:round/>
            <a:headEnd/>
            <a:tailEnd/>
          </a:ln>
        </p:spPr>
        <p:txBody>
          <a:bodyPr/>
          <a:lstStyle/>
          <a:p>
            <a:pPr eaLnBrk="0" hangingPunct="0"/>
            <a:endParaRPr lang="el-GR"/>
          </a:p>
        </p:txBody>
      </p:sp>
      <p:cxnSp>
        <p:nvCxnSpPr>
          <p:cNvPr id="69652" name="158 - Ευθεία γραμμή σύνδεσης"/>
          <p:cNvCxnSpPr>
            <a:cxnSpLocks noChangeShapeType="1"/>
            <a:stCxn id="69651" idx="4"/>
            <a:endCxn id="121" idx="0"/>
          </p:cNvCxnSpPr>
          <p:nvPr/>
        </p:nvCxnSpPr>
        <p:spPr bwMode="auto">
          <a:xfrm>
            <a:off x="3049588" y="3670300"/>
            <a:ext cx="995362" cy="217488"/>
          </a:xfrm>
          <a:prstGeom prst="line">
            <a:avLst/>
          </a:prstGeom>
          <a:noFill/>
          <a:ln w="9525" algn="ctr">
            <a:solidFill>
              <a:schemeClr val="tx1"/>
            </a:solidFill>
            <a:round/>
            <a:headEnd/>
            <a:tailEnd type="arrow" w="med" len="med"/>
          </a:ln>
        </p:spPr>
      </p:cxnSp>
      <p:cxnSp>
        <p:nvCxnSpPr>
          <p:cNvPr id="69653" name="161 - Ευθεία γραμμή σύνδεσης"/>
          <p:cNvCxnSpPr>
            <a:cxnSpLocks noChangeShapeType="1"/>
            <a:stCxn id="69644" idx="2"/>
            <a:endCxn id="131" idx="0"/>
          </p:cNvCxnSpPr>
          <p:nvPr/>
        </p:nvCxnSpPr>
        <p:spPr bwMode="auto">
          <a:xfrm>
            <a:off x="4044950" y="4489450"/>
            <a:ext cx="9525" cy="269875"/>
          </a:xfrm>
          <a:prstGeom prst="line">
            <a:avLst/>
          </a:prstGeom>
          <a:noFill/>
          <a:ln w="9525" algn="ctr">
            <a:solidFill>
              <a:schemeClr val="tx1"/>
            </a:solidFill>
            <a:round/>
            <a:headEnd/>
            <a:tailEnd/>
          </a:ln>
        </p:spPr>
      </p:cxnSp>
      <p:sp>
        <p:nvSpPr>
          <p:cNvPr id="69654" name="163 - Ορθογώνιο"/>
          <p:cNvSpPr>
            <a:spLocks noChangeArrowheads="1"/>
          </p:cNvSpPr>
          <p:nvPr/>
        </p:nvSpPr>
        <p:spPr bwMode="auto">
          <a:xfrm>
            <a:off x="1227138" y="4110038"/>
            <a:ext cx="863600"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69655" name="166 - Ορθογώνιο"/>
          <p:cNvSpPr>
            <a:spLocks noChangeArrowheads="1"/>
          </p:cNvSpPr>
          <p:nvPr/>
        </p:nvSpPr>
        <p:spPr bwMode="auto">
          <a:xfrm>
            <a:off x="1266825" y="4224338"/>
            <a:ext cx="862013"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69656" name="168 - Ορθογώνιο"/>
          <p:cNvSpPr>
            <a:spLocks noChangeArrowheads="1"/>
          </p:cNvSpPr>
          <p:nvPr/>
        </p:nvSpPr>
        <p:spPr bwMode="auto">
          <a:xfrm>
            <a:off x="1501775" y="4327525"/>
            <a:ext cx="862013" cy="169863"/>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69657" name="190 - Ορθογώνιο"/>
          <p:cNvSpPr>
            <a:spLocks noChangeArrowheads="1"/>
          </p:cNvSpPr>
          <p:nvPr/>
        </p:nvSpPr>
        <p:spPr bwMode="auto">
          <a:xfrm>
            <a:off x="3635375" y="5256213"/>
            <a:ext cx="862013"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cxnSp>
        <p:nvCxnSpPr>
          <p:cNvPr id="69658" name="191 - Ευθύγραμμο βέλος σύνδεσης"/>
          <p:cNvCxnSpPr>
            <a:cxnSpLocks noChangeShapeType="1"/>
            <a:endCxn id="69657" idx="0"/>
          </p:cNvCxnSpPr>
          <p:nvPr/>
        </p:nvCxnSpPr>
        <p:spPr bwMode="auto">
          <a:xfrm>
            <a:off x="4067175" y="4941888"/>
            <a:ext cx="0" cy="314325"/>
          </a:xfrm>
          <a:prstGeom prst="straightConnector1">
            <a:avLst/>
          </a:prstGeom>
          <a:noFill/>
          <a:ln w="9525" algn="ctr">
            <a:solidFill>
              <a:schemeClr val="tx1"/>
            </a:solidFill>
            <a:round/>
            <a:headEnd/>
            <a:tailEnd type="arrow" w="med" len="med"/>
          </a:ln>
        </p:spPr>
      </p:cxnSp>
      <p:sp>
        <p:nvSpPr>
          <p:cNvPr id="257" name="256 - Έλλειψη"/>
          <p:cNvSpPr/>
          <p:nvPr/>
        </p:nvSpPr>
        <p:spPr bwMode="auto">
          <a:xfrm>
            <a:off x="3940175" y="1836738"/>
            <a:ext cx="784225" cy="19685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cxnSp>
        <p:nvCxnSpPr>
          <p:cNvPr id="69660" name="260 - Ευθεία γραμμή σύνδεσης"/>
          <p:cNvCxnSpPr>
            <a:cxnSpLocks noChangeShapeType="1"/>
            <a:stCxn id="69634" idx="2"/>
            <a:endCxn id="257" idx="0"/>
          </p:cNvCxnSpPr>
          <p:nvPr/>
        </p:nvCxnSpPr>
        <p:spPr bwMode="auto">
          <a:xfrm flipH="1">
            <a:off x="4332288" y="1581150"/>
            <a:ext cx="4762" cy="255588"/>
          </a:xfrm>
          <a:prstGeom prst="line">
            <a:avLst/>
          </a:prstGeom>
          <a:noFill/>
          <a:ln w="9525" algn="ctr">
            <a:solidFill>
              <a:schemeClr val="tx1"/>
            </a:solidFill>
            <a:round/>
            <a:headEnd/>
            <a:tailEnd/>
          </a:ln>
        </p:spPr>
      </p:cxnSp>
      <p:sp>
        <p:nvSpPr>
          <p:cNvPr id="69661" name="272 - Έλλειψη"/>
          <p:cNvSpPr>
            <a:spLocks noChangeArrowheads="1"/>
          </p:cNvSpPr>
          <p:nvPr/>
        </p:nvSpPr>
        <p:spPr bwMode="auto">
          <a:xfrm rot="10800000">
            <a:off x="5791200" y="3295650"/>
            <a:ext cx="52388" cy="46038"/>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662" name="273 - Έλλειψη"/>
          <p:cNvSpPr>
            <a:spLocks noChangeArrowheads="1"/>
          </p:cNvSpPr>
          <p:nvPr/>
        </p:nvSpPr>
        <p:spPr bwMode="auto">
          <a:xfrm rot="10800000">
            <a:off x="5748338" y="3278188"/>
            <a:ext cx="50800" cy="46037"/>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663" name="274 - Έλλειψη"/>
          <p:cNvSpPr>
            <a:spLocks noChangeArrowheads="1"/>
          </p:cNvSpPr>
          <p:nvPr/>
        </p:nvSpPr>
        <p:spPr bwMode="auto">
          <a:xfrm rot="10800000">
            <a:off x="5803900" y="3360738"/>
            <a:ext cx="52388" cy="46037"/>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288" name="287 - Έλλειψη"/>
          <p:cNvSpPr/>
          <p:nvPr/>
        </p:nvSpPr>
        <p:spPr bwMode="auto">
          <a:xfrm>
            <a:off x="2782888" y="2573338"/>
            <a:ext cx="782637" cy="195262"/>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sp>
        <p:nvSpPr>
          <p:cNvPr id="287" name="286 - Έλλειψη"/>
          <p:cNvSpPr/>
          <p:nvPr/>
        </p:nvSpPr>
        <p:spPr bwMode="auto">
          <a:xfrm>
            <a:off x="2913063" y="2625725"/>
            <a:ext cx="784225"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grpSp>
        <p:nvGrpSpPr>
          <p:cNvPr id="69666" name="299 - Ομάδα"/>
          <p:cNvGrpSpPr>
            <a:grpSpLocks/>
          </p:cNvGrpSpPr>
          <p:nvPr/>
        </p:nvGrpSpPr>
        <p:grpSpPr bwMode="auto">
          <a:xfrm>
            <a:off x="3013075" y="2673350"/>
            <a:ext cx="117475" cy="176213"/>
            <a:chOff x="4933406" y="5416730"/>
            <a:chExt cx="117566" cy="176349"/>
          </a:xfrm>
        </p:grpSpPr>
        <p:sp>
          <p:nvSpPr>
            <p:cNvPr id="69747" name="295 - Έλλειψη"/>
            <p:cNvSpPr>
              <a:spLocks noChangeArrowheads="1"/>
            </p:cNvSpPr>
            <p:nvPr/>
          </p:nvSpPr>
          <p:spPr bwMode="auto">
            <a:xfrm>
              <a:off x="4972594" y="5482046"/>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748" name="296 - Έλλειψη"/>
            <p:cNvSpPr>
              <a:spLocks noChangeArrowheads="1"/>
            </p:cNvSpPr>
            <p:nvPr/>
          </p:nvSpPr>
          <p:spPr bwMode="auto">
            <a:xfrm>
              <a:off x="4998720" y="5547360"/>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749" name="297 - Έλλειψη"/>
            <p:cNvSpPr>
              <a:spLocks noChangeArrowheads="1"/>
            </p:cNvSpPr>
            <p:nvPr/>
          </p:nvSpPr>
          <p:spPr bwMode="auto">
            <a:xfrm flipH="1">
              <a:off x="4933406" y="5416730"/>
              <a:ext cx="52249"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grpSp>
      <p:sp>
        <p:nvSpPr>
          <p:cNvPr id="286" name="285 - Έλλειψη"/>
          <p:cNvSpPr/>
          <p:nvPr/>
        </p:nvSpPr>
        <p:spPr bwMode="auto">
          <a:xfrm>
            <a:off x="3060700" y="2695575"/>
            <a:ext cx="784225"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sp>
        <p:nvSpPr>
          <p:cNvPr id="307" name="306 - Έλλειψη"/>
          <p:cNvSpPr/>
          <p:nvPr/>
        </p:nvSpPr>
        <p:spPr bwMode="auto">
          <a:xfrm>
            <a:off x="5037138" y="2620963"/>
            <a:ext cx="784225" cy="196850"/>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sp>
        <p:nvSpPr>
          <p:cNvPr id="308" name="307 - Έλλειψη"/>
          <p:cNvSpPr/>
          <p:nvPr/>
        </p:nvSpPr>
        <p:spPr bwMode="auto">
          <a:xfrm>
            <a:off x="5168900" y="2673350"/>
            <a:ext cx="782638" cy="196850"/>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grpSp>
        <p:nvGrpSpPr>
          <p:cNvPr id="69670" name="308 - Ομάδα"/>
          <p:cNvGrpSpPr>
            <a:grpSpLocks/>
          </p:cNvGrpSpPr>
          <p:nvPr/>
        </p:nvGrpSpPr>
        <p:grpSpPr bwMode="auto">
          <a:xfrm>
            <a:off x="5268913" y="2720975"/>
            <a:ext cx="117475" cy="176213"/>
            <a:chOff x="4933406" y="5416730"/>
            <a:chExt cx="117566" cy="176349"/>
          </a:xfrm>
        </p:grpSpPr>
        <p:sp>
          <p:nvSpPr>
            <p:cNvPr id="69744" name="309 - Έλλειψη"/>
            <p:cNvSpPr>
              <a:spLocks noChangeArrowheads="1"/>
            </p:cNvSpPr>
            <p:nvPr/>
          </p:nvSpPr>
          <p:spPr bwMode="auto">
            <a:xfrm>
              <a:off x="4972594" y="5482046"/>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745" name="310 - Έλλειψη"/>
            <p:cNvSpPr>
              <a:spLocks noChangeArrowheads="1"/>
            </p:cNvSpPr>
            <p:nvPr/>
          </p:nvSpPr>
          <p:spPr bwMode="auto">
            <a:xfrm>
              <a:off x="4998720" y="5547360"/>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746" name="311 - Έλλειψη"/>
            <p:cNvSpPr>
              <a:spLocks noChangeArrowheads="1"/>
            </p:cNvSpPr>
            <p:nvPr/>
          </p:nvSpPr>
          <p:spPr bwMode="auto">
            <a:xfrm flipH="1">
              <a:off x="4933406" y="5416730"/>
              <a:ext cx="52249"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grpSp>
      <p:sp>
        <p:nvSpPr>
          <p:cNvPr id="313" name="312 - Έλλειψη"/>
          <p:cNvSpPr/>
          <p:nvPr/>
        </p:nvSpPr>
        <p:spPr bwMode="auto">
          <a:xfrm>
            <a:off x="5316538" y="2743200"/>
            <a:ext cx="784225" cy="195263"/>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cxnSp>
        <p:nvCxnSpPr>
          <p:cNvPr id="69672" name="318 - Ευθύγραμμο βέλος σύνδεσης"/>
          <p:cNvCxnSpPr>
            <a:cxnSpLocks noChangeShapeType="1"/>
            <a:stCxn id="288" idx="2"/>
          </p:cNvCxnSpPr>
          <p:nvPr/>
        </p:nvCxnSpPr>
        <p:spPr bwMode="auto">
          <a:xfrm flipH="1">
            <a:off x="2608263" y="2671763"/>
            <a:ext cx="174625" cy="446087"/>
          </a:xfrm>
          <a:prstGeom prst="straightConnector1">
            <a:avLst/>
          </a:prstGeom>
          <a:noFill/>
          <a:ln w="9525" algn="ctr">
            <a:solidFill>
              <a:schemeClr val="tx1"/>
            </a:solidFill>
            <a:round/>
            <a:headEnd/>
            <a:tailEnd type="arrow" w="med" len="med"/>
          </a:ln>
        </p:spPr>
      </p:cxnSp>
      <p:cxnSp>
        <p:nvCxnSpPr>
          <p:cNvPr id="69673" name="322 - Ευθύγραμμο βέλος σύνδεσης"/>
          <p:cNvCxnSpPr>
            <a:cxnSpLocks noChangeShapeType="1"/>
            <a:stCxn id="287" idx="2"/>
          </p:cNvCxnSpPr>
          <p:nvPr/>
        </p:nvCxnSpPr>
        <p:spPr bwMode="auto">
          <a:xfrm flipH="1">
            <a:off x="2686050" y="2724150"/>
            <a:ext cx="227013" cy="458788"/>
          </a:xfrm>
          <a:prstGeom prst="straightConnector1">
            <a:avLst/>
          </a:prstGeom>
          <a:noFill/>
          <a:ln w="9525" algn="ctr">
            <a:solidFill>
              <a:schemeClr val="tx1"/>
            </a:solidFill>
            <a:round/>
            <a:headEnd/>
            <a:tailEnd type="arrow" w="med" len="med"/>
          </a:ln>
        </p:spPr>
      </p:cxnSp>
      <p:cxnSp>
        <p:nvCxnSpPr>
          <p:cNvPr id="69674" name="324 - Ευθύγραμμο βέλος σύνδεσης"/>
          <p:cNvCxnSpPr>
            <a:cxnSpLocks noChangeShapeType="1"/>
            <a:stCxn id="286" idx="4"/>
            <a:endCxn id="69701" idx="0"/>
          </p:cNvCxnSpPr>
          <p:nvPr/>
        </p:nvCxnSpPr>
        <p:spPr bwMode="auto">
          <a:xfrm flipH="1">
            <a:off x="3117850" y="2890838"/>
            <a:ext cx="334963" cy="436562"/>
          </a:xfrm>
          <a:prstGeom prst="straightConnector1">
            <a:avLst/>
          </a:prstGeom>
          <a:noFill/>
          <a:ln w="9525" algn="ctr">
            <a:solidFill>
              <a:schemeClr val="tx1"/>
            </a:solidFill>
            <a:round/>
            <a:headEnd/>
            <a:tailEnd type="arrow" w="med" len="med"/>
          </a:ln>
        </p:spPr>
      </p:cxnSp>
      <p:sp>
        <p:nvSpPr>
          <p:cNvPr id="69675" name="327 - Έλλειψη"/>
          <p:cNvSpPr>
            <a:spLocks noChangeArrowheads="1"/>
          </p:cNvSpPr>
          <p:nvPr/>
        </p:nvSpPr>
        <p:spPr bwMode="auto">
          <a:xfrm>
            <a:off x="2620963" y="2481263"/>
            <a:ext cx="1311275" cy="471487"/>
          </a:xfrm>
          <a:prstGeom prst="ellipse">
            <a:avLst/>
          </a:prstGeom>
          <a:noFill/>
          <a:ln w="9525" algn="ctr">
            <a:solidFill>
              <a:schemeClr val="tx1"/>
            </a:solidFill>
            <a:round/>
            <a:headEnd/>
            <a:tailEnd/>
          </a:ln>
        </p:spPr>
        <p:txBody>
          <a:bodyPr/>
          <a:lstStyle/>
          <a:p>
            <a:pPr eaLnBrk="0" hangingPunct="0"/>
            <a:endParaRPr lang="el-GR"/>
          </a:p>
        </p:txBody>
      </p:sp>
      <p:cxnSp>
        <p:nvCxnSpPr>
          <p:cNvPr id="69676" name="331 - Ευθεία γραμμή σύνδεσης"/>
          <p:cNvCxnSpPr>
            <a:cxnSpLocks noChangeShapeType="1"/>
            <a:stCxn id="101" idx="4"/>
            <a:endCxn id="69675" idx="0"/>
          </p:cNvCxnSpPr>
          <p:nvPr/>
        </p:nvCxnSpPr>
        <p:spPr bwMode="auto">
          <a:xfrm flipH="1">
            <a:off x="3276600" y="2363788"/>
            <a:ext cx="15875" cy="117475"/>
          </a:xfrm>
          <a:prstGeom prst="line">
            <a:avLst/>
          </a:prstGeom>
          <a:noFill/>
          <a:ln w="9525" algn="ctr">
            <a:solidFill>
              <a:schemeClr val="tx1"/>
            </a:solidFill>
            <a:round/>
            <a:headEnd/>
            <a:tailEnd/>
          </a:ln>
        </p:spPr>
      </p:cxnSp>
      <p:sp>
        <p:nvSpPr>
          <p:cNvPr id="69677" name="334 - Έλλειψη"/>
          <p:cNvSpPr>
            <a:spLocks noChangeArrowheads="1"/>
          </p:cNvSpPr>
          <p:nvPr/>
        </p:nvSpPr>
        <p:spPr bwMode="auto">
          <a:xfrm>
            <a:off x="4929188" y="2520950"/>
            <a:ext cx="1311275" cy="452438"/>
          </a:xfrm>
          <a:prstGeom prst="ellipse">
            <a:avLst/>
          </a:prstGeom>
          <a:noFill/>
          <a:ln w="9525" algn="ctr">
            <a:solidFill>
              <a:schemeClr val="tx1"/>
            </a:solidFill>
            <a:round/>
            <a:headEnd/>
            <a:tailEnd/>
          </a:ln>
        </p:spPr>
        <p:txBody>
          <a:bodyPr/>
          <a:lstStyle/>
          <a:p>
            <a:pPr eaLnBrk="0" hangingPunct="0"/>
            <a:endParaRPr lang="el-GR"/>
          </a:p>
        </p:txBody>
      </p:sp>
      <p:cxnSp>
        <p:nvCxnSpPr>
          <p:cNvPr id="69678" name="336 - Ευθεία γραμμή σύνδεσης"/>
          <p:cNvCxnSpPr>
            <a:cxnSpLocks noChangeShapeType="1"/>
            <a:stCxn id="110" idx="4"/>
            <a:endCxn id="69677" idx="0"/>
          </p:cNvCxnSpPr>
          <p:nvPr/>
        </p:nvCxnSpPr>
        <p:spPr bwMode="auto">
          <a:xfrm>
            <a:off x="5534025" y="2386013"/>
            <a:ext cx="50800" cy="134937"/>
          </a:xfrm>
          <a:prstGeom prst="line">
            <a:avLst/>
          </a:prstGeom>
          <a:noFill/>
          <a:ln w="9525" algn="ctr">
            <a:solidFill>
              <a:schemeClr val="tx1"/>
            </a:solidFill>
            <a:round/>
            <a:headEnd/>
            <a:tailEnd/>
          </a:ln>
        </p:spPr>
      </p:cxnSp>
      <p:cxnSp>
        <p:nvCxnSpPr>
          <p:cNvPr id="69679" name="338 - Ευθύγραμμο βέλος σύνδεσης"/>
          <p:cNvCxnSpPr>
            <a:cxnSpLocks noChangeShapeType="1"/>
            <a:stCxn id="307" idx="2"/>
            <a:endCxn id="69641" idx="1"/>
          </p:cNvCxnSpPr>
          <p:nvPr/>
        </p:nvCxnSpPr>
        <p:spPr bwMode="auto">
          <a:xfrm>
            <a:off x="5037138" y="2719388"/>
            <a:ext cx="636587" cy="569912"/>
          </a:xfrm>
          <a:prstGeom prst="straightConnector1">
            <a:avLst/>
          </a:prstGeom>
          <a:noFill/>
          <a:ln w="9525" algn="ctr">
            <a:solidFill>
              <a:schemeClr val="tx1"/>
            </a:solidFill>
            <a:round/>
            <a:headEnd/>
            <a:tailEnd type="arrow" w="med" len="med"/>
          </a:ln>
        </p:spPr>
      </p:cxnSp>
      <p:cxnSp>
        <p:nvCxnSpPr>
          <p:cNvPr id="69680" name="340 - Ευθύγραμμο βέλος σύνδεσης"/>
          <p:cNvCxnSpPr>
            <a:cxnSpLocks noChangeShapeType="1"/>
            <a:stCxn id="308" idx="2"/>
          </p:cNvCxnSpPr>
          <p:nvPr/>
        </p:nvCxnSpPr>
        <p:spPr bwMode="auto">
          <a:xfrm>
            <a:off x="5168900" y="2771775"/>
            <a:ext cx="762000" cy="441325"/>
          </a:xfrm>
          <a:prstGeom prst="straightConnector1">
            <a:avLst/>
          </a:prstGeom>
          <a:noFill/>
          <a:ln w="9525" algn="ctr">
            <a:solidFill>
              <a:schemeClr val="tx1"/>
            </a:solidFill>
            <a:round/>
            <a:headEnd/>
            <a:tailEnd type="arrow" w="med" len="med"/>
          </a:ln>
        </p:spPr>
      </p:cxnSp>
      <p:cxnSp>
        <p:nvCxnSpPr>
          <p:cNvPr id="69681" name="342 - Ευθύγραμμο βέλος σύνδεσης"/>
          <p:cNvCxnSpPr>
            <a:cxnSpLocks noChangeShapeType="1"/>
            <a:stCxn id="313" idx="4"/>
            <a:endCxn id="69702" idx="0"/>
          </p:cNvCxnSpPr>
          <p:nvPr/>
        </p:nvCxnSpPr>
        <p:spPr bwMode="auto">
          <a:xfrm>
            <a:off x="5708650" y="2938463"/>
            <a:ext cx="592138" cy="396875"/>
          </a:xfrm>
          <a:prstGeom prst="straightConnector1">
            <a:avLst/>
          </a:prstGeom>
          <a:noFill/>
          <a:ln w="9525" algn="ctr">
            <a:solidFill>
              <a:schemeClr val="tx1"/>
            </a:solidFill>
            <a:round/>
            <a:headEnd/>
            <a:tailEnd type="arrow" w="med" len="med"/>
          </a:ln>
        </p:spPr>
      </p:cxnSp>
      <p:sp>
        <p:nvSpPr>
          <p:cNvPr id="69682" name="351 - Ορθογώνιο"/>
          <p:cNvSpPr>
            <a:spLocks noChangeArrowheads="1"/>
          </p:cNvSpPr>
          <p:nvPr/>
        </p:nvSpPr>
        <p:spPr bwMode="auto">
          <a:xfrm>
            <a:off x="1393825" y="1576388"/>
            <a:ext cx="862013"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cxnSp>
        <p:nvCxnSpPr>
          <p:cNvPr id="69683" name="353 - Ευθύγραμμο βέλος σύνδεσης"/>
          <p:cNvCxnSpPr>
            <a:cxnSpLocks noChangeShapeType="1"/>
            <a:stCxn id="69682" idx="3"/>
            <a:endCxn id="69634" idx="1"/>
          </p:cNvCxnSpPr>
          <p:nvPr/>
        </p:nvCxnSpPr>
        <p:spPr bwMode="auto">
          <a:xfrm flipV="1">
            <a:off x="2255838" y="1495425"/>
            <a:ext cx="1649412" cy="165100"/>
          </a:xfrm>
          <a:prstGeom prst="straightConnector1">
            <a:avLst/>
          </a:prstGeom>
          <a:noFill/>
          <a:ln w="9525" algn="ctr">
            <a:solidFill>
              <a:schemeClr val="tx1"/>
            </a:solidFill>
            <a:round/>
            <a:headEnd/>
            <a:tailEnd type="arrow" w="med" len="med"/>
          </a:ln>
        </p:spPr>
      </p:cxnSp>
      <p:sp>
        <p:nvSpPr>
          <p:cNvPr id="355" name="354 - Έλλειψη"/>
          <p:cNvSpPr/>
          <p:nvPr/>
        </p:nvSpPr>
        <p:spPr bwMode="auto">
          <a:xfrm>
            <a:off x="3683000" y="5630863"/>
            <a:ext cx="784225" cy="195262"/>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l-GR"/>
          </a:p>
        </p:txBody>
      </p:sp>
      <p:sp>
        <p:nvSpPr>
          <p:cNvPr id="69685" name="355 - Ορθογώνιο"/>
          <p:cNvSpPr>
            <a:spLocks noChangeArrowheads="1"/>
          </p:cNvSpPr>
          <p:nvPr/>
        </p:nvSpPr>
        <p:spPr bwMode="auto">
          <a:xfrm>
            <a:off x="3657600" y="6191250"/>
            <a:ext cx="862013" cy="169863"/>
          </a:xfrm>
          <a:prstGeom prst="rect">
            <a:avLst/>
          </a:prstGeom>
          <a:solidFill>
            <a:schemeClr val="accent1"/>
          </a:solidFill>
          <a:ln w="9525" algn="ctr">
            <a:solidFill>
              <a:schemeClr val="tx1"/>
            </a:solidFill>
            <a:round/>
            <a:headEnd/>
            <a:tailEnd/>
          </a:ln>
        </p:spPr>
        <p:txBody>
          <a:bodyPr/>
          <a:lstStyle/>
          <a:p>
            <a:pPr eaLnBrk="0" hangingPunct="0"/>
            <a:endParaRPr lang="el-GR"/>
          </a:p>
        </p:txBody>
      </p:sp>
      <p:cxnSp>
        <p:nvCxnSpPr>
          <p:cNvPr id="69686" name="356 - Ευθύγραμμο βέλος σύνδεσης"/>
          <p:cNvCxnSpPr>
            <a:cxnSpLocks noChangeShapeType="1"/>
            <a:stCxn id="355" idx="4"/>
            <a:endCxn id="69685" idx="0"/>
          </p:cNvCxnSpPr>
          <p:nvPr/>
        </p:nvCxnSpPr>
        <p:spPr bwMode="auto">
          <a:xfrm>
            <a:off x="4075113" y="5826125"/>
            <a:ext cx="14287" cy="365125"/>
          </a:xfrm>
          <a:prstGeom prst="straightConnector1">
            <a:avLst/>
          </a:prstGeom>
          <a:noFill/>
          <a:ln w="9525" algn="ctr">
            <a:solidFill>
              <a:schemeClr val="tx1"/>
            </a:solidFill>
            <a:round/>
            <a:headEnd/>
            <a:tailEnd type="arrow" w="med" len="med"/>
          </a:ln>
        </p:spPr>
      </p:cxnSp>
      <p:cxnSp>
        <p:nvCxnSpPr>
          <p:cNvPr id="69687" name="364 - Ευθεία γραμμή σύνδεσης"/>
          <p:cNvCxnSpPr>
            <a:cxnSpLocks noChangeShapeType="1"/>
            <a:stCxn id="69657" idx="2"/>
            <a:endCxn id="355" idx="0"/>
          </p:cNvCxnSpPr>
          <p:nvPr/>
        </p:nvCxnSpPr>
        <p:spPr bwMode="auto">
          <a:xfrm>
            <a:off x="4067175" y="5426075"/>
            <a:ext cx="7938" cy="204788"/>
          </a:xfrm>
          <a:prstGeom prst="line">
            <a:avLst/>
          </a:prstGeom>
          <a:noFill/>
          <a:ln w="9525" algn="ctr">
            <a:solidFill>
              <a:schemeClr val="tx1"/>
            </a:solidFill>
            <a:round/>
            <a:headEnd/>
            <a:tailEnd/>
          </a:ln>
        </p:spPr>
      </p:cxnSp>
      <p:sp>
        <p:nvSpPr>
          <p:cNvPr id="69688" name="388 - Ορθογώνιο"/>
          <p:cNvSpPr>
            <a:spLocks noChangeArrowheads="1"/>
          </p:cNvSpPr>
          <p:nvPr/>
        </p:nvSpPr>
        <p:spPr bwMode="auto">
          <a:xfrm>
            <a:off x="4868863" y="6161088"/>
            <a:ext cx="862012"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cxnSp>
        <p:nvCxnSpPr>
          <p:cNvPr id="69689" name="390 - Ευθύγραμμο βέλος σύνδεσης"/>
          <p:cNvCxnSpPr>
            <a:cxnSpLocks noChangeShapeType="1"/>
            <a:endCxn id="69688" idx="1"/>
          </p:cNvCxnSpPr>
          <p:nvPr/>
        </p:nvCxnSpPr>
        <p:spPr bwMode="auto">
          <a:xfrm flipV="1">
            <a:off x="4514850" y="6246813"/>
            <a:ext cx="354013" cy="12700"/>
          </a:xfrm>
          <a:prstGeom prst="straightConnector1">
            <a:avLst/>
          </a:prstGeom>
          <a:noFill/>
          <a:ln w="9525" algn="ctr">
            <a:solidFill>
              <a:schemeClr val="tx1"/>
            </a:solidFill>
            <a:round/>
            <a:headEnd/>
            <a:tailEnd type="arrow" w="med" len="med"/>
          </a:ln>
        </p:spPr>
      </p:cxnSp>
      <p:grpSp>
        <p:nvGrpSpPr>
          <p:cNvPr id="69690" name="417 - Ομάδα"/>
          <p:cNvGrpSpPr>
            <a:grpSpLocks/>
          </p:cNvGrpSpPr>
          <p:nvPr/>
        </p:nvGrpSpPr>
        <p:grpSpPr bwMode="auto">
          <a:xfrm>
            <a:off x="1414463" y="4275138"/>
            <a:ext cx="66675" cy="215900"/>
            <a:chOff x="4567645" y="4175759"/>
            <a:chExt cx="65316" cy="215538"/>
          </a:xfrm>
        </p:grpSpPr>
        <p:sp>
          <p:nvSpPr>
            <p:cNvPr id="69741" name="418 - Έλλειψη"/>
            <p:cNvSpPr>
              <a:spLocks noChangeArrowheads="1"/>
            </p:cNvSpPr>
            <p:nvPr/>
          </p:nvSpPr>
          <p:spPr bwMode="auto">
            <a:xfrm>
              <a:off x="4580709" y="4345578"/>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742" name="419 - Έλλειψη"/>
            <p:cNvSpPr>
              <a:spLocks noChangeArrowheads="1"/>
            </p:cNvSpPr>
            <p:nvPr/>
          </p:nvSpPr>
          <p:spPr bwMode="auto">
            <a:xfrm>
              <a:off x="4576354" y="4262846"/>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743" name="420 - Έλλειψη"/>
            <p:cNvSpPr>
              <a:spLocks noChangeArrowheads="1"/>
            </p:cNvSpPr>
            <p:nvPr/>
          </p:nvSpPr>
          <p:spPr bwMode="auto">
            <a:xfrm>
              <a:off x="4567645" y="4175759"/>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grpSp>
      <p:cxnSp>
        <p:nvCxnSpPr>
          <p:cNvPr id="69691" name="422 - Ευθύγραμμο βέλος σύνδεσης"/>
          <p:cNvCxnSpPr>
            <a:cxnSpLocks noChangeShapeType="1"/>
          </p:cNvCxnSpPr>
          <p:nvPr/>
        </p:nvCxnSpPr>
        <p:spPr bwMode="auto">
          <a:xfrm flipH="1">
            <a:off x="1606550" y="3175000"/>
            <a:ext cx="823913" cy="947738"/>
          </a:xfrm>
          <a:prstGeom prst="straightConnector1">
            <a:avLst/>
          </a:prstGeom>
          <a:noFill/>
          <a:ln w="9525" algn="ctr">
            <a:solidFill>
              <a:schemeClr val="tx1"/>
            </a:solidFill>
            <a:round/>
            <a:headEnd/>
            <a:tailEnd type="arrow" w="med" len="med"/>
          </a:ln>
        </p:spPr>
      </p:cxnSp>
      <p:cxnSp>
        <p:nvCxnSpPr>
          <p:cNvPr id="69692" name="424 - Ευθύγραμμο βέλος σύνδεσης"/>
          <p:cNvCxnSpPr>
            <a:cxnSpLocks noChangeShapeType="1"/>
            <a:stCxn id="69637" idx="1"/>
            <a:endCxn id="69655" idx="0"/>
          </p:cNvCxnSpPr>
          <p:nvPr/>
        </p:nvCxnSpPr>
        <p:spPr bwMode="auto">
          <a:xfrm flipH="1">
            <a:off x="1698625" y="3281363"/>
            <a:ext cx="792163" cy="942975"/>
          </a:xfrm>
          <a:prstGeom prst="straightConnector1">
            <a:avLst/>
          </a:prstGeom>
          <a:noFill/>
          <a:ln w="9525" algn="ctr">
            <a:solidFill>
              <a:schemeClr val="tx1"/>
            </a:solidFill>
            <a:round/>
            <a:headEnd/>
            <a:tailEnd type="arrow" w="med" len="med"/>
          </a:ln>
        </p:spPr>
      </p:cxnSp>
      <p:cxnSp>
        <p:nvCxnSpPr>
          <p:cNvPr id="69693" name="426 - Ευθύγραμμο βέλος σύνδεσης"/>
          <p:cNvCxnSpPr>
            <a:cxnSpLocks noChangeShapeType="1"/>
            <a:stCxn id="69701" idx="2"/>
            <a:endCxn id="69656" idx="0"/>
          </p:cNvCxnSpPr>
          <p:nvPr/>
        </p:nvCxnSpPr>
        <p:spPr bwMode="auto">
          <a:xfrm flipH="1">
            <a:off x="1933575" y="3500438"/>
            <a:ext cx="1184275" cy="827087"/>
          </a:xfrm>
          <a:prstGeom prst="straightConnector1">
            <a:avLst/>
          </a:prstGeom>
          <a:noFill/>
          <a:ln w="9525" algn="ctr">
            <a:solidFill>
              <a:schemeClr val="tx1"/>
            </a:solidFill>
            <a:round/>
            <a:headEnd/>
            <a:tailEnd type="arrow" w="med" len="med"/>
          </a:ln>
        </p:spPr>
      </p:cxnSp>
      <p:sp>
        <p:nvSpPr>
          <p:cNvPr id="69694" name="442 - Ορθογώνιο"/>
          <p:cNvSpPr>
            <a:spLocks noChangeArrowheads="1"/>
          </p:cNvSpPr>
          <p:nvPr/>
        </p:nvSpPr>
        <p:spPr bwMode="auto">
          <a:xfrm>
            <a:off x="6775450" y="4002088"/>
            <a:ext cx="862013" cy="169862"/>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69695" name="443 - Ορθογώνιο"/>
          <p:cNvSpPr>
            <a:spLocks noChangeArrowheads="1"/>
          </p:cNvSpPr>
          <p:nvPr/>
        </p:nvSpPr>
        <p:spPr bwMode="auto">
          <a:xfrm>
            <a:off x="6865938" y="4102100"/>
            <a:ext cx="863600" cy="169863"/>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69696" name="444 - Ορθογώνιο"/>
          <p:cNvSpPr>
            <a:spLocks noChangeArrowheads="1"/>
          </p:cNvSpPr>
          <p:nvPr/>
        </p:nvSpPr>
        <p:spPr bwMode="auto">
          <a:xfrm>
            <a:off x="7102475" y="4206875"/>
            <a:ext cx="862013" cy="169863"/>
          </a:xfrm>
          <a:prstGeom prst="rect">
            <a:avLst/>
          </a:prstGeom>
          <a:solidFill>
            <a:schemeClr val="accent1"/>
          </a:solidFill>
          <a:ln w="9525" algn="ctr">
            <a:solidFill>
              <a:schemeClr val="tx1"/>
            </a:solidFill>
            <a:round/>
            <a:headEnd/>
            <a:tailEnd/>
          </a:ln>
        </p:spPr>
        <p:txBody>
          <a:bodyPr/>
          <a:lstStyle/>
          <a:p>
            <a:pPr eaLnBrk="0" hangingPunct="0"/>
            <a:endParaRPr lang="el-GR"/>
          </a:p>
        </p:txBody>
      </p:sp>
      <p:grpSp>
        <p:nvGrpSpPr>
          <p:cNvPr id="69697" name="449 - Ομάδα"/>
          <p:cNvGrpSpPr>
            <a:grpSpLocks/>
          </p:cNvGrpSpPr>
          <p:nvPr/>
        </p:nvGrpSpPr>
        <p:grpSpPr bwMode="auto">
          <a:xfrm>
            <a:off x="7015163" y="4154488"/>
            <a:ext cx="65087" cy="214312"/>
            <a:chOff x="4567645" y="4175759"/>
            <a:chExt cx="65316" cy="215538"/>
          </a:xfrm>
        </p:grpSpPr>
        <p:sp>
          <p:nvSpPr>
            <p:cNvPr id="69738" name="450 - Έλλειψη"/>
            <p:cNvSpPr>
              <a:spLocks noChangeArrowheads="1"/>
            </p:cNvSpPr>
            <p:nvPr/>
          </p:nvSpPr>
          <p:spPr bwMode="auto">
            <a:xfrm>
              <a:off x="4580709" y="4345578"/>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739" name="451 - Έλλειψη"/>
            <p:cNvSpPr>
              <a:spLocks noChangeArrowheads="1"/>
            </p:cNvSpPr>
            <p:nvPr/>
          </p:nvSpPr>
          <p:spPr bwMode="auto">
            <a:xfrm>
              <a:off x="4576354" y="4262846"/>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sp>
          <p:nvSpPr>
            <p:cNvPr id="69740" name="452 - Έλλειψη"/>
            <p:cNvSpPr>
              <a:spLocks noChangeArrowheads="1"/>
            </p:cNvSpPr>
            <p:nvPr/>
          </p:nvSpPr>
          <p:spPr bwMode="auto">
            <a:xfrm>
              <a:off x="4567645" y="4175759"/>
              <a:ext cx="52252" cy="45719"/>
            </a:xfrm>
            <a:prstGeom prst="ellipse">
              <a:avLst/>
            </a:prstGeom>
            <a:solidFill>
              <a:schemeClr val="accent1"/>
            </a:solidFill>
            <a:ln w="9525" algn="ctr">
              <a:solidFill>
                <a:schemeClr val="tx1"/>
              </a:solidFill>
              <a:round/>
              <a:headEnd/>
              <a:tailEnd/>
            </a:ln>
          </p:spPr>
          <p:txBody>
            <a:bodyPr/>
            <a:lstStyle/>
            <a:p>
              <a:pPr eaLnBrk="0" hangingPunct="0"/>
              <a:endParaRPr lang="el-GR"/>
            </a:p>
          </p:txBody>
        </p:sp>
      </p:grpSp>
      <p:cxnSp>
        <p:nvCxnSpPr>
          <p:cNvPr id="69698" name="453 - Ευθύγραμμο βέλος σύνδεσης"/>
          <p:cNvCxnSpPr>
            <a:cxnSpLocks noChangeShapeType="1"/>
            <a:stCxn id="69640" idx="0"/>
            <a:endCxn id="69694" idx="0"/>
          </p:cNvCxnSpPr>
          <p:nvPr/>
        </p:nvCxnSpPr>
        <p:spPr bwMode="auto">
          <a:xfrm>
            <a:off x="6026150" y="3140075"/>
            <a:ext cx="1179513" cy="862013"/>
          </a:xfrm>
          <a:prstGeom prst="straightConnector1">
            <a:avLst/>
          </a:prstGeom>
          <a:noFill/>
          <a:ln w="9525" algn="ctr">
            <a:solidFill>
              <a:schemeClr val="tx1"/>
            </a:solidFill>
            <a:round/>
            <a:headEnd/>
            <a:tailEnd type="arrow" w="med" len="med"/>
          </a:ln>
        </p:spPr>
      </p:cxnSp>
      <p:cxnSp>
        <p:nvCxnSpPr>
          <p:cNvPr id="69699" name="454 - Ευθύγραμμο βέλος σύνδεσης"/>
          <p:cNvCxnSpPr>
            <a:cxnSpLocks noChangeShapeType="1"/>
            <a:stCxn id="69641" idx="0"/>
            <a:endCxn id="69695" idx="0"/>
          </p:cNvCxnSpPr>
          <p:nvPr/>
        </p:nvCxnSpPr>
        <p:spPr bwMode="auto">
          <a:xfrm>
            <a:off x="6103938" y="3205163"/>
            <a:ext cx="1193800" cy="896937"/>
          </a:xfrm>
          <a:prstGeom prst="straightConnector1">
            <a:avLst/>
          </a:prstGeom>
          <a:noFill/>
          <a:ln w="9525" algn="ctr">
            <a:solidFill>
              <a:schemeClr val="tx1"/>
            </a:solidFill>
            <a:round/>
            <a:headEnd/>
            <a:tailEnd type="arrow" w="med" len="med"/>
          </a:ln>
        </p:spPr>
      </p:cxnSp>
      <p:cxnSp>
        <p:nvCxnSpPr>
          <p:cNvPr id="69700" name="455 - Ευθύγραμμο βέλος σύνδεσης"/>
          <p:cNvCxnSpPr>
            <a:cxnSpLocks noChangeShapeType="1"/>
            <a:stCxn id="69702" idx="2"/>
            <a:endCxn id="69696" idx="0"/>
          </p:cNvCxnSpPr>
          <p:nvPr/>
        </p:nvCxnSpPr>
        <p:spPr bwMode="auto">
          <a:xfrm>
            <a:off x="6300788" y="3509963"/>
            <a:ext cx="1231900" cy="696912"/>
          </a:xfrm>
          <a:prstGeom prst="straightConnector1">
            <a:avLst/>
          </a:prstGeom>
          <a:noFill/>
          <a:ln w="9525" algn="ctr">
            <a:solidFill>
              <a:schemeClr val="tx1"/>
            </a:solidFill>
            <a:round/>
            <a:headEnd/>
            <a:tailEnd type="arrow" w="med" len="med"/>
          </a:ln>
        </p:spPr>
      </p:cxnSp>
      <p:sp>
        <p:nvSpPr>
          <p:cNvPr id="69701" name="104 - Ορθογώνιο"/>
          <p:cNvSpPr>
            <a:spLocks noChangeArrowheads="1"/>
          </p:cNvSpPr>
          <p:nvPr/>
        </p:nvSpPr>
        <p:spPr bwMode="auto">
          <a:xfrm>
            <a:off x="2686050" y="3327400"/>
            <a:ext cx="862013" cy="173038"/>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69702" name="115 - Ορθογώνιο"/>
          <p:cNvSpPr>
            <a:spLocks noChangeArrowheads="1"/>
          </p:cNvSpPr>
          <p:nvPr/>
        </p:nvSpPr>
        <p:spPr bwMode="auto">
          <a:xfrm>
            <a:off x="5868988" y="3335338"/>
            <a:ext cx="862012" cy="174625"/>
          </a:xfrm>
          <a:prstGeom prst="rect">
            <a:avLst/>
          </a:prstGeom>
          <a:solidFill>
            <a:schemeClr val="accent1"/>
          </a:solidFill>
          <a:ln w="9525" algn="ctr">
            <a:solidFill>
              <a:schemeClr val="tx1"/>
            </a:solidFill>
            <a:round/>
            <a:headEnd/>
            <a:tailEnd/>
          </a:ln>
        </p:spPr>
        <p:txBody>
          <a:bodyPr/>
          <a:lstStyle/>
          <a:p>
            <a:pPr eaLnBrk="0" hangingPunct="0"/>
            <a:endParaRPr lang="el-GR"/>
          </a:p>
        </p:txBody>
      </p:sp>
      <p:sp>
        <p:nvSpPr>
          <p:cNvPr id="69703" name="471 - TextBox"/>
          <p:cNvSpPr txBox="1">
            <a:spLocks noChangeArrowheads="1"/>
          </p:cNvSpPr>
          <p:nvPr/>
        </p:nvSpPr>
        <p:spPr bwMode="auto">
          <a:xfrm>
            <a:off x="3005138" y="1828800"/>
            <a:ext cx="914400" cy="261938"/>
          </a:xfrm>
          <a:prstGeom prst="rect">
            <a:avLst/>
          </a:prstGeom>
          <a:noFill/>
          <a:ln w="9525">
            <a:noFill/>
            <a:miter lim="800000"/>
            <a:headEnd/>
            <a:tailEnd/>
          </a:ln>
        </p:spPr>
        <p:txBody>
          <a:bodyPr>
            <a:spAutoFit/>
          </a:bodyPr>
          <a:lstStyle/>
          <a:p>
            <a:pPr eaLnBrk="0" hangingPunct="0"/>
            <a:r>
              <a:rPr lang="en-US" sz="1100" b="0">
                <a:solidFill>
                  <a:srgbClr val="C00000"/>
                </a:solidFill>
              </a:rPr>
              <a:t>Consists</a:t>
            </a:r>
            <a:r>
              <a:rPr lang="en-US" sz="1100">
                <a:solidFill>
                  <a:srgbClr val="C00000"/>
                </a:solidFill>
              </a:rPr>
              <a:t> </a:t>
            </a:r>
            <a:r>
              <a:rPr lang="en-US" sz="1100" b="0">
                <a:solidFill>
                  <a:srgbClr val="C00000"/>
                </a:solidFill>
              </a:rPr>
              <a:t>of</a:t>
            </a:r>
            <a:endParaRPr lang="el-GR" sz="1100" b="0">
              <a:solidFill>
                <a:srgbClr val="C00000"/>
              </a:solidFill>
            </a:endParaRPr>
          </a:p>
        </p:txBody>
      </p:sp>
      <p:sp>
        <p:nvSpPr>
          <p:cNvPr id="69704" name="473 - TextBox"/>
          <p:cNvSpPr txBox="1">
            <a:spLocks noChangeArrowheads="1"/>
          </p:cNvSpPr>
          <p:nvPr/>
        </p:nvSpPr>
        <p:spPr bwMode="auto">
          <a:xfrm>
            <a:off x="4737100" y="1876425"/>
            <a:ext cx="914400" cy="261938"/>
          </a:xfrm>
          <a:prstGeom prst="rect">
            <a:avLst/>
          </a:prstGeom>
          <a:noFill/>
          <a:ln w="9525">
            <a:noFill/>
            <a:miter lim="800000"/>
            <a:headEnd/>
            <a:tailEnd/>
          </a:ln>
        </p:spPr>
        <p:txBody>
          <a:bodyPr>
            <a:spAutoFit/>
          </a:bodyPr>
          <a:lstStyle/>
          <a:p>
            <a:pPr eaLnBrk="0" hangingPunct="0"/>
            <a:r>
              <a:rPr lang="en-US" sz="1100" b="0">
                <a:solidFill>
                  <a:srgbClr val="C00000"/>
                </a:solidFill>
              </a:rPr>
              <a:t>Consists</a:t>
            </a:r>
            <a:r>
              <a:rPr lang="en-US" sz="1100">
                <a:solidFill>
                  <a:srgbClr val="C00000"/>
                </a:solidFill>
              </a:rPr>
              <a:t> </a:t>
            </a:r>
            <a:r>
              <a:rPr lang="en-US" sz="1100" b="0">
                <a:solidFill>
                  <a:srgbClr val="C00000"/>
                </a:solidFill>
              </a:rPr>
              <a:t>of</a:t>
            </a:r>
            <a:endParaRPr lang="el-GR" sz="1100" b="0">
              <a:solidFill>
                <a:srgbClr val="C00000"/>
              </a:solidFill>
            </a:endParaRPr>
          </a:p>
        </p:txBody>
      </p:sp>
      <p:sp>
        <p:nvSpPr>
          <p:cNvPr id="69705" name="474 - TextBox"/>
          <p:cNvSpPr txBox="1">
            <a:spLocks noChangeArrowheads="1"/>
          </p:cNvSpPr>
          <p:nvPr/>
        </p:nvSpPr>
        <p:spPr bwMode="auto">
          <a:xfrm>
            <a:off x="1981200" y="2268538"/>
            <a:ext cx="914400" cy="261937"/>
          </a:xfrm>
          <a:prstGeom prst="rect">
            <a:avLst/>
          </a:prstGeom>
          <a:noFill/>
          <a:ln w="9525">
            <a:noFill/>
            <a:miter lim="800000"/>
            <a:headEnd/>
            <a:tailEnd/>
          </a:ln>
        </p:spPr>
        <p:txBody>
          <a:bodyPr>
            <a:spAutoFit/>
          </a:bodyPr>
          <a:lstStyle/>
          <a:p>
            <a:pPr eaLnBrk="0" hangingPunct="0"/>
            <a:r>
              <a:rPr lang="en-US" sz="1100" b="0">
                <a:solidFill>
                  <a:srgbClr val="C00000"/>
                </a:solidFill>
              </a:rPr>
              <a:t>Consists</a:t>
            </a:r>
            <a:r>
              <a:rPr lang="en-US" sz="1100">
                <a:solidFill>
                  <a:srgbClr val="C00000"/>
                </a:solidFill>
              </a:rPr>
              <a:t> </a:t>
            </a:r>
            <a:r>
              <a:rPr lang="en-US" sz="1100" b="0">
                <a:solidFill>
                  <a:srgbClr val="C00000"/>
                </a:solidFill>
              </a:rPr>
              <a:t>of</a:t>
            </a:r>
            <a:endParaRPr lang="el-GR" sz="1100" b="0">
              <a:solidFill>
                <a:srgbClr val="C00000"/>
              </a:solidFill>
            </a:endParaRPr>
          </a:p>
        </p:txBody>
      </p:sp>
      <p:sp>
        <p:nvSpPr>
          <p:cNvPr id="69706" name="475 - TextBox"/>
          <p:cNvSpPr txBox="1">
            <a:spLocks noChangeArrowheads="1"/>
          </p:cNvSpPr>
          <p:nvPr/>
        </p:nvSpPr>
        <p:spPr bwMode="auto">
          <a:xfrm>
            <a:off x="5938838" y="2308225"/>
            <a:ext cx="914400" cy="261938"/>
          </a:xfrm>
          <a:prstGeom prst="rect">
            <a:avLst/>
          </a:prstGeom>
          <a:noFill/>
          <a:ln w="9525">
            <a:noFill/>
            <a:miter lim="800000"/>
            <a:headEnd/>
            <a:tailEnd/>
          </a:ln>
        </p:spPr>
        <p:txBody>
          <a:bodyPr>
            <a:spAutoFit/>
          </a:bodyPr>
          <a:lstStyle/>
          <a:p>
            <a:pPr eaLnBrk="0" hangingPunct="0"/>
            <a:r>
              <a:rPr lang="en-US" sz="1100" b="0">
                <a:solidFill>
                  <a:srgbClr val="C00000"/>
                </a:solidFill>
              </a:rPr>
              <a:t>Consists</a:t>
            </a:r>
            <a:r>
              <a:rPr lang="en-US" sz="1100">
                <a:solidFill>
                  <a:srgbClr val="C00000"/>
                </a:solidFill>
              </a:rPr>
              <a:t> </a:t>
            </a:r>
            <a:r>
              <a:rPr lang="en-US" sz="1100" b="0">
                <a:solidFill>
                  <a:srgbClr val="C00000"/>
                </a:solidFill>
              </a:rPr>
              <a:t>of</a:t>
            </a:r>
            <a:endParaRPr lang="el-GR" sz="1100" b="0">
              <a:solidFill>
                <a:srgbClr val="C00000"/>
              </a:solidFill>
            </a:endParaRPr>
          </a:p>
        </p:txBody>
      </p:sp>
      <p:sp>
        <p:nvSpPr>
          <p:cNvPr id="69707" name="476 - TextBox"/>
          <p:cNvSpPr txBox="1">
            <a:spLocks noChangeArrowheads="1"/>
          </p:cNvSpPr>
          <p:nvPr/>
        </p:nvSpPr>
        <p:spPr bwMode="auto">
          <a:xfrm>
            <a:off x="2568575" y="1354138"/>
            <a:ext cx="914400" cy="261937"/>
          </a:xfrm>
          <a:prstGeom prst="rect">
            <a:avLst/>
          </a:prstGeom>
          <a:noFill/>
          <a:ln w="9525">
            <a:noFill/>
            <a:miter lim="800000"/>
            <a:headEnd/>
            <a:tailEnd/>
          </a:ln>
        </p:spPr>
        <p:txBody>
          <a:bodyPr>
            <a:spAutoFit/>
          </a:bodyPr>
          <a:lstStyle/>
          <a:p>
            <a:pPr eaLnBrk="0" hangingPunct="0"/>
            <a:r>
              <a:rPr lang="en-US" sz="1100" b="0">
                <a:solidFill>
                  <a:srgbClr val="C00000"/>
                </a:solidFill>
              </a:rPr>
              <a:t>Refers to</a:t>
            </a:r>
            <a:endParaRPr lang="el-GR" sz="1100" b="0">
              <a:solidFill>
                <a:srgbClr val="C00000"/>
              </a:solidFill>
            </a:endParaRPr>
          </a:p>
        </p:txBody>
      </p:sp>
      <p:sp>
        <p:nvSpPr>
          <p:cNvPr id="69708" name="477 - TextBox"/>
          <p:cNvSpPr txBox="1">
            <a:spLocks noChangeArrowheads="1"/>
          </p:cNvSpPr>
          <p:nvPr/>
        </p:nvSpPr>
        <p:spPr bwMode="auto">
          <a:xfrm>
            <a:off x="979488" y="3435350"/>
            <a:ext cx="1241425" cy="269875"/>
          </a:xfrm>
          <a:prstGeom prst="rect">
            <a:avLst/>
          </a:prstGeom>
          <a:noFill/>
          <a:ln w="9525">
            <a:noFill/>
            <a:miter lim="800000"/>
            <a:headEnd/>
            <a:tailEnd/>
          </a:ln>
        </p:spPr>
        <p:txBody>
          <a:bodyPr>
            <a:spAutoFit/>
          </a:bodyPr>
          <a:lstStyle/>
          <a:p>
            <a:pPr eaLnBrk="0" hangingPunct="0"/>
            <a:r>
              <a:rPr lang="en-US" sz="1100" b="0">
                <a:solidFill>
                  <a:srgbClr val="C00000"/>
                </a:solidFill>
              </a:rPr>
              <a:t>Has thumbnail</a:t>
            </a:r>
            <a:endParaRPr lang="el-GR" sz="1100" b="0">
              <a:solidFill>
                <a:srgbClr val="C00000"/>
              </a:solidFill>
            </a:endParaRPr>
          </a:p>
        </p:txBody>
      </p:sp>
      <p:sp>
        <p:nvSpPr>
          <p:cNvPr id="69709" name="479 - TextBox"/>
          <p:cNvSpPr txBox="1">
            <a:spLocks noChangeArrowheads="1"/>
          </p:cNvSpPr>
          <p:nvPr/>
        </p:nvSpPr>
        <p:spPr bwMode="auto">
          <a:xfrm>
            <a:off x="6735763" y="3562350"/>
            <a:ext cx="1241425" cy="269875"/>
          </a:xfrm>
          <a:prstGeom prst="rect">
            <a:avLst/>
          </a:prstGeom>
          <a:noFill/>
          <a:ln w="9525">
            <a:noFill/>
            <a:miter lim="800000"/>
            <a:headEnd/>
            <a:tailEnd/>
          </a:ln>
        </p:spPr>
        <p:txBody>
          <a:bodyPr>
            <a:spAutoFit/>
          </a:bodyPr>
          <a:lstStyle/>
          <a:p>
            <a:pPr eaLnBrk="0" hangingPunct="0"/>
            <a:r>
              <a:rPr lang="en-US" sz="1100" b="0">
                <a:solidFill>
                  <a:srgbClr val="C00000"/>
                </a:solidFill>
              </a:rPr>
              <a:t>Has thumbnail</a:t>
            </a:r>
            <a:endParaRPr lang="el-GR" sz="1100" b="0">
              <a:solidFill>
                <a:srgbClr val="C00000"/>
              </a:solidFill>
            </a:endParaRPr>
          </a:p>
        </p:txBody>
      </p:sp>
      <p:sp>
        <p:nvSpPr>
          <p:cNvPr id="69710" name="480 - TextBox"/>
          <p:cNvSpPr txBox="1">
            <a:spLocks noChangeArrowheads="1"/>
          </p:cNvSpPr>
          <p:nvPr/>
        </p:nvSpPr>
        <p:spPr bwMode="auto">
          <a:xfrm>
            <a:off x="4267200" y="6383338"/>
            <a:ext cx="1241425" cy="269875"/>
          </a:xfrm>
          <a:prstGeom prst="rect">
            <a:avLst/>
          </a:prstGeom>
          <a:noFill/>
          <a:ln w="9525">
            <a:noFill/>
            <a:miter lim="800000"/>
            <a:headEnd/>
            <a:tailEnd/>
          </a:ln>
        </p:spPr>
        <p:txBody>
          <a:bodyPr>
            <a:spAutoFit/>
          </a:bodyPr>
          <a:lstStyle/>
          <a:p>
            <a:pPr eaLnBrk="0" hangingPunct="0"/>
            <a:r>
              <a:rPr lang="en-US" sz="1100" b="0">
                <a:solidFill>
                  <a:srgbClr val="C00000"/>
                </a:solidFill>
              </a:rPr>
              <a:t>Has thumbnail</a:t>
            </a:r>
            <a:endParaRPr lang="el-GR" sz="1100" b="0">
              <a:solidFill>
                <a:srgbClr val="C00000"/>
              </a:solidFill>
            </a:endParaRPr>
          </a:p>
        </p:txBody>
      </p:sp>
      <p:sp>
        <p:nvSpPr>
          <p:cNvPr id="69711" name="481 - TextBox"/>
          <p:cNvSpPr txBox="1">
            <a:spLocks noChangeArrowheads="1"/>
          </p:cNvSpPr>
          <p:nvPr/>
        </p:nvSpPr>
        <p:spPr bwMode="auto">
          <a:xfrm>
            <a:off x="4519613" y="3030538"/>
            <a:ext cx="920750" cy="261937"/>
          </a:xfrm>
          <a:prstGeom prst="rect">
            <a:avLst/>
          </a:prstGeom>
          <a:noFill/>
          <a:ln w="9525">
            <a:noFill/>
            <a:miter lim="800000"/>
            <a:headEnd/>
            <a:tailEnd/>
          </a:ln>
        </p:spPr>
        <p:txBody>
          <a:bodyPr wrap="none">
            <a:spAutoFit/>
          </a:bodyPr>
          <a:lstStyle/>
          <a:p>
            <a:pPr eaLnBrk="0" hangingPunct="0"/>
            <a:r>
              <a:rPr lang="en-US" sz="1100" b="0">
                <a:solidFill>
                  <a:srgbClr val="C00000"/>
                </a:solidFill>
              </a:rPr>
              <a:t>has created</a:t>
            </a:r>
            <a:endParaRPr lang="el-GR" sz="1100" b="0">
              <a:solidFill>
                <a:srgbClr val="C00000"/>
              </a:solidFill>
            </a:endParaRPr>
          </a:p>
        </p:txBody>
      </p:sp>
      <p:sp>
        <p:nvSpPr>
          <p:cNvPr id="69712" name="483 - TextBox"/>
          <p:cNvSpPr txBox="1">
            <a:spLocks noChangeArrowheads="1"/>
          </p:cNvSpPr>
          <p:nvPr/>
        </p:nvSpPr>
        <p:spPr bwMode="auto">
          <a:xfrm>
            <a:off x="3665538" y="2908300"/>
            <a:ext cx="920750" cy="261938"/>
          </a:xfrm>
          <a:prstGeom prst="rect">
            <a:avLst/>
          </a:prstGeom>
          <a:noFill/>
          <a:ln w="9525">
            <a:noFill/>
            <a:miter lim="800000"/>
            <a:headEnd/>
            <a:tailEnd/>
          </a:ln>
        </p:spPr>
        <p:txBody>
          <a:bodyPr wrap="none">
            <a:spAutoFit/>
          </a:bodyPr>
          <a:lstStyle/>
          <a:p>
            <a:pPr eaLnBrk="0" hangingPunct="0"/>
            <a:r>
              <a:rPr lang="en-US" sz="1100" b="0">
                <a:solidFill>
                  <a:srgbClr val="C00000"/>
                </a:solidFill>
              </a:rPr>
              <a:t>has created</a:t>
            </a:r>
            <a:endParaRPr lang="el-GR" sz="1100" b="0">
              <a:solidFill>
                <a:srgbClr val="C00000"/>
              </a:solidFill>
            </a:endParaRPr>
          </a:p>
        </p:txBody>
      </p:sp>
      <p:sp>
        <p:nvSpPr>
          <p:cNvPr id="69713" name="484 - Ορθογώνιο"/>
          <p:cNvSpPr>
            <a:spLocks noChangeArrowheads="1"/>
          </p:cNvSpPr>
          <p:nvPr/>
        </p:nvSpPr>
        <p:spPr bwMode="auto">
          <a:xfrm>
            <a:off x="3278188" y="3554413"/>
            <a:ext cx="1765300" cy="260350"/>
          </a:xfrm>
          <a:prstGeom prst="rect">
            <a:avLst/>
          </a:prstGeom>
          <a:noFill/>
          <a:ln w="9525">
            <a:noFill/>
            <a:miter lim="800000"/>
            <a:headEnd/>
            <a:tailEnd/>
          </a:ln>
        </p:spPr>
        <p:txBody>
          <a:bodyPr wrap="none">
            <a:spAutoFit/>
          </a:bodyPr>
          <a:lstStyle/>
          <a:p>
            <a:pPr eaLnBrk="0" hangingPunct="0"/>
            <a:r>
              <a:rPr lang="en-US" sz="1100" b="0">
                <a:solidFill>
                  <a:srgbClr val="C00000"/>
                </a:solidFill>
              </a:rPr>
              <a:t>Was derivation source for</a:t>
            </a:r>
            <a:endParaRPr lang="el-GR" sz="1100" b="0">
              <a:solidFill>
                <a:srgbClr val="C00000"/>
              </a:solidFill>
            </a:endParaRPr>
          </a:p>
        </p:txBody>
      </p:sp>
      <p:sp>
        <p:nvSpPr>
          <p:cNvPr id="69714" name="487 - Ορθογώνιο"/>
          <p:cNvSpPr>
            <a:spLocks noChangeArrowheads="1"/>
          </p:cNvSpPr>
          <p:nvPr/>
        </p:nvSpPr>
        <p:spPr bwMode="auto">
          <a:xfrm>
            <a:off x="4054475" y="4481513"/>
            <a:ext cx="1781175" cy="260350"/>
          </a:xfrm>
          <a:prstGeom prst="rect">
            <a:avLst/>
          </a:prstGeom>
          <a:noFill/>
          <a:ln w="9525">
            <a:noFill/>
            <a:miter lim="800000"/>
            <a:headEnd/>
            <a:tailEnd/>
          </a:ln>
        </p:spPr>
        <p:txBody>
          <a:bodyPr wrap="none">
            <a:spAutoFit/>
          </a:bodyPr>
          <a:lstStyle/>
          <a:p>
            <a:pPr eaLnBrk="0" hangingPunct="0"/>
            <a:r>
              <a:rPr lang="en-US" sz="1100" b="0">
                <a:solidFill>
                  <a:srgbClr val="C00000"/>
                </a:solidFill>
              </a:rPr>
              <a:t>Was derivation source for</a:t>
            </a:r>
            <a:endParaRPr lang="el-GR" sz="1100" b="0">
              <a:solidFill>
                <a:srgbClr val="C00000"/>
              </a:solidFill>
            </a:endParaRPr>
          </a:p>
        </p:txBody>
      </p:sp>
      <p:sp>
        <p:nvSpPr>
          <p:cNvPr id="69715" name="488 - Ορθογώνιο"/>
          <p:cNvSpPr>
            <a:spLocks noChangeArrowheads="1"/>
          </p:cNvSpPr>
          <p:nvPr/>
        </p:nvSpPr>
        <p:spPr bwMode="auto">
          <a:xfrm>
            <a:off x="1938338" y="5408613"/>
            <a:ext cx="1781175" cy="261937"/>
          </a:xfrm>
          <a:prstGeom prst="rect">
            <a:avLst/>
          </a:prstGeom>
          <a:noFill/>
          <a:ln w="9525">
            <a:noFill/>
            <a:miter lim="800000"/>
            <a:headEnd/>
            <a:tailEnd/>
          </a:ln>
        </p:spPr>
        <p:txBody>
          <a:bodyPr wrap="none">
            <a:spAutoFit/>
          </a:bodyPr>
          <a:lstStyle/>
          <a:p>
            <a:pPr eaLnBrk="0" hangingPunct="0"/>
            <a:r>
              <a:rPr lang="en-US" sz="1100" b="0">
                <a:solidFill>
                  <a:srgbClr val="C00000"/>
                </a:solidFill>
              </a:rPr>
              <a:t>Was derivation source for</a:t>
            </a:r>
            <a:endParaRPr lang="el-GR" sz="1100" b="0">
              <a:solidFill>
                <a:srgbClr val="C00000"/>
              </a:solidFill>
            </a:endParaRPr>
          </a:p>
        </p:txBody>
      </p:sp>
      <p:sp>
        <p:nvSpPr>
          <p:cNvPr id="69716" name="489 - Ορθογώνιο"/>
          <p:cNvSpPr>
            <a:spLocks noChangeArrowheads="1"/>
          </p:cNvSpPr>
          <p:nvPr/>
        </p:nvSpPr>
        <p:spPr bwMode="auto">
          <a:xfrm>
            <a:off x="2684463" y="4022725"/>
            <a:ext cx="1195387" cy="431800"/>
          </a:xfrm>
          <a:prstGeom prst="rect">
            <a:avLst/>
          </a:prstGeom>
          <a:noFill/>
          <a:ln w="9525">
            <a:noFill/>
            <a:miter lim="800000"/>
            <a:headEnd/>
            <a:tailEnd/>
          </a:ln>
        </p:spPr>
        <p:txBody>
          <a:bodyPr>
            <a:spAutoFit/>
          </a:bodyPr>
          <a:lstStyle/>
          <a:p>
            <a:pPr eaLnBrk="0" hangingPunct="0"/>
            <a:r>
              <a:rPr lang="en-US" sz="1100" b="0">
                <a:solidFill>
                  <a:srgbClr val="C00000"/>
                </a:solidFill>
              </a:rPr>
              <a:t>Was derivative created by</a:t>
            </a:r>
            <a:endParaRPr lang="el-GR" sz="1100" b="0">
              <a:solidFill>
                <a:srgbClr val="C00000"/>
              </a:solidFill>
            </a:endParaRPr>
          </a:p>
        </p:txBody>
      </p:sp>
      <p:sp>
        <p:nvSpPr>
          <p:cNvPr id="69717" name="492 - Ορθογώνιο"/>
          <p:cNvSpPr>
            <a:spLocks noChangeArrowheads="1"/>
          </p:cNvSpPr>
          <p:nvPr/>
        </p:nvSpPr>
        <p:spPr bwMode="auto">
          <a:xfrm>
            <a:off x="2770188" y="4868863"/>
            <a:ext cx="1196975" cy="430212"/>
          </a:xfrm>
          <a:prstGeom prst="rect">
            <a:avLst/>
          </a:prstGeom>
          <a:noFill/>
          <a:ln w="9525">
            <a:noFill/>
            <a:miter lim="800000"/>
            <a:headEnd/>
            <a:tailEnd/>
          </a:ln>
        </p:spPr>
        <p:txBody>
          <a:bodyPr>
            <a:spAutoFit/>
          </a:bodyPr>
          <a:lstStyle/>
          <a:p>
            <a:pPr eaLnBrk="0" hangingPunct="0"/>
            <a:r>
              <a:rPr lang="en-US" sz="1100" b="0">
                <a:solidFill>
                  <a:srgbClr val="C00000"/>
                </a:solidFill>
              </a:rPr>
              <a:t>Was derivative created by</a:t>
            </a:r>
            <a:endParaRPr lang="el-GR" sz="1100" b="0">
              <a:solidFill>
                <a:srgbClr val="C00000"/>
              </a:solidFill>
            </a:endParaRPr>
          </a:p>
        </p:txBody>
      </p:sp>
      <p:sp>
        <p:nvSpPr>
          <p:cNvPr id="69718" name="493 - Ορθογώνιο"/>
          <p:cNvSpPr>
            <a:spLocks noChangeArrowheads="1"/>
          </p:cNvSpPr>
          <p:nvPr/>
        </p:nvSpPr>
        <p:spPr bwMode="auto">
          <a:xfrm>
            <a:off x="2849563" y="5795963"/>
            <a:ext cx="1195387" cy="430212"/>
          </a:xfrm>
          <a:prstGeom prst="rect">
            <a:avLst/>
          </a:prstGeom>
          <a:noFill/>
          <a:ln w="9525">
            <a:noFill/>
            <a:miter lim="800000"/>
            <a:headEnd/>
            <a:tailEnd/>
          </a:ln>
        </p:spPr>
        <p:txBody>
          <a:bodyPr>
            <a:spAutoFit/>
          </a:bodyPr>
          <a:lstStyle/>
          <a:p>
            <a:pPr eaLnBrk="0" hangingPunct="0"/>
            <a:r>
              <a:rPr lang="en-US" sz="1100" b="0">
                <a:solidFill>
                  <a:srgbClr val="C00000"/>
                </a:solidFill>
              </a:rPr>
              <a:t>Was derivative created by</a:t>
            </a:r>
            <a:endParaRPr lang="el-GR" sz="1100" b="0">
              <a:solidFill>
                <a:srgbClr val="C00000"/>
              </a:solidFill>
            </a:endParaRPr>
          </a:p>
        </p:txBody>
      </p:sp>
      <p:sp>
        <p:nvSpPr>
          <p:cNvPr id="504" name="503 - TextBox"/>
          <p:cNvSpPr txBox="1"/>
          <p:nvPr/>
        </p:nvSpPr>
        <p:spPr>
          <a:xfrm>
            <a:off x="0" y="1736725"/>
            <a:ext cx="1776413" cy="769938"/>
          </a:xfrm>
          <a:prstGeom prst="rect">
            <a:avLst/>
          </a:prstGeom>
          <a:noFill/>
        </p:spPr>
        <p:txBody>
          <a:bodyPr>
            <a:spAutoFit/>
          </a:bodyPr>
          <a:lstStyle/>
          <a:p>
            <a:pPr eaLnBrk="0" hangingPunct="0">
              <a:defRPr/>
            </a:pPr>
            <a:r>
              <a:rPr lang="en-US" sz="1100" dirty="0">
                <a:solidFill>
                  <a:schemeClr val="accent3">
                    <a:lumMod val="50000"/>
                  </a:schemeClr>
                </a:solidFill>
              </a:rPr>
              <a:t>KAZAPHANI. A Middle/Late Cypriot Tomb at </a:t>
            </a:r>
            <a:r>
              <a:rPr lang="en-US" sz="1100" dirty="0" err="1">
                <a:solidFill>
                  <a:schemeClr val="accent3">
                    <a:lumMod val="50000"/>
                  </a:schemeClr>
                </a:solidFill>
              </a:rPr>
              <a:t>Kazaphani</a:t>
            </a:r>
            <a:r>
              <a:rPr lang="en-US" sz="1100" dirty="0">
                <a:solidFill>
                  <a:schemeClr val="accent3">
                    <a:lumMod val="50000"/>
                  </a:schemeClr>
                </a:solidFill>
              </a:rPr>
              <a:t> - </a:t>
            </a:r>
            <a:r>
              <a:rPr lang="en-US" sz="1100" dirty="0" err="1">
                <a:solidFill>
                  <a:schemeClr val="accent3">
                    <a:lumMod val="50000"/>
                  </a:schemeClr>
                </a:solidFill>
              </a:rPr>
              <a:t>Ayios</a:t>
            </a:r>
            <a:r>
              <a:rPr lang="en-US" sz="1100" dirty="0">
                <a:solidFill>
                  <a:schemeClr val="accent3">
                    <a:lumMod val="50000"/>
                  </a:schemeClr>
                </a:solidFill>
              </a:rPr>
              <a:t> </a:t>
            </a:r>
            <a:r>
              <a:rPr lang="en-US" sz="1100" dirty="0" err="1">
                <a:solidFill>
                  <a:schemeClr val="accent3">
                    <a:lumMod val="50000"/>
                  </a:schemeClr>
                </a:solidFill>
              </a:rPr>
              <a:t>Andronikos</a:t>
            </a:r>
            <a:endParaRPr lang="el-GR" sz="1100" dirty="0">
              <a:solidFill>
                <a:schemeClr val="accent3">
                  <a:lumMod val="50000"/>
                </a:schemeClr>
              </a:solidFill>
            </a:endParaRPr>
          </a:p>
        </p:txBody>
      </p:sp>
      <p:sp>
        <p:nvSpPr>
          <p:cNvPr id="505" name="504 - TextBox"/>
          <p:cNvSpPr txBox="1"/>
          <p:nvPr/>
        </p:nvSpPr>
        <p:spPr>
          <a:xfrm>
            <a:off x="4764088" y="1341438"/>
            <a:ext cx="1508125" cy="261937"/>
          </a:xfrm>
          <a:prstGeom prst="rect">
            <a:avLst/>
          </a:prstGeom>
          <a:noFill/>
        </p:spPr>
        <p:txBody>
          <a:bodyPr wrap="none">
            <a:spAutoFit/>
          </a:bodyPr>
          <a:lstStyle/>
          <a:p>
            <a:pPr eaLnBrk="0" hangingPunct="0">
              <a:defRPr/>
            </a:pPr>
            <a:r>
              <a:rPr lang="en-US" sz="1100" dirty="0" err="1">
                <a:solidFill>
                  <a:schemeClr val="accent3">
                    <a:lumMod val="50000"/>
                  </a:schemeClr>
                </a:solidFill>
              </a:rPr>
              <a:t>Kazafani</a:t>
            </a:r>
            <a:r>
              <a:rPr lang="en-US" sz="1100" dirty="0">
                <a:solidFill>
                  <a:schemeClr val="accent3">
                    <a:lumMod val="50000"/>
                  </a:schemeClr>
                </a:solidFill>
              </a:rPr>
              <a:t> Boat, vase</a:t>
            </a:r>
            <a:endParaRPr lang="el-GR" sz="1100" dirty="0">
              <a:solidFill>
                <a:schemeClr val="accent3">
                  <a:lumMod val="50000"/>
                </a:schemeClr>
              </a:solidFill>
            </a:endParaRPr>
          </a:p>
        </p:txBody>
      </p:sp>
      <p:sp>
        <p:nvSpPr>
          <p:cNvPr id="506" name="505 - Ορθογώνιο"/>
          <p:cNvSpPr/>
          <p:nvPr/>
        </p:nvSpPr>
        <p:spPr>
          <a:xfrm>
            <a:off x="1165225" y="2982913"/>
            <a:ext cx="1216025" cy="261937"/>
          </a:xfrm>
          <a:prstGeom prst="rect">
            <a:avLst/>
          </a:prstGeom>
        </p:spPr>
        <p:txBody>
          <a:bodyPr wrap="none">
            <a:spAutoFit/>
          </a:bodyPr>
          <a:lstStyle/>
          <a:p>
            <a:pPr eaLnBrk="0" hangingPunct="0">
              <a:defRPr/>
            </a:pPr>
            <a:r>
              <a:rPr lang="en-US" sz="1100" dirty="0">
                <a:solidFill>
                  <a:schemeClr val="accent3">
                    <a:lumMod val="50000"/>
                  </a:schemeClr>
                </a:solidFill>
              </a:rPr>
              <a:t>1_0.ply..1_8.ply</a:t>
            </a:r>
            <a:endParaRPr lang="el-GR" sz="1100" dirty="0">
              <a:solidFill>
                <a:schemeClr val="accent3">
                  <a:lumMod val="50000"/>
                </a:schemeClr>
              </a:solidFill>
            </a:endParaRPr>
          </a:p>
        </p:txBody>
      </p:sp>
      <p:sp>
        <p:nvSpPr>
          <p:cNvPr id="507" name="506 - Ορθογώνιο"/>
          <p:cNvSpPr/>
          <p:nvPr/>
        </p:nvSpPr>
        <p:spPr>
          <a:xfrm>
            <a:off x="173038" y="4576763"/>
            <a:ext cx="2278062" cy="261937"/>
          </a:xfrm>
          <a:prstGeom prst="rect">
            <a:avLst/>
          </a:prstGeom>
        </p:spPr>
        <p:txBody>
          <a:bodyPr wrap="none">
            <a:spAutoFit/>
          </a:bodyPr>
          <a:lstStyle/>
          <a:p>
            <a:pPr eaLnBrk="0" hangingPunct="0">
              <a:defRPr/>
            </a:pPr>
            <a:r>
              <a:rPr lang="en-US" sz="1100" dirty="0">
                <a:solidFill>
                  <a:schemeClr val="accent3">
                    <a:lumMod val="50000"/>
                  </a:schemeClr>
                </a:solidFill>
              </a:rPr>
              <a:t>1_0Snap00.jpg.. 1_8Snap00.jpg</a:t>
            </a:r>
            <a:endParaRPr lang="el-GR" sz="1100" dirty="0">
              <a:solidFill>
                <a:schemeClr val="accent3">
                  <a:lumMod val="50000"/>
                </a:schemeClr>
              </a:solidFill>
            </a:endParaRPr>
          </a:p>
        </p:txBody>
      </p:sp>
      <p:sp>
        <p:nvSpPr>
          <p:cNvPr id="508" name="507 - Ορθογώνιο"/>
          <p:cNvSpPr/>
          <p:nvPr/>
        </p:nvSpPr>
        <p:spPr>
          <a:xfrm>
            <a:off x="6646863" y="3200400"/>
            <a:ext cx="2325687" cy="261938"/>
          </a:xfrm>
          <a:prstGeom prst="rect">
            <a:avLst/>
          </a:prstGeom>
        </p:spPr>
        <p:txBody>
          <a:bodyPr wrap="none">
            <a:spAutoFit/>
          </a:bodyPr>
          <a:lstStyle/>
          <a:p>
            <a:pPr eaLnBrk="0" hangingPunct="0">
              <a:defRPr/>
            </a:pPr>
            <a:r>
              <a:rPr lang="en-US" sz="1100" dirty="0">
                <a:solidFill>
                  <a:schemeClr val="accent3">
                    <a:lumMod val="50000"/>
                  </a:schemeClr>
                </a:solidFill>
              </a:rPr>
              <a:t>DSC_0005.JPG.. DSC_0792.JPG</a:t>
            </a:r>
            <a:endParaRPr lang="el-GR" sz="1100" dirty="0">
              <a:solidFill>
                <a:schemeClr val="accent3">
                  <a:lumMod val="50000"/>
                </a:schemeClr>
              </a:solidFill>
            </a:endParaRPr>
          </a:p>
        </p:txBody>
      </p:sp>
      <p:sp>
        <p:nvSpPr>
          <p:cNvPr id="509" name="508 - Ορθογώνιο"/>
          <p:cNvSpPr/>
          <p:nvPr/>
        </p:nvSpPr>
        <p:spPr>
          <a:xfrm>
            <a:off x="6459538" y="4437063"/>
            <a:ext cx="3175000" cy="261937"/>
          </a:xfrm>
          <a:prstGeom prst="rect">
            <a:avLst/>
          </a:prstGeom>
        </p:spPr>
        <p:txBody>
          <a:bodyPr wrap="none">
            <a:spAutoFit/>
          </a:bodyPr>
          <a:lstStyle/>
          <a:p>
            <a:pPr eaLnBrk="0" hangingPunct="0">
              <a:defRPr/>
            </a:pPr>
            <a:r>
              <a:rPr lang="en-US" sz="1100" dirty="0">
                <a:solidFill>
                  <a:schemeClr val="accent3">
                    <a:lumMod val="50000"/>
                  </a:schemeClr>
                </a:solidFill>
              </a:rPr>
              <a:t>DSC_0005_Snap.JPG.. DSC_0792_Snap.JPG</a:t>
            </a:r>
            <a:endParaRPr lang="el-GR" sz="1100" dirty="0">
              <a:solidFill>
                <a:schemeClr val="accent3">
                  <a:lumMod val="50000"/>
                </a:schemeClr>
              </a:solidFill>
            </a:endParaRPr>
          </a:p>
        </p:txBody>
      </p:sp>
      <p:sp>
        <p:nvSpPr>
          <p:cNvPr id="510" name="509 - Ορθογώνιο"/>
          <p:cNvSpPr/>
          <p:nvPr/>
        </p:nvSpPr>
        <p:spPr>
          <a:xfrm>
            <a:off x="3354388" y="6418263"/>
            <a:ext cx="811212" cy="261937"/>
          </a:xfrm>
          <a:prstGeom prst="rect">
            <a:avLst/>
          </a:prstGeom>
        </p:spPr>
        <p:txBody>
          <a:bodyPr wrap="none">
            <a:spAutoFit/>
          </a:bodyPr>
          <a:lstStyle/>
          <a:p>
            <a:pPr eaLnBrk="0" hangingPunct="0">
              <a:defRPr/>
            </a:pPr>
            <a:r>
              <a:rPr lang="en-US" sz="1100" dirty="0">
                <a:solidFill>
                  <a:schemeClr val="accent3">
                    <a:lumMod val="50000"/>
                  </a:schemeClr>
                </a:solidFill>
              </a:rPr>
              <a:t>boat.mp4</a:t>
            </a:r>
            <a:endParaRPr lang="el-GR" sz="1100" dirty="0">
              <a:solidFill>
                <a:schemeClr val="accent3">
                  <a:lumMod val="50000"/>
                </a:schemeClr>
              </a:solidFill>
            </a:endParaRPr>
          </a:p>
        </p:txBody>
      </p:sp>
      <p:sp>
        <p:nvSpPr>
          <p:cNvPr id="511" name="510 - Ορθογώνιο"/>
          <p:cNvSpPr/>
          <p:nvPr/>
        </p:nvSpPr>
        <p:spPr>
          <a:xfrm>
            <a:off x="5475288" y="6410325"/>
            <a:ext cx="1079500" cy="261938"/>
          </a:xfrm>
          <a:prstGeom prst="rect">
            <a:avLst/>
          </a:prstGeom>
        </p:spPr>
        <p:txBody>
          <a:bodyPr wrap="none">
            <a:spAutoFit/>
          </a:bodyPr>
          <a:lstStyle/>
          <a:p>
            <a:pPr eaLnBrk="0" hangingPunct="0">
              <a:defRPr/>
            </a:pPr>
            <a:r>
              <a:rPr lang="en-US" sz="1100" dirty="0">
                <a:solidFill>
                  <a:schemeClr val="accent3">
                    <a:lumMod val="50000"/>
                  </a:schemeClr>
                </a:solidFill>
              </a:rPr>
              <a:t>boatSnap.jpg</a:t>
            </a:r>
            <a:endParaRPr lang="el-GR" sz="1100" dirty="0">
              <a:solidFill>
                <a:schemeClr val="accent3">
                  <a:lumMod val="50000"/>
                </a:schemeClr>
              </a:solidFill>
            </a:endParaRPr>
          </a:p>
        </p:txBody>
      </p:sp>
      <p:sp>
        <p:nvSpPr>
          <p:cNvPr id="512" name="511 - Ορθογώνιο"/>
          <p:cNvSpPr/>
          <p:nvPr/>
        </p:nvSpPr>
        <p:spPr>
          <a:xfrm>
            <a:off x="4559300" y="5178425"/>
            <a:ext cx="1368425" cy="260350"/>
          </a:xfrm>
          <a:prstGeom prst="rect">
            <a:avLst/>
          </a:prstGeom>
        </p:spPr>
        <p:txBody>
          <a:bodyPr wrap="none">
            <a:spAutoFit/>
          </a:bodyPr>
          <a:lstStyle/>
          <a:p>
            <a:pPr eaLnBrk="0" hangingPunct="0">
              <a:defRPr/>
            </a:pPr>
            <a:r>
              <a:rPr lang="en-US" sz="1100" dirty="0">
                <a:solidFill>
                  <a:schemeClr val="accent3">
                    <a:lumMod val="50000"/>
                  </a:schemeClr>
                </a:solidFill>
              </a:rPr>
              <a:t>boat_2500png.zip</a:t>
            </a:r>
            <a:endParaRPr lang="el-GR" sz="1100" dirty="0">
              <a:solidFill>
                <a:schemeClr val="accent3">
                  <a:lumMod val="50000"/>
                </a:schemeClr>
              </a:solidFill>
            </a:endParaRPr>
          </a:p>
        </p:txBody>
      </p:sp>
      <p:sp>
        <p:nvSpPr>
          <p:cNvPr id="513" name="512 - Ορθογώνιο"/>
          <p:cNvSpPr/>
          <p:nvPr/>
        </p:nvSpPr>
        <p:spPr>
          <a:xfrm>
            <a:off x="4468813" y="4211638"/>
            <a:ext cx="1477962" cy="260350"/>
          </a:xfrm>
          <a:prstGeom prst="rect">
            <a:avLst/>
          </a:prstGeom>
        </p:spPr>
        <p:txBody>
          <a:bodyPr wrap="none">
            <a:spAutoFit/>
          </a:bodyPr>
          <a:lstStyle/>
          <a:p>
            <a:pPr eaLnBrk="0" hangingPunct="0">
              <a:defRPr/>
            </a:pPr>
            <a:r>
              <a:rPr lang="en-US" sz="1100" dirty="0">
                <a:solidFill>
                  <a:schemeClr val="accent3">
                    <a:lumMod val="50000"/>
                  </a:schemeClr>
                </a:solidFill>
              </a:rPr>
              <a:t>3D_model_boat.ply</a:t>
            </a:r>
            <a:endParaRPr lang="el-GR" sz="1100" dirty="0">
              <a:solidFill>
                <a:schemeClr val="accent3">
                  <a:lumMod val="50000"/>
                </a:schemeClr>
              </a:solidFill>
            </a:endParaRPr>
          </a:p>
        </p:txBody>
      </p:sp>
      <p:sp>
        <p:nvSpPr>
          <p:cNvPr id="69729" name="513 - Ορθογώνιο"/>
          <p:cNvSpPr>
            <a:spLocks noChangeArrowheads="1"/>
          </p:cNvSpPr>
          <p:nvPr/>
        </p:nvSpPr>
        <p:spPr bwMode="auto">
          <a:xfrm>
            <a:off x="4014788" y="2160588"/>
            <a:ext cx="1014412" cy="430212"/>
          </a:xfrm>
          <a:prstGeom prst="rect">
            <a:avLst/>
          </a:prstGeom>
          <a:noFill/>
          <a:ln w="9525">
            <a:noFill/>
            <a:miter lim="800000"/>
            <a:headEnd/>
            <a:tailEnd/>
          </a:ln>
        </p:spPr>
        <p:txBody>
          <a:bodyPr>
            <a:spAutoFit/>
          </a:bodyPr>
          <a:lstStyle/>
          <a:p>
            <a:pPr eaLnBrk="0" hangingPunct="0"/>
            <a:r>
              <a:rPr lang="en-US" sz="1100">
                <a:solidFill>
                  <a:srgbClr val="0070C0"/>
                </a:solidFill>
              </a:rPr>
              <a:t>Object Acquisition</a:t>
            </a:r>
            <a:endParaRPr lang="el-GR" sz="1100">
              <a:solidFill>
                <a:srgbClr val="0070C0"/>
              </a:solidFill>
            </a:endParaRPr>
          </a:p>
        </p:txBody>
      </p:sp>
      <p:sp>
        <p:nvSpPr>
          <p:cNvPr id="69730" name="514 - Ορθογώνιο"/>
          <p:cNvSpPr>
            <a:spLocks noChangeArrowheads="1"/>
          </p:cNvSpPr>
          <p:nvPr/>
        </p:nvSpPr>
        <p:spPr bwMode="auto">
          <a:xfrm>
            <a:off x="4375150" y="1558925"/>
            <a:ext cx="1274763" cy="261938"/>
          </a:xfrm>
          <a:prstGeom prst="rect">
            <a:avLst/>
          </a:prstGeom>
          <a:noFill/>
          <a:ln w="9525">
            <a:noFill/>
            <a:miter lim="800000"/>
            <a:headEnd/>
            <a:tailEnd/>
          </a:ln>
        </p:spPr>
        <p:txBody>
          <a:bodyPr wrap="none">
            <a:spAutoFit/>
          </a:bodyPr>
          <a:lstStyle/>
          <a:p>
            <a:pPr eaLnBrk="0" hangingPunct="0"/>
            <a:r>
              <a:rPr lang="en-US" sz="1100" b="0">
                <a:solidFill>
                  <a:srgbClr val="C00000"/>
                </a:solidFill>
              </a:rPr>
              <a:t>digitized by event</a:t>
            </a:r>
            <a:endParaRPr lang="el-GR" sz="1100" b="0">
              <a:solidFill>
                <a:srgbClr val="C00000"/>
              </a:solidFill>
            </a:endParaRPr>
          </a:p>
        </p:txBody>
      </p:sp>
      <p:sp>
        <p:nvSpPr>
          <p:cNvPr id="69731" name="515 - Ορθογώνιο"/>
          <p:cNvSpPr>
            <a:spLocks noChangeArrowheads="1"/>
          </p:cNvSpPr>
          <p:nvPr/>
        </p:nvSpPr>
        <p:spPr bwMode="auto">
          <a:xfrm>
            <a:off x="1751013" y="1990725"/>
            <a:ext cx="1462087" cy="261938"/>
          </a:xfrm>
          <a:prstGeom prst="rect">
            <a:avLst/>
          </a:prstGeom>
          <a:noFill/>
          <a:ln w="9525">
            <a:noFill/>
            <a:miter lim="800000"/>
            <a:headEnd/>
            <a:tailEnd/>
          </a:ln>
        </p:spPr>
        <p:txBody>
          <a:bodyPr wrap="none">
            <a:spAutoFit/>
          </a:bodyPr>
          <a:lstStyle/>
          <a:p>
            <a:pPr eaLnBrk="0" hangingPunct="0"/>
            <a:r>
              <a:rPr lang="en-US" sz="1100">
                <a:solidFill>
                  <a:srgbClr val="0070C0"/>
                </a:solidFill>
              </a:rPr>
              <a:t>Detailed sequence </a:t>
            </a:r>
            <a:endParaRPr lang="el-GR" sz="1100">
              <a:solidFill>
                <a:srgbClr val="0070C0"/>
              </a:solidFill>
            </a:endParaRPr>
          </a:p>
        </p:txBody>
      </p:sp>
      <p:sp>
        <p:nvSpPr>
          <p:cNvPr id="69732" name="516 - Ορθογώνιο"/>
          <p:cNvSpPr>
            <a:spLocks noChangeArrowheads="1"/>
          </p:cNvSpPr>
          <p:nvPr/>
        </p:nvSpPr>
        <p:spPr bwMode="auto">
          <a:xfrm>
            <a:off x="5711825" y="1911350"/>
            <a:ext cx="1635125" cy="261938"/>
          </a:xfrm>
          <a:prstGeom prst="rect">
            <a:avLst/>
          </a:prstGeom>
          <a:noFill/>
          <a:ln w="9525">
            <a:noFill/>
            <a:miter lim="800000"/>
            <a:headEnd/>
            <a:tailEnd/>
          </a:ln>
        </p:spPr>
        <p:txBody>
          <a:bodyPr wrap="none">
            <a:spAutoFit/>
          </a:bodyPr>
          <a:lstStyle/>
          <a:p>
            <a:pPr eaLnBrk="0" hangingPunct="0"/>
            <a:r>
              <a:rPr lang="en-US" sz="1100">
                <a:solidFill>
                  <a:srgbClr val="0070C0"/>
                </a:solidFill>
              </a:rPr>
              <a:t>Documentation Event</a:t>
            </a:r>
            <a:endParaRPr lang="el-GR" sz="1100">
              <a:solidFill>
                <a:srgbClr val="0070C0"/>
              </a:solidFill>
            </a:endParaRPr>
          </a:p>
        </p:txBody>
      </p:sp>
      <p:sp>
        <p:nvSpPr>
          <p:cNvPr id="69733" name="517 - Ορθογώνιο"/>
          <p:cNvSpPr>
            <a:spLocks noChangeArrowheads="1"/>
          </p:cNvSpPr>
          <p:nvPr/>
        </p:nvSpPr>
        <p:spPr bwMode="auto">
          <a:xfrm>
            <a:off x="6175375" y="2617788"/>
            <a:ext cx="1651000" cy="260350"/>
          </a:xfrm>
          <a:prstGeom prst="rect">
            <a:avLst/>
          </a:prstGeom>
          <a:noFill/>
          <a:ln w="9525">
            <a:noFill/>
            <a:miter lim="800000"/>
            <a:headEnd/>
            <a:tailEnd/>
          </a:ln>
        </p:spPr>
        <p:txBody>
          <a:bodyPr wrap="none">
            <a:spAutoFit/>
          </a:bodyPr>
          <a:lstStyle/>
          <a:p>
            <a:pPr eaLnBrk="0" hangingPunct="0"/>
            <a:r>
              <a:rPr lang="en-US" sz="1100">
                <a:solidFill>
                  <a:srgbClr val="0070C0"/>
                </a:solidFill>
              </a:rPr>
              <a:t>Capture photo Events</a:t>
            </a:r>
            <a:endParaRPr lang="el-GR" sz="1100">
              <a:solidFill>
                <a:srgbClr val="0070C0"/>
              </a:solidFill>
            </a:endParaRPr>
          </a:p>
        </p:txBody>
      </p:sp>
      <p:sp>
        <p:nvSpPr>
          <p:cNvPr id="69734" name="518 - Ορθογώνιο"/>
          <p:cNvSpPr>
            <a:spLocks noChangeArrowheads="1"/>
          </p:cNvSpPr>
          <p:nvPr/>
        </p:nvSpPr>
        <p:spPr bwMode="auto">
          <a:xfrm>
            <a:off x="1036638" y="2587625"/>
            <a:ext cx="1652587" cy="260350"/>
          </a:xfrm>
          <a:prstGeom prst="rect">
            <a:avLst/>
          </a:prstGeom>
          <a:noFill/>
          <a:ln w="9525">
            <a:noFill/>
            <a:miter lim="800000"/>
            <a:headEnd/>
            <a:tailEnd/>
          </a:ln>
        </p:spPr>
        <p:txBody>
          <a:bodyPr wrap="none">
            <a:spAutoFit/>
          </a:bodyPr>
          <a:lstStyle/>
          <a:p>
            <a:pPr eaLnBrk="0" hangingPunct="0"/>
            <a:r>
              <a:rPr lang="en-US" sz="1100">
                <a:solidFill>
                  <a:srgbClr val="0070C0"/>
                </a:solidFill>
              </a:rPr>
              <a:t>Capture photo Events</a:t>
            </a:r>
            <a:endParaRPr lang="el-GR" sz="1100">
              <a:solidFill>
                <a:srgbClr val="0070C0"/>
              </a:solidFill>
            </a:endParaRPr>
          </a:p>
        </p:txBody>
      </p:sp>
      <p:sp>
        <p:nvSpPr>
          <p:cNvPr id="69735" name="519 - Ορθογώνιο"/>
          <p:cNvSpPr>
            <a:spLocks noChangeArrowheads="1"/>
          </p:cNvSpPr>
          <p:nvPr/>
        </p:nvSpPr>
        <p:spPr bwMode="auto">
          <a:xfrm>
            <a:off x="4441825" y="3836988"/>
            <a:ext cx="1541463" cy="260350"/>
          </a:xfrm>
          <a:prstGeom prst="rect">
            <a:avLst/>
          </a:prstGeom>
          <a:noFill/>
          <a:ln w="9525">
            <a:noFill/>
            <a:miter lim="800000"/>
            <a:headEnd/>
            <a:tailEnd/>
          </a:ln>
        </p:spPr>
        <p:txBody>
          <a:bodyPr wrap="none">
            <a:spAutoFit/>
          </a:bodyPr>
          <a:lstStyle/>
          <a:p>
            <a:pPr eaLnBrk="0" hangingPunct="0"/>
            <a:r>
              <a:rPr lang="en-US" sz="1100">
                <a:solidFill>
                  <a:srgbClr val="0070C0"/>
                </a:solidFill>
              </a:rPr>
              <a:t>Meshlab processing</a:t>
            </a:r>
            <a:endParaRPr lang="el-GR" sz="1100">
              <a:solidFill>
                <a:srgbClr val="0070C0"/>
              </a:solidFill>
            </a:endParaRPr>
          </a:p>
        </p:txBody>
      </p:sp>
      <p:sp>
        <p:nvSpPr>
          <p:cNvPr id="69736" name="520 - Ορθογώνιο"/>
          <p:cNvSpPr>
            <a:spLocks noChangeArrowheads="1"/>
          </p:cNvSpPr>
          <p:nvPr/>
        </p:nvSpPr>
        <p:spPr bwMode="auto">
          <a:xfrm>
            <a:off x="4464050" y="4772025"/>
            <a:ext cx="1539875" cy="261938"/>
          </a:xfrm>
          <a:prstGeom prst="rect">
            <a:avLst/>
          </a:prstGeom>
          <a:noFill/>
          <a:ln w="9525">
            <a:noFill/>
            <a:miter lim="800000"/>
            <a:headEnd/>
            <a:tailEnd/>
          </a:ln>
        </p:spPr>
        <p:txBody>
          <a:bodyPr wrap="none">
            <a:spAutoFit/>
          </a:bodyPr>
          <a:lstStyle/>
          <a:p>
            <a:pPr eaLnBrk="0" hangingPunct="0"/>
            <a:r>
              <a:rPr lang="en-US" sz="1100">
                <a:solidFill>
                  <a:srgbClr val="0070C0"/>
                </a:solidFill>
              </a:rPr>
              <a:t>Meshlab processing</a:t>
            </a:r>
            <a:endParaRPr lang="el-GR" sz="1100">
              <a:solidFill>
                <a:srgbClr val="0070C0"/>
              </a:solidFill>
            </a:endParaRPr>
          </a:p>
        </p:txBody>
      </p:sp>
      <p:sp>
        <p:nvSpPr>
          <p:cNvPr id="69737" name="521 - Ορθογώνιο"/>
          <p:cNvSpPr>
            <a:spLocks noChangeArrowheads="1"/>
          </p:cNvSpPr>
          <p:nvPr/>
        </p:nvSpPr>
        <p:spPr bwMode="auto">
          <a:xfrm>
            <a:off x="4487863" y="5592763"/>
            <a:ext cx="2619375" cy="261937"/>
          </a:xfrm>
          <a:prstGeom prst="rect">
            <a:avLst/>
          </a:prstGeom>
          <a:noFill/>
          <a:ln w="9525">
            <a:noFill/>
            <a:miter lim="800000"/>
            <a:headEnd/>
            <a:tailEnd/>
          </a:ln>
        </p:spPr>
        <p:txBody>
          <a:bodyPr>
            <a:spAutoFit/>
          </a:bodyPr>
          <a:lstStyle/>
          <a:p>
            <a:pPr eaLnBrk="0" hangingPunct="0"/>
            <a:r>
              <a:rPr lang="en-US" sz="1100">
                <a:solidFill>
                  <a:srgbClr val="0070C0"/>
                </a:solidFill>
              </a:rPr>
              <a:t>Blender Processing</a:t>
            </a:r>
            <a:endParaRPr lang="el-GR" sz="1100">
              <a:solidFill>
                <a:srgbClr val="0070C0"/>
              </a:solidFill>
            </a:endParaRPr>
          </a:p>
        </p:txBody>
      </p:sp>
    </p:spTree>
  </p:cSld>
  <p:clrMapOvr>
    <a:masterClrMapping/>
  </p:clrMapOvr>
  <p:transition advTm="101229"/>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noChangeArrowheads="1"/>
          </p:cNvSpPr>
          <p:nvPr>
            <p:ph type="body" idx="1"/>
          </p:nvPr>
        </p:nvSpPr>
        <p:spPr/>
        <p:txBody>
          <a:bodyPr/>
          <a:lstStyle/>
          <a:p>
            <a:pPr algn="just"/>
            <a:r>
              <a:rPr lang="en-US" sz="1800" b="1" i="0" smtClean="0">
                <a:solidFill>
                  <a:srgbClr val="000000"/>
                </a:solidFill>
                <a:latin typeface="Calibri" pitchFamily="34" charset="0"/>
                <a:ea typeface="Times New Roman" pitchFamily="18" charset="0"/>
                <a:cs typeface="Arial" charset="0"/>
              </a:rPr>
              <a:t>C1.Object -&gt; (</a:t>
            </a:r>
            <a:r>
              <a:rPr lang="en-US" sz="1800" i="0" smtClean="0">
                <a:solidFill>
                  <a:srgbClr val="000000"/>
                </a:solidFill>
                <a:latin typeface="Calibri" pitchFamily="34" charset="0"/>
                <a:ea typeface="Times New Roman" pitchFamily="18" charset="0"/>
                <a:cs typeface="Arial" charset="0"/>
              </a:rPr>
              <a:t>F3.is_same_as)</a:t>
            </a:r>
            <a:r>
              <a:rPr lang="en-US" sz="1800" i="0" baseline="30000" smtClean="0">
                <a:solidFill>
                  <a:srgbClr val="000000"/>
                </a:solidFill>
                <a:latin typeface="Calibri" pitchFamily="34" charset="0"/>
                <a:ea typeface="Times New Roman" pitchFamily="18" charset="0"/>
                <a:cs typeface="Arial" charset="0"/>
              </a:rPr>
              <a:t>[0,n]</a:t>
            </a:r>
            <a:r>
              <a:rPr lang="en-GB" sz="1800" i="0" smtClean="0">
                <a:solidFill>
                  <a:srgbClr val="0000FF"/>
                </a:solidFill>
                <a:latin typeface="Calibri" pitchFamily="34" charset="0"/>
                <a:ea typeface="Times New Roman" pitchFamily="18" charset="0"/>
                <a:cs typeface="Arial" charset="0"/>
              </a:rPr>
              <a:t>-&gt;</a:t>
            </a:r>
            <a:r>
              <a:rPr lang="en-US" sz="1800" b="1" i="0" smtClean="0">
                <a:solidFill>
                  <a:srgbClr val="0000FF"/>
                </a:solidFill>
                <a:latin typeface="Calibri" pitchFamily="34" charset="0"/>
                <a:ea typeface="Times New Roman" pitchFamily="18" charset="0"/>
                <a:cs typeface="Arial" charset="0"/>
              </a:rPr>
              <a:t>C1.Object:</a:t>
            </a:r>
          </a:p>
          <a:p>
            <a:pPr algn="just"/>
            <a:r>
              <a:rPr lang="en-US" sz="1800" b="1" i="0" smtClean="0">
                <a:solidFill>
                  <a:srgbClr val="000000"/>
                </a:solidFill>
                <a:latin typeface="Calibri" pitchFamily="34" charset="0"/>
                <a:ea typeface="Times New Roman" pitchFamily="18" charset="0"/>
                <a:cs typeface="Arial" charset="0"/>
              </a:rPr>
              <a:t>	</a:t>
            </a:r>
            <a:r>
              <a:rPr lang="en-US" sz="1800" b="1" i="0" smtClean="0">
                <a:solidFill>
                  <a:srgbClr val="0000FF"/>
                </a:solidFill>
                <a:latin typeface="Calibri" pitchFamily="34" charset="0"/>
                <a:ea typeface="Times New Roman" pitchFamily="18" charset="0"/>
                <a:cs typeface="Arial" charset="0"/>
              </a:rPr>
              <a:t>C1.Object</a:t>
            </a:r>
            <a:r>
              <a:rPr lang="en-US" sz="1800" b="1" i="0" smtClean="0">
                <a:solidFill>
                  <a:srgbClr val="000000"/>
                </a:solidFill>
                <a:latin typeface="Calibri" pitchFamily="34" charset="0"/>
                <a:ea typeface="Times New Roman" pitchFamily="18" charset="0"/>
                <a:cs typeface="Arial" charset="0"/>
              </a:rPr>
              <a:t>-&gt;(</a:t>
            </a:r>
            <a:r>
              <a:rPr lang="en-US" sz="1800" i="0" smtClean="0">
                <a:solidFill>
                  <a:srgbClr val="000000"/>
                </a:solidFill>
                <a:latin typeface="Calibri" pitchFamily="34" charset="0"/>
                <a:ea typeface="Times New Roman" pitchFamily="18" charset="0"/>
                <a:cs typeface="Arial" charset="0"/>
              </a:rPr>
              <a:t>F4F.is_composed_of) </a:t>
            </a:r>
            <a:r>
              <a:rPr lang="en-US" sz="1800" i="0" baseline="30000" smtClean="0">
                <a:solidFill>
                  <a:srgbClr val="000000"/>
                </a:solidFill>
                <a:latin typeface="Calibri" pitchFamily="34" charset="0"/>
                <a:ea typeface="Times New Roman" pitchFamily="18" charset="0"/>
                <a:cs typeface="Arial" charset="0"/>
              </a:rPr>
              <a:t>[0,n]</a:t>
            </a:r>
            <a:r>
              <a:rPr lang="en-US" sz="1800" i="0" smtClean="0">
                <a:solidFill>
                  <a:srgbClr val="000000"/>
                </a:solidFill>
                <a:latin typeface="Calibri" pitchFamily="34" charset="0"/>
                <a:ea typeface="Times New Roman" pitchFamily="18" charset="0"/>
                <a:cs typeface="Arial" charset="0"/>
              </a:rPr>
              <a:t> -&gt; </a:t>
            </a:r>
            <a:r>
              <a:rPr lang="en-US" sz="1800" b="1" i="0" smtClean="0">
                <a:solidFill>
                  <a:srgbClr val="0000FF"/>
                </a:solidFill>
                <a:latin typeface="Calibri" pitchFamily="34" charset="0"/>
                <a:ea typeface="Times New Roman" pitchFamily="18" charset="0"/>
                <a:cs typeface="Arial" charset="0"/>
              </a:rPr>
              <a:t>C1.Object</a:t>
            </a:r>
            <a:r>
              <a:rPr lang="en-US" sz="1800" b="1" i="0" smtClean="0">
                <a:solidFill>
                  <a:srgbClr val="000000"/>
                </a:solidFill>
                <a:latin typeface="Calibri" pitchFamily="34" charset="0"/>
                <a:ea typeface="Times New Roman" pitchFamily="18" charset="0"/>
                <a:cs typeface="Arial" charset="0"/>
              </a:rPr>
              <a:t> </a:t>
            </a:r>
            <a:endParaRPr lang="en-US" b="1" smtClean="0">
              <a:solidFill>
                <a:srgbClr val="0000FF"/>
              </a:solidFill>
              <a:latin typeface="Calibri" pitchFamily="34" charset="0"/>
              <a:ea typeface="Times New Roman" pitchFamily="18" charset="0"/>
              <a:cs typeface="Arial" charset="0"/>
            </a:endParaRPr>
          </a:p>
          <a:p>
            <a:pPr lvl="2" algn="just">
              <a:buFont typeface="Wingdings" pitchFamily="2" charset="2"/>
              <a:buNone/>
            </a:pPr>
            <a:r>
              <a:rPr lang="en-US" b="1" i="0" smtClean="0">
                <a:solidFill>
                  <a:srgbClr val="0000FF"/>
                </a:solidFill>
                <a:latin typeface="Calibri" pitchFamily="34" charset="0"/>
                <a:ea typeface="Times New Roman" pitchFamily="18" charset="0"/>
                <a:cs typeface="Arial" charset="0"/>
              </a:rPr>
              <a:t>E24.Physical_Man-Made_Thing</a:t>
            </a:r>
            <a:r>
              <a:rPr lang="en-GB" b="1" i="0" smtClean="0">
                <a:solidFill>
                  <a:srgbClr val="0000FF"/>
                </a:solidFill>
                <a:latin typeface="Calibri" pitchFamily="34" charset="0"/>
                <a:ea typeface="Times New Roman" pitchFamily="18" charset="0"/>
                <a:cs typeface="Arial" charset="0"/>
              </a:rPr>
              <a:t> -&gt;</a:t>
            </a:r>
            <a:r>
              <a:rPr lang="en-GB" i="0" smtClean="0">
                <a:solidFill>
                  <a:srgbClr val="0000FF"/>
                </a:solidFill>
                <a:latin typeface="Calibri" pitchFamily="34" charset="0"/>
                <a:ea typeface="Times New Roman" pitchFamily="18" charset="0"/>
                <a:cs typeface="Arial" charset="0"/>
              </a:rPr>
              <a:t> </a:t>
            </a:r>
            <a:r>
              <a:rPr lang="en-GB" i="0" smtClean="0">
                <a:solidFill>
                  <a:srgbClr val="000000"/>
                </a:solidFill>
                <a:latin typeface="Calibri" pitchFamily="34" charset="0"/>
                <a:ea typeface="Times New Roman" pitchFamily="18" charset="0"/>
                <a:cs typeface="Arial" charset="0"/>
              </a:rPr>
              <a:t>P62F.depicts -&gt; </a:t>
            </a:r>
            <a:r>
              <a:rPr lang="en-GB" b="1" i="0" smtClean="0">
                <a:solidFill>
                  <a:srgbClr val="FF0000"/>
                </a:solidFill>
                <a:latin typeface="Calibri" pitchFamily="34" charset="0"/>
                <a:ea typeface="Times New Roman" pitchFamily="18" charset="0"/>
                <a:cs typeface="Arial" charset="0"/>
              </a:rPr>
              <a:t>C1.Object</a:t>
            </a:r>
            <a:endParaRPr lang="en-GB" i="0" smtClean="0">
              <a:solidFill>
                <a:srgbClr val="000000"/>
              </a:solidFill>
              <a:latin typeface="Calibri" pitchFamily="34" charset="0"/>
              <a:ea typeface="Times New Roman" pitchFamily="18" charset="0"/>
              <a:cs typeface="Arial" charset="0"/>
            </a:endParaRPr>
          </a:p>
          <a:p>
            <a:pPr lvl="2" algn="just">
              <a:buFont typeface="Wingdings" pitchFamily="2" charset="2"/>
              <a:buNone/>
            </a:pPr>
            <a:r>
              <a:rPr lang="en-GB" i="0" smtClean="0">
                <a:solidFill>
                  <a:srgbClr val="000000"/>
                </a:solidFill>
                <a:latin typeface="Calibri" pitchFamily="34" charset="0"/>
                <a:ea typeface="Times New Roman" pitchFamily="18" charset="0"/>
                <a:cs typeface="Arial" charset="0"/>
              </a:rPr>
              <a:t>OR</a:t>
            </a:r>
            <a:endParaRPr lang="en-US" b="1" i="0" smtClean="0">
              <a:solidFill>
                <a:srgbClr val="0000FF"/>
              </a:solidFill>
              <a:latin typeface="Calibri" pitchFamily="34" charset="0"/>
              <a:ea typeface="Times New Roman" pitchFamily="18" charset="0"/>
              <a:cs typeface="Arial" charset="0"/>
            </a:endParaRPr>
          </a:p>
          <a:p>
            <a:pPr lvl="2">
              <a:buFont typeface="Wingdings" pitchFamily="2" charset="2"/>
              <a:buNone/>
            </a:pPr>
            <a:r>
              <a:rPr lang="en-US" b="1" i="0" smtClean="0">
                <a:solidFill>
                  <a:srgbClr val="0000FF"/>
                </a:solidFill>
                <a:latin typeface="Calibri" pitchFamily="34" charset="0"/>
                <a:ea typeface="Times New Roman" pitchFamily="18" charset="0"/>
                <a:cs typeface="Arial" charset="0"/>
              </a:rPr>
              <a:t>E24.Physical_Man-Made_Thing -&gt;</a:t>
            </a:r>
            <a:r>
              <a:rPr lang="en-GB" i="0" smtClean="0">
                <a:solidFill>
                  <a:srgbClr val="0000FF"/>
                </a:solidFill>
                <a:latin typeface="Calibri" pitchFamily="34" charset="0"/>
                <a:ea typeface="Times New Roman" pitchFamily="18" charset="0"/>
                <a:cs typeface="Arial" charset="0"/>
              </a:rPr>
              <a:t> (</a:t>
            </a:r>
            <a:r>
              <a:rPr lang="en-GB" i="0" smtClean="0">
                <a:solidFill>
                  <a:srgbClr val="000000"/>
                </a:solidFill>
                <a:latin typeface="Calibri" pitchFamily="34" charset="0"/>
                <a:ea typeface="Times New Roman" pitchFamily="18" charset="0"/>
                <a:cs typeface="Arial" charset="0"/>
              </a:rPr>
              <a:t>P128F.carries)</a:t>
            </a:r>
            <a:r>
              <a:rPr lang="en-GB" i="0" baseline="30000" smtClean="0">
                <a:solidFill>
                  <a:srgbClr val="000000"/>
                </a:solidFill>
                <a:latin typeface="Calibri" pitchFamily="34" charset="0"/>
                <a:ea typeface="Times New Roman" pitchFamily="18" charset="0"/>
                <a:cs typeface="Arial" charset="0"/>
              </a:rPr>
              <a:t>[0,1]</a:t>
            </a:r>
            <a:r>
              <a:rPr lang="en-GB" i="0" baseline="30000" smtClean="0">
                <a:solidFill>
                  <a:srgbClr val="0000FF"/>
                </a:solidFill>
                <a:latin typeface="Calibri" pitchFamily="34" charset="0"/>
                <a:ea typeface="Times New Roman" pitchFamily="18" charset="0"/>
                <a:cs typeface="Arial" charset="0"/>
              </a:rPr>
              <a:t> </a:t>
            </a:r>
            <a:r>
              <a:rPr lang="en-GB" i="0" smtClean="0">
                <a:solidFill>
                  <a:srgbClr val="0000FF"/>
                </a:solidFill>
                <a:latin typeface="Calibri" pitchFamily="34" charset="0"/>
                <a:ea typeface="Times New Roman" pitchFamily="18" charset="0"/>
                <a:cs typeface="Arial" charset="0"/>
              </a:rPr>
              <a:t>-&gt; </a:t>
            </a:r>
            <a:r>
              <a:rPr lang="en-US" b="1" i="0" smtClean="0">
                <a:solidFill>
                  <a:srgbClr val="0000FF"/>
                </a:solidFill>
                <a:latin typeface="Calibri" pitchFamily="34" charset="0"/>
                <a:ea typeface="Times New Roman" pitchFamily="18" charset="0"/>
                <a:cs typeface="Arial" charset="0"/>
              </a:rPr>
              <a:t>E73.Information_Object </a:t>
            </a:r>
          </a:p>
          <a:p>
            <a:pPr lvl="2">
              <a:buFont typeface="Wingdings" pitchFamily="2" charset="2"/>
              <a:buNone/>
            </a:pPr>
            <a:r>
              <a:rPr lang="en-US" b="1" i="0" smtClean="0">
                <a:solidFill>
                  <a:srgbClr val="0000FF"/>
                </a:solidFill>
                <a:latin typeface="Calibri" pitchFamily="34" charset="0"/>
                <a:ea typeface="Times New Roman" pitchFamily="18" charset="0"/>
                <a:cs typeface="Arial" charset="0"/>
              </a:rPr>
              <a:t>	</a:t>
            </a:r>
            <a:r>
              <a:rPr lang="en-GB" b="1" i="0" smtClean="0">
                <a:solidFill>
                  <a:srgbClr val="0000FF"/>
                </a:solidFill>
                <a:latin typeface="Calibri" pitchFamily="34" charset="0"/>
                <a:ea typeface="Times New Roman" pitchFamily="18" charset="0"/>
                <a:cs typeface="Arial" charset="0"/>
              </a:rPr>
              <a:t>-&gt;</a:t>
            </a:r>
            <a:r>
              <a:rPr lang="en-GB" i="0" smtClean="0">
                <a:solidFill>
                  <a:srgbClr val="0000FF"/>
                </a:solidFill>
                <a:latin typeface="Calibri" pitchFamily="34" charset="0"/>
                <a:ea typeface="Times New Roman" pitchFamily="18" charset="0"/>
                <a:cs typeface="Arial" charset="0"/>
              </a:rPr>
              <a:t> </a:t>
            </a:r>
            <a:r>
              <a:rPr lang="en-GB" i="0" smtClean="0">
                <a:solidFill>
                  <a:srgbClr val="000000"/>
                </a:solidFill>
                <a:latin typeface="Calibri" pitchFamily="34" charset="0"/>
                <a:ea typeface="Times New Roman" pitchFamily="18" charset="0"/>
                <a:cs typeface="Arial" charset="0"/>
              </a:rPr>
              <a:t>P67F.refers_to</a:t>
            </a:r>
            <a:r>
              <a:rPr lang="en-US" i="0" smtClean="0">
                <a:solidFill>
                  <a:srgbClr val="000000"/>
                </a:solidFill>
                <a:latin typeface="Calibri" pitchFamily="34" charset="0"/>
                <a:ea typeface="Times New Roman" pitchFamily="18" charset="0"/>
                <a:cs typeface="Arial" charset="0"/>
              </a:rPr>
              <a:t>-&gt; </a:t>
            </a:r>
            <a:r>
              <a:rPr lang="en-GB" b="1" i="0" smtClean="0">
                <a:solidFill>
                  <a:srgbClr val="FF0000"/>
                </a:solidFill>
                <a:latin typeface="Calibri" pitchFamily="34" charset="0"/>
                <a:ea typeface="Times New Roman" pitchFamily="18" charset="0"/>
                <a:cs typeface="Arial" charset="0"/>
              </a:rPr>
              <a:t>C1.Object</a:t>
            </a:r>
            <a:r>
              <a:rPr lang="en-GB" i="0" smtClean="0">
                <a:solidFill>
                  <a:srgbClr val="000000"/>
                </a:solidFill>
                <a:latin typeface="Calibri" pitchFamily="34" charset="0"/>
                <a:ea typeface="Times New Roman" pitchFamily="18" charset="0"/>
                <a:cs typeface="Arial" charset="0"/>
              </a:rPr>
              <a:t> </a:t>
            </a:r>
            <a:endParaRPr lang="en-US" i="0" smtClean="0">
              <a:solidFill>
                <a:srgbClr val="000000"/>
              </a:solidFill>
              <a:latin typeface="Calibri" pitchFamily="34" charset="0"/>
              <a:ea typeface="Times New Roman" pitchFamily="18" charset="0"/>
              <a:cs typeface="Arial" charset="0"/>
            </a:endParaRPr>
          </a:p>
          <a:p>
            <a:pPr lvl="2">
              <a:buFont typeface="Wingdings" pitchFamily="2" charset="2"/>
              <a:buNone/>
            </a:pPr>
            <a:r>
              <a:rPr lang="en-US" i="0" smtClean="0">
                <a:solidFill>
                  <a:srgbClr val="000000"/>
                </a:solidFill>
                <a:latin typeface="Calibri" pitchFamily="34" charset="0"/>
                <a:ea typeface="Times New Roman" pitchFamily="18" charset="0"/>
                <a:cs typeface="Arial" charset="0"/>
              </a:rPr>
              <a:t>OR</a:t>
            </a:r>
          </a:p>
          <a:p>
            <a:pPr lvl="2">
              <a:buFont typeface="Wingdings" pitchFamily="2" charset="2"/>
              <a:buNone/>
            </a:pPr>
            <a:r>
              <a:rPr lang="en-US" b="1" i="0" smtClean="0">
                <a:solidFill>
                  <a:srgbClr val="0000CC"/>
                </a:solidFill>
                <a:latin typeface="Calibri" pitchFamily="34" charset="0"/>
                <a:ea typeface="Times New Roman" pitchFamily="18" charset="0"/>
                <a:cs typeface="Arial" charset="0"/>
              </a:rPr>
              <a:t>D1.Digital_Object -&gt; </a:t>
            </a:r>
            <a:r>
              <a:rPr lang="en-US" b="1" i="0" smtClean="0">
                <a:latin typeface="Calibri" pitchFamily="34" charset="0"/>
                <a:ea typeface="Times New Roman" pitchFamily="18" charset="0"/>
                <a:cs typeface="Arial" charset="0"/>
              </a:rPr>
              <a:t>(</a:t>
            </a:r>
            <a:r>
              <a:rPr lang="en-US" i="0" smtClean="0">
                <a:latin typeface="Calibri" pitchFamily="34" charset="0"/>
                <a:ea typeface="Times New Roman" pitchFamily="18" charset="0"/>
                <a:cs typeface="Arial" charset="0"/>
              </a:rPr>
              <a:t>F1F.is_derivative_of</a:t>
            </a:r>
            <a:r>
              <a:rPr lang="en-US" b="1" i="0" smtClean="0">
                <a:latin typeface="Calibri" pitchFamily="34" charset="0"/>
                <a:ea typeface="Times New Roman" pitchFamily="18" charset="0"/>
                <a:cs typeface="Arial" charset="0"/>
              </a:rPr>
              <a:t>)</a:t>
            </a:r>
            <a:r>
              <a:rPr lang="en-US" b="1" i="0" baseline="30000" smtClean="0">
                <a:latin typeface="Calibri" pitchFamily="34" charset="0"/>
                <a:ea typeface="Times New Roman" pitchFamily="18" charset="0"/>
                <a:cs typeface="Arial" charset="0"/>
              </a:rPr>
              <a:t>[0,n]</a:t>
            </a:r>
            <a:r>
              <a:rPr lang="en-US" b="1" i="0" smtClean="0">
                <a:solidFill>
                  <a:srgbClr val="0000CC"/>
                </a:solidFill>
                <a:latin typeface="Calibri" pitchFamily="34" charset="0"/>
                <a:ea typeface="Times New Roman" pitchFamily="18" charset="0"/>
                <a:cs typeface="Arial" charset="0"/>
              </a:rPr>
              <a:t> -&gt; D1.Digital_Object -&gt; </a:t>
            </a:r>
            <a:r>
              <a:rPr lang="en-US" i="0" smtClean="0">
                <a:solidFill>
                  <a:srgbClr val="000000"/>
                </a:solidFill>
                <a:latin typeface="Calibri" pitchFamily="34" charset="0"/>
                <a:ea typeface="Times New Roman" pitchFamily="18" charset="0"/>
                <a:cs typeface="Arial" charset="0"/>
              </a:rPr>
              <a:t>L11B.was_output_of </a:t>
            </a:r>
            <a:r>
              <a:rPr lang="en-GB" b="1" i="0" smtClean="0">
                <a:solidFill>
                  <a:srgbClr val="0000FF"/>
                </a:solidFill>
                <a:latin typeface="Calibri" pitchFamily="34" charset="0"/>
                <a:ea typeface="Times New Roman" pitchFamily="18" charset="0"/>
                <a:cs typeface="Arial" charset="0"/>
              </a:rPr>
              <a:t>-&gt;</a:t>
            </a:r>
            <a:r>
              <a:rPr lang="en-GB" i="0" smtClean="0">
                <a:solidFill>
                  <a:srgbClr val="000000"/>
                </a:solidFill>
                <a:latin typeface="Calibri" pitchFamily="34" charset="0"/>
                <a:ea typeface="Times New Roman" pitchFamily="18" charset="0"/>
                <a:cs typeface="Arial" charset="0"/>
              </a:rPr>
              <a:t> </a:t>
            </a:r>
            <a:r>
              <a:rPr lang="en-US" b="1" i="0" smtClean="0">
                <a:solidFill>
                  <a:srgbClr val="0000FF"/>
                </a:solidFill>
                <a:latin typeface="Calibri" pitchFamily="34" charset="0"/>
                <a:ea typeface="Times New Roman" pitchFamily="18" charset="0"/>
                <a:cs typeface="Arial" charset="0"/>
              </a:rPr>
              <a:t>D7.Digital_Machine_Event</a:t>
            </a:r>
            <a:r>
              <a:rPr lang="en-GB" b="1" i="0" smtClean="0">
                <a:solidFill>
                  <a:srgbClr val="0000CC"/>
                </a:solidFill>
                <a:latin typeface="Calibri" pitchFamily="34" charset="0"/>
                <a:ea typeface="Times New Roman" pitchFamily="18" charset="0"/>
                <a:cs typeface="Arial" charset="0"/>
              </a:rPr>
              <a:t>-&gt; (</a:t>
            </a:r>
            <a:r>
              <a:rPr lang="en-GB" i="0" smtClean="0">
                <a:solidFill>
                  <a:srgbClr val="000000"/>
                </a:solidFill>
                <a:latin typeface="Calibri" pitchFamily="34" charset="0"/>
                <a:ea typeface="Times New Roman" pitchFamily="18" charset="0"/>
                <a:cs typeface="Arial" charset="0"/>
              </a:rPr>
              <a:t>P9B.forms_part_of)</a:t>
            </a:r>
            <a:r>
              <a:rPr lang="en-GB" i="0" baseline="30000" smtClean="0">
                <a:solidFill>
                  <a:srgbClr val="000000"/>
                </a:solidFill>
                <a:latin typeface="Calibri" pitchFamily="34" charset="0"/>
                <a:ea typeface="Times New Roman" pitchFamily="18" charset="0"/>
                <a:cs typeface="Arial" charset="0"/>
              </a:rPr>
              <a:t>[0,n]  </a:t>
            </a:r>
            <a:r>
              <a:rPr lang="en-GB" b="1" i="0" baseline="30000" smtClean="0">
                <a:solidFill>
                  <a:srgbClr val="000000"/>
                </a:solidFill>
                <a:latin typeface="Calibri" pitchFamily="34" charset="0"/>
                <a:ea typeface="Times New Roman" pitchFamily="18" charset="0"/>
                <a:cs typeface="Arial" charset="0"/>
              </a:rPr>
              <a:t>     </a:t>
            </a:r>
            <a:r>
              <a:rPr lang="en-GB" b="1" i="0" smtClean="0">
                <a:solidFill>
                  <a:srgbClr val="0000FF"/>
                </a:solidFill>
                <a:latin typeface="Calibri" pitchFamily="34" charset="0"/>
                <a:ea typeface="Times New Roman" pitchFamily="18" charset="0"/>
                <a:cs typeface="Arial" charset="0"/>
              </a:rPr>
              <a:t>-&gt;</a:t>
            </a:r>
            <a:r>
              <a:rPr lang="en-GB" i="0" baseline="30000" smtClean="0">
                <a:solidFill>
                  <a:srgbClr val="000000"/>
                </a:solidFill>
                <a:latin typeface="Calibri" pitchFamily="34" charset="0"/>
                <a:ea typeface="Times New Roman" pitchFamily="18" charset="0"/>
                <a:cs typeface="Arial" charset="0"/>
              </a:rPr>
              <a:t> </a:t>
            </a:r>
            <a:r>
              <a:rPr lang="en-GB" b="1" i="0" smtClean="0">
                <a:solidFill>
                  <a:srgbClr val="0000CC"/>
                </a:solidFill>
                <a:latin typeface="Calibri" pitchFamily="34" charset="0"/>
                <a:ea typeface="Times New Roman" pitchFamily="18" charset="0"/>
                <a:cs typeface="Arial" charset="0"/>
              </a:rPr>
              <a:t>D2.Digitization_Process -&gt; </a:t>
            </a:r>
            <a:r>
              <a:rPr lang="en-GB" i="0" smtClean="0">
                <a:solidFill>
                  <a:srgbClr val="000000"/>
                </a:solidFill>
                <a:latin typeface="Calibri" pitchFamily="34" charset="0"/>
                <a:ea typeface="Times New Roman" pitchFamily="18" charset="0"/>
                <a:cs typeface="Arial" charset="0"/>
              </a:rPr>
              <a:t>L1F.digitized </a:t>
            </a:r>
            <a:r>
              <a:rPr lang="en-GB" b="1" i="0" smtClean="0">
                <a:solidFill>
                  <a:srgbClr val="0000FF"/>
                </a:solidFill>
                <a:latin typeface="Calibri" pitchFamily="34" charset="0"/>
                <a:ea typeface="Times New Roman" pitchFamily="18" charset="0"/>
                <a:cs typeface="Arial" charset="0"/>
              </a:rPr>
              <a:t>-&gt; </a:t>
            </a:r>
            <a:r>
              <a:rPr lang="en-US" b="1" i="0" smtClean="0">
                <a:solidFill>
                  <a:srgbClr val="0000FF"/>
                </a:solidFill>
                <a:latin typeface="Calibri" pitchFamily="34" charset="0"/>
                <a:ea typeface="Times New Roman" pitchFamily="18" charset="0"/>
                <a:cs typeface="Arial" charset="0"/>
              </a:rPr>
              <a:t>C1.Object </a:t>
            </a:r>
            <a:r>
              <a:rPr lang="en-US" sz="1600" b="1" i="0" smtClean="0">
                <a:solidFill>
                  <a:srgbClr val="000000"/>
                </a:solidFill>
                <a:latin typeface="Calibri" pitchFamily="34" charset="0"/>
                <a:ea typeface="Times New Roman" pitchFamily="18" charset="0"/>
                <a:cs typeface="Arial" charset="0"/>
              </a:rPr>
              <a:t>&gt;(</a:t>
            </a:r>
            <a:r>
              <a:rPr lang="en-US" sz="1600" i="0" smtClean="0">
                <a:solidFill>
                  <a:srgbClr val="000000"/>
                </a:solidFill>
                <a:latin typeface="Calibri" pitchFamily="34" charset="0"/>
                <a:ea typeface="Times New Roman" pitchFamily="18" charset="0"/>
                <a:cs typeface="Arial" charset="0"/>
              </a:rPr>
              <a:t>F4F.is_composed_of) </a:t>
            </a:r>
            <a:r>
              <a:rPr lang="en-US" sz="1600" i="0" baseline="30000" smtClean="0">
                <a:solidFill>
                  <a:srgbClr val="000000"/>
                </a:solidFill>
                <a:latin typeface="Calibri" pitchFamily="34" charset="0"/>
                <a:ea typeface="Times New Roman" pitchFamily="18" charset="0"/>
                <a:cs typeface="Arial" charset="0"/>
              </a:rPr>
              <a:t>[0,n]</a:t>
            </a:r>
            <a:r>
              <a:rPr lang="en-US" sz="1600" i="0" smtClean="0">
                <a:solidFill>
                  <a:srgbClr val="000000"/>
                </a:solidFill>
                <a:latin typeface="Calibri" pitchFamily="34" charset="0"/>
                <a:ea typeface="Times New Roman" pitchFamily="18" charset="0"/>
                <a:cs typeface="Arial" charset="0"/>
              </a:rPr>
              <a:t> -&gt;</a:t>
            </a:r>
            <a:r>
              <a:rPr lang="en-GB" b="1" i="0" smtClean="0">
                <a:solidFill>
                  <a:srgbClr val="FF0000"/>
                </a:solidFill>
                <a:latin typeface="Calibri" pitchFamily="34" charset="0"/>
                <a:ea typeface="Times New Roman" pitchFamily="18" charset="0"/>
                <a:cs typeface="Arial" charset="0"/>
              </a:rPr>
              <a:t>C1.Object</a:t>
            </a:r>
            <a:r>
              <a:rPr lang="en-GB" i="0" smtClean="0">
                <a:solidFill>
                  <a:srgbClr val="000000"/>
                </a:solidFill>
                <a:latin typeface="Calibri" pitchFamily="34" charset="0"/>
                <a:ea typeface="Times New Roman" pitchFamily="18" charset="0"/>
                <a:cs typeface="Arial" charset="0"/>
              </a:rPr>
              <a:t> </a:t>
            </a:r>
            <a:endParaRPr lang="en-US" i="0" smtClean="0">
              <a:solidFill>
                <a:srgbClr val="000000"/>
              </a:solidFill>
              <a:latin typeface="Calibri" pitchFamily="34" charset="0"/>
              <a:ea typeface="Times New Roman" pitchFamily="18" charset="0"/>
              <a:cs typeface="Arial" charset="0"/>
            </a:endParaRPr>
          </a:p>
          <a:p>
            <a:pPr lvl="2">
              <a:buFont typeface="Wingdings" pitchFamily="2" charset="2"/>
              <a:buNone/>
            </a:pPr>
            <a:endParaRPr lang="en-GB" sz="1600" i="0" smtClean="0">
              <a:solidFill>
                <a:srgbClr val="000000"/>
              </a:solidFill>
              <a:latin typeface="Calibri" pitchFamily="34" charset="0"/>
              <a:ea typeface="Times New Roman" pitchFamily="18" charset="0"/>
              <a:cs typeface="Arial" charset="0"/>
            </a:endParaRPr>
          </a:p>
        </p:txBody>
      </p:sp>
      <p:sp>
        <p:nvSpPr>
          <p:cNvPr id="71682" name="26 - Ορθογώνιο"/>
          <p:cNvSpPr>
            <a:spLocks noChangeArrowheads="1"/>
          </p:cNvSpPr>
          <p:nvPr/>
        </p:nvSpPr>
        <p:spPr bwMode="auto">
          <a:xfrm>
            <a:off x="3459163" y="723900"/>
            <a:ext cx="6103937" cy="519113"/>
          </a:xfrm>
          <a:prstGeom prst="rect">
            <a:avLst/>
          </a:prstGeom>
          <a:noFill/>
          <a:ln w="9525">
            <a:noFill/>
            <a:miter lim="800000"/>
            <a:headEnd/>
            <a:tailEnd/>
          </a:ln>
        </p:spPr>
        <p:txBody>
          <a:bodyPr wrap="none">
            <a:spAutoFit/>
          </a:bodyPr>
          <a:lstStyle/>
          <a:p>
            <a:pPr eaLnBrk="0" hangingPunct="0"/>
            <a:r>
              <a:rPr lang="en-US" sz="2800" b="0" i="1">
                <a:solidFill>
                  <a:srgbClr val="4D4D4D"/>
                </a:solidFill>
              </a:rPr>
              <a:t>Thing is about Thing Path Expression</a:t>
            </a:r>
            <a:endParaRPr lang="el-GR" sz="2800" b="0" i="1">
              <a:solidFill>
                <a:srgbClr val="4D4D4D"/>
              </a:solidFill>
            </a:endParaRPr>
          </a:p>
        </p:txBody>
      </p:sp>
      <p:sp>
        <p:nvSpPr>
          <p:cNvPr id="79880" name="Text Box 8"/>
          <p:cNvSpPr txBox="1">
            <a:spLocks noChangeArrowheads="1"/>
          </p:cNvSpPr>
          <p:nvPr/>
        </p:nvSpPr>
        <p:spPr bwMode="auto">
          <a:xfrm>
            <a:off x="1924050" y="1349375"/>
            <a:ext cx="2249488" cy="369888"/>
          </a:xfrm>
          <a:prstGeom prst="rect">
            <a:avLst/>
          </a:prstGeom>
          <a:noFill/>
          <a:ln w="9525">
            <a:noFill/>
            <a:miter lim="800000"/>
            <a:headEnd/>
            <a:tailEnd/>
          </a:ln>
        </p:spPr>
        <p:txBody>
          <a:bodyPr wrap="none">
            <a:spAutoFit/>
          </a:bodyPr>
          <a:lstStyle/>
          <a:p>
            <a:pPr eaLnBrk="0" hangingPunct="0"/>
            <a:r>
              <a:rPr lang="en-US" b="0" i="1">
                <a:solidFill>
                  <a:srgbClr val="FF33CC"/>
                </a:solidFill>
              </a:rPr>
              <a:t>1. shows features of</a:t>
            </a:r>
            <a:endParaRPr lang="el-GR" b="0" i="1">
              <a:solidFill>
                <a:srgbClr val="FF33CC"/>
              </a:solidFill>
            </a:endParaRPr>
          </a:p>
        </p:txBody>
      </p:sp>
      <p:sp>
        <p:nvSpPr>
          <p:cNvPr id="79881" name="Text Box 9"/>
          <p:cNvSpPr txBox="1">
            <a:spLocks noChangeArrowheads="1"/>
          </p:cNvSpPr>
          <p:nvPr/>
        </p:nvSpPr>
        <p:spPr bwMode="auto">
          <a:xfrm>
            <a:off x="4878388" y="1630363"/>
            <a:ext cx="1504950" cy="366712"/>
          </a:xfrm>
          <a:prstGeom prst="rect">
            <a:avLst/>
          </a:prstGeom>
          <a:noFill/>
          <a:ln w="9525">
            <a:noFill/>
            <a:miter lim="800000"/>
            <a:headEnd/>
            <a:tailEnd/>
          </a:ln>
        </p:spPr>
        <p:txBody>
          <a:bodyPr wrap="none">
            <a:spAutoFit/>
          </a:bodyPr>
          <a:lstStyle/>
          <a:p>
            <a:pPr eaLnBrk="0" hangingPunct="0"/>
            <a:r>
              <a:rPr lang="en-US" b="0" i="1">
                <a:solidFill>
                  <a:srgbClr val="FF33CC"/>
                </a:solidFill>
              </a:rPr>
              <a:t>2. part-whole</a:t>
            </a:r>
            <a:endParaRPr lang="el-GR" b="0" i="1">
              <a:solidFill>
                <a:srgbClr val="FF33CC"/>
              </a:solidFill>
            </a:endParaRPr>
          </a:p>
        </p:txBody>
      </p:sp>
      <p:sp>
        <p:nvSpPr>
          <p:cNvPr id="79882" name="Text Box 10"/>
          <p:cNvSpPr txBox="1">
            <a:spLocks noChangeArrowheads="1"/>
          </p:cNvSpPr>
          <p:nvPr/>
        </p:nvSpPr>
        <p:spPr bwMode="auto">
          <a:xfrm>
            <a:off x="5348288" y="3516313"/>
            <a:ext cx="1530350" cy="366712"/>
          </a:xfrm>
          <a:prstGeom prst="rect">
            <a:avLst/>
          </a:prstGeom>
          <a:noFill/>
          <a:ln w="9525">
            <a:noFill/>
            <a:miter lim="800000"/>
            <a:headEnd/>
            <a:tailEnd/>
          </a:ln>
        </p:spPr>
        <p:txBody>
          <a:bodyPr wrap="none">
            <a:spAutoFit/>
          </a:bodyPr>
          <a:lstStyle/>
          <a:p>
            <a:pPr eaLnBrk="0" hangingPunct="0"/>
            <a:r>
              <a:rPr lang="en-US" b="0" i="1">
                <a:solidFill>
                  <a:srgbClr val="FF33CC"/>
                </a:solidFill>
              </a:rPr>
              <a:t>3. derivatives</a:t>
            </a:r>
            <a:endParaRPr lang="el-GR" b="0" i="1">
              <a:solidFill>
                <a:srgbClr val="FF33CC"/>
              </a:solidFill>
            </a:endParaRPr>
          </a:p>
        </p:txBody>
      </p:sp>
      <p:sp>
        <p:nvSpPr>
          <p:cNvPr id="79883" name="Text Box 11"/>
          <p:cNvSpPr txBox="1">
            <a:spLocks noChangeArrowheads="1"/>
          </p:cNvSpPr>
          <p:nvPr/>
        </p:nvSpPr>
        <p:spPr bwMode="auto">
          <a:xfrm rot="-1522579">
            <a:off x="415925" y="3117850"/>
            <a:ext cx="955675" cy="436563"/>
          </a:xfrm>
          <a:prstGeom prst="rect">
            <a:avLst/>
          </a:prstGeom>
          <a:noFill/>
          <a:ln w="9525">
            <a:solidFill>
              <a:srgbClr val="FF00FF"/>
            </a:solidFill>
            <a:miter lim="800000"/>
            <a:headEnd/>
            <a:tailEnd/>
          </a:ln>
        </p:spPr>
        <p:txBody>
          <a:bodyPr wrap="none">
            <a:spAutoFit/>
          </a:bodyPr>
          <a:lstStyle/>
          <a:p>
            <a:pPr eaLnBrk="0" hangingPunct="0"/>
            <a:r>
              <a:rPr lang="en-US" sz="2200">
                <a:solidFill>
                  <a:srgbClr val="FF33CC"/>
                </a:solidFill>
              </a:rPr>
              <a:t>Rules</a:t>
            </a:r>
            <a:endParaRPr lang="el-GR" sz="2200">
              <a:solidFill>
                <a:srgbClr val="FF33CC"/>
              </a:solidFill>
            </a:endParaRPr>
          </a:p>
        </p:txBody>
      </p:sp>
    </p:spTree>
    <p:custDataLst>
      <p:tags r:id="rId1"/>
    </p:custDataLst>
  </p:cSld>
  <p:clrMapOvr>
    <a:masterClrMapping/>
  </p:clrMapOvr>
  <p:transition advTm="1199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9883"/>
                                        </p:tgtEl>
                                        <p:attrNameLst>
                                          <p:attrName>style.visibility</p:attrName>
                                        </p:attrNameLst>
                                      </p:cBhvr>
                                      <p:to>
                                        <p:strVal val="visible"/>
                                      </p:to>
                                    </p:set>
                                    <p:anim calcmode="lin" valueType="num">
                                      <p:cBhvr>
                                        <p:cTn id="7" dur="500" fill="hold"/>
                                        <p:tgtEl>
                                          <p:spTgt spid="79883"/>
                                        </p:tgtEl>
                                        <p:attrNameLst>
                                          <p:attrName>ppt_w</p:attrName>
                                        </p:attrNameLst>
                                      </p:cBhvr>
                                      <p:tavLst>
                                        <p:tav tm="0">
                                          <p:val>
                                            <p:fltVal val="0"/>
                                          </p:val>
                                        </p:tav>
                                        <p:tav tm="100000">
                                          <p:val>
                                            <p:strVal val="#ppt_w"/>
                                          </p:val>
                                        </p:tav>
                                      </p:tavLst>
                                    </p:anim>
                                    <p:anim calcmode="lin" valueType="num">
                                      <p:cBhvr>
                                        <p:cTn id="8" dur="500" fill="hold"/>
                                        <p:tgtEl>
                                          <p:spTgt spid="79883"/>
                                        </p:tgtEl>
                                        <p:attrNameLst>
                                          <p:attrName>ppt_h</p:attrName>
                                        </p:attrNameLst>
                                      </p:cBhvr>
                                      <p:tavLst>
                                        <p:tav tm="0">
                                          <p:val>
                                            <p:fltVal val="0"/>
                                          </p:val>
                                        </p:tav>
                                        <p:tav tm="100000">
                                          <p:val>
                                            <p:strVal val="#ppt_h"/>
                                          </p:val>
                                        </p:tav>
                                      </p:tavLst>
                                    </p:anim>
                                    <p:animEffect transition="in" filter="fade">
                                      <p:cBhvr>
                                        <p:cTn id="9" dur="500"/>
                                        <p:tgtEl>
                                          <p:spTgt spid="7988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98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988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p:bldP spid="79881" grpId="0"/>
      <p:bldP spid="79882" grpId="0"/>
      <p:bldP spid="7988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514" name="Rectangle 42"/>
          <p:cNvSpPr>
            <a:spLocks noChangeArrowheads="1"/>
          </p:cNvSpPr>
          <p:nvPr/>
        </p:nvSpPr>
        <p:spPr bwMode="auto">
          <a:xfrm>
            <a:off x="1358900" y="698500"/>
            <a:ext cx="7967663" cy="577850"/>
          </a:xfrm>
          <a:prstGeom prst="rect">
            <a:avLst/>
          </a:prstGeom>
          <a:noFill/>
          <a:ln w="9525">
            <a:noFill/>
            <a:miter lim="800000"/>
            <a:headEnd/>
            <a:tailEnd/>
          </a:ln>
          <a:effectLst/>
        </p:spPr>
        <p:txBody>
          <a:bodyPr lIns="92075" tIns="46038" rIns="92075" bIns="46038" anchor="b"/>
          <a:lstStyle/>
          <a:p>
            <a:pPr algn="r">
              <a:defRPr/>
            </a:pPr>
            <a:r>
              <a:rPr lang="en-US" sz="2800" b="0" i="1" dirty="0">
                <a:solidFill>
                  <a:srgbClr val="4D4D4D"/>
                </a:solidFill>
                <a:latin typeface="+mj-lt"/>
                <a:ea typeface="+mj-ea"/>
                <a:cs typeface="+mj-cs"/>
              </a:rPr>
              <a:t>SPARQL query statement: Thing is about Thing</a:t>
            </a:r>
            <a:endParaRPr lang="en-GB" sz="2800" b="0" i="1" dirty="0">
              <a:solidFill>
                <a:srgbClr val="4D4D4D"/>
              </a:solidFill>
              <a:latin typeface="+mj-lt"/>
              <a:ea typeface="+mj-ea"/>
              <a:cs typeface="+mj-cs"/>
            </a:endParaRPr>
          </a:p>
        </p:txBody>
      </p:sp>
      <p:sp>
        <p:nvSpPr>
          <p:cNvPr id="73730" name="2 - Θέση περιεχομένου"/>
          <p:cNvSpPr txBox="1">
            <a:spLocks/>
          </p:cNvSpPr>
          <p:nvPr/>
        </p:nvSpPr>
        <p:spPr bwMode="auto">
          <a:xfrm>
            <a:off x="482600" y="1454150"/>
            <a:ext cx="8915400" cy="3975100"/>
          </a:xfrm>
          <a:prstGeom prst="rect">
            <a:avLst/>
          </a:prstGeom>
          <a:solidFill>
            <a:schemeClr val="bg1"/>
          </a:solidFill>
          <a:ln w="9525">
            <a:noFill/>
            <a:miter lim="800000"/>
            <a:headEnd/>
            <a:tailEnd/>
          </a:ln>
        </p:spPr>
        <p:txBody>
          <a:bodyPr/>
          <a:lstStyle/>
          <a:p>
            <a:pPr marL="447675" indent="-447675">
              <a:spcBef>
                <a:spcPct val="20000"/>
              </a:spcBef>
              <a:buClr>
                <a:schemeClr val="accent1"/>
              </a:buClr>
              <a:buSzPct val="70000"/>
              <a:buFont typeface="Wingdings" pitchFamily="2" charset="2"/>
              <a:buNone/>
            </a:pPr>
            <a:r>
              <a:rPr lang="en-US" sz="1100" b="0" i="1"/>
              <a:t>#In this example $Thing1 is the queried Thing and $Thing2 is the known thing as in   $Thing1 is about $Thing2</a:t>
            </a:r>
          </a:p>
          <a:p>
            <a:pPr marL="447675" indent="-447675">
              <a:spcBef>
                <a:spcPct val="20000"/>
              </a:spcBef>
              <a:buClr>
                <a:schemeClr val="accent1"/>
              </a:buClr>
              <a:buSzPct val="70000"/>
              <a:buFont typeface="Wingdings" pitchFamily="2" charset="2"/>
              <a:buNone/>
            </a:pPr>
            <a:endParaRPr lang="en-US" sz="1100" b="0" i="1"/>
          </a:p>
          <a:p>
            <a:pPr marL="447675" indent="-447675">
              <a:spcBef>
                <a:spcPct val="20000"/>
              </a:spcBef>
              <a:buClr>
                <a:schemeClr val="accent1"/>
              </a:buClr>
              <a:buSzPct val="70000"/>
              <a:buFont typeface="Wingdings" pitchFamily="2" charset="2"/>
              <a:buNone/>
            </a:pPr>
            <a:r>
              <a:rPr lang="en-US" sz="1100" b="0" i="1"/>
              <a:t>select distinct  $Thing1  $Label</a:t>
            </a:r>
          </a:p>
          <a:p>
            <a:pPr marL="447675" indent="-447675">
              <a:spcBef>
                <a:spcPct val="20000"/>
              </a:spcBef>
              <a:buClr>
                <a:schemeClr val="accent1"/>
              </a:buClr>
              <a:buSzPct val="70000"/>
              <a:buFont typeface="Wingdings" pitchFamily="2" charset="2"/>
              <a:buNone/>
            </a:pPr>
            <a:r>
              <a:rPr lang="en-US" sz="1100" b="0" i="1"/>
              <a:t>{ </a:t>
            </a:r>
          </a:p>
          <a:p>
            <a:pPr marL="447675" indent="-447675">
              <a:spcBef>
                <a:spcPct val="20000"/>
              </a:spcBef>
              <a:buClr>
                <a:schemeClr val="accent1"/>
              </a:buClr>
              <a:buSzPct val="70000"/>
              <a:buFont typeface="Wingdings" pitchFamily="2" charset="2"/>
              <a:buNone/>
            </a:pPr>
            <a:r>
              <a:rPr lang="en-US" sz="1100" b="0" i="1"/>
              <a:t>$Thing1 rdf:type crm:E70.Thing.</a:t>
            </a:r>
          </a:p>
          <a:p>
            <a:pPr marL="447675" indent="-447675">
              <a:spcBef>
                <a:spcPct val="20000"/>
              </a:spcBef>
              <a:buClr>
                <a:schemeClr val="accent1"/>
              </a:buClr>
              <a:buSzPct val="70000"/>
              <a:buFont typeface="Wingdings" pitchFamily="2" charset="2"/>
              <a:buNone/>
            </a:pPr>
            <a:r>
              <a:rPr lang="en-US" sz="1100" b="0" i="1"/>
              <a:t>	optional{$Thing1 crmdig:L4F.has_preferred_label $Label.</a:t>
            </a:r>
          </a:p>
          <a:p>
            <a:pPr marL="447675" indent="-447675">
              <a:spcBef>
                <a:spcPct val="20000"/>
              </a:spcBef>
              <a:buClr>
                <a:schemeClr val="accent1"/>
              </a:buClr>
              <a:buSzPct val="70000"/>
              <a:buFont typeface="Wingdings" pitchFamily="2" charset="2"/>
              <a:buNone/>
            </a:pPr>
            <a:r>
              <a:rPr lang="en-US" sz="1100" b="0" i="1"/>
              <a:t>	}{optional{</a:t>
            </a:r>
          </a:p>
          <a:p>
            <a:pPr marL="447675" indent="-447675">
              <a:spcBef>
                <a:spcPct val="20000"/>
              </a:spcBef>
              <a:buClr>
                <a:schemeClr val="accent1"/>
              </a:buClr>
              <a:buSzPct val="70000"/>
              <a:buFont typeface="Wingdings" pitchFamily="2" charset="2"/>
              <a:buNone/>
            </a:pPr>
            <a:r>
              <a:rPr lang="en-US" sz="1100" b="0" i="1"/>
              <a:t>	$Thing1 crm:P130F.shows_features_of $Thing2.</a:t>
            </a:r>
          </a:p>
          <a:p>
            <a:pPr marL="447675" indent="-447675">
              <a:spcBef>
                <a:spcPct val="20000"/>
              </a:spcBef>
              <a:buClr>
                <a:schemeClr val="accent1"/>
              </a:buClr>
              <a:buSzPct val="70000"/>
              <a:buFont typeface="Wingdings" pitchFamily="2" charset="2"/>
              <a:buNone/>
            </a:pPr>
            <a:r>
              <a:rPr lang="en-US" sz="1100" b="0" i="1"/>
              <a:t>	}}UNION</a:t>
            </a:r>
          </a:p>
          <a:p>
            <a:pPr marL="447675" indent="-447675">
              <a:spcBef>
                <a:spcPct val="20000"/>
              </a:spcBef>
              <a:buClr>
                <a:schemeClr val="accent1"/>
              </a:buClr>
              <a:buSzPct val="70000"/>
              <a:buFont typeface="Wingdings" pitchFamily="2" charset="2"/>
              <a:buNone/>
            </a:pPr>
            <a:r>
              <a:rPr lang="en-US" sz="1100" b="0" i="1"/>
              <a:t>	{optional{</a:t>
            </a:r>
          </a:p>
          <a:p>
            <a:pPr marL="447675" indent="-447675">
              <a:spcBef>
                <a:spcPct val="20000"/>
              </a:spcBef>
              <a:buClr>
                <a:schemeClr val="accent1"/>
              </a:buClr>
              <a:buSzPct val="70000"/>
              <a:buFont typeface="Wingdings" pitchFamily="2" charset="2"/>
              <a:buNone/>
            </a:pPr>
            <a:r>
              <a:rPr lang="en-US" sz="1100" b="0" i="1"/>
              <a:t>	 $Thing1 rdf:type crm:E24.Physical_Man-Made_Thing.</a:t>
            </a:r>
          </a:p>
          <a:p>
            <a:pPr marL="447675" indent="-447675">
              <a:spcBef>
                <a:spcPct val="20000"/>
              </a:spcBef>
              <a:buClr>
                <a:schemeClr val="accent1"/>
              </a:buClr>
              <a:buSzPct val="70000"/>
              <a:buFont typeface="Wingdings" pitchFamily="2" charset="2"/>
              <a:buNone/>
            </a:pPr>
            <a:r>
              <a:rPr lang="en-US" sz="1100" b="0" i="1"/>
              <a:t>	$Thing1	crm:P62F.depicts $Thing2. }}	</a:t>
            </a:r>
          </a:p>
          <a:p>
            <a:pPr marL="447675" indent="-447675">
              <a:spcBef>
                <a:spcPct val="20000"/>
              </a:spcBef>
              <a:buClr>
                <a:schemeClr val="accent1"/>
              </a:buClr>
              <a:buSzPct val="70000"/>
              <a:buFont typeface="Wingdings" pitchFamily="2" charset="2"/>
              <a:buNone/>
            </a:pPr>
            <a:r>
              <a:rPr lang="en-US" sz="1100" b="0" i="1"/>
              <a:t>	UNION</a:t>
            </a:r>
          </a:p>
          <a:p>
            <a:pPr marL="447675" indent="-447675">
              <a:spcBef>
                <a:spcPct val="20000"/>
              </a:spcBef>
              <a:buClr>
                <a:schemeClr val="accent1"/>
              </a:buClr>
              <a:buSzPct val="70000"/>
              <a:buFont typeface="Wingdings" pitchFamily="2" charset="2"/>
              <a:buNone/>
            </a:pPr>
            <a:r>
              <a:rPr lang="en-US" sz="1100" b="0" i="1"/>
              <a:t>	{ $Thing1 rdf:type crm:E24.Physical_Man-Made_Thing.</a:t>
            </a:r>
          </a:p>
          <a:p>
            <a:pPr marL="447675" indent="-447675">
              <a:spcBef>
                <a:spcPct val="20000"/>
              </a:spcBef>
              <a:buClr>
                <a:schemeClr val="accent1"/>
              </a:buClr>
              <a:buSzPct val="70000"/>
              <a:buFont typeface="Wingdings" pitchFamily="2" charset="2"/>
              <a:buNone/>
            </a:pPr>
            <a:r>
              <a:rPr lang="en-US" sz="1100" b="0" i="1"/>
              <a:t>	 $Thing1 crm:P128F.carries	$Information_Object.</a:t>
            </a:r>
          </a:p>
          <a:p>
            <a:pPr marL="447675" indent="-447675">
              <a:spcBef>
                <a:spcPct val="20000"/>
              </a:spcBef>
              <a:buClr>
                <a:schemeClr val="accent1"/>
              </a:buClr>
              <a:buSzPct val="70000"/>
              <a:buFont typeface="Wingdings" pitchFamily="2" charset="2"/>
              <a:buNone/>
            </a:pPr>
            <a:r>
              <a:rPr lang="en-US" sz="1100" b="0" i="1"/>
              <a:t>	 $Information_Object crm:P67F.refers_to	$Thing2.}</a:t>
            </a:r>
          </a:p>
          <a:p>
            <a:pPr marL="447675" indent="-447675">
              <a:spcBef>
                <a:spcPct val="20000"/>
              </a:spcBef>
              <a:buClr>
                <a:schemeClr val="accent1"/>
              </a:buClr>
              <a:buSzPct val="70000"/>
              <a:buFont typeface="Wingdings" pitchFamily="2" charset="2"/>
              <a:buNone/>
            </a:pPr>
            <a:r>
              <a:rPr lang="en-US" sz="1100" b="0" i="1"/>
              <a:t>	UNION{$Thing1 crm:P67F.refers_to	$Thing2.</a:t>
            </a:r>
          </a:p>
          <a:p>
            <a:pPr marL="447675" indent="-447675">
              <a:spcBef>
                <a:spcPct val="20000"/>
              </a:spcBef>
              <a:buClr>
                <a:schemeClr val="accent1"/>
              </a:buClr>
              <a:buSzPct val="70000"/>
              <a:buFont typeface="Wingdings" pitchFamily="2" charset="2"/>
              <a:buNone/>
            </a:pPr>
            <a:r>
              <a:rPr lang="en-US" sz="1100" b="0" i="1"/>
              <a:t>		}</a:t>
            </a:r>
            <a:r>
              <a:rPr lang="en-US" sz="1700" i="1"/>
              <a:t>		….</a:t>
            </a:r>
          </a:p>
          <a:p>
            <a:pPr marL="447675" indent="-447675">
              <a:spcBef>
                <a:spcPct val="20000"/>
              </a:spcBef>
              <a:buClr>
                <a:schemeClr val="accent1"/>
              </a:buClr>
              <a:buSzPct val="70000"/>
              <a:buFont typeface="Wingdings" pitchFamily="2" charset="2"/>
              <a:buNone/>
            </a:pPr>
            <a:r>
              <a:rPr lang="en-US" sz="1100" b="0" i="1"/>
              <a:t>	</a:t>
            </a:r>
            <a:r>
              <a:rPr lang="en-US" sz="1000" b="0" i="1"/>
              <a:t> UNION{		 </a:t>
            </a:r>
          </a:p>
          <a:p>
            <a:pPr marL="447675" indent="-447675">
              <a:spcBef>
                <a:spcPct val="20000"/>
              </a:spcBef>
              <a:buClr>
                <a:schemeClr val="accent1"/>
              </a:buClr>
              <a:buSzPct val="70000"/>
              <a:buFont typeface="Wingdings" pitchFamily="2" charset="2"/>
              <a:buNone/>
            </a:pPr>
            <a:r>
              <a:rPr lang="en-US" sz="1000" b="0" i="1"/>
              <a:t>	 $Thing1 crm:F1F.is_derivative_of  $tmpThing2.</a:t>
            </a:r>
          </a:p>
          <a:p>
            <a:pPr marL="447675" indent="-447675">
              <a:spcBef>
                <a:spcPct val="20000"/>
              </a:spcBef>
              <a:buClr>
                <a:schemeClr val="accent1"/>
              </a:buClr>
              <a:buSzPct val="70000"/>
              <a:buFont typeface="Wingdings" pitchFamily="2" charset="2"/>
              <a:buNone/>
            </a:pPr>
            <a:r>
              <a:rPr lang="en-US" sz="1000" b="0" i="1"/>
              <a:t>      $tmpThing2	crmdig:L11B.was_output_of	$DigMachEventX2.</a:t>
            </a:r>
          </a:p>
          <a:p>
            <a:pPr marL="447675" indent="-447675">
              <a:spcBef>
                <a:spcPct val="20000"/>
              </a:spcBef>
              <a:buClr>
                <a:schemeClr val="accent1"/>
              </a:buClr>
              <a:buSzPct val="70000"/>
              <a:buFont typeface="Wingdings" pitchFamily="2" charset="2"/>
              <a:buNone/>
            </a:pPr>
            <a:r>
              <a:rPr lang="en-US" sz="1000" b="0" i="1"/>
              <a:t>	  $DigMachEventX2 crm:P9B.forms_part_of	$Z1.</a:t>
            </a:r>
          </a:p>
          <a:p>
            <a:pPr marL="447675" indent="-447675">
              <a:spcBef>
                <a:spcPct val="20000"/>
              </a:spcBef>
              <a:buClr>
                <a:schemeClr val="accent1"/>
              </a:buClr>
              <a:buSzPct val="70000"/>
              <a:buFont typeface="Wingdings" pitchFamily="2" charset="2"/>
              <a:buNone/>
            </a:pPr>
            <a:r>
              <a:rPr lang="en-US" sz="1000" b="0" i="1"/>
              <a:t>	  $Z1	crmdig:L1F.digitized	$Thing2.</a:t>
            </a:r>
          </a:p>
          <a:p>
            <a:pPr marL="447675" indent="-447675">
              <a:spcBef>
                <a:spcPct val="20000"/>
              </a:spcBef>
              <a:buClr>
                <a:schemeClr val="accent1"/>
              </a:buClr>
              <a:buSzPct val="70000"/>
              <a:buFont typeface="Wingdings" pitchFamily="2" charset="2"/>
              <a:buNone/>
            </a:pPr>
            <a:r>
              <a:rPr lang="en-US" sz="1000" b="0" i="1"/>
              <a:t>	 }}}</a:t>
            </a:r>
          </a:p>
          <a:p>
            <a:pPr marL="447675" indent="-447675">
              <a:spcBef>
                <a:spcPct val="20000"/>
              </a:spcBef>
              <a:buClr>
                <a:schemeClr val="accent1"/>
              </a:buClr>
              <a:buSzPct val="70000"/>
              <a:buFont typeface="Wingdings" pitchFamily="2" charset="2"/>
              <a:buNone/>
            </a:pPr>
            <a:endParaRPr lang="en-US" sz="1100" b="0" i="1"/>
          </a:p>
        </p:txBody>
      </p:sp>
    </p:spTree>
  </p:cSld>
  <p:clrMapOvr>
    <a:masterClrMapping/>
  </p:clrMapOvr>
  <p:transition advTm="1616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smtClean="0"/>
              <a:t>Implementation</a:t>
            </a:r>
            <a:endParaRPr lang="el-GR" smtClean="0"/>
          </a:p>
        </p:txBody>
      </p:sp>
      <p:sp>
        <p:nvSpPr>
          <p:cNvPr id="74754" name="9 - Θέση περιεχομένου"/>
          <p:cNvSpPr>
            <a:spLocks/>
          </p:cNvSpPr>
          <p:nvPr/>
        </p:nvSpPr>
        <p:spPr bwMode="auto">
          <a:xfrm>
            <a:off x="495300" y="1676400"/>
            <a:ext cx="8915400" cy="4419600"/>
          </a:xfrm>
          <a:prstGeom prst="rect">
            <a:avLst/>
          </a:prstGeom>
          <a:noFill/>
          <a:ln w="9525">
            <a:noFill/>
            <a:miter lim="800000"/>
            <a:headEnd/>
            <a:tailEnd/>
          </a:ln>
        </p:spPr>
        <p:txBody>
          <a:bodyPr/>
          <a:lstStyle/>
          <a:p>
            <a:pPr marL="447675" indent="-447675" eaLnBrk="0" hangingPunct="0">
              <a:spcBef>
                <a:spcPct val="20000"/>
              </a:spcBef>
              <a:buClr>
                <a:schemeClr val="accent1"/>
              </a:buClr>
              <a:buSzPct val="70000"/>
              <a:buFont typeface="Arial" charset="0"/>
              <a:buChar char="•"/>
            </a:pPr>
            <a:r>
              <a:rPr lang="en-US" sz="2000" b="0"/>
              <a:t>For </a:t>
            </a:r>
            <a:r>
              <a:rPr lang="en-US" sz="2000"/>
              <a:t>end users</a:t>
            </a:r>
            <a:r>
              <a:rPr lang="en-US" sz="2000" b="0"/>
              <a:t>: </a:t>
            </a:r>
          </a:p>
          <a:p>
            <a:pPr marL="904875" lvl="1" indent="-447675" eaLnBrk="0" hangingPunct="0">
              <a:spcBef>
                <a:spcPct val="20000"/>
              </a:spcBef>
              <a:buClr>
                <a:schemeClr val="accent1"/>
              </a:buClr>
              <a:buSzPct val="70000"/>
              <a:buFont typeface="Arial" charset="0"/>
              <a:buNone/>
            </a:pPr>
            <a:r>
              <a:rPr lang="en-US" i="1">
                <a:solidFill>
                  <a:srgbClr val="CC0066"/>
                </a:solidFill>
              </a:rPr>
              <a:t>Query Formulation Interface (QFI) </a:t>
            </a:r>
            <a:r>
              <a:rPr lang="en-US" b="0"/>
              <a:t>is built upon</a:t>
            </a:r>
            <a:r>
              <a:rPr lang="en-US" i="1">
                <a:solidFill>
                  <a:srgbClr val="CC0066"/>
                </a:solidFill>
              </a:rPr>
              <a:t> </a:t>
            </a:r>
            <a:r>
              <a:rPr lang="en-US" b="0"/>
              <a:t>the ”Fundamental Categories and Relationships” framework</a:t>
            </a:r>
          </a:p>
          <a:p>
            <a:pPr marL="904875" lvl="1" indent="-447675" eaLnBrk="0" hangingPunct="0">
              <a:spcBef>
                <a:spcPct val="20000"/>
              </a:spcBef>
              <a:buClr>
                <a:schemeClr val="accent1"/>
              </a:buClr>
              <a:buSzPct val="70000"/>
              <a:buFont typeface="Arial" charset="0"/>
              <a:buChar char="•"/>
            </a:pPr>
            <a:r>
              <a:rPr lang="en-US" b="0"/>
              <a:t>Is part of </a:t>
            </a:r>
            <a:r>
              <a:rPr lang="en-US" i="1">
                <a:solidFill>
                  <a:srgbClr val="CC0066"/>
                </a:solidFill>
              </a:rPr>
              <a:t>Integrated Viewer Browser Component (IVB)</a:t>
            </a:r>
            <a:r>
              <a:rPr lang="en-US" b="0" i="1"/>
              <a:t>.</a:t>
            </a:r>
          </a:p>
          <a:p>
            <a:pPr marL="904875" lvl="1" indent="-447675" eaLnBrk="0" hangingPunct="0">
              <a:spcBef>
                <a:spcPct val="20000"/>
              </a:spcBef>
              <a:buClr>
                <a:schemeClr val="accent1"/>
              </a:buClr>
              <a:buSzPct val="70000"/>
              <a:buFont typeface="Arial" charset="0"/>
              <a:buChar char="•"/>
            </a:pPr>
            <a:r>
              <a:rPr lang="en-US" b="0"/>
              <a:t>Supported by</a:t>
            </a:r>
            <a:r>
              <a:rPr lang="en-US" i="1">
                <a:solidFill>
                  <a:srgbClr val="CC0066"/>
                </a:solidFill>
              </a:rPr>
              <a:t> </a:t>
            </a:r>
            <a:r>
              <a:rPr lang="en-US" b="0"/>
              <a:t>the</a:t>
            </a:r>
            <a:r>
              <a:rPr lang="en-US" i="1">
                <a:solidFill>
                  <a:srgbClr val="CC0066"/>
                </a:solidFill>
              </a:rPr>
              <a:t> 3D-COFORM Project</a:t>
            </a:r>
          </a:p>
          <a:p>
            <a:pPr marL="904875" lvl="1" indent="-447675" eaLnBrk="0" hangingPunct="0">
              <a:spcBef>
                <a:spcPct val="20000"/>
              </a:spcBef>
              <a:buClr>
                <a:schemeClr val="accent1"/>
              </a:buClr>
              <a:buSzPct val="70000"/>
              <a:buFont typeface="Arial" charset="0"/>
              <a:buChar char="•"/>
            </a:pPr>
            <a:r>
              <a:rPr lang="en-US" b="0"/>
              <a:t>By</a:t>
            </a:r>
            <a:r>
              <a:rPr lang="en-US" i="1">
                <a:solidFill>
                  <a:srgbClr val="CC0066"/>
                </a:solidFill>
              </a:rPr>
              <a:t> ISTI-CNR </a:t>
            </a:r>
            <a:r>
              <a:rPr lang="en-US" b="0"/>
              <a:t>and</a:t>
            </a:r>
            <a:r>
              <a:rPr lang="en-US" i="1">
                <a:solidFill>
                  <a:srgbClr val="CC0066"/>
                </a:solidFill>
              </a:rPr>
              <a:t> FORTH</a:t>
            </a:r>
          </a:p>
          <a:p>
            <a:pPr marL="904875" lvl="1" indent="-447675" eaLnBrk="0" hangingPunct="0">
              <a:spcBef>
                <a:spcPct val="20000"/>
              </a:spcBef>
              <a:buClr>
                <a:schemeClr val="accent1"/>
              </a:buClr>
              <a:buSzPct val="70000"/>
              <a:buFont typeface="Arial" charset="0"/>
              <a:buChar char="•"/>
            </a:pPr>
            <a:endParaRPr lang="en-US" sz="2000" b="0"/>
          </a:p>
          <a:p>
            <a:pPr marL="447675" indent="-447675" eaLnBrk="0" hangingPunct="0">
              <a:spcBef>
                <a:spcPct val="20000"/>
              </a:spcBef>
              <a:buClr>
                <a:schemeClr val="accent1"/>
              </a:buClr>
              <a:buSzPct val="70000"/>
              <a:buFont typeface="Arial" charset="0"/>
              <a:buChar char="•"/>
            </a:pPr>
            <a:r>
              <a:rPr lang="en-US" sz="2000" b="0"/>
              <a:t>For </a:t>
            </a:r>
            <a:r>
              <a:rPr lang="en-US" sz="2000"/>
              <a:t>administrative</a:t>
            </a:r>
            <a:r>
              <a:rPr lang="en-US" sz="2000" b="0"/>
              <a:t> </a:t>
            </a:r>
            <a:r>
              <a:rPr lang="en-US" sz="2000"/>
              <a:t>users</a:t>
            </a:r>
            <a:r>
              <a:rPr lang="en-US" sz="2000" b="0"/>
              <a:t>:</a:t>
            </a:r>
          </a:p>
          <a:p>
            <a:pPr marL="904875" lvl="1" indent="-447675" eaLnBrk="0" hangingPunct="0">
              <a:spcBef>
                <a:spcPct val="20000"/>
              </a:spcBef>
              <a:buClr>
                <a:schemeClr val="accent1"/>
              </a:buClr>
              <a:buSzPct val="70000"/>
              <a:buFont typeface="Arial" charset="0"/>
              <a:buNone/>
            </a:pPr>
            <a:r>
              <a:rPr lang="en-US" sz="2000" i="1">
                <a:solidFill>
                  <a:srgbClr val="CC0066"/>
                </a:solidFill>
              </a:rPr>
              <a:t>Fundamental Relationship customization tool</a:t>
            </a:r>
            <a:endParaRPr lang="en-US" sz="2000" b="0"/>
          </a:p>
          <a:p>
            <a:pPr marL="904875" lvl="1" indent="-447675" eaLnBrk="0" hangingPunct="0">
              <a:spcBef>
                <a:spcPct val="20000"/>
              </a:spcBef>
              <a:buClr>
                <a:schemeClr val="accent1"/>
              </a:buClr>
              <a:buSzPct val="70000"/>
              <a:buFont typeface="Arial" charset="0"/>
              <a:buChar char="•"/>
            </a:pPr>
            <a:r>
              <a:rPr lang="en-US" sz="2000" i="1">
                <a:solidFill>
                  <a:srgbClr val="CC0066"/>
                </a:solidFill>
              </a:rPr>
              <a:t>guides</a:t>
            </a:r>
            <a:r>
              <a:rPr lang="en-US" sz="2000" b="0"/>
              <a:t> the user to formulate the paths for the FR,</a:t>
            </a:r>
          </a:p>
          <a:p>
            <a:pPr marL="904875" lvl="1" indent="-447675" eaLnBrk="0" hangingPunct="0">
              <a:spcBef>
                <a:spcPct val="20000"/>
              </a:spcBef>
              <a:buClr>
                <a:schemeClr val="accent1"/>
              </a:buClr>
              <a:buSzPct val="70000"/>
              <a:buFont typeface="Arial" charset="0"/>
              <a:buChar char="•"/>
            </a:pPr>
            <a:r>
              <a:rPr lang="en-US" sz="2000" i="1">
                <a:solidFill>
                  <a:srgbClr val="CC0066"/>
                </a:solidFill>
              </a:rPr>
              <a:t>validates</a:t>
            </a:r>
            <a:r>
              <a:rPr lang="en-US" sz="2000" b="0"/>
              <a:t> them against the schema and </a:t>
            </a:r>
          </a:p>
          <a:p>
            <a:pPr marL="904875" lvl="1" indent="-447675" eaLnBrk="0" hangingPunct="0">
              <a:spcBef>
                <a:spcPct val="20000"/>
              </a:spcBef>
              <a:buClr>
                <a:schemeClr val="accent1"/>
              </a:buClr>
              <a:buSzPct val="70000"/>
              <a:buFont typeface="Arial" charset="0"/>
              <a:buChar char="•"/>
            </a:pPr>
            <a:r>
              <a:rPr lang="en-US" sz="2000" i="1">
                <a:solidFill>
                  <a:srgbClr val="CC0066"/>
                </a:solidFill>
              </a:rPr>
              <a:t>transforms</a:t>
            </a:r>
            <a:r>
              <a:rPr lang="en-US" sz="2000" b="0"/>
              <a:t> them to </a:t>
            </a:r>
            <a:r>
              <a:rPr lang="en-US" sz="2000" i="1">
                <a:solidFill>
                  <a:srgbClr val="CC0066"/>
                </a:solidFill>
              </a:rPr>
              <a:t>SPARQL</a:t>
            </a:r>
            <a:r>
              <a:rPr lang="en-US" sz="2000" b="0"/>
              <a:t> queries. </a:t>
            </a:r>
          </a:p>
          <a:p>
            <a:pPr marL="904875" lvl="1" indent="-447675" eaLnBrk="0" hangingPunct="0">
              <a:spcBef>
                <a:spcPct val="20000"/>
              </a:spcBef>
              <a:buClr>
                <a:schemeClr val="accent1"/>
              </a:buClr>
              <a:buSzPct val="70000"/>
              <a:buFont typeface="Arial" charset="0"/>
              <a:buChar char="•"/>
            </a:pPr>
            <a:r>
              <a:rPr lang="en-US" sz="2000" b="0"/>
              <a:t>Designed and implemented by </a:t>
            </a:r>
            <a:r>
              <a:rPr lang="en-US" i="1">
                <a:solidFill>
                  <a:srgbClr val="CC0066"/>
                </a:solidFill>
              </a:rPr>
              <a:t>FORTH</a:t>
            </a:r>
          </a:p>
          <a:p>
            <a:pPr marL="447675" indent="-447675" eaLnBrk="0" hangingPunct="0">
              <a:spcBef>
                <a:spcPct val="20000"/>
              </a:spcBef>
              <a:buClr>
                <a:schemeClr val="accent1"/>
              </a:buClr>
              <a:buSzPct val="70000"/>
              <a:buFont typeface="Arial" charset="0"/>
              <a:buChar char="•"/>
            </a:pPr>
            <a:endParaRPr lang="el-GR" sz="2000" i="1">
              <a:solidFill>
                <a:srgbClr val="CC0066"/>
              </a:solidFill>
            </a:endParaRPr>
          </a:p>
        </p:txBody>
      </p:sp>
    </p:spTree>
    <p:custDataLst>
      <p:tags r:id="rId1"/>
    </p:custDataLst>
  </p:cSld>
  <p:clrMapOvr>
    <a:masterClrMapping/>
  </p:clrMapOvr>
  <p:transition advTm="703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74754">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500" fill="hold"/>
                                        <p:tgtEl>
                                          <p:spTgt spid="74754">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 Τίτλος"/>
          <p:cNvSpPr>
            <a:spLocks noGrp="1"/>
          </p:cNvSpPr>
          <p:nvPr>
            <p:ph type="title"/>
          </p:nvPr>
        </p:nvSpPr>
        <p:spPr/>
        <p:txBody>
          <a:bodyPr/>
          <a:lstStyle/>
          <a:p>
            <a:r>
              <a:rPr lang="en-US" smtClean="0"/>
              <a:t>Outline</a:t>
            </a:r>
            <a:endParaRPr lang="el-GR" smtClean="0"/>
          </a:p>
        </p:txBody>
      </p:sp>
      <p:sp>
        <p:nvSpPr>
          <p:cNvPr id="41986" name="2 - Θέση περιεχομένου"/>
          <p:cNvSpPr>
            <a:spLocks noGrp="1"/>
          </p:cNvSpPr>
          <p:nvPr>
            <p:ph idx="1"/>
          </p:nvPr>
        </p:nvSpPr>
        <p:spPr/>
        <p:txBody>
          <a:bodyPr/>
          <a:lstStyle/>
          <a:p>
            <a:pPr>
              <a:buFont typeface="Arial" charset="0"/>
              <a:buChar char="•"/>
            </a:pPr>
            <a:endParaRPr lang="en-US" smtClean="0"/>
          </a:p>
          <a:p>
            <a:pPr>
              <a:buFont typeface="Arial" charset="0"/>
              <a:buChar char="•"/>
            </a:pPr>
            <a:r>
              <a:rPr lang="en-US" sz="2400" b="1" smtClean="0">
                <a:solidFill>
                  <a:srgbClr val="CC0066"/>
                </a:solidFill>
              </a:rPr>
              <a:t>Introduction - Challenges</a:t>
            </a:r>
          </a:p>
          <a:p>
            <a:pPr>
              <a:buFont typeface="Arial" charset="0"/>
              <a:buChar char="•"/>
            </a:pPr>
            <a:r>
              <a:rPr lang="en-US" sz="2400" b="1" smtClean="0">
                <a:solidFill>
                  <a:srgbClr val="CC0066"/>
                </a:solidFill>
              </a:rPr>
              <a:t>Problem </a:t>
            </a:r>
          </a:p>
          <a:p>
            <a:pPr>
              <a:buFont typeface="Arial" charset="0"/>
              <a:buChar char="•"/>
            </a:pPr>
            <a:r>
              <a:rPr lang="en-US" sz="2400" b="1" smtClean="0">
                <a:solidFill>
                  <a:srgbClr val="CC0066"/>
                </a:solidFill>
              </a:rPr>
              <a:t>Existing Approach</a:t>
            </a:r>
          </a:p>
          <a:p>
            <a:pPr>
              <a:buFont typeface="Arial" charset="0"/>
              <a:buChar char="•"/>
            </a:pPr>
            <a:r>
              <a:rPr lang="en-US" sz="2400" b="1" smtClean="0">
                <a:solidFill>
                  <a:srgbClr val="CC0066"/>
                </a:solidFill>
              </a:rPr>
              <a:t>Our proposal</a:t>
            </a:r>
          </a:p>
          <a:p>
            <a:pPr>
              <a:buFont typeface="Arial" charset="0"/>
              <a:buChar char="•"/>
            </a:pPr>
            <a:r>
              <a:rPr lang="en-US" sz="2400" b="1" smtClean="0">
                <a:solidFill>
                  <a:srgbClr val="CC0066"/>
                </a:solidFill>
              </a:rPr>
              <a:t>Example</a:t>
            </a:r>
          </a:p>
          <a:p>
            <a:pPr>
              <a:buFont typeface="Arial" charset="0"/>
              <a:buChar char="•"/>
            </a:pPr>
            <a:r>
              <a:rPr lang="en-US" sz="2400" b="1" smtClean="0">
                <a:solidFill>
                  <a:srgbClr val="CC0066"/>
                </a:solidFill>
              </a:rPr>
              <a:t>Demonstration </a:t>
            </a:r>
          </a:p>
          <a:p>
            <a:pPr>
              <a:buClr>
                <a:srgbClr val="CC9900"/>
              </a:buClr>
              <a:buFont typeface="Arial" charset="0"/>
              <a:buChar char="•"/>
            </a:pPr>
            <a:r>
              <a:rPr lang="en-US" sz="2400" b="1" smtClean="0">
                <a:solidFill>
                  <a:srgbClr val="CC0066"/>
                </a:solidFill>
              </a:rPr>
              <a:t>Conclusions</a:t>
            </a:r>
          </a:p>
          <a:p>
            <a:pPr>
              <a:buFont typeface="Arial" charset="0"/>
              <a:buChar char="•"/>
            </a:pPr>
            <a:endParaRPr lang="en-US" smtClean="0"/>
          </a:p>
        </p:txBody>
      </p:sp>
    </p:spTree>
  </p:cSld>
  <p:clrMapOvr>
    <a:masterClrMapping/>
  </p:clrMapOvr>
  <p:transition advTm="2697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1 - Τίτλος"/>
          <p:cNvSpPr>
            <a:spLocks noGrp="1"/>
          </p:cNvSpPr>
          <p:nvPr>
            <p:ph type="title"/>
          </p:nvPr>
        </p:nvSpPr>
        <p:spPr/>
        <p:txBody>
          <a:bodyPr/>
          <a:lstStyle/>
          <a:p>
            <a:r>
              <a:rPr lang="en-US" smtClean="0"/>
              <a:t>Workflow</a:t>
            </a:r>
            <a:endParaRPr lang="el-GR" smtClean="0"/>
          </a:p>
        </p:txBody>
      </p:sp>
      <p:pic>
        <p:nvPicPr>
          <p:cNvPr id="77826" name="Picture 4" descr="400_F_682878_kqEkmoprs3Rb8NXCNBLWBzNXDslIxz"/>
          <p:cNvPicPr>
            <a:picLocks noGrp="1" noChangeAspect="1" noChangeArrowheads="1"/>
          </p:cNvPicPr>
          <p:nvPr>
            <p:ph idx="4294967295"/>
          </p:nvPr>
        </p:nvPicPr>
        <p:blipFill>
          <a:blip r:embed="rId2"/>
          <a:srcRect/>
          <a:stretch>
            <a:fillRect/>
          </a:stretch>
        </p:blipFill>
        <p:spPr>
          <a:xfrm>
            <a:off x="573088" y="3659188"/>
            <a:ext cx="1023937" cy="828675"/>
          </a:xfrm>
        </p:spPr>
      </p:pic>
      <p:grpSp>
        <p:nvGrpSpPr>
          <p:cNvPr id="77827" name="Group 7"/>
          <p:cNvGrpSpPr>
            <a:grpSpLocks/>
          </p:cNvGrpSpPr>
          <p:nvPr/>
        </p:nvGrpSpPr>
        <p:grpSpPr bwMode="auto">
          <a:xfrm>
            <a:off x="741363" y="2109788"/>
            <a:ext cx="1477962" cy="1289050"/>
            <a:chOff x="1375" y="1100"/>
            <a:chExt cx="931" cy="812"/>
          </a:xfrm>
        </p:grpSpPr>
        <p:sp>
          <p:nvSpPr>
            <p:cNvPr id="77848" name="AutoShape 6"/>
            <p:cNvSpPr>
              <a:spLocks noChangeArrowheads="1"/>
            </p:cNvSpPr>
            <p:nvPr/>
          </p:nvSpPr>
          <p:spPr bwMode="auto">
            <a:xfrm>
              <a:off x="1375" y="1100"/>
              <a:ext cx="931" cy="812"/>
            </a:xfrm>
            <a:prstGeom prst="wedgeEllipseCallout">
              <a:avLst>
                <a:gd name="adj1" fmla="val -44417"/>
                <a:gd name="adj2" fmla="val 36208"/>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77849" name="Text Box 5"/>
            <p:cNvSpPr txBox="1">
              <a:spLocks noChangeArrowheads="1"/>
            </p:cNvSpPr>
            <p:nvPr/>
          </p:nvSpPr>
          <p:spPr bwMode="auto">
            <a:xfrm>
              <a:off x="1405" y="1251"/>
              <a:ext cx="896" cy="460"/>
            </a:xfrm>
            <a:prstGeom prst="rect">
              <a:avLst/>
            </a:prstGeom>
            <a:noFill/>
            <a:ln w="9525">
              <a:noFill/>
              <a:miter lim="800000"/>
              <a:headEnd/>
              <a:tailEnd/>
            </a:ln>
          </p:spPr>
          <p:txBody>
            <a:bodyPr>
              <a:spAutoFit/>
            </a:bodyPr>
            <a:lstStyle/>
            <a:p>
              <a:r>
                <a:rPr lang="en-US" sz="1400"/>
                <a:t>Administrative user </a:t>
              </a:r>
            </a:p>
            <a:p>
              <a:r>
                <a:rPr lang="en-US" sz="1400"/>
                <a:t>formulates FR</a:t>
              </a:r>
              <a:endParaRPr lang="el-GR" sz="1400"/>
            </a:p>
          </p:txBody>
        </p:sp>
      </p:grpSp>
      <p:sp>
        <p:nvSpPr>
          <p:cNvPr id="77828" name="AutoShape 9"/>
          <p:cNvSpPr>
            <a:spLocks noChangeArrowheads="1"/>
          </p:cNvSpPr>
          <p:nvPr/>
        </p:nvSpPr>
        <p:spPr bwMode="auto">
          <a:xfrm>
            <a:off x="1770063" y="3857625"/>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77829" name="Text Box 10"/>
          <p:cNvSpPr txBox="1">
            <a:spLocks noChangeArrowheads="1"/>
          </p:cNvSpPr>
          <p:nvPr/>
        </p:nvSpPr>
        <p:spPr bwMode="auto">
          <a:xfrm>
            <a:off x="1709738" y="4081463"/>
            <a:ext cx="973137" cy="517525"/>
          </a:xfrm>
          <a:prstGeom prst="rect">
            <a:avLst/>
          </a:prstGeom>
          <a:noFill/>
          <a:ln w="9525">
            <a:noFill/>
            <a:miter lim="800000"/>
            <a:headEnd/>
            <a:tailEnd/>
          </a:ln>
        </p:spPr>
        <p:txBody>
          <a:bodyPr>
            <a:spAutoFit/>
          </a:bodyPr>
          <a:lstStyle/>
          <a:p>
            <a:pPr>
              <a:spcBef>
                <a:spcPct val="50000"/>
              </a:spcBef>
            </a:pPr>
            <a:r>
              <a:rPr lang="en-US" sz="1400"/>
              <a:t>PATH (text)</a:t>
            </a:r>
            <a:endParaRPr lang="el-GR" sz="1400"/>
          </a:p>
        </p:txBody>
      </p:sp>
      <p:pic>
        <p:nvPicPr>
          <p:cNvPr id="77830" name="Picture 11" descr="400_F_682878_kqEkmoprs3Rb8NXCNBLWBzNXDslIxz"/>
          <p:cNvPicPr>
            <a:picLocks noChangeAspect="1" noChangeArrowheads="1"/>
          </p:cNvPicPr>
          <p:nvPr/>
        </p:nvPicPr>
        <p:blipFill>
          <a:blip r:embed="rId2"/>
          <a:srcRect/>
          <a:stretch>
            <a:fillRect/>
          </a:stretch>
        </p:blipFill>
        <p:spPr bwMode="auto">
          <a:xfrm>
            <a:off x="2860675" y="3624263"/>
            <a:ext cx="1023938" cy="828675"/>
          </a:xfrm>
          <a:prstGeom prst="rect">
            <a:avLst/>
          </a:prstGeom>
          <a:noFill/>
          <a:ln w="9525">
            <a:noFill/>
            <a:miter lim="800000"/>
            <a:headEnd/>
            <a:tailEnd/>
          </a:ln>
        </p:spPr>
      </p:pic>
      <p:grpSp>
        <p:nvGrpSpPr>
          <p:cNvPr id="77831" name="Group 19"/>
          <p:cNvGrpSpPr>
            <a:grpSpLocks/>
          </p:cNvGrpSpPr>
          <p:nvPr/>
        </p:nvGrpSpPr>
        <p:grpSpPr bwMode="auto">
          <a:xfrm>
            <a:off x="2711450" y="1979613"/>
            <a:ext cx="2074863" cy="1524000"/>
            <a:chOff x="1855" y="1248"/>
            <a:chExt cx="1307" cy="960"/>
          </a:xfrm>
        </p:grpSpPr>
        <p:sp>
          <p:nvSpPr>
            <p:cNvPr id="77846" name="AutoShape 13"/>
            <p:cNvSpPr>
              <a:spLocks noChangeArrowheads="1"/>
            </p:cNvSpPr>
            <p:nvPr/>
          </p:nvSpPr>
          <p:spPr bwMode="auto">
            <a:xfrm>
              <a:off x="1855" y="1248"/>
              <a:ext cx="1307" cy="960"/>
            </a:xfrm>
            <a:prstGeom prst="wedgeEllipseCallout">
              <a:avLst>
                <a:gd name="adj1" fmla="val -46023"/>
                <a:gd name="adj2" fmla="val 22917"/>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77847" name="Text Box 14"/>
            <p:cNvSpPr txBox="1">
              <a:spLocks noChangeArrowheads="1"/>
            </p:cNvSpPr>
            <p:nvPr/>
          </p:nvSpPr>
          <p:spPr bwMode="auto">
            <a:xfrm>
              <a:off x="2062" y="1281"/>
              <a:ext cx="896" cy="872"/>
            </a:xfrm>
            <a:prstGeom prst="rect">
              <a:avLst/>
            </a:prstGeom>
            <a:noFill/>
            <a:ln w="9525">
              <a:noFill/>
              <a:miter lim="800000"/>
              <a:headEnd/>
              <a:tailEnd/>
            </a:ln>
          </p:spPr>
          <p:txBody>
            <a:bodyPr>
              <a:spAutoFit/>
            </a:bodyPr>
            <a:lstStyle/>
            <a:p>
              <a:r>
                <a:rPr lang="en-US" sz="1400"/>
                <a:t>Administrative user </a:t>
              </a:r>
            </a:p>
            <a:p>
              <a:r>
                <a:rPr lang="en-US" sz="1400"/>
                <a:t>validates and creates automatically SPARQL</a:t>
              </a:r>
              <a:endParaRPr lang="el-GR" sz="1400"/>
            </a:p>
          </p:txBody>
        </p:sp>
      </p:grpSp>
      <p:sp>
        <p:nvSpPr>
          <p:cNvPr id="77832" name="AutoShape 15"/>
          <p:cNvSpPr>
            <a:spLocks noChangeArrowheads="1"/>
          </p:cNvSpPr>
          <p:nvPr/>
        </p:nvSpPr>
        <p:spPr bwMode="auto">
          <a:xfrm>
            <a:off x="4208463" y="3822700"/>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77833" name="Text Box 16"/>
          <p:cNvSpPr txBox="1">
            <a:spLocks noChangeArrowheads="1"/>
          </p:cNvSpPr>
          <p:nvPr/>
        </p:nvSpPr>
        <p:spPr bwMode="auto">
          <a:xfrm>
            <a:off x="4149725" y="4191000"/>
            <a:ext cx="1066800" cy="304800"/>
          </a:xfrm>
          <a:prstGeom prst="rect">
            <a:avLst/>
          </a:prstGeom>
          <a:noFill/>
          <a:ln w="9525">
            <a:noFill/>
            <a:miter lim="800000"/>
            <a:headEnd/>
            <a:tailEnd/>
          </a:ln>
        </p:spPr>
        <p:txBody>
          <a:bodyPr>
            <a:spAutoFit/>
          </a:bodyPr>
          <a:lstStyle/>
          <a:p>
            <a:pPr>
              <a:spcBef>
                <a:spcPct val="50000"/>
              </a:spcBef>
            </a:pPr>
            <a:r>
              <a:rPr lang="en-US" sz="1400"/>
              <a:t>SPARQLs</a:t>
            </a:r>
            <a:endParaRPr lang="el-GR" sz="1400"/>
          </a:p>
        </p:txBody>
      </p:sp>
      <p:pic>
        <p:nvPicPr>
          <p:cNvPr id="77834" name="Picture 17" descr="400_F_682878_kqEkmoprs3Rb8NXCNBLWBzNXDslIxz"/>
          <p:cNvPicPr>
            <a:picLocks noChangeAspect="1" noChangeArrowheads="1"/>
          </p:cNvPicPr>
          <p:nvPr/>
        </p:nvPicPr>
        <p:blipFill>
          <a:blip r:embed="rId2"/>
          <a:srcRect/>
          <a:stretch>
            <a:fillRect/>
          </a:stretch>
        </p:blipFill>
        <p:spPr bwMode="auto">
          <a:xfrm>
            <a:off x="5370513" y="3602038"/>
            <a:ext cx="1023937" cy="828675"/>
          </a:xfrm>
          <a:prstGeom prst="rect">
            <a:avLst/>
          </a:prstGeom>
          <a:noFill/>
          <a:ln w="9525">
            <a:noFill/>
            <a:miter lim="800000"/>
            <a:headEnd/>
            <a:tailEnd/>
          </a:ln>
        </p:spPr>
      </p:pic>
      <p:sp>
        <p:nvSpPr>
          <p:cNvPr id="77835" name="AutoShape 21"/>
          <p:cNvSpPr>
            <a:spLocks noChangeArrowheads="1"/>
          </p:cNvSpPr>
          <p:nvPr/>
        </p:nvSpPr>
        <p:spPr bwMode="auto">
          <a:xfrm>
            <a:off x="5383213" y="2085975"/>
            <a:ext cx="1617662" cy="1195388"/>
          </a:xfrm>
          <a:prstGeom prst="wedgeEllipseCallout">
            <a:avLst>
              <a:gd name="adj1" fmla="val -34005"/>
              <a:gd name="adj2" fmla="val 45884"/>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77836" name="Text Box 22"/>
          <p:cNvSpPr txBox="1">
            <a:spLocks noChangeArrowheads="1"/>
          </p:cNvSpPr>
          <p:nvPr/>
        </p:nvSpPr>
        <p:spPr bwMode="auto">
          <a:xfrm>
            <a:off x="5567363" y="2320925"/>
            <a:ext cx="1422400" cy="954088"/>
          </a:xfrm>
          <a:prstGeom prst="rect">
            <a:avLst/>
          </a:prstGeom>
          <a:noFill/>
          <a:ln w="9525">
            <a:noFill/>
            <a:miter lim="800000"/>
            <a:headEnd/>
            <a:tailEnd/>
          </a:ln>
        </p:spPr>
        <p:txBody>
          <a:bodyPr>
            <a:spAutoFit/>
          </a:bodyPr>
          <a:lstStyle/>
          <a:p>
            <a:r>
              <a:rPr lang="en-US" sz="1400"/>
              <a:t>SPARQLs incorporated in the IVB</a:t>
            </a:r>
          </a:p>
          <a:p>
            <a:endParaRPr lang="el-GR" sz="1400"/>
          </a:p>
        </p:txBody>
      </p:sp>
      <p:sp>
        <p:nvSpPr>
          <p:cNvPr id="77837" name="AutoShape 23"/>
          <p:cNvSpPr>
            <a:spLocks noChangeArrowheads="1"/>
          </p:cNvSpPr>
          <p:nvPr/>
        </p:nvSpPr>
        <p:spPr bwMode="auto">
          <a:xfrm>
            <a:off x="4195763" y="4071938"/>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77838" name="Text Box 24"/>
          <p:cNvSpPr txBox="1">
            <a:spLocks noChangeArrowheads="1"/>
          </p:cNvSpPr>
          <p:nvPr/>
        </p:nvSpPr>
        <p:spPr bwMode="auto">
          <a:xfrm>
            <a:off x="4456113" y="3856038"/>
            <a:ext cx="350837" cy="276225"/>
          </a:xfrm>
          <a:prstGeom prst="rect">
            <a:avLst/>
          </a:prstGeom>
          <a:noFill/>
          <a:ln w="9525">
            <a:noFill/>
            <a:miter lim="800000"/>
            <a:headEnd/>
            <a:tailEnd/>
          </a:ln>
        </p:spPr>
        <p:txBody>
          <a:bodyPr>
            <a:spAutoFit/>
          </a:bodyPr>
          <a:lstStyle/>
          <a:p>
            <a:pPr>
              <a:lnSpc>
                <a:spcPct val="0"/>
              </a:lnSpc>
              <a:spcBef>
                <a:spcPct val="50000"/>
              </a:spcBef>
            </a:pPr>
            <a:r>
              <a:rPr lang="en-US" sz="1200"/>
              <a:t>.</a:t>
            </a:r>
          </a:p>
          <a:p>
            <a:pPr>
              <a:lnSpc>
                <a:spcPct val="0"/>
              </a:lnSpc>
              <a:spcBef>
                <a:spcPct val="50000"/>
              </a:spcBef>
            </a:pPr>
            <a:r>
              <a:rPr lang="en-US" sz="1200"/>
              <a:t>.</a:t>
            </a:r>
          </a:p>
          <a:p>
            <a:pPr>
              <a:lnSpc>
                <a:spcPct val="0"/>
              </a:lnSpc>
              <a:spcBef>
                <a:spcPct val="50000"/>
              </a:spcBef>
            </a:pPr>
            <a:r>
              <a:rPr lang="en-US" sz="1200"/>
              <a:t>.</a:t>
            </a:r>
            <a:endParaRPr lang="el-GR" sz="1200"/>
          </a:p>
        </p:txBody>
      </p:sp>
      <p:sp>
        <p:nvSpPr>
          <p:cNvPr id="77839" name="Text Box 26"/>
          <p:cNvSpPr txBox="1">
            <a:spLocks noChangeArrowheads="1"/>
          </p:cNvSpPr>
          <p:nvPr/>
        </p:nvSpPr>
        <p:spPr bwMode="auto">
          <a:xfrm>
            <a:off x="2520950" y="4652963"/>
            <a:ext cx="1689100" cy="517525"/>
          </a:xfrm>
          <a:prstGeom prst="rect">
            <a:avLst/>
          </a:prstGeom>
          <a:noFill/>
          <a:ln w="9525">
            <a:noFill/>
            <a:miter lim="800000"/>
            <a:headEnd/>
            <a:tailEnd/>
          </a:ln>
        </p:spPr>
        <p:txBody>
          <a:bodyPr>
            <a:spAutoFit/>
          </a:bodyPr>
          <a:lstStyle/>
          <a:p>
            <a:pPr>
              <a:spcBef>
                <a:spcPct val="50000"/>
              </a:spcBef>
            </a:pPr>
            <a:r>
              <a:rPr lang="en-US" sz="1400" i="1">
                <a:solidFill>
                  <a:schemeClr val="hlink"/>
                </a:solidFill>
              </a:rPr>
              <a:t>FR customization tool</a:t>
            </a:r>
            <a:endParaRPr lang="el-GR" sz="1400" i="1">
              <a:solidFill>
                <a:schemeClr val="hlink"/>
              </a:solidFill>
            </a:endParaRPr>
          </a:p>
        </p:txBody>
      </p:sp>
      <p:sp>
        <p:nvSpPr>
          <p:cNvPr id="77840" name="AutoShape 28"/>
          <p:cNvSpPr>
            <a:spLocks noChangeArrowheads="1"/>
          </p:cNvSpPr>
          <p:nvPr/>
        </p:nvSpPr>
        <p:spPr bwMode="auto">
          <a:xfrm>
            <a:off x="6670675" y="3932238"/>
            <a:ext cx="820738" cy="88900"/>
          </a:xfrm>
          <a:custGeom>
            <a:avLst/>
            <a:gdLst>
              <a:gd name="T0" fmla="*/ 615553 w 21600"/>
              <a:gd name="T1" fmla="*/ 0 h 21600"/>
              <a:gd name="T2" fmla="*/ 0 w 21600"/>
              <a:gd name="T3" fmla="*/ 44450 h 21600"/>
              <a:gd name="T4" fmla="*/ 615553 w 21600"/>
              <a:gd name="T5" fmla="*/ 88900 h 21600"/>
              <a:gd name="T6" fmla="*/ 820738 w 21600"/>
              <a:gd name="T7" fmla="*/ 444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l-GR"/>
          </a:p>
        </p:txBody>
      </p:sp>
      <p:grpSp>
        <p:nvGrpSpPr>
          <p:cNvPr id="77841" name="Group 34"/>
          <p:cNvGrpSpPr>
            <a:grpSpLocks/>
          </p:cNvGrpSpPr>
          <p:nvPr/>
        </p:nvGrpSpPr>
        <p:grpSpPr bwMode="auto">
          <a:xfrm>
            <a:off x="7961313" y="2057400"/>
            <a:ext cx="1301750" cy="1147763"/>
            <a:chOff x="5015" y="1296"/>
            <a:chExt cx="820" cy="723"/>
          </a:xfrm>
        </p:grpSpPr>
        <p:sp>
          <p:nvSpPr>
            <p:cNvPr id="77844" name="AutoShape 30"/>
            <p:cNvSpPr>
              <a:spLocks noChangeArrowheads="1"/>
            </p:cNvSpPr>
            <p:nvPr/>
          </p:nvSpPr>
          <p:spPr bwMode="auto">
            <a:xfrm>
              <a:off x="5015" y="1296"/>
              <a:ext cx="820" cy="723"/>
            </a:xfrm>
            <a:prstGeom prst="wedgeEllipseCallout">
              <a:avLst>
                <a:gd name="adj1" fmla="val -43657"/>
                <a:gd name="adj2" fmla="val 46819"/>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77845" name="Text Box 31"/>
            <p:cNvSpPr txBox="1">
              <a:spLocks noChangeArrowheads="1"/>
            </p:cNvSpPr>
            <p:nvPr/>
          </p:nvSpPr>
          <p:spPr bwMode="auto">
            <a:xfrm>
              <a:off x="5150" y="1467"/>
              <a:ext cx="675" cy="326"/>
            </a:xfrm>
            <a:prstGeom prst="rect">
              <a:avLst/>
            </a:prstGeom>
            <a:noFill/>
            <a:ln w="9525">
              <a:noFill/>
              <a:miter lim="800000"/>
              <a:headEnd/>
              <a:tailEnd/>
            </a:ln>
          </p:spPr>
          <p:txBody>
            <a:bodyPr>
              <a:spAutoFit/>
            </a:bodyPr>
            <a:lstStyle/>
            <a:p>
              <a:r>
                <a:rPr lang="en-US" sz="1400"/>
                <a:t>End user </a:t>
              </a:r>
            </a:p>
            <a:p>
              <a:r>
                <a:rPr lang="en-US" sz="1400"/>
                <a:t>queries</a:t>
              </a:r>
              <a:endParaRPr lang="el-GR" sz="1400"/>
            </a:p>
          </p:txBody>
        </p:sp>
      </p:grpSp>
      <p:sp>
        <p:nvSpPr>
          <p:cNvPr id="77842" name="Text Box 32"/>
          <p:cNvSpPr txBox="1">
            <a:spLocks noChangeArrowheads="1"/>
          </p:cNvSpPr>
          <p:nvPr/>
        </p:nvSpPr>
        <p:spPr bwMode="auto">
          <a:xfrm>
            <a:off x="7902575" y="4573588"/>
            <a:ext cx="962025" cy="304800"/>
          </a:xfrm>
          <a:prstGeom prst="rect">
            <a:avLst/>
          </a:prstGeom>
          <a:noFill/>
          <a:ln w="9525">
            <a:noFill/>
            <a:miter lim="800000"/>
            <a:headEnd/>
            <a:tailEnd/>
          </a:ln>
        </p:spPr>
        <p:txBody>
          <a:bodyPr>
            <a:spAutoFit/>
          </a:bodyPr>
          <a:lstStyle/>
          <a:p>
            <a:pPr>
              <a:spcBef>
                <a:spcPct val="50000"/>
              </a:spcBef>
            </a:pPr>
            <a:r>
              <a:rPr lang="en-US" sz="1400" i="1">
                <a:solidFill>
                  <a:schemeClr val="hlink"/>
                </a:solidFill>
              </a:rPr>
              <a:t>IVB-QFI</a:t>
            </a:r>
            <a:endParaRPr lang="el-GR" sz="1400" i="1">
              <a:solidFill>
                <a:schemeClr val="hlink"/>
              </a:solidFill>
            </a:endParaRPr>
          </a:p>
        </p:txBody>
      </p:sp>
      <p:pic>
        <p:nvPicPr>
          <p:cNvPr id="77843" name="Picture 33" descr="1270745818pm0B7x"/>
          <p:cNvPicPr>
            <a:picLocks noChangeAspect="1" noChangeArrowheads="1"/>
          </p:cNvPicPr>
          <p:nvPr/>
        </p:nvPicPr>
        <p:blipFill>
          <a:blip r:embed="rId3"/>
          <a:srcRect/>
          <a:stretch>
            <a:fillRect/>
          </a:stretch>
        </p:blipFill>
        <p:spPr bwMode="auto">
          <a:xfrm>
            <a:off x="7751763" y="3530600"/>
            <a:ext cx="942975" cy="949325"/>
          </a:xfrm>
          <a:prstGeom prst="rect">
            <a:avLst/>
          </a:prstGeom>
          <a:noFill/>
          <a:ln w="9525">
            <a:noFill/>
            <a:miter lim="800000"/>
            <a:headEnd/>
            <a:tailEnd/>
          </a:ln>
        </p:spPr>
      </p:pic>
    </p:spTree>
  </p:cSld>
  <p:clrMapOvr>
    <a:masterClrMapping/>
  </p:clrMapOvr>
  <p:transition advTm="41527"/>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1 - Τίτλος"/>
          <p:cNvSpPr>
            <a:spLocks noGrp="1"/>
          </p:cNvSpPr>
          <p:nvPr>
            <p:ph type="title"/>
          </p:nvPr>
        </p:nvSpPr>
        <p:spPr/>
        <p:txBody>
          <a:bodyPr/>
          <a:lstStyle/>
          <a:p>
            <a:r>
              <a:rPr lang="en-US" smtClean="0"/>
              <a:t>Workflow</a:t>
            </a:r>
            <a:endParaRPr lang="el-GR" smtClean="0"/>
          </a:p>
        </p:txBody>
      </p:sp>
      <p:pic>
        <p:nvPicPr>
          <p:cNvPr id="78850" name="Picture 4" descr="400_F_682878_kqEkmoprs3Rb8NXCNBLWBzNXDslIxz"/>
          <p:cNvPicPr>
            <a:picLocks noGrp="1" noChangeAspect="1" noChangeArrowheads="1"/>
          </p:cNvPicPr>
          <p:nvPr>
            <p:ph idx="4294967295"/>
          </p:nvPr>
        </p:nvPicPr>
        <p:blipFill>
          <a:blip r:embed="rId2"/>
          <a:srcRect/>
          <a:stretch>
            <a:fillRect/>
          </a:stretch>
        </p:blipFill>
        <p:spPr>
          <a:xfrm>
            <a:off x="573088" y="3659188"/>
            <a:ext cx="1023937" cy="828675"/>
          </a:xfrm>
        </p:spPr>
      </p:pic>
      <p:grpSp>
        <p:nvGrpSpPr>
          <p:cNvPr id="2" name="Group 7"/>
          <p:cNvGrpSpPr>
            <a:grpSpLocks/>
          </p:cNvGrpSpPr>
          <p:nvPr/>
        </p:nvGrpSpPr>
        <p:grpSpPr bwMode="auto">
          <a:xfrm>
            <a:off x="741363" y="2109788"/>
            <a:ext cx="1477962" cy="1289050"/>
            <a:chOff x="1375" y="1100"/>
            <a:chExt cx="931" cy="812"/>
          </a:xfrm>
        </p:grpSpPr>
        <p:sp>
          <p:nvSpPr>
            <p:cNvPr id="78872" name="AutoShape 6"/>
            <p:cNvSpPr>
              <a:spLocks noChangeArrowheads="1"/>
            </p:cNvSpPr>
            <p:nvPr/>
          </p:nvSpPr>
          <p:spPr bwMode="auto">
            <a:xfrm>
              <a:off x="1375" y="1100"/>
              <a:ext cx="931" cy="812"/>
            </a:xfrm>
            <a:prstGeom prst="wedgeEllipseCallout">
              <a:avLst>
                <a:gd name="adj1" fmla="val -44417"/>
                <a:gd name="adj2" fmla="val 36208"/>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78873" name="Text Box 5"/>
            <p:cNvSpPr txBox="1">
              <a:spLocks noChangeArrowheads="1"/>
            </p:cNvSpPr>
            <p:nvPr/>
          </p:nvSpPr>
          <p:spPr bwMode="auto">
            <a:xfrm>
              <a:off x="1405" y="1251"/>
              <a:ext cx="896" cy="460"/>
            </a:xfrm>
            <a:prstGeom prst="rect">
              <a:avLst/>
            </a:prstGeom>
            <a:noFill/>
            <a:ln w="9525">
              <a:noFill/>
              <a:miter lim="800000"/>
              <a:headEnd/>
              <a:tailEnd/>
            </a:ln>
          </p:spPr>
          <p:txBody>
            <a:bodyPr>
              <a:spAutoFit/>
            </a:bodyPr>
            <a:lstStyle/>
            <a:p>
              <a:r>
                <a:rPr lang="en-US" sz="1400"/>
                <a:t>Administrative user </a:t>
              </a:r>
            </a:p>
            <a:p>
              <a:r>
                <a:rPr lang="en-US" sz="1400"/>
                <a:t>formulates FR</a:t>
              </a:r>
              <a:endParaRPr lang="el-GR" sz="1400"/>
            </a:p>
          </p:txBody>
        </p:sp>
      </p:grpSp>
      <p:sp>
        <p:nvSpPr>
          <p:cNvPr id="78852" name="AutoShape 9"/>
          <p:cNvSpPr>
            <a:spLocks noChangeArrowheads="1"/>
          </p:cNvSpPr>
          <p:nvPr/>
        </p:nvSpPr>
        <p:spPr bwMode="auto">
          <a:xfrm>
            <a:off x="1770063" y="3857625"/>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78853" name="Text Box 10"/>
          <p:cNvSpPr txBox="1">
            <a:spLocks noChangeArrowheads="1"/>
          </p:cNvSpPr>
          <p:nvPr/>
        </p:nvSpPr>
        <p:spPr bwMode="auto">
          <a:xfrm>
            <a:off x="1709738" y="4081463"/>
            <a:ext cx="973137" cy="517525"/>
          </a:xfrm>
          <a:prstGeom prst="rect">
            <a:avLst/>
          </a:prstGeom>
          <a:noFill/>
          <a:ln w="9525">
            <a:noFill/>
            <a:miter lim="800000"/>
            <a:headEnd/>
            <a:tailEnd/>
          </a:ln>
        </p:spPr>
        <p:txBody>
          <a:bodyPr>
            <a:spAutoFit/>
          </a:bodyPr>
          <a:lstStyle/>
          <a:p>
            <a:pPr>
              <a:spcBef>
                <a:spcPct val="50000"/>
              </a:spcBef>
            </a:pPr>
            <a:r>
              <a:rPr lang="en-US" sz="1400"/>
              <a:t>PATH (text)</a:t>
            </a:r>
            <a:endParaRPr lang="el-GR" sz="1400"/>
          </a:p>
        </p:txBody>
      </p:sp>
      <p:pic>
        <p:nvPicPr>
          <p:cNvPr id="78854" name="Picture 11" descr="400_F_682878_kqEkmoprs3Rb8NXCNBLWBzNXDslIxz"/>
          <p:cNvPicPr>
            <a:picLocks noChangeAspect="1" noChangeArrowheads="1"/>
          </p:cNvPicPr>
          <p:nvPr/>
        </p:nvPicPr>
        <p:blipFill>
          <a:blip r:embed="rId2"/>
          <a:srcRect/>
          <a:stretch>
            <a:fillRect/>
          </a:stretch>
        </p:blipFill>
        <p:spPr bwMode="auto">
          <a:xfrm>
            <a:off x="2860675" y="3624263"/>
            <a:ext cx="1023938" cy="828675"/>
          </a:xfrm>
          <a:prstGeom prst="rect">
            <a:avLst/>
          </a:prstGeom>
          <a:noFill/>
          <a:ln w="9525">
            <a:noFill/>
            <a:miter lim="800000"/>
            <a:headEnd/>
            <a:tailEnd/>
          </a:ln>
        </p:spPr>
      </p:pic>
      <p:grpSp>
        <p:nvGrpSpPr>
          <p:cNvPr id="78855" name="Group 19"/>
          <p:cNvGrpSpPr>
            <a:grpSpLocks/>
          </p:cNvGrpSpPr>
          <p:nvPr/>
        </p:nvGrpSpPr>
        <p:grpSpPr bwMode="auto">
          <a:xfrm>
            <a:off x="2711450" y="1979613"/>
            <a:ext cx="2074863" cy="1524000"/>
            <a:chOff x="1855" y="1248"/>
            <a:chExt cx="1307" cy="960"/>
          </a:xfrm>
        </p:grpSpPr>
        <p:sp>
          <p:nvSpPr>
            <p:cNvPr id="78870" name="AutoShape 13"/>
            <p:cNvSpPr>
              <a:spLocks noChangeArrowheads="1"/>
            </p:cNvSpPr>
            <p:nvPr/>
          </p:nvSpPr>
          <p:spPr bwMode="auto">
            <a:xfrm>
              <a:off x="1855" y="1248"/>
              <a:ext cx="1307" cy="960"/>
            </a:xfrm>
            <a:prstGeom prst="wedgeEllipseCallout">
              <a:avLst>
                <a:gd name="adj1" fmla="val -46023"/>
                <a:gd name="adj2" fmla="val 22917"/>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78871" name="Text Box 14"/>
            <p:cNvSpPr txBox="1">
              <a:spLocks noChangeArrowheads="1"/>
            </p:cNvSpPr>
            <p:nvPr/>
          </p:nvSpPr>
          <p:spPr bwMode="auto">
            <a:xfrm>
              <a:off x="2062" y="1281"/>
              <a:ext cx="896" cy="872"/>
            </a:xfrm>
            <a:prstGeom prst="rect">
              <a:avLst/>
            </a:prstGeom>
            <a:noFill/>
            <a:ln w="9525">
              <a:noFill/>
              <a:miter lim="800000"/>
              <a:headEnd/>
              <a:tailEnd/>
            </a:ln>
          </p:spPr>
          <p:txBody>
            <a:bodyPr>
              <a:spAutoFit/>
            </a:bodyPr>
            <a:lstStyle/>
            <a:p>
              <a:r>
                <a:rPr lang="en-US" sz="1400"/>
                <a:t>Administrative user </a:t>
              </a:r>
            </a:p>
            <a:p>
              <a:r>
                <a:rPr lang="en-US" sz="1400"/>
                <a:t>validates and creates automatically SPARQL</a:t>
              </a:r>
              <a:endParaRPr lang="el-GR" sz="1400"/>
            </a:p>
          </p:txBody>
        </p:sp>
      </p:grpSp>
      <p:sp>
        <p:nvSpPr>
          <p:cNvPr id="78856" name="AutoShape 15"/>
          <p:cNvSpPr>
            <a:spLocks noChangeArrowheads="1"/>
          </p:cNvSpPr>
          <p:nvPr/>
        </p:nvSpPr>
        <p:spPr bwMode="auto">
          <a:xfrm>
            <a:off x="4208463" y="3822700"/>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78857" name="Text Box 16"/>
          <p:cNvSpPr txBox="1">
            <a:spLocks noChangeArrowheads="1"/>
          </p:cNvSpPr>
          <p:nvPr/>
        </p:nvSpPr>
        <p:spPr bwMode="auto">
          <a:xfrm>
            <a:off x="4149725" y="4191000"/>
            <a:ext cx="1066800" cy="304800"/>
          </a:xfrm>
          <a:prstGeom prst="rect">
            <a:avLst/>
          </a:prstGeom>
          <a:noFill/>
          <a:ln w="9525">
            <a:noFill/>
            <a:miter lim="800000"/>
            <a:headEnd/>
            <a:tailEnd/>
          </a:ln>
        </p:spPr>
        <p:txBody>
          <a:bodyPr>
            <a:spAutoFit/>
          </a:bodyPr>
          <a:lstStyle/>
          <a:p>
            <a:pPr>
              <a:spcBef>
                <a:spcPct val="50000"/>
              </a:spcBef>
            </a:pPr>
            <a:r>
              <a:rPr lang="en-US" sz="1400"/>
              <a:t>SPARQLs</a:t>
            </a:r>
            <a:endParaRPr lang="el-GR" sz="1400"/>
          </a:p>
        </p:txBody>
      </p:sp>
      <p:pic>
        <p:nvPicPr>
          <p:cNvPr id="78858" name="Picture 17" descr="400_F_682878_kqEkmoprs3Rb8NXCNBLWBzNXDslIxz"/>
          <p:cNvPicPr>
            <a:picLocks noChangeAspect="1" noChangeArrowheads="1"/>
          </p:cNvPicPr>
          <p:nvPr/>
        </p:nvPicPr>
        <p:blipFill>
          <a:blip r:embed="rId2"/>
          <a:srcRect/>
          <a:stretch>
            <a:fillRect/>
          </a:stretch>
        </p:blipFill>
        <p:spPr bwMode="auto">
          <a:xfrm>
            <a:off x="5370513" y="3602038"/>
            <a:ext cx="1023937" cy="828675"/>
          </a:xfrm>
          <a:prstGeom prst="rect">
            <a:avLst/>
          </a:prstGeom>
          <a:noFill/>
          <a:ln w="9525">
            <a:noFill/>
            <a:miter lim="800000"/>
            <a:headEnd/>
            <a:tailEnd/>
          </a:ln>
        </p:spPr>
      </p:pic>
      <p:sp>
        <p:nvSpPr>
          <p:cNvPr id="78859" name="AutoShape 21"/>
          <p:cNvSpPr>
            <a:spLocks noChangeArrowheads="1"/>
          </p:cNvSpPr>
          <p:nvPr/>
        </p:nvSpPr>
        <p:spPr bwMode="auto">
          <a:xfrm>
            <a:off x="5383213" y="2085975"/>
            <a:ext cx="1617662" cy="1195388"/>
          </a:xfrm>
          <a:prstGeom prst="wedgeEllipseCallout">
            <a:avLst>
              <a:gd name="adj1" fmla="val -34005"/>
              <a:gd name="adj2" fmla="val 45884"/>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78860" name="Text Box 22"/>
          <p:cNvSpPr txBox="1">
            <a:spLocks noChangeArrowheads="1"/>
          </p:cNvSpPr>
          <p:nvPr/>
        </p:nvSpPr>
        <p:spPr bwMode="auto">
          <a:xfrm>
            <a:off x="5567363" y="2320925"/>
            <a:ext cx="1422400" cy="954088"/>
          </a:xfrm>
          <a:prstGeom prst="rect">
            <a:avLst/>
          </a:prstGeom>
          <a:noFill/>
          <a:ln w="9525">
            <a:noFill/>
            <a:miter lim="800000"/>
            <a:headEnd/>
            <a:tailEnd/>
          </a:ln>
        </p:spPr>
        <p:txBody>
          <a:bodyPr>
            <a:spAutoFit/>
          </a:bodyPr>
          <a:lstStyle/>
          <a:p>
            <a:r>
              <a:rPr lang="en-US" sz="1400"/>
              <a:t>SPARQLs incorporated in the IVB</a:t>
            </a:r>
          </a:p>
          <a:p>
            <a:endParaRPr lang="el-GR" sz="1400"/>
          </a:p>
        </p:txBody>
      </p:sp>
      <p:sp>
        <p:nvSpPr>
          <p:cNvPr id="78861" name="AutoShape 23"/>
          <p:cNvSpPr>
            <a:spLocks noChangeArrowheads="1"/>
          </p:cNvSpPr>
          <p:nvPr/>
        </p:nvSpPr>
        <p:spPr bwMode="auto">
          <a:xfrm>
            <a:off x="4195763" y="4071938"/>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78862" name="Text Box 24"/>
          <p:cNvSpPr txBox="1">
            <a:spLocks noChangeArrowheads="1"/>
          </p:cNvSpPr>
          <p:nvPr/>
        </p:nvSpPr>
        <p:spPr bwMode="auto">
          <a:xfrm>
            <a:off x="4456113" y="3856038"/>
            <a:ext cx="350837" cy="276225"/>
          </a:xfrm>
          <a:prstGeom prst="rect">
            <a:avLst/>
          </a:prstGeom>
          <a:noFill/>
          <a:ln w="9525">
            <a:noFill/>
            <a:miter lim="800000"/>
            <a:headEnd/>
            <a:tailEnd/>
          </a:ln>
        </p:spPr>
        <p:txBody>
          <a:bodyPr>
            <a:spAutoFit/>
          </a:bodyPr>
          <a:lstStyle/>
          <a:p>
            <a:pPr>
              <a:lnSpc>
                <a:spcPct val="0"/>
              </a:lnSpc>
              <a:spcBef>
                <a:spcPct val="50000"/>
              </a:spcBef>
            </a:pPr>
            <a:r>
              <a:rPr lang="en-US" sz="1200"/>
              <a:t>.</a:t>
            </a:r>
          </a:p>
          <a:p>
            <a:pPr>
              <a:lnSpc>
                <a:spcPct val="0"/>
              </a:lnSpc>
              <a:spcBef>
                <a:spcPct val="50000"/>
              </a:spcBef>
            </a:pPr>
            <a:r>
              <a:rPr lang="en-US" sz="1200"/>
              <a:t>.</a:t>
            </a:r>
          </a:p>
          <a:p>
            <a:pPr>
              <a:lnSpc>
                <a:spcPct val="0"/>
              </a:lnSpc>
              <a:spcBef>
                <a:spcPct val="50000"/>
              </a:spcBef>
            </a:pPr>
            <a:r>
              <a:rPr lang="en-US" sz="1200"/>
              <a:t>.</a:t>
            </a:r>
            <a:endParaRPr lang="el-GR" sz="1200"/>
          </a:p>
        </p:txBody>
      </p:sp>
      <p:sp>
        <p:nvSpPr>
          <p:cNvPr id="78863" name="Text Box 26"/>
          <p:cNvSpPr txBox="1">
            <a:spLocks noChangeArrowheads="1"/>
          </p:cNvSpPr>
          <p:nvPr/>
        </p:nvSpPr>
        <p:spPr bwMode="auto">
          <a:xfrm>
            <a:off x="2520950" y="4652963"/>
            <a:ext cx="1689100" cy="517525"/>
          </a:xfrm>
          <a:prstGeom prst="rect">
            <a:avLst/>
          </a:prstGeom>
          <a:noFill/>
          <a:ln w="9525">
            <a:noFill/>
            <a:miter lim="800000"/>
            <a:headEnd/>
            <a:tailEnd/>
          </a:ln>
        </p:spPr>
        <p:txBody>
          <a:bodyPr>
            <a:spAutoFit/>
          </a:bodyPr>
          <a:lstStyle/>
          <a:p>
            <a:pPr>
              <a:spcBef>
                <a:spcPct val="50000"/>
              </a:spcBef>
            </a:pPr>
            <a:r>
              <a:rPr lang="en-US" sz="1400" i="1">
                <a:solidFill>
                  <a:schemeClr val="hlink"/>
                </a:solidFill>
              </a:rPr>
              <a:t>FR customization tool</a:t>
            </a:r>
            <a:endParaRPr lang="el-GR" sz="1400" i="1">
              <a:solidFill>
                <a:schemeClr val="hlink"/>
              </a:solidFill>
            </a:endParaRPr>
          </a:p>
        </p:txBody>
      </p:sp>
      <p:sp>
        <p:nvSpPr>
          <p:cNvPr id="78864" name="AutoShape 28"/>
          <p:cNvSpPr>
            <a:spLocks noChangeArrowheads="1"/>
          </p:cNvSpPr>
          <p:nvPr/>
        </p:nvSpPr>
        <p:spPr bwMode="auto">
          <a:xfrm>
            <a:off x="6670675" y="3932238"/>
            <a:ext cx="820738" cy="88900"/>
          </a:xfrm>
          <a:custGeom>
            <a:avLst/>
            <a:gdLst>
              <a:gd name="T0" fmla="*/ 615553 w 21600"/>
              <a:gd name="T1" fmla="*/ 0 h 21600"/>
              <a:gd name="T2" fmla="*/ 0 w 21600"/>
              <a:gd name="T3" fmla="*/ 44450 h 21600"/>
              <a:gd name="T4" fmla="*/ 615553 w 21600"/>
              <a:gd name="T5" fmla="*/ 88900 h 21600"/>
              <a:gd name="T6" fmla="*/ 820738 w 21600"/>
              <a:gd name="T7" fmla="*/ 444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l-GR"/>
          </a:p>
        </p:txBody>
      </p:sp>
      <p:grpSp>
        <p:nvGrpSpPr>
          <p:cNvPr id="78865" name="Group 34"/>
          <p:cNvGrpSpPr>
            <a:grpSpLocks/>
          </p:cNvGrpSpPr>
          <p:nvPr/>
        </p:nvGrpSpPr>
        <p:grpSpPr bwMode="auto">
          <a:xfrm>
            <a:off x="7961313" y="2057400"/>
            <a:ext cx="1301750" cy="1147763"/>
            <a:chOff x="5015" y="1296"/>
            <a:chExt cx="820" cy="723"/>
          </a:xfrm>
        </p:grpSpPr>
        <p:sp>
          <p:nvSpPr>
            <p:cNvPr id="78868" name="AutoShape 30"/>
            <p:cNvSpPr>
              <a:spLocks noChangeArrowheads="1"/>
            </p:cNvSpPr>
            <p:nvPr/>
          </p:nvSpPr>
          <p:spPr bwMode="auto">
            <a:xfrm>
              <a:off x="5015" y="1296"/>
              <a:ext cx="820" cy="723"/>
            </a:xfrm>
            <a:prstGeom prst="wedgeEllipseCallout">
              <a:avLst>
                <a:gd name="adj1" fmla="val -43657"/>
                <a:gd name="adj2" fmla="val 46819"/>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78869" name="Text Box 31"/>
            <p:cNvSpPr txBox="1">
              <a:spLocks noChangeArrowheads="1"/>
            </p:cNvSpPr>
            <p:nvPr/>
          </p:nvSpPr>
          <p:spPr bwMode="auto">
            <a:xfrm>
              <a:off x="5150" y="1467"/>
              <a:ext cx="675" cy="326"/>
            </a:xfrm>
            <a:prstGeom prst="rect">
              <a:avLst/>
            </a:prstGeom>
            <a:noFill/>
            <a:ln w="9525">
              <a:noFill/>
              <a:miter lim="800000"/>
              <a:headEnd/>
              <a:tailEnd/>
            </a:ln>
          </p:spPr>
          <p:txBody>
            <a:bodyPr>
              <a:spAutoFit/>
            </a:bodyPr>
            <a:lstStyle/>
            <a:p>
              <a:r>
                <a:rPr lang="en-US" sz="1400"/>
                <a:t>End user </a:t>
              </a:r>
            </a:p>
            <a:p>
              <a:r>
                <a:rPr lang="en-US" sz="1400"/>
                <a:t>queries</a:t>
              </a:r>
              <a:endParaRPr lang="el-GR" sz="1400"/>
            </a:p>
          </p:txBody>
        </p:sp>
      </p:grpSp>
      <p:sp>
        <p:nvSpPr>
          <p:cNvPr id="78866" name="Text Box 32"/>
          <p:cNvSpPr txBox="1">
            <a:spLocks noChangeArrowheads="1"/>
          </p:cNvSpPr>
          <p:nvPr/>
        </p:nvSpPr>
        <p:spPr bwMode="auto">
          <a:xfrm>
            <a:off x="7902575" y="4573588"/>
            <a:ext cx="962025" cy="304800"/>
          </a:xfrm>
          <a:prstGeom prst="rect">
            <a:avLst/>
          </a:prstGeom>
          <a:noFill/>
          <a:ln w="9525">
            <a:noFill/>
            <a:miter lim="800000"/>
            <a:headEnd/>
            <a:tailEnd/>
          </a:ln>
        </p:spPr>
        <p:txBody>
          <a:bodyPr>
            <a:spAutoFit/>
          </a:bodyPr>
          <a:lstStyle/>
          <a:p>
            <a:pPr>
              <a:spcBef>
                <a:spcPct val="50000"/>
              </a:spcBef>
            </a:pPr>
            <a:r>
              <a:rPr lang="en-US" sz="1400" i="1">
                <a:solidFill>
                  <a:schemeClr val="hlink"/>
                </a:solidFill>
              </a:rPr>
              <a:t>IVB-QFI</a:t>
            </a:r>
            <a:endParaRPr lang="el-GR" sz="1400" i="1">
              <a:solidFill>
                <a:schemeClr val="hlink"/>
              </a:solidFill>
            </a:endParaRPr>
          </a:p>
        </p:txBody>
      </p:sp>
      <p:pic>
        <p:nvPicPr>
          <p:cNvPr id="78867" name="Picture 33" descr="1270745818pm0B7x"/>
          <p:cNvPicPr>
            <a:picLocks noChangeAspect="1" noChangeArrowheads="1"/>
          </p:cNvPicPr>
          <p:nvPr/>
        </p:nvPicPr>
        <p:blipFill>
          <a:blip r:embed="rId3"/>
          <a:srcRect/>
          <a:stretch>
            <a:fillRect/>
          </a:stretch>
        </p:blipFill>
        <p:spPr bwMode="auto">
          <a:xfrm>
            <a:off x="7751763" y="3530600"/>
            <a:ext cx="942975" cy="949325"/>
          </a:xfrm>
          <a:prstGeom prst="rect">
            <a:avLst/>
          </a:prstGeom>
          <a:noFill/>
          <a:ln w="9525">
            <a:noFill/>
            <a:miter lim="800000"/>
            <a:headEnd/>
            <a:tailEnd/>
          </a:ln>
        </p:spPr>
      </p:pic>
    </p:spTree>
  </p:cSld>
  <p:clrMapOvr>
    <a:masterClrMapping/>
  </p:clrMapOvr>
  <p:transition advTm="4152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1 - Τίτλος"/>
          <p:cNvSpPr>
            <a:spLocks noGrp="1"/>
          </p:cNvSpPr>
          <p:nvPr>
            <p:ph type="title"/>
          </p:nvPr>
        </p:nvSpPr>
        <p:spPr/>
        <p:txBody>
          <a:bodyPr/>
          <a:lstStyle/>
          <a:p>
            <a:endParaRPr lang="el-GR" smtClean="0"/>
          </a:p>
        </p:txBody>
      </p:sp>
      <p:pic>
        <p:nvPicPr>
          <p:cNvPr id="79874" name="3 - Θέση περιεχομένου" descr="pathtxt.PNG"/>
          <p:cNvPicPr>
            <a:picLocks noGrp="1" noChangeAspect="1"/>
          </p:cNvPicPr>
          <p:nvPr>
            <p:ph idx="1"/>
          </p:nvPr>
        </p:nvPicPr>
        <p:blipFill>
          <a:blip r:embed="rId2"/>
          <a:srcRect/>
          <a:stretch>
            <a:fillRect/>
          </a:stretch>
        </p:blipFill>
        <p:spPr>
          <a:xfrm>
            <a:off x="0" y="0"/>
            <a:ext cx="9906000" cy="68580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1 - Τίτλος"/>
          <p:cNvSpPr>
            <a:spLocks noGrp="1"/>
          </p:cNvSpPr>
          <p:nvPr>
            <p:ph type="title"/>
          </p:nvPr>
        </p:nvSpPr>
        <p:spPr/>
        <p:txBody>
          <a:bodyPr/>
          <a:lstStyle/>
          <a:p>
            <a:r>
              <a:rPr lang="en-US" smtClean="0"/>
              <a:t>Workflow</a:t>
            </a:r>
            <a:endParaRPr lang="el-GR" smtClean="0"/>
          </a:p>
        </p:txBody>
      </p:sp>
      <p:pic>
        <p:nvPicPr>
          <p:cNvPr id="80898" name="Picture 4" descr="400_F_682878_kqEkmoprs3Rb8NXCNBLWBzNXDslIxz"/>
          <p:cNvPicPr>
            <a:picLocks noGrp="1" noChangeAspect="1" noChangeArrowheads="1"/>
          </p:cNvPicPr>
          <p:nvPr>
            <p:ph idx="4294967295"/>
          </p:nvPr>
        </p:nvPicPr>
        <p:blipFill>
          <a:blip r:embed="rId2"/>
          <a:srcRect/>
          <a:stretch>
            <a:fillRect/>
          </a:stretch>
        </p:blipFill>
        <p:spPr>
          <a:xfrm>
            <a:off x="573088" y="3659188"/>
            <a:ext cx="1023937" cy="828675"/>
          </a:xfrm>
        </p:spPr>
      </p:pic>
      <p:grpSp>
        <p:nvGrpSpPr>
          <p:cNvPr id="80899" name="Group 7"/>
          <p:cNvGrpSpPr>
            <a:grpSpLocks/>
          </p:cNvGrpSpPr>
          <p:nvPr/>
        </p:nvGrpSpPr>
        <p:grpSpPr bwMode="auto">
          <a:xfrm>
            <a:off x="741363" y="2109788"/>
            <a:ext cx="1477962" cy="1289050"/>
            <a:chOff x="1375" y="1100"/>
            <a:chExt cx="931" cy="812"/>
          </a:xfrm>
        </p:grpSpPr>
        <p:sp>
          <p:nvSpPr>
            <p:cNvPr id="80920" name="AutoShape 6"/>
            <p:cNvSpPr>
              <a:spLocks noChangeArrowheads="1"/>
            </p:cNvSpPr>
            <p:nvPr/>
          </p:nvSpPr>
          <p:spPr bwMode="auto">
            <a:xfrm>
              <a:off x="1375" y="1100"/>
              <a:ext cx="931" cy="812"/>
            </a:xfrm>
            <a:prstGeom prst="wedgeEllipseCallout">
              <a:avLst>
                <a:gd name="adj1" fmla="val -44417"/>
                <a:gd name="adj2" fmla="val 36208"/>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80921" name="Text Box 5"/>
            <p:cNvSpPr txBox="1">
              <a:spLocks noChangeArrowheads="1"/>
            </p:cNvSpPr>
            <p:nvPr/>
          </p:nvSpPr>
          <p:spPr bwMode="auto">
            <a:xfrm>
              <a:off x="1405" y="1251"/>
              <a:ext cx="896" cy="460"/>
            </a:xfrm>
            <a:prstGeom prst="rect">
              <a:avLst/>
            </a:prstGeom>
            <a:noFill/>
            <a:ln w="9525">
              <a:noFill/>
              <a:miter lim="800000"/>
              <a:headEnd/>
              <a:tailEnd/>
            </a:ln>
          </p:spPr>
          <p:txBody>
            <a:bodyPr>
              <a:spAutoFit/>
            </a:bodyPr>
            <a:lstStyle/>
            <a:p>
              <a:r>
                <a:rPr lang="en-US" sz="1400"/>
                <a:t>Administrative user </a:t>
              </a:r>
            </a:p>
            <a:p>
              <a:r>
                <a:rPr lang="en-US" sz="1400"/>
                <a:t>formulates FR</a:t>
              </a:r>
              <a:endParaRPr lang="el-GR" sz="1400"/>
            </a:p>
          </p:txBody>
        </p:sp>
      </p:grpSp>
      <p:sp>
        <p:nvSpPr>
          <p:cNvPr id="80900" name="AutoShape 9"/>
          <p:cNvSpPr>
            <a:spLocks noChangeArrowheads="1"/>
          </p:cNvSpPr>
          <p:nvPr/>
        </p:nvSpPr>
        <p:spPr bwMode="auto">
          <a:xfrm>
            <a:off x="1770063" y="3857625"/>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80901" name="Text Box 10"/>
          <p:cNvSpPr txBox="1">
            <a:spLocks noChangeArrowheads="1"/>
          </p:cNvSpPr>
          <p:nvPr/>
        </p:nvSpPr>
        <p:spPr bwMode="auto">
          <a:xfrm>
            <a:off x="1709738" y="4081463"/>
            <a:ext cx="973137" cy="517525"/>
          </a:xfrm>
          <a:prstGeom prst="rect">
            <a:avLst/>
          </a:prstGeom>
          <a:noFill/>
          <a:ln w="9525">
            <a:noFill/>
            <a:miter lim="800000"/>
            <a:headEnd/>
            <a:tailEnd/>
          </a:ln>
        </p:spPr>
        <p:txBody>
          <a:bodyPr>
            <a:spAutoFit/>
          </a:bodyPr>
          <a:lstStyle/>
          <a:p>
            <a:pPr>
              <a:spcBef>
                <a:spcPct val="50000"/>
              </a:spcBef>
            </a:pPr>
            <a:r>
              <a:rPr lang="en-US" sz="1400"/>
              <a:t>PATH (text)</a:t>
            </a:r>
            <a:endParaRPr lang="el-GR" sz="1400"/>
          </a:p>
        </p:txBody>
      </p:sp>
      <p:pic>
        <p:nvPicPr>
          <p:cNvPr id="80902" name="Picture 11" descr="400_F_682878_kqEkmoprs3Rb8NXCNBLWBzNXDslIxz"/>
          <p:cNvPicPr>
            <a:picLocks noChangeAspect="1" noChangeArrowheads="1"/>
          </p:cNvPicPr>
          <p:nvPr/>
        </p:nvPicPr>
        <p:blipFill>
          <a:blip r:embed="rId2"/>
          <a:srcRect/>
          <a:stretch>
            <a:fillRect/>
          </a:stretch>
        </p:blipFill>
        <p:spPr bwMode="auto">
          <a:xfrm>
            <a:off x="2860675" y="3624263"/>
            <a:ext cx="1023938" cy="828675"/>
          </a:xfrm>
          <a:prstGeom prst="rect">
            <a:avLst/>
          </a:prstGeom>
          <a:noFill/>
          <a:ln w="9525">
            <a:noFill/>
            <a:miter lim="800000"/>
            <a:headEnd/>
            <a:tailEnd/>
          </a:ln>
        </p:spPr>
      </p:pic>
      <p:grpSp>
        <p:nvGrpSpPr>
          <p:cNvPr id="3" name="Group 19"/>
          <p:cNvGrpSpPr>
            <a:grpSpLocks/>
          </p:cNvGrpSpPr>
          <p:nvPr/>
        </p:nvGrpSpPr>
        <p:grpSpPr bwMode="auto">
          <a:xfrm>
            <a:off x="2711450" y="1979613"/>
            <a:ext cx="2074863" cy="1524000"/>
            <a:chOff x="1855" y="1248"/>
            <a:chExt cx="1307" cy="960"/>
          </a:xfrm>
        </p:grpSpPr>
        <p:sp>
          <p:nvSpPr>
            <p:cNvPr id="80918" name="AutoShape 13"/>
            <p:cNvSpPr>
              <a:spLocks noChangeArrowheads="1"/>
            </p:cNvSpPr>
            <p:nvPr/>
          </p:nvSpPr>
          <p:spPr bwMode="auto">
            <a:xfrm>
              <a:off x="1855" y="1248"/>
              <a:ext cx="1307" cy="960"/>
            </a:xfrm>
            <a:prstGeom prst="wedgeEllipseCallout">
              <a:avLst>
                <a:gd name="adj1" fmla="val -46023"/>
                <a:gd name="adj2" fmla="val 22917"/>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80919" name="Text Box 14"/>
            <p:cNvSpPr txBox="1">
              <a:spLocks noChangeArrowheads="1"/>
            </p:cNvSpPr>
            <p:nvPr/>
          </p:nvSpPr>
          <p:spPr bwMode="auto">
            <a:xfrm>
              <a:off x="2062" y="1281"/>
              <a:ext cx="896" cy="872"/>
            </a:xfrm>
            <a:prstGeom prst="rect">
              <a:avLst/>
            </a:prstGeom>
            <a:noFill/>
            <a:ln w="9525">
              <a:noFill/>
              <a:miter lim="800000"/>
              <a:headEnd/>
              <a:tailEnd/>
            </a:ln>
          </p:spPr>
          <p:txBody>
            <a:bodyPr>
              <a:spAutoFit/>
            </a:bodyPr>
            <a:lstStyle/>
            <a:p>
              <a:r>
                <a:rPr lang="en-US" sz="1400"/>
                <a:t>Administrative user </a:t>
              </a:r>
            </a:p>
            <a:p>
              <a:r>
                <a:rPr lang="en-US" sz="1400"/>
                <a:t>validates and creates automatically SPARQL</a:t>
              </a:r>
              <a:endParaRPr lang="el-GR" sz="1400"/>
            </a:p>
          </p:txBody>
        </p:sp>
      </p:grpSp>
      <p:sp>
        <p:nvSpPr>
          <p:cNvPr id="80904" name="AutoShape 15"/>
          <p:cNvSpPr>
            <a:spLocks noChangeArrowheads="1"/>
          </p:cNvSpPr>
          <p:nvPr/>
        </p:nvSpPr>
        <p:spPr bwMode="auto">
          <a:xfrm>
            <a:off x="4208463" y="3822700"/>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80905" name="Text Box 16"/>
          <p:cNvSpPr txBox="1">
            <a:spLocks noChangeArrowheads="1"/>
          </p:cNvSpPr>
          <p:nvPr/>
        </p:nvSpPr>
        <p:spPr bwMode="auto">
          <a:xfrm>
            <a:off x="4149725" y="4191000"/>
            <a:ext cx="1066800" cy="304800"/>
          </a:xfrm>
          <a:prstGeom prst="rect">
            <a:avLst/>
          </a:prstGeom>
          <a:noFill/>
          <a:ln w="9525">
            <a:noFill/>
            <a:miter lim="800000"/>
            <a:headEnd/>
            <a:tailEnd/>
          </a:ln>
        </p:spPr>
        <p:txBody>
          <a:bodyPr>
            <a:spAutoFit/>
          </a:bodyPr>
          <a:lstStyle/>
          <a:p>
            <a:pPr>
              <a:spcBef>
                <a:spcPct val="50000"/>
              </a:spcBef>
            </a:pPr>
            <a:r>
              <a:rPr lang="en-US" sz="1400"/>
              <a:t>SPARQLs</a:t>
            </a:r>
            <a:endParaRPr lang="el-GR" sz="1400"/>
          </a:p>
        </p:txBody>
      </p:sp>
      <p:pic>
        <p:nvPicPr>
          <p:cNvPr id="80906" name="Picture 17" descr="400_F_682878_kqEkmoprs3Rb8NXCNBLWBzNXDslIxz"/>
          <p:cNvPicPr>
            <a:picLocks noChangeAspect="1" noChangeArrowheads="1"/>
          </p:cNvPicPr>
          <p:nvPr/>
        </p:nvPicPr>
        <p:blipFill>
          <a:blip r:embed="rId2"/>
          <a:srcRect/>
          <a:stretch>
            <a:fillRect/>
          </a:stretch>
        </p:blipFill>
        <p:spPr bwMode="auto">
          <a:xfrm>
            <a:off x="5370513" y="3602038"/>
            <a:ext cx="1023937" cy="828675"/>
          </a:xfrm>
          <a:prstGeom prst="rect">
            <a:avLst/>
          </a:prstGeom>
          <a:noFill/>
          <a:ln w="9525">
            <a:noFill/>
            <a:miter lim="800000"/>
            <a:headEnd/>
            <a:tailEnd/>
          </a:ln>
        </p:spPr>
      </p:pic>
      <p:sp>
        <p:nvSpPr>
          <p:cNvPr id="80907" name="AutoShape 21"/>
          <p:cNvSpPr>
            <a:spLocks noChangeArrowheads="1"/>
          </p:cNvSpPr>
          <p:nvPr/>
        </p:nvSpPr>
        <p:spPr bwMode="auto">
          <a:xfrm>
            <a:off x="5383213" y="2085975"/>
            <a:ext cx="1617662" cy="1195388"/>
          </a:xfrm>
          <a:prstGeom prst="wedgeEllipseCallout">
            <a:avLst>
              <a:gd name="adj1" fmla="val -34005"/>
              <a:gd name="adj2" fmla="val 45884"/>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80908" name="Text Box 22"/>
          <p:cNvSpPr txBox="1">
            <a:spLocks noChangeArrowheads="1"/>
          </p:cNvSpPr>
          <p:nvPr/>
        </p:nvSpPr>
        <p:spPr bwMode="auto">
          <a:xfrm>
            <a:off x="5567363" y="2320925"/>
            <a:ext cx="1422400" cy="954088"/>
          </a:xfrm>
          <a:prstGeom prst="rect">
            <a:avLst/>
          </a:prstGeom>
          <a:noFill/>
          <a:ln w="9525">
            <a:noFill/>
            <a:miter lim="800000"/>
            <a:headEnd/>
            <a:tailEnd/>
          </a:ln>
        </p:spPr>
        <p:txBody>
          <a:bodyPr>
            <a:spAutoFit/>
          </a:bodyPr>
          <a:lstStyle/>
          <a:p>
            <a:r>
              <a:rPr lang="en-US" sz="1400"/>
              <a:t>SPARQLs incorporated in the IVB</a:t>
            </a:r>
          </a:p>
          <a:p>
            <a:endParaRPr lang="el-GR" sz="1400"/>
          </a:p>
        </p:txBody>
      </p:sp>
      <p:sp>
        <p:nvSpPr>
          <p:cNvPr id="80909" name="AutoShape 23"/>
          <p:cNvSpPr>
            <a:spLocks noChangeArrowheads="1"/>
          </p:cNvSpPr>
          <p:nvPr/>
        </p:nvSpPr>
        <p:spPr bwMode="auto">
          <a:xfrm>
            <a:off x="4195763" y="4071938"/>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80910" name="Text Box 24"/>
          <p:cNvSpPr txBox="1">
            <a:spLocks noChangeArrowheads="1"/>
          </p:cNvSpPr>
          <p:nvPr/>
        </p:nvSpPr>
        <p:spPr bwMode="auto">
          <a:xfrm>
            <a:off x="4456113" y="3856038"/>
            <a:ext cx="350837" cy="276225"/>
          </a:xfrm>
          <a:prstGeom prst="rect">
            <a:avLst/>
          </a:prstGeom>
          <a:noFill/>
          <a:ln w="9525">
            <a:noFill/>
            <a:miter lim="800000"/>
            <a:headEnd/>
            <a:tailEnd/>
          </a:ln>
        </p:spPr>
        <p:txBody>
          <a:bodyPr>
            <a:spAutoFit/>
          </a:bodyPr>
          <a:lstStyle/>
          <a:p>
            <a:pPr>
              <a:lnSpc>
                <a:spcPct val="0"/>
              </a:lnSpc>
              <a:spcBef>
                <a:spcPct val="50000"/>
              </a:spcBef>
            </a:pPr>
            <a:r>
              <a:rPr lang="en-US" sz="1200"/>
              <a:t>.</a:t>
            </a:r>
          </a:p>
          <a:p>
            <a:pPr>
              <a:lnSpc>
                <a:spcPct val="0"/>
              </a:lnSpc>
              <a:spcBef>
                <a:spcPct val="50000"/>
              </a:spcBef>
            </a:pPr>
            <a:r>
              <a:rPr lang="en-US" sz="1200"/>
              <a:t>.</a:t>
            </a:r>
          </a:p>
          <a:p>
            <a:pPr>
              <a:lnSpc>
                <a:spcPct val="0"/>
              </a:lnSpc>
              <a:spcBef>
                <a:spcPct val="50000"/>
              </a:spcBef>
            </a:pPr>
            <a:r>
              <a:rPr lang="en-US" sz="1200"/>
              <a:t>.</a:t>
            </a:r>
            <a:endParaRPr lang="el-GR" sz="1200"/>
          </a:p>
        </p:txBody>
      </p:sp>
      <p:sp>
        <p:nvSpPr>
          <p:cNvPr id="75802" name="Text Box 26"/>
          <p:cNvSpPr txBox="1">
            <a:spLocks noChangeArrowheads="1"/>
          </p:cNvSpPr>
          <p:nvPr/>
        </p:nvSpPr>
        <p:spPr bwMode="auto">
          <a:xfrm>
            <a:off x="2520950" y="4652963"/>
            <a:ext cx="1689100" cy="517525"/>
          </a:xfrm>
          <a:prstGeom prst="rect">
            <a:avLst/>
          </a:prstGeom>
          <a:noFill/>
          <a:ln w="9525">
            <a:noFill/>
            <a:miter lim="800000"/>
            <a:headEnd/>
            <a:tailEnd/>
          </a:ln>
        </p:spPr>
        <p:txBody>
          <a:bodyPr>
            <a:spAutoFit/>
          </a:bodyPr>
          <a:lstStyle/>
          <a:p>
            <a:pPr>
              <a:spcBef>
                <a:spcPct val="50000"/>
              </a:spcBef>
            </a:pPr>
            <a:r>
              <a:rPr lang="en-US" sz="1400" i="1">
                <a:solidFill>
                  <a:schemeClr val="hlink"/>
                </a:solidFill>
              </a:rPr>
              <a:t>FR customization tool</a:t>
            </a:r>
            <a:endParaRPr lang="el-GR" sz="1400" i="1">
              <a:solidFill>
                <a:schemeClr val="hlink"/>
              </a:solidFill>
            </a:endParaRPr>
          </a:p>
        </p:txBody>
      </p:sp>
      <p:sp>
        <p:nvSpPr>
          <p:cNvPr id="80912" name="AutoShape 28"/>
          <p:cNvSpPr>
            <a:spLocks noChangeArrowheads="1"/>
          </p:cNvSpPr>
          <p:nvPr/>
        </p:nvSpPr>
        <p:spPr bwMode="auto">
          <a:xfrm>
            <a:off x="6670675" y="3932238"/>
            <a:ext cx="820738" cy="88900"/>
          </a:xfrm>
          <a:custGeom>
            <a:avLst/>
            <a:gdLst>
              <a:gd name="T0" fmla="*/ 615553 w 21600"/>
              <a:gd name="T1" fmla="*/ 0 h 21600"/>
              <a:gd name="T2" fmla="*/ 0 w 21600"/>
              <a:gd name="T3" fmla="*/ 44450 h 21600"/>
              <a:gd name="T4" fmla="*/ 615553 w 21600"/>
              <a:gd name="T5" fmla="*/ 88900 h 21600"/>
              <a:gd name="T6" fmla="*/ 820738 w 21600"/>
              <a:gd name="T7" fmla="*/ 444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l-GR"/>
          </a:p>
        </p:txBody>
      </p:sp>
      <p:grpSp>
        <p:nvGrpSpPr>
          <p:cNvPr id="80913" name="Group 34"/>
          <p:cNvGrpSpPr>
            <a:grpSpLocks/>
          </p:cNvGrpSpPr>
          <p:nvPr/>
        </p:nvGrpSpPr>
        <p:grpSpPr bwMode="auto">
          <a:xfrm>
            <a:off x="7961313" y="2057400"/>
            <a:ext cx="1301750" cy="1147763"/>
            <a:chOff x="5015" y="1296"/>
            <a:chExt cx="820" cy="723"/>
          </a:xfrm>
        </p:grpSpPr>
        <p:sp>
          <p:nvSpPr>
            <p:cNvPr id="80916" name="AutoShape 30"/>
            <p:cNvSpPr>
              <a:spLocks noChangeArrowheads="1"/>
            </p:cNvSpPr>
            <p:nvPr/>
          </p:nvSpPr>
          <p:spPr bwMode="auto">
            <a:xfrm>
              <a:off x="5015" y="1296"/>
              <a:ext cx="820" cy="723"/>
            </a:xfrm>
            <a:prstGeom prst="wedgeEllipseCallout">
              <a:avLst>
                <a:gd name="adj1" fmla="val -43657"/>
                <a:gd name="adj2" fmla="val 46819"/>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80917" name="Text Box 31"/>
            <p:cNvSpPr txBox="1">
              <a:spLocks noChangeArrowheads="1"/>
            </p:cNvSpPr>
            <p:nvPr/>
          </p:nvSpPr>
          <p:spPr bwMode="auto">
            <a:xfrm>
              <a:off x="5150" y="1467"/>
              <a:ext cx="675" cy="326"/>
            </a:xfrm>
            <a:prstGeom prst="rect">
              <a:avLst/>
            </a:prstGeom>
            <a:noFill/>
            <a:ln w="9525">
              <a:noFill/>
              <a:miter lim="800000"/>
              <a:headEnd/>
              <a:tailEnd/>
            </a:ln>
          </p:spPr>
          <p:txBody>
            <a:bodyPr>
              <a:spAutoFit/>
            </a:bodyPr>
            <a:lstStyle/>
            <a:p>
              <a:r>
                <a:rPr lang="en-US" sz="1400"/>
                <a:t>End user </a:t>
              </a:r>
            </a:p>
            <a:p>
              <a:r>
                <a:rPr lang="en-US" sz="1400"/>
                <a:t>queries</a:t>
              </a:r>
              <a:endParaRPr lang="el-GR" sz="1400"/>
            </a:p>
          </p:txBody>
        </p:sp>
      </p:grpSp>
      <p:sp>
        <p:nvSpPr>
          <p:cNvPr id="80914" name="Text Box 32"/>
          <p:cNvSpPr txBox="1">
            <a:spLocks noChangeArrowheads="1"/>
          </p:cNvSpPr>
          <p:nvPr/>
        </p:nvSpPr>
        <p:spPr bwMode="auto">
          <a:xfrm>
            <a:off x="7902575" y="4573588"/>
            <a:ext cx="962025" cy="304800"/>
          </a:xfrm>
          <a:prstGeom prst="rect">
            <a:avLst/>
          </a:prstGeom>
          <a:noFill/>
          <a:ln w="9525">
            <a:noFill/>
            <a:miter lim="800000"/>
            <a:headEnd/>
            <a:tailEnd/>
          </a:ln>
        </p:spPr>
        <p:txBody>
          <a:bodyPr>
            <a:spAutoFit/>
          </a:bodyPr>
          <a:lstStyle/>
          <a:p>
            <a:pPr>
              <a:spcBef>
                <a:spcPct val="50000"/>
              </a:spcBef>
            </a:pPr>
            <a:r>
              <a:rPr lang="en-US" sz="1400" i="1">
                <a:solidFill>
                  <a:schemeClr val="hlink"/>
                </a:solidFill>
              </a:rPr>
              <a:t>IVB-QFI</a:t>
            </a:r>
            <a:endParaRPr lang="el-GR" sz="1400" i="1">
              <a:solidFill>
                <a:schemeClr val="hlink"/>
              </a:solidFill>
            </a:endParaRPr>
          </a:p>
        </p:txBody>
      </p:sp>
      <p:pic>
        <p:nvPicPr>
          <p:cNvPr id="80915" name="Picture 33" descr="1270745818pm0B7x"/>
          <p:cNvPicPr>
            <a:picLocks noChangeAspect="1" noChangeArrowheads="1"/>
          </p:cNvPicPr>
          <p:nvPr/>
        </p:nvPicPr>
        <p:blipFill>
          <a:blip r:embed="rId3"/>
          <a:srcRect/>
          <a:stretch>
            <a:fillRect/>
          </a:stretch>
        </p:blipFill>
        <p:spPr bwMode="auto">
          <a:xfrm>
            <a:off x="7751763" y="3530600"/>
            <a:ext cx="942975" cy="949325"/>
          </a:xfrm>
          <a:prstGeom prst="rect">
            <a:avLst/>
          </a:prstGeom>
          <a:noFill/>
          <a:ln w="9525">
            <a:noFill/>
            <a:miter lim="800000"/>
            <a:headEnd/>
            <a:tailEnd/>
          </a:ln>
        </p:spPr>
      </p:pic>
    </p:spTree>
  </p:cSld>
  <p:clrMapOvr>
    <a:masterClrMapping/>
  </p:clrMapOvr>
  <p:transition advTm="4152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500" fill="hold"/>
                                        <p:tgtEl>
                                          <p:spTgt spid="3"/>
                                        </p:tgtEl>
                                      </p:cBhvr>
                                      <p:by x="150000" y="150000"/>
                                    </p:animScale>
                                  </p:childTnLst>
                                </p:cTn>
                              </p:par>
                              <p:par>
                                <p:cTn id="7" presetID="6" presetClass="emph" presetSubtype="0" fill="hold" grpId="0" nodeType="withEffect">
                                  <p:stCondLst>
                                    <p:cond delay="0"/>
                                  </p:stCondLst>
                                  <p:childTnLst>
                                    <p:animScale>
                                      <p:cBhvr>
                                        <p:cTn id="8" dur="500" fill="hold"/>
                                        <p:tgtEl>
                                          <p:spTgt spid="758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1 - Τίτλος"/>
          <p:cNvSpPr>
            <a:spLocks noGrp="1"/>
          </p:cNvSpPr>
          <p:nvPr>
            <p:ph type="title"/>
          </p:nvPr>
        </p:nvSpPr>
        <p:spPr/>
        <p:txBody>
          <a:bodyPr/>
          <a:lstStyle/>
          <a:p>
            <a:r>
              <a:rPr lang="en-US" sz="2000" smtClean="0"/>
              <a:t>Validating a Path by using the FR customization tool</a:t>
            </a:r>
            <a:endParaRPr lang="el-GR" sz="2000" smtClean="0"/>
          </a:p>
        </p:txBody>
      </p:sp>
      <p:pic>
        <p:nvPicPr>
          <p:cNvPr id="81922" name="3 - Θέση περιεχομένου" descr="Validation.PNG"/>
          <p:cNvPicPr>
            <a:picLocks noGrp="1" noChangeAspect="1"/>
          </p:cNvPicPr>
          <p:nvPr>
            <p:ph idx="1"/>
          </p:nvPr>
        </p:nvPicPr>
        <p:blipFill>
          <a:blip r:embed="rId2"/>
          <a:srcRect/>
          <a:stretch>
            <a:fillRect/>
          </a:stretch>
        </p:blipFill>
        <p:spPr>
          <a:xfrm>
            <a:off x="-31750" y="0"/>
            <a:ext cx="9937750" cy="6858000"/>
          </a:xfrm>
        </p:spPr>
      </p:pic>
      <p:sp>
        <p:nvSpPr>
          <p:cNvPr id="81923" name="4 - Έλλειψη"/>
          <p:cNvSpPr>
            <a:spLocks noChangeArrowheads="1"/>
          </p:cNvSpPr>
          <p:nvPr/>
        </p:nvSpPr>
        <p:spPr bwMode="auto">
          <a:xfrm>
            <a:off x="0" y="1501775"/>
            <a:ext cx="949325" cy="500063"/>
          </a:xfrm>
          <a:prstGeom prst="ellipse">
            <a:avLst/>
          </a:prstGeom>
          <a:solidFill>
            <a:srgbClr val="CC66FF">
              <a:alpha val="3922"/>
            </a:srgbClr>
          </a:solidFill>
          <a:ln w="9525" algn="ctr">
            <a:solidFill>
              <a:schemeClr val="tx1"/>
            </a:solidFill>
            <a:round/>
            <a:headEnd/>
            <a:tailEnd/>
          </a:ln>
        </p:spPr>
        <p:txBody>
          <a:bodyPr/>
          <a:lstStyle/>
          <a:p>
            <a:pPr eaLnBrk="0" hangingPunct="0"/>
            <a:endParaRPr lang="el-G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1 - Τίτλος"/>
          <p:cNvSpPr>
            <a:spLocks noGrp="1"/>
          </p:cNvSpPr>
          <p:nvPr>
            <p:ph type="title"/>
          </p:nvPr>
        </p:nvSpPr>
        <p:spPr/>
        <p:txBody>
          <a:bodyPr/>
          <a:lstStyle/>
          <a:p>
            <a:r>
              <a:rPr lang="en-US" sz="2000" smtClean="0"/>
              <a:t>Creating the SPARQL by using the FR customization tool</a:t>
            </a:r>
            <a:endParaRPr lang="el-GR" sz="2000" smtClean="0"/>
          </a:p>
        </p:txBody>
      </p:sp>
      <p:pic>
        <p:nvPicPr>
          <p:cNvPr id="82946" name="5 - Θέση περιεχομένου" descr="Sparqling.PNG"/>
          <p:cNvPicPr>
            <a:picLocks noGrp="1" noChangeAspect="1"/>
          </p:cNvPicPr>
          <p:nvPr>
            <p:ph idx="1"/>
          </p:nvPr>
        </p:nvPicPr>
        <p:blipFill>
          <a:blip r:embed="rId2"/>
          <a:srcRect/>
          <a:stretch>
            <a:fillRect/>
          </a:stretch>
        </p:blipFill>
        <p:spPr>
          <a:xfrm>
            <a:off x="0" y="0"/>
            <a:ext cx="9906000" cy="6858000"/>
          </a:xfrm>
        </p:spPr>
      </p:pic>
      <p:sp>
        <p:nvSpPr>
          <p:cNvPr id="82947" name="3 - Έλλειψη"/>
          <p:cNvSpPr>
            <a:spLocks noChangeArrowheads="1"/>
          </p:cNvSpPr>
          <p:nvPr/>
        </p:nvSpPr>
        <p:spPr bwMode="auto">
          <a:xfrm>
            <a:off x="846138" y="1449388"/>
            <a:ext cx="947737" cy="500062"/>
          </a:xfrm>
          <a:prstGeom prst="ellipse">
            <a:avLst/>
          </a:prstGeom>
          <a:solidFill>
            <a:srgbClr val="CC66FF">
              <a:alpha val="3922"/>
            </a:srgbClr>
          </a:solidFill>
          <a:ln w="9525" algn="ctr">
            <a:solidFill>
              <a:schemeClr val="tx1"/>
            </a:solidFill>
            <a:round/>
            <a:headEnd/>
            <a:tailEnd/>
          </a:ln>
        </p:spPr>
        <p:txBody>
          <a:bodyPr/>
          <a:lstStyle/>
          <a:p>
            <a:pPr eaLnBrk="0" hangingPunct="0"/>
            <a:endParaRPr lang="el-G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1 - Τίτλος"/>
          <p:cNvSpPr>
            <a:spLocks noGrp="1"/>
          </p:cNvSpPr>
          <p:nvPr>
            <p:ph type="title"/>
          </p:nvPr>
        </p:nvSpPr>
        <p:spPr/>
        <p:txBody>
          <a:bodyPr/>
          <a:lstStyle/>
          <a:p>
            <a:r>
              <a:rPr lang="en-US" smtClean="0"/>
              <a:t>Workflow</a:t>
            </a:r>
            <a:endParaRPr lang="el-GR" smtClean="0"/>
          </a:p>
        </p:txBody>
      </p:sp>
      <p:pic>
        <p:nvPicPr>
          <p:cNvPr id="83970" name="Picture 4" descr="400_F_682878_kqEkmoprs3Rb8NXCNBLWBzNXDslIxz"/>
          <p:cNvPicPr>
            <a:picLocks noGrp="1" noChangeAspect="1" noChangeArrowheads="1"/>
          </p:cNvPicPr>
          <p:nvPr>
            <p:ph idx="4294967295"/>
          </p:nvPr>
        </p:nvPicPr>
        <p:blipFill>
          <a:blip r:embed="rId2"/>
          <a:srcRect/>
          <a:stretch>
            <a:fillRect/>
          </a:stretch>
        </p:blipFill>
        <p:spPr>
          <a:xfrm>
            <a:off x="573088" y="3659188"/>
            <a:ext cx="1023937" cy="828675"/>
          </a:xfrm>
        </p:spPr>
      </p:pic>
      <p:grpSp>
        <p:nvGrpSpPr>
          <p:cNvPr id="83971" name="Group 7"/>
          <p:cNvGrpSpPr>
            <a:grpSpLocks/>
          </p:cNvGrpSpPr>
          <p:nvPr/>
        </p:nvGrpSpPr>
        <p:grpSpPr bwMode="auto">
          <a:xfrm>
            <a:off x="741363" y="2109788"/>
            <a:ext cx="1477962" cy="1289050"/>
            <a:chOff x="1375" y="1100"/>
            <a:chExt cx="931" cy="812"/>
          </a:xfrm>
        </p:grpSpPr>
        <p:sp>
          <p:nvSpPr>
            <p:cNvPr id="83992" name="AutoShape 6"/>
            <p:cNvSpPr>
              <a:spLocks noChangeArrowheads="1"/>
            </p:cNvSpPr>
            <p:nvPr/>
          </p:nvSpPr>
          <p:spPr bwMode="auto">
            <a:xfrm>
              <a:off x="1375" y="1100"/>
              <a:ext cx="931" cy="812"/>
            </a:xfrm>
            <a:prstGeom prst="wedgeEllipseCallout">
              <a:avLst>
                <a:gd name="adj1" fmla="val -44417"/>
                <a:gd name="adj2" fmla="val 36208"/>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83993" name="Text Box 5"/>
            <p:cNvSpPr txBox="1">
              <a:spLocks noChangeArrowheads="1"/>
            </p:cNvSpPr>
            <p:nvPr/>
          </p:nvSpPr>
          <p:spPr bwMode="auto">
            <a:xfrm>
              <a:off x="1405" y="1251"/>
              <a:ext cx="896" cy="460"/>
            </a:xfrm>
            <a:prstGeom prst="rect">
              <a:avLst/>
            </a:prstGeom>
            <a:noFill/>
            <a:ln w="9525">
              <a:noFill/>
              <a:miter lim="800000"/>
              <a:headEnd/>
              <a:tailEnd/>
            </a:ln>
          </p:spPr>
          <p:txBody>
            <a:bodyPr>
              <a:spAutoFit/>
            </a:bodyPr>
            <a:lstStyle/>
            <a:p>
              <a:r>
                <a:rPr lang="en-US" sz="1400"/>
                <a:t>Administrative user </a:t>
              </a:r>
            </a:p>
            <a:p>
              <a:r>
                <a:rPr lang="en-US" sz="1400"/>
                <a:t>formulates FR</a:t>
              </a:r>
              <a:endParaRPr lang="el-GR" sz="1400"/>
            </a:p>
          </p:txBody>
        </p:sp>
      </p:grpSp>
      <p:sp>
        <p:nvSpPr>
          <p:cNvPr id="83972" name="AutoShape 9"/>
          <p:cNvSpPr>
            <a:spLocks noChangeArrowheads="1"/>
          </p:cNvSpPr>
          <p:nvPr/>
        </p:nvSpPr>
        <p:spPr bwMode="auto">
          <a:xfrm>
            <a:off x="1770063" y="3857625"/>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83973" name="Text Box 10"/>
          <p:cNvSpPr txBox="1">
            <a:spLocks noChangeArrowheads="1"/>
          </p:cNvSpPr>
          <p:nvPr/>
        </p:nvSpPr>
        <p:spPr bwMode="auto">
          <a:xfrm>
            <a:off x="1709738" y="4081463"/>
            <a:ext cx="973137" cy="517525"/>
          </a:xfrm>
          <a:prstGeom prst="rect">
            <a:avLst/>
          </a:prstGeom>
          <a:noFill/>
          <a:ln w="9525">
            <a:noFill/>
            <a:miter lim="800000"/>
            <a:headEnd/>
            <a:tailEnd/>
          </a:ln>
        </p:spPr>
        <p:txBody>
          <a:bodyPr>
            <a:spAutoFit/>
          </a:bodyPr>
          <a:lstStyle/>
          <a:p>
            <a:pPr>
              <a:spcBef>
                <a:spcPct val="50000"/>
              </a:spcBef>
            </a:pPr>
            <a:r>
              <a:rPr lang="en-US" sz="1400"/>
              <a:t>PATH (text)</a:t>
            </a:r>
            <a:endParaRPr lang="el-GR" sz="1400"/>
          </a:p>
        </p:txBody>
      </p:sp>
      <p:pic>
        <p:nvPicPr>
          <p:cNvPr id="83974" name="Picture 11" descr="400_F_682878_kqEkmoprs3Rb8NXCNBLWBzNXDslIxz"/>
          <p:cNvPicPr>
            <a:picLocks noChangeAspect="1" noChangeArrowheads="1"/>
          </p:cNvPicPr>
          <p:nvPr/>
        </p:nvPicPr>
        <p:blipFill>
          <a:blip r:embed="rId2"/>
          <a:srcRect/>
          <a:stretch>
            <a:fillRect/>
          </a:stretch>
        </p:blipFill>
        <p:spPr bwMode="auto">
          <a:xfrm>
            <a:off x="2860675" y="3624263"/>
            <a:ext cx="1023938" cy="828675"/>
          </a:xfrm>
          <a:prstGeom prst="rect">
            <a:avLst/>
          </a:prstGeom>
          <a:noFill/>
          <a:ln w="9525">
            <a:noFill/>
            <a:miter lim="800000"/>
            <a:headEnd/>
            <a:tailEnd/>
          </a:ln>
        </p:spPr>
      </p:pic>
      <p:grpSp>
        <p:nvGrpSpPr>
          <p:cNvPr id="83975" name="Group 19"/>
          <p:cNvGrpSpPr>
            <a:grpSpLocks/>
          </p:cNvGrpSpPr>
          <p:nvPr/>
        </p:nvGrpSpPr>
        <p:grpSpPr bwMode="auto">
          <a:xfrm>
            <a:off x="2711450" y="1979613"/>
            <a:ext cx="2074863" cy="1524000"/>
            <a:chOff x="1855" y="1248"/>
            <a:chExt cx="1307" cy="960"/>
          </a:xfrm>
        </p:grpSpPr>
        <p:sp>
          <p:nvSpPr>
            <p:cNvPr id="83990" name="AutoShape 13"/>
            <p:cNvSpPr>
              <a:spLocks noChangeArrowheads="1"/>
            </p:cNvSpPr>
            <p:nvPr/>
          </p:nvSpPr>
          <p:spPr bwMode="auto">
            <a:xfrm>
              <a:off x="1855" y="1248"/>
              <a:ext cx="1307" cy="960"/>
            </a:xfrm>
            <a:prstGeom prst="wedgeEllipseCallout">
              <a:avLst>
                <a:gd name="adj1" fmla="val -46023"/>
                <a:gd name="adj2" fmla="val 22917"/>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83991" name="Text Box 14"/>
            <p:cNvSpPr txBox="1">
              <a:spLocks noChangeArrowheads="1"/>
            </p:cNvSpPr>
            <p:nvPr/>
          </p:nvSpPr>
          <p:spPr bwMode="auto">
            <a:xfrm>
              <a:off x="2062" y="1281"/>
              <a:ext cx="896" cy="872"/>
            </a:xfrm>
            <a:prstGeom prst="rect">
              <a:avLst/>
            </a:prstGeom>
            <a:noFill/>
            <a:ln w="9525">
              <a:noFill/>
              <a:miter lim="800000"/>
              <a:headEnd/>
              <a:tailEnd/>
            </a:ln>
          </p:spPr>
          <p:txBody>
            <a:bodyPr>
              <a:spAutoFit/>
            </a:bodyPr>
            <a:lstStyle/>
            <a:p>
              <a:r>
                <a:rPr lang="en-US" sz="1400"/>
                <a:t>Administrative user </a:t>
              </a:r>
            </a:p>
            <a:p>
              <a:r>
                <a:rPr lang="en-US" sz="1400"/>
                <a:t>validates and creates automatically SPARQL</a:t>
              </a:r>
              <a:endParaRPr lang="el-GR" sz="1400"/>
            </a:p>
          </p:txBody>
        </p:sp>
      </p:grpSp>
      <p:sp>
        <p:nvSpPr>
          <p:cNvPr id="83976" name="AutoShape 15"/>
          <p:cNvSpPr>
            <a:spLocks noChangeArrowheads="1"/>
          </p:cNvSpPr>
          <p:nvPr/>
        </p:nvSpPr>
        <p:spPr bwMode="auto">
          <a:xfrm>
            <a:off x="4208463" y="3822700"/>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83977" name="Text Box 16"/>
          <p:cNvSpPr txBox="1">
            <a:spLocks noChangeArrowheads="1"/>
          </p:cNvSpPr>
          <p:nvPr/>
        </p:nvSpPr>
        <p:spPr bwMode="auto">
          <a:xfrm>
            <a:off x="4149725" y="4191000"/>
            <a:ext cx="1066800" cy="304800"/>
          </a:xfrm>
          <a:prstGeom prst="rect">
            <a:avLst/>
          </a:prstGeom>
          <a:noFill/>
          <a:ln w="9525">
            <a:noFill/>
            <a:miter lim="800000"/>
            <a:headEnd/>
            <a:tailEnd/>
          </a:ln>
        </p:spPr>
        <p:txBody>
          <a:bodyPr>
            <a:spAutoFit/>
          </a:bodyPr>
          <a:lstStyle/>
          <a:p>
            <a:pPr>
              <a:spcBef>
                <a:spcPct val="50000"/>
              </a:spcBef>
            </a:pPr>
            <a:r>
              <a:rPr lang="en-US" sz="1400"/>
              <a:t>SPARQLs</a:t>
            </a:r>
            <a:endParaRPr lang="el-GR" sz="1400"/>
          </a:p>
        </p:txBody>
      </p:sp>
      <p:pic>
        <p:nvPicPr>
          <p:cNvPr id="83978" name="Picture 17" descr="400_F_682878_kqEkmoprs3Rb8NXCNBLWBzNXDslIxz"/>
          <p:cNvPicPr>
            <a:picLocks noChangeAspect="1" noChangeArrowheads="1"/>
          </p:cNvPicPr>
          <p:nvPr/>
        </p:nvPicPr>
        <p:blipFill>
          <a:blip r:embed="rId2"/>
          <a:srcRect/>
          <a:stretch>
            <a:fillRect/>
          </a:stretch>
        </p:blipFill>
        <p:spPr bwMode="auto">
          <a:xfrm>
            <a:off x="5370513" y="3602038"/>
            <a:ext cx="1023937" cy="828675"/>
          </a:xfrm>
          <a:prstGeom prst="rect">
            <a:avLst/>
          </a:prstGeom>
          <a:noFill/>
          <a:ln w="9525">
            <a:noFill/>
            <a:miter lim="800000"/>
            <a:headEnd/>
            <a:tailEnd/>
          </a:ln>
        </p:spPr>
      </p:pic>
      <p:sp>
        <p:nvSpPr>
          <p:cNvPr id="83979" name="AutoShape 21"/>
          <p:cNvSpPr>
            <a:spLocks noChangeArrowheads="1"/>
          </p:cNvSpPr>
          <p:nvPr/>
        </p:nvSpPr>
        <p:spPr bwMode="auto">
          <a:xfrm>
            <a:off x="5383213" y="2085975"/>
            <a:ext cx="1617662" cy="1195388"/>
          </a:xfrm>
          <a:prstGeom prst="wedgeEllipseCallout">
            <a:avLst>
              <a:gd name="adj1" fmla="val -34005"/>
              <a:gd name="adj2" fmla="val 45884"/>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83980" name="Text Box 22"/>
          <p:cNvSpPr txBox="1">
            <a:spLocks noChangeArrowheads="1"/>
          </p:cNvSpPr>
          <p:nvPr/>
        </p:nvSpPr>
        <p:spPr bwMode="auto">
          <a:xfrm>
            <a:off x="5567363" y="2320925"/>
            <a:ext cx="1422400" cy="954088"/>
          </a:xfrm>
          <a:prstGeom prst="rect">
            <a:avLst/>
          </a:prstGeom>
          <a:noFill/>
          <a:ln w="9525">
            <a:noFill/>
            <a:miter lim="800000"/>
            <a:headEnd/>
            <a:tailEnd/>
          </a:ln>
        </p:spPr>
        <p:txBody>
          <a:bodyPr>
            <a:spAutoFit/>
          </a:bodyPr>
          <a:lstStyle/>
          <a:p>
            <a:r>
              <a:rPr lang="en-US" sz="1400"/>
              <a:t>SPARQLs incorporated in the IVB</a:t>
            </a:r>
          </a:p>
          <a:p>
            <a:endParaRPr lang="el-GR" sz="1400"/>
          </a:p>
        </p:txBody>
      </p:sp>
      <p:sp>
        <p:nvSpPr>
          <p:cNvPr id="83981" name="AutoShape 23"/>
          <p:cNvSpPr>
            <a:spLocks noChangeArrowheads="1"/>
          </p:cNvSpPr>
          <p:nvPr/>
        </p:nvSpPr>
        <p:spPr bwMode="auto">
          <a:xfrm>
            <a:off x="4195763" y="4071938"/>
            <a:ext cx="996950" cy="88900"/>
          </a:xfrm>
          <a:prstGeom prst="rightArrow">
            <a:avLst>
              <a:gd name="adj1" fmla="val 50000"/>
              <a:gd name="adj2" fmla="val 280357"/>
            </a:avLst>
          </a:prstGeom>
          <a:solidFill>
            <a:schemeClr val="accent1"/>
          </a:solidFill>
          <a:ln w="9525">
            <a:solidFill>
              <a:schemeClr val="tx1"/>
            </a:solidFill>
            <a:miter lim="800000"/>
            <a:headEnd/>
            <a:tailEnd/>
          </a:ln>
        </p:spPr>
        <p:txBody>
          <a:bodyPr wrap="none" anchor="ctr"/>
          <a:lstStyle/>
          <a:p>
            <a:endParaRPr lang="el-GR"/>
          </a:p>
        </p:txBody>
      </p:sp>
      <p:sp>
        <p:nvSpPr>
          <p:cNvPr id="83982" name="Text Box 24"/>
          <p:cNvSpPr txBox="1">
            <a:spLocks noChangeArrowheads="1"/>
          </p:cNvSpPr>
          <p:nvPr/>
        </p:nvSpPr>
        <p:spPr bwMode="auto">
          <a:xfrm>
            <a:off x="4456113" y="3856038"/>
            <a:ext cx="350837" cy="276225"/>
          </a:xfrm>
          <a:prstGeom prst="rect">
            <a:avLst/>
          </a:prstGeom>
          <a:noFill/>
          <a:ln w="9525">
            <a:noFill/>
            <a:miter lim="800000"/>
            <a:headEnd/>
            <a:tailEnd/>
          </a:ln>
        </p:spPr>
        <p:txBody>
          <a:bodyPr>
            <a:spAutoFit/>
          </a:bodyPr>
          <a:lstStyle/>
          <a:p>
            <a:pPr>
              <a:lnSpc>
                <a:spcPct val="0"/>
              </a:lnSpc>
              <a:spcBef>
                <a:spcPct val="50000"/>
              </a:spcBef>
            </a:pPr>
            <a:r>
              <a:rPr lang="en-US" sz="1200"/>
              <a:t>.</a:t>
            </a:r>
          </a:p>
          <a:p>
            <a:pPr>
              <a:lnSpc>
                <a:spcPct val="0"/>
              </a:lnSpc>
              <a:spcBef>
                <a:spcPct val="50000"/>
              </a:spcBef>
            </a:pPr>
            <a:r>
              <a:rPr lang="en-US" sz="1200"/>
              <a:t>.</a:t>
            </a:r>
          </a:p>
          <a:p>
            <a:pPr>
              <a:lnSpc>
                <a:spcPct val="0"/>
              </a:lnSpc>
              <a:spcBef>
                <a:spcPct val="50000"/>
              </a:spcBef>
            </a:pPr>
            <a:r>
              <a:rPr lang="en-US" sz="1200"/>
              <a:t>.</a:t>
            </a:r>
            <a:endParaRPr lang="el-GR" sz="1200"/>
          </a:p>
        </p:txBody>
      </p:sp>
      <p:sp>
        <p:nvSpPr>
          <p:cNvPr id="83983" name="Text Box 26"/>
          <p:cNvSpPr txBox="1">
            <a:spLocks noChangeArrowheads="1"/>
          </p:cNvSpPr>
          <p:nvPr/>
        </p:nvSpPr>
        <p:spPr bwMode="auto">
          <a:xfrm>
            <a:off x="2520950" y="4652963"/>
            <a:ext cx="1689100" cy="517525"/>
          </a:xfrm>
          <a:prstGeom prst="rect">
            <a:avLst/>
          </a:prstGeom>
          <a:noFill/>
          <a:ln w="9525">
            <a:noFill/>
            <a:miter lim="800000"/>
            <a:headEnd/>
            <a:tailEnd/>
          </a:ln>
        </p:spPr>
        <p:txBody>
          <a:bodyPr>
            <a:spAutoFit/>
          </a:bodyPr>
          <a:lstStyle/>
          <a:p>
            <a:pPr>
              <a:spcBef>
                <a:spcPct val="50000"/>
              </a:spcBef>
            </a:pPr>
            <a:r>
              <a:rPr lang="en-US" sz="1400" i="1">
                <a:solidFill>
                  <a:schemeClr val="hlink"/>
                </a:solidFill>
              </a:rPr>
              <a:t>FR customization tool</a:t>
            </a:r>
            <a:endParaRPr lang="el-GR" sz="1400" i="1">
              <a:solidFill>
                <a:schemeClr val="hlink"/>
              </a:solidFill>
            </a:endParaRPr>
          </a:p>
        </p:txBody>
      </p:sp>
      <p:sp>
        <p:nvSpPr>
          <p:cNvPr id="83984" name="AutoShape 28"/>
          <p:cNvSpPr>
            <a:spLocks noChangeArrowheads="1"/>
          </p:cNvSpPr>
          <p:nvPr/>
        </p:nvSpPr>
        <p:spPr bwMode="auto">
          <a:xfrm>
            <a:off x="6670675" y="3932238"/>
            <a:ext cx="820738" cy="88900"/>
          </a:xfrm>
          <a:custGeom>
            <a:avLst/>
            <a:gdLst>
              <a:gd name="T0" fmla="*/ 615553 w 21600"/>
              <a:gd name="T1" fmla="*/ 0 h 21600"/>
              <a:gd name="T2" fmla="*/ 0 w 21600"/>
              <a:gd name="T3" fmla="*/ 44450 h 21600"/>
              <a:gd name="T4" fmla="*/ 615553 w 21600"/>
              <a:gd name="T5" fmla="*/ 88900 h 21600"/>
              <a:gd name="T6" fmla="*/ 820738 w 21600"/>
              <a:gd name="T7" fmla="*/ 444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l-GR"/>
          </a:p>
        </p:txBody>
      </p:sp>
      <p:grpSp>
        <p:nvGrpSpPr>
          <p:cNvPr id="4" name="Group 34"/>
          <p:cNvGrpSpPr>
            <a:grpSpLocks/>
          </p:cNvGrpSpPr>
          <p:nvPr/>
        </p:nvGrpSpPr>
        <p:grpSpPr bwMode="auto">
          <a:xfrm>
            <a:off x="7961313" y="2057400"/>
            <a:ext cx="1301750" cy="1147763"/>
            <a:chOff x="5015" y="1296"/>
            <a:chExt cx="820" cy="723"/>
          </a:xfrm>
        </p:grpSpPr>
        <p:sp>
          <p:nvSpPr>
            <p:cNvPr id="83988" name="AutoShape 30"/>
            <p:cNvSpPr>
              <a:spLocks noChangeArrowheads="1"/>
            </p:cNvSpPr>
            <p:nvPr/>
          </p:nvSpPr>
          <p:spPr bwMode="auto">
            <a:xfrm>
              <a:off x="5015" y="1296"/>
              <a:ext cx="820" cy="723"/>
            </a:xfrm>
            <a:prstGeom prst="wedgeEllipseCallout">
              <a:avLst>
                <a:gd name="adj1" fmla="val -43657"/>
                <a:gd name="adj2" fmla="val 46819"/>
              </a:avLst>
            </a:prstGeom>
            <a:solidFill>
              <a:schemeClr val="accent1">
                <a:alpha val="52940"/>
              </a:schemeClr>
            </a:solidFill>
            <a:ln w="9525">
              <a:solidFill>
                <a:schemeClr val="tx1"/>
              </a:solidFill>
              <a:miter lim="800000"/>
              <a:headEnd/>
              <a:tailEnd/>
            </a:ln>
          </p:spPr>
          <p:txBody>
            <a:bodyPr/>
            <a:lstStyle/>
            <a:p>
              <a:pPr algn="ctr"/>
              <a:endParaRPr lang="el-GR"/>
            </a:p>
          </p:txBody>
        </p:sp>
        <p:sp>
          <p:nvSpPr>
            <p:cNvPr id="83989" name="Text Box 31"/>
            <p:cNvSpPr txBox="1">
              <a:spLocks noChangeArrowheads="1"/>
            </p:cNvSpPr>
            <p:nvPr/>
          </p:nvSpPr>
          <p:spPr bwMode="auto">
            <a:xfrm>
              <a:off x="5150" y="1467"/>
              <a:ext cx="675" cy="326"/>
            </a:xfrm>
            <a:prstGeom prst="rect">
              <a:avLst/>
            </a:prstGeom>
            <a:noFill/>
            <a:ln w="9525">
              <a:noFill/>
              <a:miter lim="800000"/>
              <a:headEnd/>
              <a:tailEnd/>
            </a:ln>
          </p:spPr>
          <p:txBody>
            <a:bodyPr>
              <a:spAutoFit/>
            </a:bodyPr>
            <a:lstStyle/>
            <a:p>
              <a:r>
                <a:rPr lang="en-US" sz="1400"/>
                <a:t>End user </a:t>
              </a:r>
            </a:p>
            <a:p>
              <a:r>
                <a:rPr lang="en-US" sz="1400"/>
                <a:t>queries</a:t>
              </a:r>
              <a:endParaRPr lang="el-GR" sz="1400"/>
            </a:p>
          </p:txBody>
        </p:sp>
      </p:grpSp>
      <p:sp>
        <p:nvSpPr>
          <p:cNvPr id="75808" name="Text Box 32"/>
          <p:cNvSpPr txBox="1">
            <a:spLocks noChangeArrowheads="1"/>
          </p:cNvSpPr>
          <p:nvPr/>
        </p:nvSpPr>
        <p:spPr bwMode="auto">
          <a:xfrm>
            <a:off x="7902575" y="4573588"/>
            <a:ext cx="962025" cy="304800"/>
          </a:xfrm>
          <a:prstGeom prst="rect">
            <a:avLst/>
          </a:prstGeom>
          <a:noFill/>
          <a:ln w="9525">
            <a:noFill/>
            <a:miter lim="800000"/>
            <a:headEnd/>
            <a:tailEnd/>
          </a:ln>
        </p:spPr>
        <p:txBody>
          <a:bodyPr>
            <a:spAutoFit/>
          </a:bodyPr>
          <a:lstStyle/>
          <a:p>
            <a:pPr>
              <a:spcBef>
                <a:spcPct val="50000"/>
              </a:spcBef>
            </a:pPr>
            <a:r>
              <a:rPr lang="en-US" sz="1400" i="1">
                <a:solidFill>
                  <a:schemeClr val="hlink"/>
                </a:solidFill>
              </a:rPr>
              <a:t>IVB-QFI</a:t>
            </a:r>
            <a:endParaRPr lang="el-GR" sz="1400" i="1">
              <a:solidFill>
                <a:schemeClr val="hlink"/>
              </a:solidFill>
            </a:endParaRPr>
          </a:p>
        </p:txBody>
      </p:sp>
      <p:pic>
        <p:nvPicPr>
          <p:cNvPr id="83987" name="Picture 33" descr="1270745818pm0B7x"/>
          <p:cNvPicPr>
            <a:picLocks noChangeAspect="1" noChangeArrowheads="1"/>
          </p:cNvPicPr>
          <p:nvPr/>
        </p:nvPicPr>
        <p:blipFill>
          <a:blip r:embed="rId3"/>
          <a:srcRect/>
          <a:stretch>
            <a:fillRect/>
          </a:stretch>
        </p:blipFill>
        <p:spPr bwMode="auto">
          <a:xfrm>
            <a:off x="7751763" y="3530600"/>
            <a:ext cx="942975" cy="949325"/>
          </a:xfrm>
          <a:prstGeom prst="rect">
            <a:avLst/>
          </a:prstGeom>
          <a:noFill/>
          <a:ln w="9525">
            <a:noFill/>
            <a:miter lim="800000"/>
            <a:headEnd/>
            <a:tailEnd/>
          </a:ln>
        </p:spPr>
      </p:pic>
    </p:spTree>
  </p:cSld>
  <p:clrMapOvr>
    <a:masterClrMapping/>
  </p:clrMapOvr>
  <p:transition advTm="4152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500" fill="hold"/>
                                        <p:tgtEl>
                                          <p:spTgt spid="4"/>
                                        </p:tgtEl>
                                      </p:cBhvr>
                                      <p:by x="150000" y="150000"/>
                                    </p:animScale>
                                  </p:childTnLst>
                                </p:cTn>
                              </p:par>
                              <p:par>
                                <p:cTn id="7" presetID="6" presetClass="emph" presetSubtype="0" fill="hold" grpId="0" nodeType="withEffect">
                                  <p:stCondLst>
                                    <p:cond delay="0"/>
                                  </p:stCondLst>
                                  <p:childTnLst>
                                    <p:animScale>
                                      <p:cBhvr>
                                        <p:cTn id="8" dur="500" fill="hold"/>
                                        <p:tgtEl>
                                          <p:spTgt spid="7580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1 - Τίτλος"/>
          <p:cNvSpPr>
            <a:spLocks noGrp="1"/>
          </p:cNvSpPr>
          <p:nvPr>
            <p:ph type="title"/>
          </p:nvPr>
        </p:nvSpPr>
        <p:spPr/>
        <p:txBody>
          <a:bodyPr/>
          <a:lstStyle/>
          <a:p>
            <a:r>
              <a:rPr lang="en-US" sz="2400" smtClean="0"/>
              <a:t>Query Thing has material stone(rock) in IVB</a:t>
            </a:r>
            <a:endParaRPr lang="el-GR" smtClean="0"/>
          </a:p>
        </p:txBody>
      </p:sp>
      <p:pic>
        <p:nvPicPr>
          <p:cNvPr id="84994" name="3 - Θέση περιεχομένου" descr="Matterialstone.png"/>
          <p:cNvPicPr>
            <a:picLocks noGrp="1" noChangeAspect="1"/>
          </p:cNvPicPr>
          <p:nvPr>
            <p:ph idx="1"/>
          </p:nvPr>
        </p:nvPicPr>
        <p:blipFill>
          <a:blip r:embed="rId2"/>
          <a:srcRect b="5405"/>
          <a:stretch>
            <a:fillRect/>
          </a:stretch>
        </p:blipFill>
        <p:spPr>
          <a:xfrm>
            <a:off x="0" y="0"/>
            <a:ext cx="9906000" cy="6858000"/>
          </a:xfr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1 - Τίτλος"/>
          <p:cNvSpPr>
            <a:spLocks noGrp="1"/>
          </p:cNvSpPr>
          <p:nvPr>
            <p:ph type="title"/>
          </p:nvPr>
        </p:nvSpPr>
        <p:spPr/>
        <p:txBody>
          <a:bodyPr/>
          <a:lstStyle/>
          <a:p>
            <a:r>
              <a:rPr lang="en-US" sz="2400" smtClean="0"/>
              <a:t>Query Thing is made of stone results in IVB</a:t>
            </a:r>
            <a:endParaRPr lang="el-GR" smtClean="0"/>
          </a:p>
        </p:txBody>
      </p:sp>
      <p:pic>
        <p:nvPicPr>
          <p:cNvPr id="86018" name="3 - Θέση περιεχομένου" descr="resultsThingType.png"/>
          <p:cNvPicPr>
            <a:picLocks noGrp="1" noChangeAspect="1"/>
          </p:cNvPicPr>
          <p:nvPr>
            <p:ph idx="1"/>
          </p:nvPr>
        </p:nvPicPr>
        <p:blipFill>
          <a:blip r:embed="rId2"/>
          <a:srcRect b="5205"/>
          <a:stretch>
            <a:fillRect/>
          </a:stretch>
        </p:blipFill>
        <p:spPr>
          <a:xfrm>
            <a:off x="0" y="0"/>
            <a:ext cx="9906000" cy="6858000"/>
          </a:xfr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1 - Τίτλος"/>
          <p:cNvSpPr>
            <a:spLocks noGrp="1"/>
          </p:cNvSpPr>
          <p:nvPr>
            <p:ph type="title"/>
          </p:nvPr>
        </p:nvSpPr>
        <p:spPr/>
        <p:txBody>
          <a:bodyPr/>
          <a:lstStyle/>
          <a:p>
            <a:endParaRPr lang="el-GR" smtClean="0"/>
          </a:p>
        </p:txBody>
      </p:sp>
      <p:pic>
        <p:nvPicPr>
          <p:cNvPr id="87042" name="3 - Θέση περιεχομένου" descr="FirstThingType.png"/>
          <p:cNvPicPr>
            <a:picLocks noGrp="1" noChangeAspect="1"/>
          </p:cNvPicPr>
          <p:nvPr>
            <p:ph idx="1"/>
          </p:nvPr>
        </p:nvPicPr>
        <p:blipFill>
          <a:blip r:embed="rId2"/>
          <a:srcRect b="4906"/>
          <a:stretch>
            <a:fillRect/>
          </a:stretch>
        </p:blipFill>
        <p:spPr>
          <a:xfrm>
            <a:off x="0" y="0"/>
            <a:ext cx="9906000" cy="6858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4" descr="lod-datasets_2010-09-22"/>
          <p:cNvPicPr>
            <a:picLocks noChangeAspect="1" noChangeArrowheads="1"/>
          </p:cNvPicPr>
          <p:nvPr/>
        </p:nvPicPr>
        <p:blipFill>
          <a:blip r:embed="rId3"/>
          <a:srcRect/>
          <a:stretch>
            <a:fillRect/>
          </a:stretch>
        </p:blipFill>
        <p:spPr bwMode="auto">
          <a:xfrm>
            <a:off x="222250" y="1635125"/>
            <a:ext cx="4770438" cy="4421188"/>
          </a:xfrm>
          <a:prstGeom prst="rect">
            <a:avLst/>
          </a:prstGeom>
          <a:noFill/>
          <a:ln w="9525">
            <a:noFill/>
            <a:miter lim="800000"/>
            <a:headEnd/>
            <a:tailEnd/>
          </a:ln>
        </p:spPr>
      </p:pic>
      <p:sp>
        <p:nvSpPr>
          <p:cNvPr id="44034" name="Rectangle 2"/>
          <p:cNvSpPr>
            <a:spLocks noGrp="1" noChangeArrowheads="1"/>
          </p:cNvSpPr>
          <p:nvPr>
            <p:ph type="title"/>
          </p:nvPr>
        </p:nvSpPr>
        <p:spPr/>
        <p:txBody>
          <a:bodyPr/>
          <a:lstStyle/>
          <a:p>
            <a:r>
              <a:rPr lang="en-US" smtClean="0"/>
              <a:t>Introduction</a:t>
            </a:r>
            <a:endParaRPr lang="el-GR" smtClean="0"/>
          </a:p>
        </p:txBody>
      </p:sp>
      <p:sp>
        <p:nvSpPr>
          <p:cNvPr id="44035" name="Text Box 5"/>
          <p:cNvSpPr txBox="1">
            <a:spLocks noChangeArrowheads="1"/>
          </p:cNvSpPr>
          <p:nvPr/>
        </p:nvSpPr>
        <p:spPr bwMode="auto">
          <a:xfrm>
            <a:off x="6283325" y="2005013"/>
            <a:ext cx="2368550" cy="366712"/>
          </a:xfrm>
          <a:prstGeom prst="rect">
            <a:avLst/>
          </a:prstGeom>
          <a:noFill/>
          <a:ln w="9525">
            <a:noFill/>
            <a:miter lim="800000"/>
            <a:headEnd/>
            <a:tailEnd/>
          </a:ln>
        </p:spPr>
        <p:txBody>
          <a:bodyPr>
            <a:spAutoFit/>
          </a:bodyPr>
          <a:lstStyle/>
          <a:p>
            <a:pPr eaLnBrk="0" hangingPunct="0">
              <a:spcBef>
                <a:spcPct val="50000"/>
              </a:spcBef>
            </a:pPr>
            <a:endParaRPr lang="el-GR"/>
          </a:p>
        </p:txBody>
      </p:sp>
      <p:sp>
        <p:nvSpPr>
          <p:cNvPr id="44036" name="Text Box 6"/>
          <p:cNvSpPr txBox="1">
            <a:spLocks noChangeArrowheads="1"/>
          </p:cNvSpPr>
          <p:nvPr/>
        </p:nvSpPr>
        <p:spPr bwMode="auto">
          <a:xfrm>
            <a:off x="6121400" y="1677988"/>
            <a:ext cx="184150" cy="366712"/>
          </a:xfrm>
          <a:prstGeom prst="rect">
            <a:avLst/>
          </a:prstGeom>
          <a:noFill/>
          <a:ln w="9525">
            <a:noFill/>
            <a:miter lim="800000"/>
            <a:headEnd/>
            <a:tailEnd/>
          </a:ln>
        </p:spPr>
        <p:txBody>
          <a:bodyPr wrap="none">
            <a:spAutoFit/>
          </a:bodyPr>
          <a:lstStyle/>
          <a:p>
            <a:pPr eaLnBrk="0" hangingPunct="0"/>
            <a:endParaRPr lang="el-GR"/>
          </a:p>
        </p:txBody>
      </p:sp>
      <p:sp>
        <p:nvSpPr>
          <p:cNvPr id="44037" name="Rectangle 7"/>
          <p:cNvSpPr>
            <a:spLocks noGrp="1" noChangeArrowheads="1"/>
          </p:cNvSpPr>
          <p:nvPr>
            <p:ph type="body" idx="1"/>
          </p:nvPr>
        </p:nvSpPr>
        <p:spPr>
          <a:xfrm>
            <a:off x="5243513" y="1682750"/>
            <a:ext cx="4351337" cy="3987800"/>
          </a:xfrm>
        </p:spPr>
        <p:txBody>
          <a:bodyPr lIns="92075" tIns="46038" rIns="92075" bIns="46038"/>
          <a:lstStyle/>
          <a:p>
            <a:pPr marL="457200" indent="-457200" defTabSz="903288">
              <a:lnSpc>
                <a:spcPct val="90000"/>
              </a:lnSpc>
              <a:spcAft>
                <a:spcPct val="20000"/>
              </a:spcAft>
            </a:pPr>
            <a:r>
              <a:rPr lang="en-US" sz="1800" smtClean="0"/>
              <a:t>Semantic Web</a:t>
            </a:r>
          </a:p>
          <a:p>
            <a:pPr marL="457200" indent="-457200" defTabSz="903288">
              <a:lnSpc>
                <a:spcPct val="90000"/>
              </a:lnSpc>
              <a:spcAft>
                <a:spcPct val="20000"/>
              </a:spcAft>
            </a:pPr>
            <a:endParaRPr lang="en-US" sz="1800" i="0" smtClean="0">
              <a:solidFill>
                <a:srgbClr val="CC0066"/>
              </a:solidFill>
            </a:endParaRPr>
          </a:p>
          <a:p>
            <a:pPr marL="852488" lvl="1" indent="-381000" defTabSz="903288">
              <a:lnSpc>
                <a:spcPct val="90000"/>
              </a:lnSpc>
              <a:spcAft>
                <a:spcPct val="20000"/>
              </a:spcAft>
            </a:pPr>
            <a:r>
              <a:rPr lang="en-US" sz="1600" i="1" smtClean="0">
                <a:solidFill>
                  <a:srgbClr val="CC0066"/>
                </a:solidFill>
              </a:rPr>
              <a:t>Web of data</a:t>
            </a:r>
          </a:p>
          <a:p>
            <a:pPr marL="852488" lvl="1" indent="-381000" defTabSz="903288">
              <a:lnSpc>
                <a:spcPct val="90000"/>
              </a:lnSpc>
              <a:spcAft>
                <a:spcPct val="20000"/>
              </a:spcAft>
            </a:pPr>
            <a:r>
              <a:rPr lang="en-US" sz="1600" i="1" smtClean="0">
                <a:solidFill>
                  <a:srgbClr val="CC0066"/>
                </a:solidFill>
              </a:rPr>
              <a:t>RDF/S</a:t>
            </a:r>
            <a:endParaRPr lang="en-US" sz="1600" i="1" smtClean="0"/>
          </a:p>
          <a:p>
            <a:pPr marL="852488" lvl="1" indent="-381000" defTabSz="903288">
              <a:lnSpc>
                <a:spcPct val="90000"/>
              </a:lnSpc>
              <a:spcAft>
                <a:spcPct val="20000"/>
              </a:spcAft>
            </a:pPr>
            <a:r>
              <a:rPr lang="en-US" sz="1600" i="1" smtClean="0">
                <a:solidFill>
                  <a:srgbClr val="CC0066"/>
                </a:solidFill>
              </a:rPr>
              <a:t>RDF Triple Stores</a:t>
            </a:r>
          </a:p>
          <a:p>
            <a:pPr marL="852488" lvl="1" indent="-381000" defTabSz="903288">
              <a:lnSpc>
                <a:spcPct val="90000"/>
              </a:lnSpc>
              <a:spcAft>
                <a:spcPct val="20000"/>
              </a:spcAft>
            </a:pPr>
            <a:r>
              <a:rPr lang="en-US" sz="1600" i="1" smtClean="0">
                <a:solidFill>
                  <a:srgbClr val="CC0066"/>
                </a:solidFill>
              </a:rPr>
              <a:t>Linked Open Data (LoD)</a:t>
            </a:r>
            <a:r>
              <a:rPr lang="en-US" sz="1600" i="1" smtClean="0"/>
              <a:t>: Thousands of triple stores to be accessed</a:t>
            </a:r>
            <a:r>
              <a:rPr lang="en-US" sz="1600" smtClean="0"/>
              <a:t> </a:t>
            </a:r>
          </a:p>
        </p:txBody>
      </p:sp>
    </p:spTree>
  </p:cSld>
  <p:clrMapOvr>
    <a:masterClrMapping/>
  </p:clrMapOvr>
  <p:transition advTm="46145"/>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1 - Τίτλος"/>
          <p:cNvSpPr>
            <a:spLocks noGrp="1"/>
          </p:cNvSpPr>
          <p:nvPr>
            <p:ph type="title"/>
          </p:nvPr>
        </p:nvSpPr>
        <p:spPr/>
        <p:txBody>
          <a:bodyPr/>
          <a:lstStyle/>
          <a:p>
            <a:endParaRPr lang="el-GR" smtClean="0"/>
          </a:p>
        </p:txBody>
      </p:sp>
      <p:pic>
        <p:nvPicPr>
          <p:cNvPr id="88066" name="3 - Θέση περιεχομένου" descr="SecondThingMatterial.png"/>
          <p:cNvPicPr>
            <a:picLocks noGrp="1" noChangeAspect="1"/>
          </p:cNvPicPr>
          <p:nvPr>
            <p:ph idx="1"/>
          </p:nvPr>
        </p:nvPicPr>
        <p:blipFill>
          <a:blip r:embed="rId2"/>
          <a:srcRect b="5170"/>
          <a:stretch>
            <a:fillRect/>
          </a:stretch>
        </p:blipFill>
        <p:spPr>
          <a:xfrm>
            <a:off x="0" y="0"/>
            <a:ext cx="9906000" cy="68580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1 - Τίτλος"/>
          <p:cNvSpPr>
            <a:spLocks noGrp="1"/>
          </p:cNvSpPr>
          <p:nvPr>
            <p:ph type="title"/>
          </p:nvPr>
        </p:nvSpPr>
        <p:spPr/>
        <p:txBody>
          <a:bodyPr/>
          <a:lstStyle/>
          <a:p>
            <a:endParaRPr lang="el-GR" smtClean="0"/>
          </a:p>
        </p:txBody>
      </p:sp>
      <p:pic>
        <p:nvPicPr>
          <p:cNvPr id="89090" name="3 - Θέση περιεχομένου" descr="refersToAngel.png"/>
          <p:cNvPicPr>
            <a:picLocks noGrp="1" noChangeAspect="1"/>
          </p:cNvPicPr>
          <p:nvPr>
            <p:ph idx="1"/>
          </p:nvPr>
        </p:nvPicPr>
        <p:blipFill>
          <a:blip r:embed="rId2"/>
          <a:srcRect b="5444"/>
          <a:stretch>
            <a:fillRect/>
          </a:stretch>
        </p:blipFill>
        <p:spPr>
          <a:xfrm>
            <a:off x="0" y="0"/>
            <a:ext cx="9906000" cy="68580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1 - Τίτλος"/>
          <p:cNvSpPr>
            <a:spLocks noGrp="1"/>
          </p:cNvSpPr>
          <p:nvPr>
            <p:ph type="title"/>
          </p:nvPr>
        </p:nvSpPr>
        <p:spPr/>
        <p:txBody>
          <a:bodyPr/>
          <a:lstStyle/>
          <a:p>
            <a:endParaRPr lang="el-GR" smtClean="0"/>
          </a:p>
        </p:txBody>
      </p:sp>
      <p:pic>
        <p:nvPicPr>
          <p:cNvPr id="90114" name="3 - Θέση περιεχομένου" descr="refersToAngelresults.png"/>
          <p:cNvPicPr>
            <a:picLocks noGrp="1" noChangeAspect="1"/>
          </p:cNvPicPr>
          <p:nvPr>
            <p:ph idx="1"/>
          </p:nvPr>
        </p:nvPicPr>
        <p:blipFill>
          <a:blip r:embed="rId2"/>
          <a:srcRect b="5486"/>
          <a:stretch>
            <a:fillRect/>
          </a:stretch>
        </p:blipFill>
        <p:spPr>
          <a:xfrm>
            <a:off x="0" y="0"/>
            <a:ext cx="9906000" cy="6858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1 - Τίτλος"/>
          <p:cNvSpPr>
            <a:spLocks noGrp="1"/>
          </p:cNvSpPr>
          <p:nvPr>
            <p:ph type="title"/>
          </p:nvPr>
        </p:nvSpPr>
        <p:spPr/>
        <p:txBody>
          <a:bodyPr/>
          <a:lstStyle/>
          <a:p>
            <a:r>
              <a:rPr lang="en-US" smtClean="0"/>
              <a:t>Conclusions</a:t>
            </a:r>
            <a:endParaRPr lang="el-GR" smtClean="0"/>
          </a:p>
        </p:txBody>
      </p:sp>
      <p:sp>
        <p:nvSpPr>
          <p:cNvPr id="78850" name="2 - Θέση περιεχομένου"/>
          <p:cNvSpPr>
            <a:spLocks noGrp="1"/>
          </p:cNvSpPr>
          <p:nvPr>
            <p:ph idx="1"/>
          </p:nvPr>
        </p:nvSpPr>
        <p:spPr/>
        <p:txBody>
          <a:bodyPr/>
          <a:lstStyle/>
          <a:p>
            <a:pPr>
              <a:buFont typeface="Arial" charset="0"/>
              <a:buChar char="•"/>
              <a:defRPr/>
            </a:pPr>
            <a:endParaRPr lang="en-US" dirty="0" smtClean="0"/>
          </a:p>
          <a:p>
            <a:pPr>
              <a:buFont typeface="Arial" charset="0"/>
              <a:buChar char="•"/>
              <a:defRPr/>
            </a:pPr>
            <a:endParaRPr lang="en-US" dirty="0" smtClean="0"/>
          </a:p>
          <a:p>
            <a:pPr>
              <a:buFont typeface="Arial" charset="0"/>
              <a:buChar char="•"/>
              <a:defRPr/>
            </a:pPr>
            <a:r>
              <a:rPr lang="en-US" sz="2400" dirty="0" smtClean="0"/>
              <a:t>Separate the </a:t>
            </a:r>
            <a:r>
              <a:rPr lang="en-US" sz="2400" b="1" kern="1200" dirty="0" smtClean="0">
                <a:solidFill>
                  <a:srgbClr val="CC0066"/>
                </a:solidFill>
              </a:rPr>
              <a:t>query</a:t>
            </a:r>
            <a:r>
              <a:rPr lang="en-US" sz="2400" dirty="0" smtClean="0"/>
              <a:t> layer from the </a:t>
            </a:r>
            <a:r>
              <a:rPr lang="en-US" sz="2400" b="1" kern="1200" dirty="0" smtClean="0">
                <a:solidFill>
                  <a:srgbClr val="CC0066"/>
                </a:solidFill>
              </a:rPr>
              <a:t>storage </a:t>
            </a:r>
            <a:r>
              <a:rPr lang="en-US" sz="2400" dirty="0" smtClean="0"/>
              <a:t>layer</a:t>
            </a:r>
          </a:p>
          <a:p>
            <a:pPr>
              <a:buFont typeface="Arial" charset="0"/>
              <a:buChar char="•"/>
              <a:defRPr/>
            </a:pPr>
            <a:r>
              <a:rPr lang="en-US" sz="2400" dirty="0" smtClean="0"/>
              <a:t>Maintain the </a:t>
            </a:r>
            <a:r>
              <a:rPr lang="en-US" sz="2400" b="1" kern="1200" dirty="0" smtClean="0">
                <a:solidFill>
                  <a:srgbClr val="CC0066"/>
                </a:solidFill>
              </a:rPr>
              <a:t>information integration </a:t>
            </a:r>
            <a:r>
              <a:rPr lang="en-US" sz="2400" dirty="0" smtClean="0"/>
              <a:t>capability</a:t>
            </a:r>
          </a:p>
          <a:p>
            <a:pPr>
              <a:buFont typeface="Arial" charset="0"/>
              <a:buChar char="•"/>
              <a:defRPr/>
            </a:pPr>
            <a:r>
              <a:rPr lang="en-US" sz="2400" dirty="0" smtClean="0"/>
              <a:t>Make use of helpful </a:t>
            </a:r>
            <a:r>
              <a:rPr lang="en-US" sz="2400" b="1" kern="1200" dirty="0" smtClean="0">
                <a:solidFill>
                  <a:srgbClr val="CC0066"/>
                </a:solidFill>
              </a:rPr>
              <a:t>inferences</a:t>
            </a:r>
            <a:r>
              <a:rPr lang="en-US" sz="2400" dirty="0" smtClean="0"/>
              <a:t> and </a:t>
            </a:r>
            <a:r>
              <a:rPr lang="en-US" sz="2400" b="1" kern="1200" dirty="0" smtClean="0">
                <a:solidFill>
                  <a:srgbClr val="CC0066"/>
                </a:solidFill>
              </a:rPr>
              <a:t>deductions</a:t>
            </a:r>
          </a:p>
          <a:p>
            <a:pPr>
              <a:buFont typeface="Arial" charset="0"/>
              <a:buChar char="•"/>
              <a:defRPr/>
            </a:pPr>
            <a:r>
              <a:rPr lang="en-US" sz="2400" dirty="0" smtClean="0"/>
              <a:t>Achieve </a:t>
            </a:r>
            <a:r>
              <a:rPr lang="en-US" sz="2400" b="1" kern="1200" dirty="0" smtClean="0">
                <a:solidFill>
                  <a:srgbClr val="CC0066"/>
                </a:solidFill>
              </a:rPr>
              <a:t>high recall </a:t>
            </a:r>
            <a:r>
              <a:rPr lang="en-US" sz="2400" dirty="0" smtClean="0"/>
              <a:t>rates</a:t>
            </a:r>
          </a:p>
          <a:p>
            <a:pPr>
              <a:buFont typeface="Arial" charset="0"/>
              <a:buChar char="•"/>
              <a:defRPr/>
            </a:pPr>
            <a:r>
              <a:rPr lang="en-US" sz="2400" b="1" kern="1200" dirty="0" smtClean="0">
                <a:solidFill>
                  <a:srgbClr val="CC0066"/>
                </a:solidFill>
              </a:rPr>
              <a:t>User-friendly </a:t>
            </a:r>
            <a:r>
              <a:rPr lang="en-US" sz="2400" dirty="0" smtClean="0"/>
              <a:t>querying mechanism</a:t>
            </a:r>
          </a:p>
          <a:p>
            <a:pPr>
              <a:buFont typeface="Arial" charset="0"/>
              <a:buChar char="•"/>
              <a:defRPr/>
            </a:pPr>
            <a:r>
              <a:rPr lang="en-US" sz="2400" b="1" kern="1200" dirty="0" smtClean="0">
                <a:solidFill>
                  <a:srgbClr val="CC0066"/>
                </a:solidFill>
              </a:rPr>
              <a:t>Customizable</a:t>
            </a:r>
            <a:r>
              <a:rPr lang="en-US" sz="2400" dirty="0" smtClean="0"/>
              <a:t> to different discourses</a:t>
            </a:r>
          </a:p>
          <a:p>
            <a:pPr>
              <a:buFont typeface="Arial" charset="0"/>
              <a:buChar char="•"/>
              <a:defRPr/>
            </a:pPr>
            <a:endParaRPr lang="en-US" dirty="0" smtClean="0"/>
          </a:p>
          <a:p>
            <a:pPr>
              <a:buFont typeface="Arial" charset="0"/>
              <a:buChar char="•"/>
              <a:defRPr/>
            </a:pPr>
            <a:endParaRPr lang="en-US" dirty="0" smtClean="0"/>
          </a:p>
          <a:p>
            <a:pPr>
              <a:buFont typeface="Arial" charset="0"/>
              <a:buChar char="•"/>
              <a:defRPr/>
            </a:pPr>
            <a:endParaRPr lang="el-GR" dirty="0" smtClean="0"/>
          </a:p>
        </p:txBody>
      </p:sp>
    </p:spTree>
  </p:cSld>
  <p:clrMapOvr>
    <a:masterClrMapping/>
  </p:clrMapOvr>
  <p:transition advTm="38595"/>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2 - Θέση περιεχομένου"/>
          <p:cNvSpPr>
            <a:spLocks noGrp="1"/>
          </p:cNvSpPr>
          <p:nvPr>
            <p:ph idx="1"/>
          </p:nvPr>
        </p:nvSpPr>
        <p:spPr/>
        <p:txBody>
          <a:bodyPr/>
          <a:lstStyle/>
          <a:p>
            <a:r>
              <a:rPr lang="en-US" smtClean="0"/>
              <a:t>			</a:t>
            </a:r>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				</a:t>
            </a:r>
            <a:r>
              <a:rPr lang="en-US" smtClean="0">
                <a:solidFill>
                  <a:srgbClr val="CC0066"/>
                </a:solidFill>
              </a:rPr>
              <a:t>Thank you for your attention!</a:t>
            </a:r>
            <a:endParaRPr lang="en-US" sz="3200" smtClean="0">
              <a:solidFill>
                <a:srgbClr val="CC0066"/>
              </a:solidFill>
            </a:endParaRPr>
          </a:p>
          <a:p>
            <a:endParaRPr lang="el-GR" smtClean="0"/>
          </a:p>
          <a:p>
            <a:endParaRPr lang="en-US" smtClean="0"/>
          </a:p>
        </p:txBody>
      </p:sp>
      <p:pic>
        <p:nvPicPr>
          <p:cNvPr id="93186" name="3 - Εικόνα" descr="images.jpg"/>
          <p:cNvPicPr>
            <a:picLocks noChangeAspect="1"/>
          </p:cNvPicPr>
          <p:nvPr/>
        </p:nvPicPr>
        <p:blipFill>
          <a:blip r:embed="rId2"/>
          <a:srcRect/>
          <a:stretch>
            <a:fillRect/>
          </a:stretch>
        </p:blipFill>
        <p:spPr bwMode="auto">
          <a:xfrm>
            <a:off x="3751263" y="2298700"/>
            <a:ext cx="2143125" cy="2143125"/>
          </a:xfrm>
          <a:prstGeom prst="rect">
            <a:avLst/>
          </a:prstGeom>
          <a:noFill/>
          <a:ln w="9525">
            <a:noFill/>
            <a:miter lim="800000"/>
            <a:headEnd/>
            <a:tailEnd/>
          </a:ln>
        </p:spPr>
      </p:pic>
    </p:spTree>
  </p:cSld>
  <p:clrMapOvr>
    <a:masterClrMapping/>
  </p:clrMapOvr>
  <p:transition advTm="301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3 - Εικόνα" descr="obstacle-in-path-300x192.jpg"/>
          <p:cNvPicPr>
            <a:picLocks noChangeAspect="1"/>
          </p:cNvPicPr>
          <p:nvPr/>
        </p:nvPicPr>
        <p:blipFill>
          <a:blip r:embed="rId4">
            <a:lum bright="56000" contrast="-56000"/>
          </a:blip>
          <a:srcRect/>
          <a:stretch>
            <a:fillRect/>
          </a:stretch>
        </p:blipFill>
        <p:spPr bwMode="auto">
          <a:xfrm>
            <a:off x="0" y="1995488"/>
            <a:ext cx="10204450" cy="4365625"/>
          </a:xfrm>
          <a:prstGeom prst="rect">
            <a:avLst/>
          </a:prstGeom>
          <a:noFill/>
          <a:ln w="9525">
            <a:noFill/>
            <a:miter lim="800000"/>
            <a:headEnd/>
            <a:tailEnd/>
          </a:ln>
        </p:spPr>
      </p:pic>
      <p:sp>
        <p:nvSpPr>
          <p:cNvPr id="10242" name="Rectangle 2"/>
          <p:cNvSpPr>
            <a:spLocks noGrp="1" noChangeArrowheads="1"/>
          </p:cNvSpPr>
          <p:nvPr>
            <p:ph type="body" idx="1"/>
          </p:nvPr>
        </p:nvSpPr>
        <p:spPr>
          <a:xfrm>
            <a:off x="0" y="1371600"/>
            <a:ext cx="9144000" cy="5486400"/>
          </a:xfrm>
        </p:spPr>
        <p:txBody>
          <a:bodyPr lIns="92075" tIns="46038" rIns="92075" bIns="46038"/>
          <a:lstStyle/>
          <a:p>
            <a:pPr marL="457200" indent="-457200" algn="ctr" defTabSz="903288">
              <a:lnSpc>
                <a:spcPct val="90000"/>
              </a:lnSpc>
              <a:spcAft>
                <a:spcPct val="20000"/>
              </a:spcAft>
            </a:pPr>
            <a:r>
              <a:rPr lang="en-US" sz="2400" b="1" i="0" smtClean="0"/>
              <a:t>3 Major Challenges</a:t>
            </a:r>
          </a:p>
          <a:p>
            <a:pPr marL="457200" indent="-457200" algn="ctr" defTabSz="903288">
              <a:lnSpc>
                <a:spcPct val="90000"/>
              </a:lnSpc>
              <a:spcAft>
                <a:spcPct val="20000"/>
              </a:spcAft>
            </a:pPr>
            <a:endParaRPr lang="en-US" sz="2400" b="1" i="0" smtClean="0"/>
          </a:p>
          <a:p>
            <a:pPr marL="457200" indent="-457200" defTabSz="903288">
              <a:lnSpc>
                <a:spcPct val="90000"/>
              </a:lnSpc>
              <a:spcAft>
                <a:spcPct val="20000"/>
              </a:spcAft>
              <a:buFont typeface="Arial" charset="0"/>
              <a:buAutoNum type="arabicPeriod"/>
            </a:pPr>
            <a:r>
              <a:rPr lang="en-US" sz="2400" b="1" smtClean="0"/>
              <a:t> We need a </a:t>
            </a:r>
            <a:r>
              <a:rPr lang="en-US" sz="2400" b="1" smtClean="0">
                <a:solidFill>
                  <a:srgbClr val="CC0066"/>
                </a:solidFill>
              </a:rPr>
              <a:t>rich</a:t>
            </a:r>
            <a:r>
              <a:rPr lang="en-US" sz="2400" b="1" smtClean="0"/>
              <a:t>, </a:t>
            </a:r>
            <a:r>
              <a:rPr lang="en-US" sz="2400" b="1" smtClean="0">
                <a:solidFill>
                  <a:srgbClr val="CC0066"/>
                </a:solidFill>
              </a:rPr>
              <a:t>integrating</a:t>
            </a:r>
            <a:r>
              <a:rPr lang="en-US" sz="2400" b="1" smtClean="0"/>
              <a:t> global schema – a core and extensions of any depth </a:t>
            </a:r>
          </a:p>
          <a:p>
            <a:pPr marL="457200" indent="-457200" defTabSz="903288">
              <a:lnSpc>
                <a:spcPct val="90000"/>
              </a:lnSpc>
              <a:spcAft>
                <a:spcPct val="20000"/>
              </a:spcAft>
              <a:buFont typeface="Arial" charset="0"/>
              <a:buAutoNum type="arabicPeriod"/>
            </a:pPr>
            <a:endParaRPr lang="en-US" sz="2400" smtClean="0"/>
          </a:p>
          <a:p>
            <a:pPr marL="457200" indent="-457200" defTabSz="903288">
              <a:lnSpc>
                <a:spcPct val="90000"/>
              </a:lnSpc>
              <a:spcAft>
                <a:spcPct val="20000"/>
              </a:spcAft>
              <a:buFont typeface="Arial" charset="0"/>
              <a:buAutoNum type="arabicPeriod"/>
            </a:pPr>
            <a:r>
              <a:rPr lang="en-US" sz="2400" b="1" smtClean="0"/>
              <a:t>End-users need to query </a:t>
            </a:r>
            <a:r>
              <a:rPr lang="en-US" sz="2400" b="1" smtClean="0">
                <a:solidFill>
                  <a:srgbClr val="CC0066"/>
                </a:solidFill>
              </a:rPr>
              <a:t>effectively</a:t>
            </a:r>
            <a:r>
              <a:rPr lang="en-US" sz="2400" b="1" smtClean="0"/>
              <a:t> large Triple Stores</a:t>
            </a:r>
          </a:p>
          <a:p>
            <a:pPr marL="457200" indent="-457200" defTabSz="903288">
              <a:lnSpc>
                <a:spcPct val="90000"/>
              </a:lnSpc>
              <a:spcAft>
                <a:spcPct val="20000"/>
              </a:spcAft>
              <a:buFont typeface="Arial" charset="0"/>
              <a:buAutoNum type="arabicPeriod"/>
            </a:pPr>
            <a:endParaRPr lang="en-US" sz="2400" smtClean="0"/>
          </a:p>
          <a:p>
            <a:pPr marL="457200" indent="-457200" defTabSz="903288">
              <a:lnSpc>
                <a:spcPct val="90000"/>
              </a:lnSpc>
              <a:spcAft>
                <a:spcPct val="20000"/>
              </a:spcAft>
              <a:buFont typeface="Arial" charset="0"/>
              <a:buAutoNum type="arabicPeriod"/>
            </a:pPr>
            <a:r>
              <a:rPr lang="en-US" sz="2400" b="1" smtClean="0"/>
              <a:t>Knitting” the network : without co-ref resolution facts/triples do not connect</a:t>
            </a:r>
          </a:p>
          <a:p>
            <a:pPr marL="457200" indent="-457200" defTabSz="903288">
              <a:lnSpc>
                <a:spcPct val="90000"/>
              </a:lnSpc>
              <a:spcAft>
                <a:spcPct val="20000"/>
              </a:spcAft>
              <a:buFont typeface="Arial" charset="0"/>
              <a:buAutoNum type="arabicPeriod"/>
            </a:pPr>
            <a:endParaRPr lang="en-US" sz="2400" smtClean="0"/>
          </a:p>
          <a:p>
            <a:pPr marL="457200" indent="-457200" defTabSz="903288">
              <a:lnSpc>
                <a:spcPct val="90000"/>
              </a:lnSpc>
              <a:spcAft>
                <a:spcPct val="20000"/>
              </a:spcAft>
              <a:buFont typeface="Arial" charset="0"/>
              <a:buAutoNum type="arabicPeriod"/>
            </a:pPr>
            <a:endParaRPr lang="en-US" sz="2400" smtClean="0"/>
          </a:p>
          <a:p>
            <a:pPr marL="852488" lvl="1" indent="-381000" defTabSz="903288">
              <a:lnSpc>
                <a:spcPct val="90000"/>
              </a:lnSpc>
              <a:spcAft>
                <a:spcPct val="20000"/>
              </a:spcAft>
            </a:pPr>
            <a:endParaRPr lang="en-US" sz="1200" b="1" i="1" smtClean="0">
              <a:solidFill>
                <a:srgbClr val="CC0066"/>
              </a:solidFill>
            </a:endParaRPr>
          </a:p>
        </p:txBody>
      </p:sp>
      <p:sp>
        <p:nvSpPr>
          <p:cNvPr id="46083" name="Rectangle 3"/>
          <p:cNvSpPr>
            <a:spLocks noGrp="1" noChangeArrowheads="1"/>
          </p:cNvSpPr>
          <p:nvPr>
            <p:ph type="title"/>
          </p:nvPr>
        </p:nvSpPr>
        <p:spPr>
          <a:xfrm>
            <a:off x="2468563" y="711200"/>
            <a:ext cx="6610350" cy="577850"/>
          </a:xfrm>
        </p:spPr>
        <p:txBody>
          <a:bodyPr lIns="92075" tIns="46038" rIns="92075" bIns="46038"/>
          <a:lstStyle/>
          <a:p>
            <a:r>
              <a:rPr lang="en-US" smtClean="0"/>
              <a:t>Introduction</a:t>
            </a:r>
            <a:endParaRPr lang="en-US" sz="2200" i="0" smtClean="0"/>
          </a:p>
        </p:txBody>
      </p:sp>
    </p:spTree>
    <p:custDataLst>
      <p:tags r:id="rId1"/>
    </p:custDataLst>
  </p:cSld>
  <p:clrMapOvr>
    <a:masterClrMapping/>
  </p:clrMapOvr>
  <p:transition advTm="715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anim calcmode="lin" valueType="num">
                                      <p:cBhvr additive="base">
                                        <p:cTn id="7"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4" end="4"/>
                                            </p:txEl>
                                          </p:spTgt>
                                        </p:tgtEl>
                                        <p:attrNameLst>
                                          <p:attrName>style.visibility</p:attrName>
                                        </p:attrNameLst>
                                      </p:cBhvr>
                                      <p:to>
                                        <p:strVal val="visible"/>
                                      </p:to>
                                    </p:set>
                                    <p:anim calcmode="lin" valueType="num">
                                      <p:cBhvr additive="base">
                                        <p:cTn id="13"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6" end="6"/>
                                            </p:txEl>
                                          </p:spTgt>
                                        </p:tgtEl>
                                        <p:attrNameLst>
                                          <p:attrName>style.visibility</p:attrName>
                                        </p:attrNameLst>
                                      </p:cBhvr>
                                      <p:to>
                                        <p:strVal val="visible"/>
                                      </p:to>
                                    </p:set>
                                    <p:anim calcmode="lin" valueType="num">
                                      <p:cBhvr additive="base">
                                        <p:cTn id="19"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2357438" y="711200"/>
            <a:ext cx="6721475" cy="577850"/>
          </a:xfrm>
        </p:spPr>
        <p:txBody>
          <a:bodyPr lIns="92075" tIns="46038" rIns="92075" bIns="46038"/>
          <a:lstStyle/>
          <a:p>
            <a:r>
              <a:rPr lang="en-US" smtClean="0"/>
              <a:t> A Global Schema: The CIDOC CRM</a:t>
            </a:r>
          </a:p>
        </p:txBody>
      </p:sp>
      <p:sp>
        <p:nvSpPr>
          <p:cNvPr id="48130" name="Rectangle 3"/>
          <p:cNvSpPr>
            <a:spLocks noGrp="1" noChangeArrowheads="1"/>
          </p:cNvSpPr>
          <p:nvPr>
            <p:ph type="body" idx="1"/>
          </p:nvPr>
        </p:nvSpPr>
        <p:spPr>
          <a:xfrm>
            <a:off x="404813" y="1460500"/>
            <a:ext cx="9110662" cy="4875213"/>
          </a:xfrm>
        </p:spPr>
        <p:txBody>
          <a:bodyPr lIns="92075" tIns="46038" rIns="92075" bIns="46038"/>
          <a:lstStyle/>
          <a:p>
            <a:pPr marL="814388" lvl="1" indent="-319088" defTabSz="903288"/>
            <a:r>
              <a:rPr lang="en-US" sz="2800" smtClean="0"/>
              <a:t>Is an extensible </a:t>
            </a:r>
            <a:r>
              <a:rPr lang="en-US" sz="2800" smtClean="0">
                <a:solidFill>
                  <a:srgbClr val="CC0066"/>
                </a:solidFill>
              </a:rPr>
              <a:t>core ontology</a:t>
            </a:r>
            <a:r>
              <a:rPr lang="en-US" sz="2800" smtClean="0"/>
              <a:t> of </a:t>
            </a:r>
            <a:r>
              <a:rPr lang="en-US" sz="2800" smtClean="0">
                <a:solidFill>
                  <a:srgbClr val="CC0066"/>
                </a:solidFill>
              </a:rPr>
              <a:t>86</a:t>
            </a:r>
            <a:r>
              <a:rPr lang="en-US" sz="2800" smtClean="0"/>
              <a:t> classes and </a:t>
            </a:r>
            <a:r>
              <a:rPr lang="en-US" sz="2800" smtClean="0">
                <a:solidFill>
                  <a:srgbClr val="CC0066"/>
                </a:solidFill>
              </a:rPr>
              <a:t>137</a:t>
            </a:r>
            <a:r>
              <a:rPr lang="en-US" sz="2800" smtClean="0"/>
              <a:t> properties describing the underlying semantics of over a hundred database schemata and structures from all </a:t>
            </a:r>
            <a:r>
              <a:rPr lang="en-US" sz="2800" smtClean="0">
                <a:solidFill>
                  <a:srgbClr val="CC0066"/>
                </a:solidFill>
              </a:rPr>
              <a:t>museum disciplines</a:t>
            </a:r>
            <a:r>
              <a:rPr lang="en-US" sz="2800" smtClean="0"/>
              <a:t>, archives and libraries, </a:t>
            </a:r>
          </a:p>
          <a:p>
            <a:pPr marL="814388" lvl="1" indent="-319088" defTabSz="903288"/>
            <a:r>
              <a:rPr lang="en-US" sz="2800" smtClean="0"/>
              <a:t>It is result of 15 years </a:t>
            </a:r>
            <a:r>
              <a:rPr lang="en-US" sz="2800" smtClean="0">
                <a:solidFill>
                  <a:srgbClr val="CC0066"/>
                </a:solidFill>
              </a:rPr>
              <a:t>interdisciplinary work</a:t>
            </a:r>
            <a:r>
              <a:rPr lang="en-US" sz="2800" smtClean="0"/>
              <a:t> and agreement.</a:t>
            </a:r>
          </a:p>
          <a:p>
            <a:pPr marL="814388" lvl="1" indent="-319088" defTabSz="903288">
              <a:spcBef>
                <a:spcPct val="35000"/>
              </a:spcBef>
            </a:pPr>
            <a:r>
              <a:rPr lang="en-US" sz="2800" smtClean="0"/>
              <a:t>An </a:t>
            </a:r>
            <a:r>
              <a:rPr lang="en-US" sz="2800" smtClean="0">
                <a:solidFill>
                  <a:srgbClr val="CC0066"/>
                </a:solidFill>
              </a:rPr>
              <a:t>interlingua</a:t>
            </a:r>
            <a:r>
              <a:rPr lang="en-US" sz="2800" smtClean="0"/>
              <a:t> to </a:t>
            </a:r>
            <a:r>
              <a:rPr lang="en-US" sz="2800" smtClean="0">
                <a:solidFill>
                  <a:srgbClr val="CC0066"/>
                </a:solidFill>
              </a:rPr>
              <a:t>transform</a:t>
            </a:r>
            <a:r>
              <a:rPr lang="en-US" sz="2800" smtClean="0"/>
              <a:t>, transport and </a:t>
            </a:r>
            <a:r>
              <a:rPr lang="en-US" sz="2800" smtClean="0">
                <a:solidFill>
                  <a:srgbClr val="CC0066"/>
                </a:solidFill>
              </a:rPr>
              <a:t>merge</a:t>
            </a:r>
            <a:r>
              <a:rPr lang="en-US" sz="2800" smtClean="0"/>
              <a:t> information from most data</a:t>
            </a:r>
            <a:r>
              <a:rPr lang="en-US" sz="3200" smtClean="0"/>
              <a:t> </a:t>
            </a:r>
            <a:r>
              <a:rPr lang="en-US" sz="2800" smtClean="0"/>
              <a:t>structures with </a:t>
            </a:r>
            <a:r>
              <a:rPr lang="en-US" sz="2800" smtClean="0">
                <a:solidFill>
                  <a:srgbClr val="CC0066"/>
                </a:solidFill>
              </a:rPr>
              <a:t>clear meaning.</a:t>
            </a:r>
            <a:endParaRPr lang="en-US" sz="2400" smtClean="0">
              <a:solidFill>
                <a:srgbClr val="CC0066"/>
              </a:solidFill>
            </a:endParaRPr>
          </a:p>
        </p:txBody>
      </p:sp>
    </p:spTree>
  </p:cSld>
  <p:clrMapOvr>
    <a:masterClrMapping/>
  </p:clrMapOvr>
  <p:transition advTm="6943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 Τίτλος"/>
          <p:cNvSpPr>
            <a:spLocks noGrp="1"/>
          </p:cNvSpPr>
          <p:nvPr>
            <p:ph type="title"/>
          </p:nvPr>
        </p:nvSpPr>
        <p:spPr/>
        <p:txBody>
          <a:bodyPr/>
          <a:lstStyle/>
          <a:p>
            <a:endParaRPr lang="el-GR" smtClean="0"/>
          </a:p>
        </p:txBody>
      </p:sp>
      <p:sp>
        <p:nvSpPr>
          <p:cNvPr id="50178" name="2 - Θέση περιεχομένου"/>
          <p:cNvSpPr>
            <a:spLocks noGrp="1"/>
          </p:cNvSpPr>
          <p:nvPr>
            <p:ph idx="1"/>
          </p:nvPr>
        </p:nvSpPr>
        <p:spPr>
          <a:xfrm>
            <a:off x="481013" y="1597025"/>
            <a:ext cx="8915400" cy="1131888"/>
          </a:xfrm>
        </p:spPr>
        <p:txBody>
          <a:bodyPr/>
          <a:lstStyle/>
          <a:p>
            <a:pPr algn="ctr"/>
            <a:endParaRPr lang="en-US" b="1" smtClean="0"/>
          </a:p>
          <a:p>
            <a:pPr algn="ctr"/>
            <a:r>
              <a:rPr lang="en-US" sz="2400" b="1" smtClean="0"/>
              <a:t>Problem: How to query rich Semantic Networks?</a:t>
            </a:r>
            <a:endParaRPr lang="el-GR" sz="2400" b="1" smtClean="0"/>
          </a:p>
        </p:txBody>
      </p:sp>
      <p:pic>
        <p:nvPicPr>
          <p:cNvPr id="50179" name="3 - Εικόνα" descr="man-with-question-mark-thumb18077586.jpg"/>
          <p:cNvPicPr>
            <a:picLocks noChangeAspect="1"/>
          </p:cNvPicPr>
          <p:nvPr/>
        </p:nvPicPr>
        <p:blipFill>
          <a:blip r:embed="rId3"/>
          <a:srcRect/>
          <a:stretch>
            <a:fillRect/>
          </a:stretch>
        </p:blipFill>
        <p:spPr bwMode="auto">
          <a:xfrm>
            <a:off x="1001713" y="4022725"/>
            <a:ext cx="1146175" cy="1714500"/>
          </a:xfrm>
          <a:prstGeom prst="rect">
            <a:avLst/>
          </a:prstGeom>
          <a:noFill/>
          <a:ln w="9525">
            <a:noFill/>
            <a:miter lim="800000"/>
            <a:headEnd/>
            <a:tailEnd/>
          </a:ln>
        </p:spPr>
      </p:pic>
      <p:pic>
        <p:nvPicPr>
          <p:cNvPr id="50180" name="4 - Εικόνα" descr="cidocDigitalFull.jpg"/>
          <p:cNvPicPr>
            <a:picLocks noChangeAspect="1"/>
          </p:cNvPicPr>
          <p:nvPr/>
        </p:nvPicPr>
        <p:blipFill>
          <a:blip r:embed="rId4"/>
          <a:srcRect/>
          <a:stretch>
            <a:fillRect/>
          </a:stretch>
        </p:blipFill>
        <p:spPr bwMode="auto">
          <a:xfrm>
            <a:off x="2720975" y="3081338"/>
            <a:ext cx="7185025" cy="2873375"/>
          </a:xfrm>
          <a:prstGeom prst="rect">
            <a:avLst/>
          </a:prstGeom>
          <a:noFill/>
          <a:ln w="9525">
            <a:noFill/>
            <a:miter lim="800000"/>
            <a:headEnd/>
            <a:tailEnd/>
          </a:ln>
        </p:spPr>
      </p:pic>
      <p:sp>
        <p:nvSpPr>
          <p:cNvPr id="7" name="6 - TextBox"/>
          <p:cNvSpPr txBox="1"/>
          <p:nvPr/>
        </p:nvSpPr>
        <p:spPr>
          <a:xfrm>
            <a:off x="5570538" y="6254750"/>
            <a:ext cx="4335462" cy="369888"/>
          </a:xfrm>
          <a:prstGeom prst="rect">
            <a:avLst/>
          </a:prstGeom>
          <a:noFill/>
        </p:spPr>
        <p:txBody>
          <a:bodyPr wrap="none">
            <a:spAutoFit/>
          </a:bodyPr>
          <a:lstStyle/>
          <a:p>
            <a:pPr eaLnBrk="0" hangingPunct="0">
              <a:defRPr/>
            </a:pPr>
            <a:r>
              <a:rPr lang="en-US" dirty="0">
                <a:solidFill>
                  <a:schemeClr val="bg2">
                    <a:lumMod val="60000"/>
                    <a:lumOff val="40000"/>
                  </a:schemeClr>
                </a:solidFill>
                <a:latin typeface="Arial" pitchFamily="34" charset="0"/>
              </a:rPr>
              <a:t>CIDOC-CRM Visualization by </a:t>
            </a:r>
            <a:r>
              <a:rPr lang="en-US" dirty="0" err="1">
                <a:solidFill>
                  <a:schemeClr val="bg2">
                    <a:lumMod val="60000"/>
                    <a:lumOff val="40000"/>
                  </a:schemeClr>
                </a:solidFill>
                <a:latin typeface="Arial" pitchFamily="34" charset="0"/>
              </a:rPr>
              <a:t>StarLion</a:t>
            </a:r>
            <a:endParaRPr lang="el-GR" dirty="0">
              <a:solidFill>
                <a:schemeClr val="bg2">
                  <a:lumMod val="60000"/>
                  <a:lumOff val="40000"/>
                </a:schemeClr>
              </a:solidFill>
              <a:latin typeface="Arial" pitchFamily="34" charset="0"/>
            </a:endParaRPr>
          </a:p>
        </p:txBody>
      </p:sp>
    </p:spTree>
  </p:cSld>
  <p:clrMapOvr>
    <a:masterClrMapping/>
  </p:clrMapOvr>
  <p:transition advTm="16349"/>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 Τίτλος"/>
          <p:cNvSpPr>
            <a:spLocks noGrp="1"/>
          </p:cNvSpPr>
          <p:nvPr>
            <p:ph type="title"/>
          </p:nvPr>
        </p:nvSpPr>
        <p:spPr/>
        <p:txBody>
          <a:bodyPr/>
          <a:lstStyle/>
          <a:p>
            <a:r>
              <a:rPr lang="en-GB" smtClean="0"/>
              <a:t>How to query rich semantic networks?</a:t>
            </a:r>
            <a:endParaRPr lang="el-GR" smtClean="0"/>
          </a:p>
        </p:txBody>
      </p:sp>
      <p:sp>
        <p:nvSpPr>
          <p:cNvPr id="52226" name="2 - Θέση περιεχομένου"/>
          <p:cNvSpPr>
            <a:spLocks noGrp="1"/>
          </p:cNvSpPr>
          <p:nvPr>
            <p:ph idx="1"/>
          </p:nvPr>
        </p:nvSpPr>
        <p:spPr/>
        <p:txBody>
          <a:bodyPr/>
          <a:lstStyle/>
          <a:p>
            <a:pPr lvl="1">
              <a:buFont typeface="Wingdings" pitchFamily="2" charset="2"/>
              <a:buNone/>
            </a:pPr>
            <a:r>
              <a:rPr lang="en-US" sz="3000" b="1" smtClean="0"/>
              <a:t>Hardships:</a:t>
            </a:r>
          </a:p>
          <a:p>
            <a:pPr lvl="1">
              <a:buFont typeface="Arial" charset="0"/>
              <a:buChar char="•"/>
            </a:pPr>
            <a:r>
              <a:rPr lang="en-US" sz="3000" smtClean="0"/>
              <a:t>The nature of information in the Semantic Web</a:t>
            </a:r>
            <a:endParaRPr lang="en-US" sz="2600" smtClean="0"/>
          </a:p>
          <a:p>
            <a:pPr lvl="1">
              <a:buFont typeface="Arial" charset="0"/>
              <a:buChar char="•"/>
            </a:pPr>
            <a:r>
              <a:rPr lang="en-US" sz="3000" smtClean="0"/>
              <a:t>Users’ ignorance </a:t>
            </a:r>
            <a:endParaRPr lang="en-US" sz="2600" smtClean="0"/>
          </a:p>
          <a:p>
            <a:pPr lvl="1">
              <a:buFont typeface="Arial" charset="0"/>
              <a:buChar char="•"/>
            </a:pPr>
            <a:r>
              <a:rPr lang="en-US" sz="3000" smtClean="0"/>
              <a:t>Failure of current Information Retrieval methods (keyword search)</a:t>
            </a:r>
          </a:p>
          <a:p>
            <a:pPr>
              <a:buFont typeface="Arial" charset="0"/>
              <a:buChar char="•"/>
            </a:pPr>
            <a:endParaRPr lang="en-US" sz="2800" smtClean="0"/>
          </a:p>
          <a:p>
            <a:pPr>
              <a:buFont typeface="Arial" charset="0"/>
              <a:buChar char="•"/>
            </a:pPr>
            <a:endParaRPr lang="en-US" sz="2800" smtClean="0"/>
          </a:p>
          <a:p>
            <a:endParaRPr lang="el-GR" smtClean="0"/>
          </a:p>
        </p:txBody>
      </p:sp>
    </p:spTree>
  </p:cSld>
  <p:clrMapOvr>
    <a:masterClrMapping/>
  </p:clrMapOvr>
  <p:transition advTm="83445"/>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2 - Θέση περιεχομένου"/>
          <p:cNvSpPr>
            <a:spLocks noGrp="1"/>
          </p:cNvSpPr>
          <p:nvPr>
            <p:ph idx="1"/>
          </p:nvPr>
        </p:nvSpPr>
        <p:spPr>
          <a:xfrm>
            <a:off x="495300" y="1676400"/>
            <a:ext cx="8915400" cy="4724400"/>
          </a:xfrm>
        </p:spPr>
        <p:txBody>
          <a:bodyPr/>
          <a:lstStyle/>
          <a:p>
            <a:r>
              <a:rPr lang="en-US" sz="2800" i="0" smtClean="0"/>
              <a:t>Facilitate the query formulation in the User Interface with</a:t>
            </a:r>
          </a:p>
          <a:p>
            <a:pPr>
              <a:buFont typeface="Arial" charset="0"/>
              <a:buChar char="•"/>
            </a:pPr>
            <a:r>
              <a:rPr lang="en-US" sz="2400" i="0" smtClean="0"/>
              <a:t>schema graphical representations</a:t>
            </a:r>
          </a:p>
          <a:p>
            <a:pPr>
              <a:buFont typeface="Arial" charset="0"/>
              <a:buChar char="•"/>
            </a:pPr>
            <a:r>
              <a:rPr lang="en-US" sz="2400" i="0" smtClean="0"/>
              <a:t>natural language</a:t>
            </a:r>
          </a:p>
          <a:p>
            <a:pPr>
              <a:buFont typeface="Arial" charset="0"/>
              <a:buChar char="•"/>
            </a:pPr>
            <a:r>
              <a:rPr lang="en-US" sz="2400" i="0" smtClean="0"/>
              <a:t>menu-guided interfaces with look ahead mechanisms</a:t>
            </a:r>
          </a:p>
          <a:p>
            <a:endParaRPr lang="en-US" smtClean="0"/>
          </a:p>
          <a:p>
            <a:r>
              <a:rPr lang="en-US" sz="2800" b="1" i="0" smtClean="0"/>
              <a:t>Drawbacks</a:t>
            </a:r>
            <a:endParaRPr lang="en-US" b="1" i="0" smtClean="0"/>
          </a:p>
          <a:p>
            <a:pPr>
              <a:buFontTx/>
              <a:buChar char="-"/>
            </a:pPr>
            <a:r>
              <a:rPr lang="en-US" smtClean="0"/>
              <a:t>Some still require SPARQL from the user</a:t>
            </a:r>
          </a:p>
          <a:p>
            <a:pPr>
              <a:buFontTx/>
              <a:buChar char="-"/>
            </a:pPr>
            <a:r>
              <a:rPr lang="en-US" smtClean="0"/>
              <a:t>Polysemy of natural language</a:t>
            </a:r>
          </a:p>
          <a:p>
            <a:pPr>
              <a:buFontTx/>
              <a:buChar char="-"/>
            </a:pPr>
            <a:r>
              <a:rPr lang="en-US" smtClean="0"/>
              <a:t>The user still depends on their awareness of the underlying schema</a:t>
            </a:r>
          </a:p>
          <a:p>
            <a:pPr>
              <a:buFontTx/>
              <a:buChar char="-"/>
            </a:pPr>
            <a:endParaRPr lang="en-US" smtClean="0"/>
          </a:p>
          <a:p>
            <a:pPr>
              <a:buFontTx/>
              <a:buChar char="-"/>
            </a:pPr>
            <a:endParaRPr lang="el-GR" smtClean="0"/>
          </a:p>
        </p:txBody>
      </p:sp>
      <p:sp>
        <p:nvSpPr>
          <p:cNvPr id="54274" name="1 - Τίτλος"/>
          <p:cNvSpPr>
            <a:spLocks noGrp="1"/>
          </p:cNvSpPr>
          <p:nvPr>
            <p:ph type="title"/>
          </p:nvPr>
        </p:nvSpPr>
        <p:spPr/>
        <p:txBody>
          <a:bodyPr/>
          <a:lstStyle/>
          <a:p>
            <a:r>
              <a:rPr lang="en-US" smtClean="0"/>
              <a:t>Existing Approach 1</a:t>
            </a:r>
            <a:endParaRPr lang="el-GR" smtClean="0"/>
          </a:p>
        </p:txBody>
      </p:sp>
    </p:spTree>
  </p:cSld>
  <p:clrMapOvr>
    <a:masterClrMapping/>
  </p:clrMapOvr>
  <p:transition advTm="81745"/>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 Τίτλος"/>
          <p:cNvSpPr>
            <a:spLocks noGrp="1"/>
          </p:cNvSpPr>
          <p:nvPr>
            <p:ph type="title"/>
          </p:nvPr>
        </p:nvSpPr>
        <p:spPr/>
        <p:txBody>
          <a:bodyPr/>
          <a:lstStyle/>
          <a:p>
            <a:r>
              <a:rPr lang="en-US" smtClean="0"/>
              <a:t>Existing Approach 2</a:t>
            </a:r>
            <a:endParaRPr lang="el-GR" smtClean="0"/>
          </a:p>
        </p:txBody>
      </p:sp>
      <p:sp>
        <p:nvSpPr>
          <p:cNvPr id="56322" name="2 - Θέση περιεχομένου"/>
          <p:cNvSpPr>
            <a:spLocks noGrp="1"/>
          </p:cNvSpPr>
          <p:nvPr>
            <p:ph idx="1"/>
          </p:nvPr>
        </p:nvSpPr>
        <p:spPr>
          <a:xfrm>
            <a:off x="801688" y="1546225"/>
            <a:ext cx="8915400" cy="1589088"/>
          </a:xfrm>
        </p:spPr>
        <p:txBody>
          <a:bodyPr/>
          <a:lstStyle/>
          <a:p>
            <a:pPr lvl="1"/>
            <a:endParaRPr lang="en-US" smtClean="0"/>
          </a:p>
          <a:p>
            <a:pPr lvl="1">
              <a:buFont typeface="Wingdings" pitchFamily="2" charset="2"/>
              <a:buNone/>
            </a:pPr>
            <a:r>
              <a:rPr lang="en-US" sz="2400" b="1" i="1" smtClean="0"/>
              <a:t>	Simplify</a:t>
            </a:r>
            <a:r>
              <a:rPr lang="en-US" sz="2400" i="1" smtClean="0"/>
              <a:t> the network by using “core” elements</a:t>
            </a:r>
          </a:p>
          <a:p>
            <a:pPr lvl="1">
              <a:buFont typeface="Wingdings" pitchFamily="2" charset="2"/>
              <a:buNone/>
            </a:pPr>
            <a:r>
              <a:rPr lang="en-US" sz="2400" i="1" smtClean="0"/>
              <a:t>				such as in Dublin Core</a:t>
            </a:r>
            <a:endParaRPr lang="en-US" i="1" smtClean="0"/>
          </a:p>
          <a:p>
            <a:pPr lvl="1"/>
            <a:endParaRPr lang="el-GR" smtClean="0"/>
          </a:p>
        </p:txBody>
      </p:sp>
      <p:pic>
        <p:nvPicPr>
          <p:cNvPr id="56323" name="3 - Εικόνα" descr="cidocDigitalFull.jpg"/>
          <p:cNvPicPr>
            <a:picLocks noChangeAspect="1"/>
          </p:cNvPicPr>
          <p:nvPr/>
        </p:nvPicPr>
        <p:blipFill>
          <a:blip r:embed="rId3"/>
          <a:srcRect/>
          <a:stretch>
            <a:fillRect/>
          </a:stretch>
        </p:blipFill>
        <p:spPr bwMode="auto">
          <a:xfrm>
            <a:off x="0" y="3033713"/>
            <a:ext cx="3897313" cy="3073400"/>
          </a:xfrm>
          <a:prstGeom prst="rect">
            <a:avLst/>
          </a:prstGeom>
          <a:noFill/>
          <a:ln w="9525">
            <a:noFill/>
            <a:miter lim="800000"/>
            <a:headEnd/>
            <a:tailEnd/>
          </a:ln>
        </p:spPr>
      </p:pic>
      <p:pic>
        <p:nvPicPr>
          <p:cNvPr id="56324" name="4 - Εικόνα" descr="hedgehog.gif"/>
          <p:cNvPicPr>
            <a:picLocks noChangeAspect="1"/>
          </p:cNvPicPr>
          <p:nvPr/>
        </p:nvPicPr>
        <p:blipFill>
          <a:blip r:embed="rId4"/>
          <a:srcRect/>
          <a:stretch>
            <a:fillRect/>
          </a:stretch>
        </p:blipFill>
        <p:spPr bwMode="auto">
          <a:xfrm>
            <a:off x="5927725" y="2865438"/>
            <a:ext cx="3143250" cy="3143250"/>
          </a:xfrm>
          <a:prstGeom prst="rect">
            <a:avLst/>
          </a:prstGeom>
          <a:noFill/>
          <a:ln w="9525">
            <a:noFill/>
            <a:miter lim="800000"/>
            <a:headEnd/>
            <a:tailEnd/>
          </a:ln>
        </p:spPr>
      </p:pic>
      <p:cxnSp>
        <p:nvCxnSpPr>
          <p:cNvPr id="56325" name="6 - Καμπύλη γραμμή σύνδεσης"/>
          <p:cNvCxnSpPr>
            <a:cxnSpLocks noChangeShapeType="1"/>
          </p:cNvCxnSpPr>
          <p:nvPr/>
        </p:nvCxnSpPr>
        <p:spPr bwMode="auto">
          <a:xfrm>
            <a:off x="4151313" y="4354513"/>
            <a:ext cx="1581150" cy="420687"/>
          </a:xfrm>
          <a:prstGeom prst="curvedConnector3">
            <a:avLst>
              <a:gd name="adj1" fmla="val 50000"/>
            </a:avLst>
          </a:prstGeom>
          <a:noFill/>
          <a:ln w="38100" algn="ctr">
            <a:solidFill>
              <a:schemeClr val="tx1"/>
            </a:solidFill>
            <a:round/>
            <a:headEnd/>
            <a:tailEnd type="arrow" w="med" len="med"/>
          </a:ln>
        </p:spPr>
      </p:cxnSp>
      <p:sp>
        <p:nvSpPr>
          <p:cNvPr id="21" name="20 - TextBox"/>
          <p:cNvSpPr txBox="1"/>
          <p:nvPr/>
        </p:nvSpPr>
        <p:spPr>
          <a:xfrm>
            <a:off x="7002463" y="5951538"/>
            <a:ext cx="2903537" cy="646112"/>
          </a:xfrm>
          <a:prstGeom prst="rect">
            <a:avLst/>
          </a:prstGeom>
          <a:noFill/>
        </p:spPr>
        <p:txBody>
          <a:bodyPr wrap="none">
            <a:spAutoFit/>
          </a:bodyPr>
          <a:lstStyle/>
          <a:p>
            <a:pPr eaLnBrk="0" hangingPunct="0">
              <a:defRPr/>
            </a:pPr>
            <a:r>
              <a:rPr lang="en-US" dirty="0">
                <a:solidFill>
                  <a:schemeClr val="bg2">
                    <a:lumMod val="60000"/>
                    <a:lumOff val="40000"/>
                  </a:schemeClr>
                </a:solidFill>
                <a:latin typeface="Arial" pitchFamily="34" charset="0"/>
              </a:rPr>
              <a:t>The DC hedgehog model</a:t>
            </a:r>
          </a:p>
          <a:p>
            <a:pPr eaLnBrk="0" hangingPunct="0">
              <a:defRPr/>
            </a:pPr>
            <a:endParaRPr lang="el-GR" dirty="0">
              <a:latin typeface="Arial" pitchFamily="34" charset="0"/>
            </a:endParaRPr>
          </a:p>
        </p:txBody>
      </p:sp>
    </p:spTree>
  </p:cSld>
  <p:clrMapOvr>
    <a:masterClrMapping/>
  </p:clrMapOvr>
  <p:transition advTm="2346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5|17.9|18.7"/>
</p:tagLst>
</file>

<file path=ppt/tags/tag2.xml><?xml version="1.0" encoding="utf-8"?>
<p:tagLst xmlns:a="http://schemas.openxmlformats.org/drawingml/2006/main" xmlns:r="http://schemas.openxmlformats.org/officeDocument/2006/relationships" xmlns:p="http://schemas.openxmlformats.org/presentationml/2006/main">
  <p:tag name="TIMING" val="|112.8"/>
</p:tagLst>
</file>

<file path=ppt/tags/tag3.xml><?xml version="1.0" encoding="utf-8"?>
<p:tagLst xmlns:a="http://schemas.openxmlformats.org/drawingml/2006/main" xmlns:r="http://schemas.openxmlformats.org/officeDocument/2006/relationships" xmlns:p="http://schemas.openxmlformats.org/presentationml/2006/main">
  <p:tag name="TIMING" val="|54.2|0.9|18|12"/>
</p:tagLst>
</file>

<file path=ppt/tags/tag4.xml><?xml version="1.0" encoding="utf-8"?>
<p:tagLst xmlns:a="http://schemas.openxmlformats.org/drawingml/2006/main" xmlns:r="http://schemas.openxmlformats.org/officeDocument/2006/relationships" xmlns:p="http://schemas.openxmlformats.org/presentationml/2006/main">
  <p:tag name="TIMING" val="|67.3|0.9"/>
</p:tagLst>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Προσαρμοσμένη σχεδίαση">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Προσαρμοσμένη σχεδίαση">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Θέμα του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12914</TotalTime>
  <Words>1957</Words>
  <Application>Microsoft Office PowerPoint</Application>
  <PresentationFormat>A4 Paper (210x297 mm)</PresentationFormat>
  <Paragraphs>389</Paragraphs>
  <Slides>34</Slides>
  <Notes>19</Notes>
  <HiddenSlides>0</HiddenSlides>
  <MMClips>0</MMClips>
  <ScaleCrop>false</ScaleCrop>
  <HeadingPairs>
    <vt:vector size="6" baseType="variant">
      <vt:variant>
        <vt:lpstr>Fonts Used</vt:lpstr>
      </vt:variant>
      <vt:variant>
        <vt:i4>7</vt:i4>
      </vt:variant>
      <vt:variant>
        <vt:lpstr>Design Template</vt:lpstr>
      </vt:variant>
      <vt:variant>
        <vt:i4>4</vt:i4>
      </vt:variant>
      <vt:variant>
        <vt:lpstr>Slide Titles</vt:lpstr>
      </vt:variant>
      <vt:variant>
        <vt:i4>34</vt:i4>
      </vt:variant>
    </vt:vector>
  </HeadingPairs>
  <TitlesOfParts>
    <vt:vector size="45" baseType="lpstr">
      <vt:lpstr>Arial</vt:lpstr>
      <vt:lpstr>Wingdings</vt:lpstr>
      <vt:lpstr>Calibri</vt:lpstr>
      <vt:lpstr>Times New Roman</vt:lpstr>
      <vt:lpstr>Arial Narrow</vt:lpstr>
      <vt:lpstr>Arial Greek</vt:lpstr>
      <vt:lpstr>MS PGothic</vt:lpstr>
      <vt:lpstr>Axis</vt:lpstr>
      <vt:lpstr>1_Προσαρμοσμένη σχεδίαση</vt:lpstr>
      <vt:lpstr>Προσαρμοσμένη σχεδίαση</vt:lpstr>
      <vt:lpstr>Axis</vt:lpstr>
      <vt:lpstr>Querying Semantic Networks</vt:lpstr>
      <vt:lpstr>Outline</vt:lpstr>
      <vt:lpstr>Introduction</vt:lpstr>
      <vt:lpstr>Introduction</vt:lpstr>
      <vt:lpstr> A Global Schema: The CIDOC CRM</vt:lpstr>
      <vt:lpstr>Slide 6</vt:lpstr>
      <vt:lpstr>How to query rich semantic networks?</vt:lpstr>
      <vt:lpstr>Existing Approach 1</vt:lpstr>
      <vt:lpstr>Existing Approach 2</vt:lpstr>
      <vt:lpstr>Existing Approach 2</vt:lpstr>
      <vt:lpstr>Slide 11</vt:lpstr>
      <vt:lpstr>Our proposal</vt:lpstr>
      <vt:lpstr>Fundamental Relationships</vt:lpstr>
      <vt:lpstr>Fundamental Categories &amp;  Relationships</vt:lpstr>
      <vt:lpstr>Example Query: Things about “The Kazafani Boat” </vt:lpstr>
      <vt:lpstr>Metadata about the digitization and documentation of </vt:lpstr>
      <vt:lpstr>Slide 17</vt:lpstr>
      <vt:lpstr>Slide 18</vt:lpstr>
      <vt:lpstr>Implementation</vt:lpstr>
      <vt:lpstr>Workflow</vt:lpstr>
      <vt:lpstr>Workflow</vt:lpstr>
      <vt:lpstr>Slide 22</vt:lpstr>
      <vt:lpstr>Workflow</vt:lpstr>
      <vt:lpstr>Validating a Path by using the FR customization tool</vt:lpstr>
      <vt:lpstr>Creating the SPARQL by using the FR customization tool</vt:lpstr>
      <vt:lpstr>Workflow</vt:lpstr>
      <vt:lpstr>Query Thing has material stone(rock) in IVB</vt:lpstr>
      <vt:lpstr>Query Thing is made of stone results in IVB</vt:lpstr>
      <vt:lpstr>Slide 29</vt:lpstr>
      <vt:lpstr>Slide 30</vt:lpstr>
      <vt:lpstr>Slide 31</vt:lpstr>
      <vt:lpstr>Slide 32</vt:lpstr>
      <vt:lpstr>Conclusions</vt:lpstr>
      <vt:lpstr>Slide 34</vt:lpstr>
    </vt:vector>
  </TitlesOfParts>
  <Company>FORTH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ics</cp:lastModifiedBy>
  <cp:revision>496</cp:revision>
  <dcterms:created xsi:type="dcterms:W3CDTF">2009-08-11T11:37:45Z</dcterms:created>
  <dcterms:modified xsi:type="dcterms:W3CDTF">2012-06-05T11:19:35Z</dcterms:modified>
</cp:coreProperties>
</file>