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82"/>
  </p:notesMasterIdLst>
  <p:handoutMasterIdLst>
    <p:handoutMasterId r:id="rId83"/>
  </p:handoutMasterIdLst>
  <p:sldIdLst>
    <p:sldId id="257" r:id="rId3"/>
    <p:sldId id="349" r:id="rId4"/>
    <p:sldId id="35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58" r:id="rId14"/>
    <p:sldId id="272" r:id="rId15"/>
    <p:sldId id="271" r:id="rId16"/>
    <p:sldId id="273" r:id="rId17"/>
    <p:sldId id="278" r:id="rId18"/>
    <p:sldId id="279" r:id="rId19"/>
    <p:sldId id="280" r:id="rId20"/>
    <p:sldId id="318" r:id="rId21"/>
    <p:sldId id="276" r:id="rId22"/>
    <p:sldId id="321" r:id="rId23"/>
    <p:sldId id="286" r:id="rId24"/>
    <p:sldId id="287" r:id="rId25"/>
    <p:sldId id="311" r:id="rId26"/>
    <p:sldId id="284" r:id="rId27"/>
    <p:sldId id="283" r:id="rId28"/>
    <p:sldId id="320" r:id="rId29"/>
    <p:sldId id="288" r:id="rId30"/>
    <p:sldId id="285" r:id="rId31"/>
    <p:sldId id="289" r:id="rId32"/>
    <p:sldId id="290" r:id="rId33"/>
    <p:sldId id="275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2" r:id="rId43"/>
    <p:sldId id="309" r:id="rId44"/>
    <p:sldId id="308" r:id="rId45"/>
    <p:sldId id="303" r:id="rId46"/>
    <p:sldId id="312" r:id="rId47"/>
    <p:sldId id="314" r:id="rId48"/>
    <p:sldId id="313" r:id="rId49"/>
    <p:sldId id="315" r:id="rId50"/>
    <p:sldId id="354" r:id="rId51"/>
    <p:sldId id="317" r:id="rId52"/>
    <p:sldId id="322" r:id="rId53"/>
    <p:sldId id="323" r:id="rId54"/>
    <p:sldId id="324" r:id="rId55"/>
    <p:sldId id="328" r:id="rId56"/>
    <p:sldId id="327" r:id="rId57"/>
    <p:sldId id="325" r:id="rId58"/>
    <p:sldId id="326" r:id="rId59"/>
    <p:sldId id="329" r:id="rId60"/>
    <p:sldId id="331" r:id="rId61"/>
    <p:sldId id="330" r:id="rId62"/>
    <p:sldId id="350" r:id="rId63"/>
    <p:sldId id="351" r:id="rId64"/>
    <p:sldId id="334" r:id="rId65"/>
    <p:sldId id="353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4" r:id="rId75"/>
    <p:sldId id="343" r:id="rId76"/>
    <p:sldId id="345" r:id="rId77"/>
    <p:sldId id="346" r:id="rId78"/>
    <p:sldId id="347" r:id="rId79"/>
    <p:sldId id="332" r:id="rId80"/>
    <p:sldId id="348" r:id="rId81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6/23/2016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6/23/2016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6/23/2016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6/23/2016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6/23/2016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6/23/2016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6/23/2016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mvnrepository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maven-tutorial" TargetMode="External"/><Relationship Id="rId7" Type="http://schemas.openxmlformats.org/officeDocument/2006/relationships/hyperlink" Target="http://www.tutorialspoint.com/gradle" TargetMode="External"/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roovy-lang.org/" TargetMode="External"/><Relationship Id="rId5" Type="http://schemas.openxmlformats.org/officeDocument/2006/relationships/hyperlink" Target="http://gradle.org/" TargetMode="External"/><Relationship Id="rId4" Type="http://schemas.openxmlformats.org/officeDocument/2006/relationships/hyperlink" Target="http://www.tutorialspoint.com/maven/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Yannis</a:t>
            </a:r>
            <a:r>
              <a:rPr lang="en-US" sz="2800" dirty="0" smtClean="0"/>
              <a:t> Marketakis</a:t>
            </a:r>
          </a:p>
          <a:p>
            <a:r>
              <a:rPr lang="en-US" sz="2800" dirty="0" smtClean="0"/>
              <a:t>FORTH-ICS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 &amp; </a:t>
            </a:r>
            <a:r>
              <a:rPr lang="en-US" dirty="0" err="1" smtClean="0"/>
              <a:t>Gradle</a:t>
            </a:r>
            <a:r>
              <a:rPr lang="en-US" dirty="0" smtClean="0"/>
              <a:t> Tutorial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5" y="351715"/>
            <a:ext cx="2355553" cy="816592"/>
          </a:xfrm>
          <a:prstGeom prst="rect">
            <a:avLst/>
          </a:prstGeom>
        </p:spPr>
      </p:pic>
      <p:pic>
        <p:nvPicPr>
          <p:cNvPr id="5" name="Picture 2" descr="https://gradle.org/wp-content/uploads/2015/03/GradleLogoRe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981" y="156705"/>
            <a:ext cx="2629796" cy="12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FORTH-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03" y="5390686"/>
            <a:ext cx="4726976" cy="14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ClassNotFoundException</a:t>
            </a:r>
            <a:endParaRPr lang="el-GR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2190297"/>
            <a:ext cx="2018394" cy="2109788"/>
            <a:chOff x="2971802" y="2255612"/>
            <a:chExt cx="2018394" cy="2109788"/>
          </a:xfrm>
        </p:grpSpPr>
        <p:sp>
          <p:nvSpPr>
            <p:cNvPr id="4" name="TextBox 3"/>
            <p:cNvSpPr txBox="1"/>
            <p:nvPr/>
          </p:nvSpPr>
          <p:spPr>
            <a:xfrm>
              <a:off x="3184075" y="3702502"/>
              <a:ext cx="18061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MyProject</a:t>
              </a:r>
              <a:endParaRPr lang="el-GR" sz="2000" b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  <p:pic>
          <p:nvPicPr>
            <p:cNvPr id="3074" name="Picture 2" descr="https://upload.wikimedia.org/wikipedia/en/8/88/Java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759" y="2271941"/>
              <a:ext cx="1528535" cy="1528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971802" y="2255612"/>
              <a:ext cx="1845127" cy="2109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8488" y="2701541"/>
            <a:ext cx="1104460" cy="1065696"/>
            <a:chOff x="3673927" y="2285997"/>
            <a:chExt cx="1104460" cy="1065696"/>
          </a:xfrm>
        </p:grpSpPr>
        <p:pic>
          <p:nvPicPr>
            <p:cNvPr id="8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A</a:t>
              </a:r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04413" y="1598241"/>
            <a:ext cx="1104460" cy="1065696"/>
            <a:chOff x="3673927" y="2285997"/>
            <a:chExt cx="1104460" cy="1065696"/>
          </a:xfrm>
        </p:grpSpPr>
        <p:pic>
          <p:nvPicPr>
            <p:cNvPr id="12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B</a:t>
              </a:r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61317" y="3104339"/>
            <a:ext cx="1104460" cy="1065696"/>
            <a:chOff x="3673927" y="2285997"/>
            <a:chExt cx="1104460" cy="1065696"/>
          </a:xfrm>
        </p:grpSpPr>
        <p:pic>
          <p:nvPicPr>
            <p:cNvPr id="15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D</a:t>
              </a:r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104413" y="4587554"/>
            <a:ext cx="1104460" cy="1065696"/>
            <a:chOff x="3673927" y="2285997"/>
            <a:chExt cx="1104460" cy="1065696"/>
          </a:xfrm>
        </p:grpSpPr>
        <p:pic>
          <p:nvPicPr>
            <p:cNvPr id="18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F</a:t>
              </a:r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768097" y="2131089"/>
            <a:ext cx="1104460" cy="1065696"/>
            <a:chOff x="3673927" y="2285997"/>
            <a:chExt cx="1104460" cy="1065696"/>
          </a:xfrm>
        </p:grpSpPr>
        <p:pic>
          <p:nvPicPr>
            <p:cNvPr id="21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C</a:t>
              </a:r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29354" y="3767237"/>
            <a:ext cx="1104460" cy="1065696"/>
            <a:chOff x="3673927" y="2285997"/>
            <a:chExt cx="1104460" cy="1065696"/>
          </a:xfrm>
        </p:grpSpPr>
        <p:pic>
          <p:nvPicPr>
            <p:cNvPr id="24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E</a:t>
              </a:r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cxnSp>
        <p:nvCxnSpPr>
          <p:cNvPr id="26" name="Straight Arrow Connector 25"/>
          <p:cNvCxnSpPr>
            <a:stCxn id="5" idx="3"/>
            <a:endCxn id="8" idx="1"/>
          </p:cNvCxnSpPr>
          <p:nvPr/>
        </p:nvCxnSpPr>
        <p:spPr>
          <a:xfrm flipV="1">
            <a:off x="2683327" y="3238361"/>
            <a:ext cx="1861869" cy="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2" idx="1"/>
          </p:cNvCxnSpPr>
          <p:nvPr/>
        </p:nvCxnSpPr>
        <p:spPr>
          <a:xfrm flipV="1">
            <a:off x="5602948" y="2135061"/>
            <a:ext cx="2548173" cy="1103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21" idx="1"/>
          </p:cNvCxnSpPr>
          <p:nvPr/>
        </p:nvCxnSpPr>
        <p:spPr>
          <a:xfrm flipV="1">
            <a:off x="5602948" y="2667909"/>
            <a:ext cx="4211857" cy="570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15" idx="1"/>
          </p:cNvCxnSpPr>
          <p:nvPr/>
        </p:nvCxnSpPr>
        <p:spPr>
          <a:xfrm>
            <a:off x="5602948" y="3238361"/>
            <a:ext cx="2505077" cy="40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24" idx="1"/>
          </p:cNvCxnSpPr>
          <p:nvPr/>
        </p:nvCxnSpPr>
        <p:spPr>
          <a:xfrm>
            <a:off x="5602948" y="3238361"/>
            <a:ext cx="4473114" cy="106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18" idx="1"/>
          </p:cNvCxnSpPr>
          <p:nvPr/>
        </p:nvCxnSpPr>
        <p:spPr>
          <a:xfrm>
            <a:off x="5602948" y="3238361"/>
            <a:ext cx="2548173" cy="1886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58107" y="4864553"/>
            <a:ext cx="48548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00B050"/>
                </a:solidFill>
              </a:rPr>
              <a:t>Building: </a:t>
            </a:r>
            <a:r>
              <a:rPr lang="en-US" sz="28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l-GR" sz="2800" b="1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8107" y="5398280"/>
            <a:ext cx="48548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</a:rPr>
              <a:t>Running: </a:t>
            </a:r>
            <a:r>
              <a:rPr lang="en-US" sz="28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l-GR" sz="2800" b="1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7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Declare the </a:t>
            </a:r>
            <a:r>
              <a:rPr lang="en-US" b="1" dirty="0" smtClean="0"/>
              <a:t>direct</a:t>
            </a:r>
            <a:r>
              <a:rPr lang="en-US" dirty="0" smtClean="0"/>
              <a:t> dependencies of </a:t>
            </a:r>
            <a:r>
              <a:rPr lang="en-US" dirty="0" err="1" smtClean="0"/>
              <a:t>MyProject</a:t>
            </a:r>
            <a:r>
              <a:rPr lang="en-US" dirty="0" smtClean="0"/>
              <a:t> (and their </a:t>
            </a:r>
            <a:r>
              <a:rPr lang="en-US" i="1" u="sng" dirty="0" smtClean="0"/>
              <a:t>version</a:t>
            </a:r>
            <a:r>
              <a:rPr lang="en-US" dirty="0" smtClean="0"/>
              <a:t>)</a:t>
            </a:r>
          </a:p>
          <a:p>
            <a:pPr lvl="2"/>
            <a:r>
              <a:rPr lang="en-US" sz="2400" dirty="0" smtClean="0"/>
              <a:t>A.jar</a:t>
            </a:r>
          </a:p>
          <a:p>
            <a:pPr lvl="1"/>
            <a:r>
              <a:rPr lang="en-US" dirty="0" smtClean="0"/>
              <a:t>Maven is responsible for (</a:t>
            </a:r>
            <a:r>
              <a:rPr lang="en-US" b="1" dirty="0" smtClean="0"/>
              <a:t>transitively</a:t>
            </a:r>
            <a:r>
              <a:rPr lang="en-US" dirty="0" smtClean="0"/>
              <a:t>) resolving and downloading the </a:t>
            </a:r>
            <a:r>
              <a:rPr lang="en-US" b="1" dirty="0" smtClean="0"/>
              <a:t>indirect</a:t>
            </a:r>
            <a:r>
              <a:rPr lang="en-US" dirty="0" smtClean="0"/>
              <a:t> dependencies of </a:t>
            </a:r>
            <a:r>
              <a:rPr lang="en-US" dirty="0" err="1" smtClean="0"/>
              <a:t>MyProject</a:t>
            </a:r>
            <a:endParaRPr lang="en-US" dirty="0" smtClean="0"/>
          </a:p>
          <a:p>
            <a:pPr lvl="2"/>
            <a:r>
              <a:rPr lang="en-US" sz="2400" dirty="0" smtClean="0"/>
              <a:t>B.jar, </a:t>
            </a:r>
            <a:r>
              <a:rPr lang="en-US" sz="2400" dirty="0" err="1" smtClean="0"/>
              <a:t>C.Jar</a:t>
            </a:r>
            <a:r>
              <a:rPr lang="en-US" sz="2400" dirty="0" smtClean="0"/>
              <a:t>, D.jar, E.jar, F.jar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No need to download dependencies beforehand </a:t>
            </a:r>
            <a:r>
              <a:rPr lang="en-US" dirty="0" smtClean="0">
                <a:sym typeface="Wingdings" panose="05000000000000000000" pitchFamily="2" charset="2"/>
              </a:rPr>
              <a:t> less size, less duplicates, enhanced expressivity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Ensures </a:t>
            </a:r>
            <a:r>
              <a:rPr lang="en-US" dirty="0" err="1" smtClean="0">
                <a:sym typeface="Wingdings" panose="05000000000000000000" pitchFamily="2" charset="2"/>
              </a:rPr>
              <a:t>compilability</a:t>
            </a:r>
            <a:r>
              <a:rPr lang="en-US" dirty="0" smtClean="0">
                <a:sym typeface="Wingdings" panose="05000000000000000000" pitchFamily="2" charset="2"/>
              </a:rPr>
              <a:t>, testability &amp; </a:t>
            </a:r>
            <a:r>
              <a:rPr lang="en-US" dirty="0" err="1" smtClean="0">
                <a:sym typeface="Wingdings" panose="05000000000000000000" pitchFamily="2" charset="2"/>
              </a:rPr>
              <a:t>runability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Maven Dependencies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285236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MyProject</a:t>
            </a:r>
            <a:r>
              <a:rPr lang="en-US" dirty="0" smtClean="0"/>
              <a:t> (maven)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rc</a:t>
            </a:r>
            <a:endParaRPr lang="en-US" dirty="0" smtClean="0"/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target</a:t>
            </a:r>
          </a:p>
          <a:p>
            <a:pPr lvl="1"/>
            <a:endParaRPr lang="el-GR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MyProject</a:t>
            </a:r>
            <a:r>
              <a:rPr lang="en-US" dirty="0" smtClean="0"/>
              <a:t> (ordinary)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test	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libs	(some MBs)</a:t>
            </a:r>
          </a:p>
          <a:p>
            <a:pPr lvl="1"/>
            <a:r>
              <a:rPr lang="en-US" dirty="0" smtClean="0"/>
              <a:t>build.xml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X-Ray of a maven project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77805"/>
              </p:ext>
            </p:extLst>
          </p:nvPr>
        </p:nvGraphicFramePr>
        <p:xfrm>
          <a:off x="2070101" y="4681987"/>
          <a:ext cx="739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777"/>
                <a:gridCol w="1961422"/>
                <a:gridCol w="2235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Ordinary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Maven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X3ML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 MBs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MBs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MatWare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aseline="0" dirty="0" smtClean="0"/>
                        <a:t> MBs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 MBs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XSearch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MBs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 MBs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LifeWatch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DataServices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 MB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 MBs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49800" y="1825624"/>
            <a:ext cx="6604000" cy="4752975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java</a:t>
            </a:r>
            <a:r>
              <a:rPr lang="en-US" dirty="0" smtClean="0"/>
              <a:t>: for adding source code (i.e. java files</a:t>
            </a:r>
          </a:p>
          <a:p>
            <a:r>
              <a:rPr lang="en-US" b="1" u="sng" dirty="0" smtClean="0"/>
              <a:t>resources</a:t>
            </a:r>
            <a:r>
              <a:rPr lang="en-US" dirty="0" smtClean="0"/>
              <a:t>: for adding resource files that will be included in the final artifact (jar/war)</a:t>
            </a:r>
          </a:p>
          <a:p>
            <a:r>
              <a:rPr lang="en-US" b="1" u="sng" dirty="0" smtClean="0"/>
              <a:t>main</a:t>
            </a:r>
            <a:r>
              <a:rPr lang="en-US" dirty="0" smtClean="0"/>
              <a:t>: for adding main source code and resource files</a:t>
            </a:r>
          </a:p>
          <a:p>
            <a:r>
              <a:rPr lang="en-US" b="1" u="sng" dirty="0" smtClean="0"/>
              <a:t>test</a:t>
            </a:r>
            <a:r>
              <a:rPr lang="en-US" dirty="0" smtClean="0"/>
              <a:t>:</a:t>
            </a:r>
            <a:r>
              <a:rPr lang="en-US" dirty="0"/>
              <a:t> for adding </a:t>
            </a:r>
            <a:r>
              <a:rPr lang="en-US" dirty="0" smtClean="0"/>
              <a:t>source </a:t>
            </a:r>
            <a:r>
              <a:rPr lang="en-US" dirty="0"/>
              <a:t>code and resource </a:t>
            </a:r>
            <a:r>
              <a:rPr lang="en-US" dirty="0" smtClean="0"/>
              <a:t>files for tests</a:t>
            </a:r>
          </a:p>
          <a:p>
            <a:r>
              <a:rPr lang="en-US" b="1" u="sng" dirty="0" smtClean="0"/>
              <a:t>target:</a:t>
            </a:r>
            <a:r>
              <a:rPr lang="en-US" dirty="0" smtClean="0"/>
              <a:t> compiled code and produced artifacts</a:t>
            </a:r>
            <a:endParaRPr lang="en-US" dirty="0"/>
          </a:p>
          <a:p>
            <a:r>
              <a:rPr lang="en-US" b="1" u="sng" dirty="0" smtClean="0"/>
              <a:t>pom.xml</a:t>
            </a:r>
            <a:r>
              <a:rPr lang="en-US" dirty="0" smtClean="0"/>
              <a:t>: the POM !</a:t>
            </a:r>
          </a:p>
          <a:p>
            <a:endParaRPr lang="el-GR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54400" cy="4459265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 smtClean="0"/>
              <a:t>MyProject</a:t>
            </a:r>
            <a:endParaRPr lang="en-US" dirty="0" smtClean="0"/>
          </a:p>
          <a:p>
            <a:pPr lvl="1"/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main</a:t>
            </a:r>
          </a:p>
          <a:p>
            <a:pPr lvl="3"/>
            <a:r>
              <a:rPr lang="en-US" dirty="0" smtClean="0"/>
              <a:t>java</a:t>
            </a:r>
          </a:p>
          <a:p>
            <a:pPr lvl="3"/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test</a:t>
            </a:r>
          </a:p>
          <a:p>
            <a:pPr lvl="3"/>
            <a:r>
              <a:rPr lang="en-US" dirty="0"/>
              <a:t>java</a:t>
            </a:r>
          </a:p>
          <a:p>
            <a:pPr lvl="3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target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X-Ray of a maven project – cont’d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574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 stands for Project Object Model</a:t>
            </a:r>
          </a:p>
          <a:p>
            <a:pPr lvl="1"/>
            <a:r>
              <a:rPr lang="en-US" dirty="0" smtClean="0"/>
              <a:t>XML representation of the project</a:t>
            </a:r>
          </a:p>
          <a:p>
            <a:r>
              <a:rPr lang="en-US" dirty="0" smtClean="0"/>
              <a:t>The POM contains:</a:t>
            </a:r>
          </a:p>
          <a:p>
            <a:pPr lvl="1"/>
            <a:r>
              <a:rPr lang="en-US" dirty="0" smtClean="0"/>
              <a:t>Identification of the project</a:t>
            </a:r>
          </a:p>
          <a:p>
            <a:pPr lvl="1"/>
            <a:r>
              <a:rPr lang="en-US" dirty="0" smtClean="0"/>
              <a:t>Credits and more information (i.e. CVS, tracking system)</a:t>
            </a:r>
          </a:p>
          <a:p>
            <a:pPr lvl="1"/>
            <a:r>
              <a:rPr lang="en-US" dirty="0" smtClean="0"/>
              <a:t>Licensing information</a:t>
            </a:r>
          </a:p>
          <a:p>
            <a:pPr lvl="1"/>
            <a:r>
              <a:rPr lang="en-US" dirty="0" smtClean="0"/>
              <a:t>Dependencies of the project</a:t>
            </a:r>
          </a:p>
          <a:p>
            <a:pPr lvl="1"/>
            <a:r>
              <a:rPr lang="en-US" dirty="0" smtClean="0"/>
              <a:t>Plugins for producing various artifacts (i.e. jars, </a:t>
            </a:r>
            <a:r>
              <a:rPr lang="en-US" dirty="0" err="1" smtClean="0"/>
              <a:t>exejars</a:t>
            </a:r>
            <a:r>
              <a:rPr lang="en-US" dirty="0" smtClean="0"/>
              <a:t>, zip files, etc.)</a:t>
            </a:r>
            <a:endParaRPr lang="el-G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POM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846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u="sng" dirty="0" smtClean="0"/>
              <a:t>The identity of the </a:t>
            </a:r>
            <a:br>
              <a:rPr lang="en-US" i="1" u="sng" dirty="0" smtClean="0"/>
            </a:br>
            <a:r>
              <a:rPr lang="en-US" i="1" u="sng" dirty="0" smtClean="0"/>
              <a:t>project / artifact</a:t>
            </a:r>
          </a:p>
          <a:p>
            <a:r>
              <a:rPr lang="en-US" b="1" dirty="0" err="1" smtClean="0"/>
              <a:t>groupId</a:t>
            </a:r>
            <a:r>
              <a:rPr lang="en-US" dirty="0" smtClean="0"/>
              <a:t>: identification of the project/category of projects</a:t>
            </a:r>
          </a:p>
          <a:p>
            <a:pPr lvl="1"/>
            <a:r>
              <a:rPr lang="en-US" dirty="0" err="1" smtClean="0"/>
              <a:t>com.google.common</a:t>
            </a:r>
            <a:r>
              <a:rPr lang="en-US" dirty="0" smtClean="0"/>
              <a:t>   ,   </a:t>
            </a:r>
            <a:r>
              <a:rPr lang="en-US" dirty="0" err="1" smtClean="0"/>
              <a:t>gr.forth.ics.isl</a:t>
            </a:r>
            <a:r>
              <a:rPr lang="en-US" dirty="0" smtClean="0"/>
              <a:t>   ,   </a:t>
            </a:r>
            <a:r>
              <a:rPr lang="en-US" dirty="0" err="1" smtClean="0"/>
              <a:t>eu.lifewatch</a:t>
            </a:r>
            <a:endParaRPr lang="en-US" dirty="0" smtClean="0"/>
          </a:p>
          <a:p>
            <a:r>
              <a:rPr lang="en-US" b="1" dirty="0" err="1" smtClean="0"/>
              <a:t>artifactId</a:t>
            </a:r>
            <a:r>
              <a:rPr lang="en-US" dirty="0" smtClean="0"/>
              <a:t>: the name of the jar/war</a:t>
            </a:r>
          </a:p>
          <a:p>
            <a:pPr lvl="1"/>
            <a:r>
              <a:rPr lang="en-US" dirty="0" err="1" smtClean="0"/>
              <a:t>google.collections</a:t>
            </a:r>
            <a:r>
              <a:rPr lang="en-US" dirty="0" smtClean="0"/>
              <a:t>   ,   </a:t>
            </a:r>
            <a:r>
              <a:rPr lang="en-US" dirty="0" err="1" smtClean="0"/>
              <a:t>matware</a:t>
            </a:r>
            <a:r>
              <a:rPr lang="en-US" dirty="0" smtClean="0"/>
              <a:t>   ,   data-services-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b="1" dirty="0" smtClean="0"/>
              <a:t>version</a:t>
            </a:r>
            <a:r>
              <a:rPr lang="en-US" dirty="0" smtClean="0"/>
              <a:t>: the (numerical) version of the project</a:t>
            </a:r>
          </a:p>
          <a:p>
            <a:pPr lvl="1"/>
            <a:r>
              <a:rPr lang="en-US" dirty="0" smtClean="0"/>
              <a:t>1.0   ,    2.0.3   ,    1.0-rc1 </a:t>
            </a:r>
          </a:p>
          <a:p>
            <a:r>
              <a:rPr lang="en-US" b="1" dirty="0" smtClean="0"/>
              <a:t>packaging</a:t>
            </a:r>
            <a:r>
              <a:rPr lang="en-US" dirty="0" smtClean="0"/>
              <a:t>: (optional) the artifact type</a:t>
            </a:r>
          </a:p>
          <a:p>
            <a:pPr lvl="1"/>
            <a:r>
              <a:rPr lang="en-US" dirty="0" smtClean="0"/>
              <a:t>jar   ,   war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Maven POM – Maven Coordinates</a:t>
            </a:r>
            <a:endParaRPr lang="el-GR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689600" y="1631613"/>
            <a:ext cx="58785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gr.forth.ics.isl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l-GR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&lt;version&gt;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endParaRPr lang="el-GR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6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9725"/>
            <a:ext cx="58801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u="sng" dirty="0" smtClean="0"/>
              <a:t>Credits and more information</a:t>
            </a:r>
          </a:p>
          <a:p>
            <a:r>
              <a:rPr lang="en-US" dirty="0" smtClean="0"/>
              <a:t>Information about the owner of the source code, the developers (names, e-mails, etc.)</a:t>
            </a:r>
          </a:p>
          <a:p>
            <a:r>
              <a:rPr lang="en-US" dirty="0" smtClean="0"/>
              <a:t>Information about the projects mailing lists</a:t>
            </a:r>
          </a:p>
          <a:p>
            <a:r>
              <a:rPr lang="en-US" dirty="0" smtClean="0"/>
              <a:t>SCM (Software Configuration Management) information </a:t>
            </a:r>
          </a:p>
          <a:p>
            <a:r>
              <a:rPr lang="en-US" dirty="0" smtClean="0"/>
              <a:t>Information about issue management, CI management, etc.</a:t>
            </a:r>
          </a:p>
          <a:p>
            <a:pPr lvl="2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Maven POM – Maven Coordinates</a:t>
            </a:r>
            <a:endParaRPr lang="el-GR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920885" y="1484313"/>
            <a:ext cx="5109091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&lt;organization&gt;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&lt;name&gt;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Institute…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http://www.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&lt;/organization&gt;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&lt;developers&gt;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&lt;developer&gt;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&lt;/developer&gt;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&lt;/developers&gt;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mailingLists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mailingLists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scm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&lt;connection&gt;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&lt;/connection&gt;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developerConnnection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developerConnction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scm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l-GR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9725"/>
            <a:ext cx="55656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Plugins</a:t>
            </a:r>
          </a:p>
          <a:p>
            <a:r>
              <a:rPr lang="en-US" dirty="0" smtClean="0"/>
              <a:t>Every task in maven is done by plugins (i.e. create jar, unit testing, documentation, etc.)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Build and Reporting plugins</a:t>
            </a:r>
          </a:p>
          <a:p>
            <a:r>
              <a:rPr lang="en-US" dirty="0" smtClean="0"/>
              <a:t>Common plugins:</a:t>
            </a:r>
          </a:p>
          <a:p>
            <a:pPr lvl="1"/>
            <a:r>
              <a:rPr lang="en-US" dirty="0" smtClean="0"/>
              <a:t>clean, compiler, Javadoc, jar, war, surefire, etc.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Maven POM – Maven Coordinates</a:t>
            </a:r>
            <a:endParaRPr lang="el-GR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403856" y="1609725"/>
            <a:ext cx="572464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&lt;plugin&gt;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&lt;version&gt; … &lt;/version&gt;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&lt;configuration&gt; … &lt;/configuration&gt;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&lt;executions&gt; … &lt;/executions&gt;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  <a:endParaRPr lang="el-GR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9725"/>
            <a:ext cx="55656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Dependencies</a:t>
            </a:r>
          </a:p>
          <a:p>
            <a:r>
              <a:rPr lang="en-US" dirty="0" smtClean="0"/>
              <a:t>The artifacts that a project </a:t>
            </a:r>
            <a:r>
              <a:rPr lang="en-US" b="1" dirty="0" smtClean="0"/>
              <a:t>directly depends on</a:t>
            </a:r>
          </a:p>
          <a:p>
            <a:r>
              <a:rPr lang="en-US" dirty="0" smtClean="0"/>
              <a:t>Mandatory fields</a:t>
            </a:r>
          </a:p>
          <a:p>
            <a:pPr lvl="1"/>
            <a:r>
              <a:rPr lang="en-US" dirty="0" err="1" smtClean="0"/>
              <a:t>groupId</a:t>
            </a:r>
            <a:r>
              <a:rPr lang="en-US" dirty="0" smtClean="0"/>
              <a:t>, </a:t>
            </a:r>
            <a:r>
              <a:rPr lang="en-US" dirty="0" err="1" smtClean="0"/>
              <a:t>artifactId</a:t>
            </a:r>
            <a:r>
              <a:rPr lang="en-US" dirty="0" smtClean="0"/>
              <a:t>, version</a:t>
            </a:r>
          </a:p>
          <a:p>
            <a:r>
              <a:rPr lang="en-US" dirty="0" smtClean="0"/>
              <a:t>Optional fields</a:t>
            </a:r>
          </a:p>
          <a:p>
            <a:pPr lvl="1"/>
            <a:r>
              <a:rPr lang="en-US" dirty="0" smtClean="0"/>
              <a:t>Type, scope, optional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Maven POM – Maven Coordinates</a:t>
            </a:r>
            <a:endParaRPr lang="el-GR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403856" y="1609725"/>
            <a:ext cx="5416868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&lt;dependency&gt;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&lt;version&gt;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1.2.16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&lt;/version&gt;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&lt;/dependency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dependency&gt;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org.jooq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joox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&lt;version&gt;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1.2.0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&lt;/version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&lt;type&gt;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&lt;/type&gt;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&lt;scope&gt;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&lt;/scope&gt;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&lt;optional&gt;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&lt;/optional&gt;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&lt;/dependency&gt; </a:t>
            </a:r>
          </a:p>
        </p:txBody>
      </p:sp>
    </p:spTree>
    <p:extLst>
      <p:ext uri="{BB962C8B-B14F-4D97-AF65-F5344CB8AC3E}">
        <p14:creationId xmlns:p14="http://schemas.microsoft.com/office/powerpoint/2010/main" val="12068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609725"/>
            <a:ext cx="1100805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By default every POM inherit from a parent POM</a:t>
            </a:r>
          </a:p>
          <a:p>
            <a:r>
              <a:rPr lang="en-US" dirty="0" smtClean="0"/>
              <a:t>The base POM (that by default inherit all POMs) is called Super POM</a:t>
            </a:r>
          </a:p>
          <a:p>
            <a:pPr lvl="1"/>
            <a:r>
              <a:rPr lang="en-US" dirty="0" smtClean="0"/>
              <a:t>Offers the main functionalities (although they can be easily overridden)</a:t>
            </a:r>
          </a:p>
          <a:p>
            <a:pPr lvl="1"/>
            <a:r>
              <a:rPr lang="en-US" dirty="0" smtClean="0"/>
              <a:t>Allows the user to specify the minimum configuration details in their </a:t>
            </a:r>
            <a:r>
              <a:rPr lang="en-US" dirty="0" err="1" smtClean="0"/>
              <a:t>pom</a:t>
            </a:r>
            <a:endParaRPr lang="en-US" dirty="0" smtClean="0"/>
          </a:p>
          <a:p>
            <a:r>
              <a:rPr lang="en-US" dirty="0" smtClean="0"/>
              <a:t>Developers can also inherit different POM</a:t>
            </a:r>
          </a:p>
          <a:p>
            <a:pPr lvl="1"/>
            <a:r>
              <a:rPr lang="en-US" dirty="0" smtClean="0"/>
              <a:t>They are declared as parent POMs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Maven POM – Maven Coordinates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40910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X-Ray of a Maven project</a:t>
            </a:r>
          </a:p>
          <a:p>
            <a:pPr lvl="1"/>
            <a:r>
              <a:rPr lang="en-US" dirty="0" smtClean="0"/>
              <a:t>The POM</a:t>
            </a:r>
          </a:p>
          <a:p>
            <a:pPr lvl="1"/>
            <a:r>
              <a:rPr lang="en-US" dirty="0" smtClean="0"/>
              <a:t>Working with Maven</a:t>
            </a:r>
          </a:p>
          <a:p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Working with 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vs others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04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12" idx="3"/>
            <a:endCxn id="27" idx="1"/>
          </p:cNvCxnSpPr>
          <p:nvPr/>
        </p:nvCxnSpPr>
        <p:spPr>
          <a:xfrm>
            <a:off x="5650128" y="2660196"/>
            <a:ext cx="2762249" cy="1076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9" idx="3"/>
            <a:endCxn id="42" idx="1"/>
          </p:cNvCxnSpPr>
          <p:nvPr/>
        </p:nvCxnSpPr>
        <p:spPr>
          <a:xfrm>
            <a:off x="5650128" y="4081791"/>
            <a:ext cx="2892877" cy="100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l-GR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2190297"/>
            <a:ext cx="2018394" cy="2109788"/>
            <a:chOff x="2971802" y="2255612"/>
            <a:chExt cx="2018394" cy="2109788"/>
          </a:xfrm>
        </p:grpSpPr>
        <p:sp>
          <p:nvSpPr>
            <p:cNvPr id="8" name="TextBox 7"/>
            <p:cNvSpPr txBox="1"/>
            <p:nvPr/>
          </p:nvSpPr>
          <p:spPr>
            <a:xfrm>
              <a:off x="3184075" y="3702502"/>
              <a:ext cx="18061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MyProject</a:t>
              </a:r>
              <a:endParaRPr lang="el-GR" sz="2000" b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  <p:pic>
          <p:nvPicPr>
            <p:cNvPr id="9" name="Picture 2" descr="https://upload.wikimedia.org/wikipedia/en/8/88/Java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759" y="2271941"/>
              <a:ext cx="1528535" cy="1528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971802" y="2255612"/>
              <a:ext cx="1845127" cy="2109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45668" y="2123376"/>
            <a:ext cx="1104460" cy="1065696"/>
            <a:chOff x="3673927" y="2285997"/>
            <a:chExt cx="1104460" cy="1065696"/>
          </a:xfrm>
        </p:grpSpPr>
        <p:pic>
          <p:nvPicPr>
            <p:cNvPr id="12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A</a:t>
              </a:r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30581" y="788201"/>
            <a:ext cx="1104460" cy="1065696"/>
            <a:chOff x="3673927" y="2285997"/>
            <a:chExt cx="1104460" cy="1065696"/>
          </a:xfrm>
        </p:grpSpPr>
        <p:pic>
          <p:nvPicPr>
            <p:cNvPr id="15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00643" y="2533344"/>
            <a:ext cx="1104460" cy="1065696"/>
            <a:chOff x="3673927" y="2285997"/>
            <a:chExt cx="1104460" cy="1065696"/>
          </a:xfrm>
        </p:grpSpPr>
        <p:pic>
          <p:nvPicPr>
            <p:cNvPr id="18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47351" y="4335996"/>
            <a:ext cx="1104460" cy="1065696"/>
            <a:chOff x="3673927" y="2285997"/>
            <a:chExt cx="1104460" cy="1065696"/>
          </a:xfrm>
        </p:grpSpPr>
        <p:pic>
          <p:nvPicPr>
            <p:cNvPr id="21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35041" y="1559864"/>
            <a:ext cx="1104460" cy="1065696"/>
            <a:chOff x="3673927" y="2285997"/>
            <a:chExt cx="1104460" cy="1065696"/>
          </a:xfrm>
        </p:grpSpPr>
        <p:pic>
          <p:nvPicPr>
            <p:cNvPr id="24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65669" y="3199481"/>
            <a:ext cx="1104460" cy="1065696"/>
            <a:chOff x="3673927" y="2285997"/>
            <a:chExt cx="1104460" cy="1065696"/>
          </a:xfrm>
        </p:grpSpPr>
        <p:pic>
          <p:nvPicPr>
            <p:cNvPr id="27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 flipV="1">
            <a:off x="2683327" y="2660196"/>
            <a:ext cx="1909049" cy="58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5" idx="1"/>
          </p:cNvCxnSpPr>
          <p:nvPr/>
        </p:nvCxnSpPr>
        <p:spPr>
          <a:xfrm flipV="1">
            <a:off x="5650128" y="1325021"/>
            <a:ext cx="1527161" cy="133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24" idx="1"/>
          </p:cNvCxnSpPr>
          <p:nvPr/>
        </p:nvCxnSpPr>
        <p:spPr>
          <a:xfrm flipV="1">
            <a:off x="5650128" y="2096684"/>
            <a:ext cx="2631621" cy="56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8" idx="1"/>
          </p:cNvCxnSpPr>
          <p:nvPr/>
        </p:nvCxnSpPr>
        <p:spPr>
          <a:xfrm>
            <a:off x="5650128" y="2660196"/>
            <a:ext cx="1597223" cy="409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21" idx="1"/>
          </p:cNvCxnSpPr>
          <p:nvPr/>
        </p:nvCxnSpPr>
        <p:spPr>
          <a:xfrm>
            <a:off x="5650128" y="2660196"/>
            <a:ext cx="1643931" cy="2212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545668" y="3544971"/>
            <a:ext cx="1104460" cy="1065696"/>
            <a:chOff x="3673927" y="2285997"/>
            <a:chExt cx="1104460" cy="1065696"/>
          </a:xfrm>
        </p:grpSpPr>
        <p:pic>
          <p:nvPicPr>
            <p:cNvPr id="39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B</a:t>
              </a:r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496297" y="4548243"/>
            <a:ext cx="1104460" cy="1065696"/>
            <a:chOff x="3673927" y="2285997"/>
            <a:chExt cx="1104460" cy="1065696"/>
          </a:xfrm>
        </p:grpSpPr>
        <p:pic>
          <p:nvPicPr>
            <p:cNvPr id="42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473290" y="5605996"/>
            <a:ext cx="1104460" cy="1065696"/>
            <a:chOff x="3673927" y="2285997"/>
            <a:chExt cx="1104460" cy="1065696"/>
          </a:xfrm>
        </p:grpSpPr>
        <p:pic>
          <p:nvPicPr>
            <p:cNvPr id="45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512845" y="323404"/>
            <a:ext cx="1104460" cy="1065696"/>
            <a:chOff x="3673927" y="2285997"/>
            <a:chExt cx="1104460" cy="1065696"/>
          </a:xfrm>
        </p:grpSpPr>
        <p:pic>
          <p:nvPicPr>
            <p:cNvPr id="48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580892" y="1718387"/>
            <a:ext cx="1104460" cy="1065696"/>
            <a:chOff x="3673927" y="2285997"/>
            <a:chExt cx="1104460" cy="1065696"/>
          </a:xfrm>
        </p:grpSpPr>
        <p:pic>
          <p:nvPicPr>
            <p:cNvPr id="51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540948" y="3189072"/>
            <a:ext cx="1104460" cy="1065696"/>
            <a:chOff x="3673927" y="2285997"/>
            <a:chExt cx="1104460" cy="1065696"/>
          </a:xfrm>
        </p:grpSpPr>
        <p:pic>
          <p:nvPicPr>
            <p:cNvPr id="54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35" y="229394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3673927" y="2285997"/>
              <a:ext cx="26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l-GR" sz="24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pic>
        <p:nvPicPr>
          <p:cNvPr id="57" name="Picture 2" descr="http://www.icons101.com/icons/71/Ampola_by_Ampeross/128/j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600" y="4570717"/>
            <a:ext cx="1057752" cy="105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/>
          <p:cNvCxnSpPr>
            <a:stCxn id="39" idx="3"/>
            <a:endCxn id="21" idx="1"/>
          </p:cNvCxnSpPr>
          <p:nvPr/>
        </p:nvCxnSpPr>
        <p:spPr>
          <a:xfrm>
            <a:off x="5650128" y="4081791"/>
            <a:ext cx="1643931" cy="791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3"/>
            <a:endCxn id="45" idx="1"/>
          </p:cNvCxnSpPr>
          <p:nvPr/>
        </p:nvCxnSpPr>
        <p:spPr>
          <a:xfrm>
            <a:off x="5650128" y="4081791"/>
            <a:ext cx="1869870" cy="2061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48" idx="1"/>
          </p:cNvCxnSpPr>
          <p:nvPr/>
        </p:nvCxnSpPr>
        <p:spPr>
          <a:xfrm flipV="1">
            <a:off x="9339501" y="860224"/>
            <a:ext cx="1220052" cy="1236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3"/>
            <a:endCxn id="51" idx="1"/>
          </p:cNvCxnSpPr>
          <p:nvPr/>
        </p:nvCxnSpPr>
        <p:spPr>
          <a:xfrm>
            <a:off x="9339501" y="2096684"/>
            <a:ext cx="1288099" cy="158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7" idx="3"/>
            <a:endCxn id="54" idx="1"/>
          </p:cNvCxnSpPr>
          <p:nvPr/>
        </p:nvCxnSpPr>
        <p:spPr>
          <a:xfrm flipV="1">
            <a:off x="9470129" y="3725892"/>
            <a:ext cx="1117527" cy="10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2" idx="3"/>
            <a:endCxn id="57" idx="1"/>
          </p:cNvCxnSpPr>
          <p:nvPr/>
        </p:nvCxnSpPr>
        <p:spPr>
          <a:xfrm>
            <a:off x="9600757" y="5085063"/>
            <a:ext cx="1026843" cy="14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" idx="3"/>
            <a:endCxn id="39" idx="1"/>
          </p:cNvCxnSpPr>
          <p:nvPr/>
        </p:nvCxnSpPr>
        <p:spPr>
          <a:xfrm>
            <a:off x="2683327" y="3245191"/>
            <a:ext cx="1909049" cy="83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Repository</a:t>
            </a:r>
          </a:p>
          <a:p>
            <a:pPr lvl="1"/>
            <a:r>
              <a:rPr lang="en-US" dirty="0" smtClean="0"/>
              <a:t>In the developer’s system. Created automatically and stores downloaded dependencies and compiled artifacts</a:t>
            </a:r>
          </a:p>
          <a:p>
            <a:r>
              <a:rPr lang="en-US" dirty="0" smtClean="0"/>
              <a:t>Maven Central Repository</a:t>
            </a:r>
          </a:p>
          <a:p>
            <a:pPr lvl="1"/>
            <a:r>
              <a:rPr lang="en-US" dirty="0" smtClean="0"/>
              <a:t>A public repository offered by the Maven community.</a:t>
            </a:r>
          </a:p>
          <a:p>
            <a:r>
              <a:rPr lang="en-US" dirty="0" smtClean="0"/>
              <a:t>Remote Repositories</a:t>
            </a:r>
          </a:p>
          <a:p>
            <a:pPr lvl="1"/>
            <a:r>
              <a:rPr lang="en-US" dirty="0" smtClean="0"/>
              <a:t>Third-party repositories 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it works – Maven repositories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772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7080" y="1825625"/>
            <a:ext cx="4861560" cy="4351338"/>
          </a:xfrm>
        </p:spPr>
        <p:txBody>
          <a:bodyPr/>
          <a:lstStyle/>
          <a:p>
            <a:r>
              <a:rPr lang="en-US" dirty="0" smtClean="0"/>
              <a:t>A registry of libraries</a:t>
            </a:r>
          </a:p>
          <a:p>
            <a:r>
              <a:rPr lang="en-US" dirty="0"/>
              <a:t>Found at </a:t>
            </a:r>
            <a:r>
              <a:rPr lang="en-US" sz="2400" dirty="0">
                <a:hlinkClick r:id="rId2"/>
              </a:rPr>
              <a:t>http://mvnrepository.com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Default repository to search for libraries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it works – Maven repositories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57" y="1596231"/>
            <a:ext cx="63246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it works – Maven repositories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61550" cy="3697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5699"/>
            <a:ext cx="55911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5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9725"/>
            <a:ext cx="109534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Remote repositories are declared in the POM</a:t>
            </a:r>
          </a:p>
          <a:p>
            <a:pPr lvl="1"/>
            <a:r>
              <a:rPr lang="en-US" dirty="0" smtClean="0"/>
              <a:t>Dependencies are resolved against maven central repository and the declared remote maven repositories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Maven POM – Maven Repositories</a:t>
            </a:r>
            <a:endParaRPr lang="el-GR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3493116"/>
            <a:ext cx="1118724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&lt;repositories&gt;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&lt;repository&gt; 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&lt;id&gt;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FORTH-ICS-ISL-maven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&lt;/id&gt;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&lt;name&gt;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FORTH-ICS-ISL maven repository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http://www.ics.forth.gr/isl/maven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&lt;/repository&gt; 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&lt;/repositories&gt;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6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search sequence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Search for a dependency in the local repository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not found, search a dependency in the maven central repository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not found and remote repositories exist, search in remote repositories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not found, declare that the dependency cannot be resolved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Maven repositories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84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Maven repositories</a:t>
            </a:r>
            <a:endParaRPr lang="el-GR" dirty="0"/>
          </a:p>
        </p:txBody>
      </p:sp>
      <p:pic>
        <p:nvPicPr>
          <p:cNvPr id="2050" name="Picture 2" descr="https://cdn2.iconfinder.com/data/icons/seo-accessibility-usability-2/256/Coding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1" y="2524918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755898"/>
            <a:ext cx="2855653" cy="7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2050" idx="3"/>
            <a:endCxn id="2052" idx="1"/>
          </p:cNvCxnSpPr>
          <p:nvPr/>
        </p:nvCxnSpPr>
        <p:spPr>
          <a:xfrm flipV="1">
            <a:off x="2051446" y="3117055"/>
            <a:ext cx="19395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821284" y="745871"/>
            <a:ext cx="3216742" cy="1806717"/>
            <a:chOff x="8025946" y="1413022"/>
            <a:chExt cx="3216742" cy="1806717"/>
          </a:xfrm>
        </p:grpSpPr>
        <p:pic>
          <p:nvPicPr>
            <p:cNvPr id="10" name="Picture 6" descr="http://images.clipartpanda.com/repository-clipart-repo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946" y="1413022"/>
              <a:ext cx="1806716" cy="1806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834930" y="1808943"/>
              <a:ext cx="14077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Maven </a:t>
              </a:r>
            </a:p>
            <a:p>
              <a:r>
                <a:rPr lang="en-US" sz="2000" b="1" i="1" dirty="0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central</a:t>
              </a:r>
            </a:p>
            <a:p>
              <a:r>
                <a:rPr lang="en-US" sz="2000" b="1" i="1" dirty="0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repository</a:t>
              </a:r>
              <a:endParaRPr lang="el-GR" sz="20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cxnSp>
        <p:nvCxnSpPr>
          <p:cNvPr id="14" name="Straight Arrow Connector 13"/>
          <p:cNvCxnSpPr>
            <a:stCxn id="2052" idx="3"/>
            <a:endCxn id="10" idx="1"/>
          </p:cNvCxnSpPr>
          <p:nvPr/>
        </p:nvCxnSpPr>
        <p:spPr>
          <a:xfrm flipV="1">
            <a:off x="6846628" y="1649230"/>
            <a:ext cx="1974656" cy="1467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52" idx="3"/>
            <a:endCxn id="17" idx="1"/>
          </p:cNvCxnSpPr>
          <p:nvPr/>
        </p:nvCxnSpPr>
        <p:spPr>
          <a:xfrm>
            <a:off x="6846628" y="3117055"/>
            <a:ext cx="1969638" cy="27499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45068" y="2781298"/>
            <a:ext cx="205216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mvn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compile/run/test</a:t>
            </a:r>
            <a:endParaRPr lang="el-GR" i="1" dirty="0" err="1"/>
          </a:p>
        </p:txBody>
      </p:sp>
      <p:sp>
        <p:nvSpPr>
          <p:cNvPr id="24" name="TextBox 23"/>
          <p:cNvSpPr txBox="1"/>
          <p:nvPr/>
        </p:nvSpPr>
        <p:spPr>
          <a:xfrm>
            <a:off x="5928296" y="1820377"/>
            <a:ext cx="182934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search</a:t>
            </a:r>
          </a:p>
          <a:p>
            <a:pPr algn="r"/>
            <a:r>
              <a:rPr lang="en-US" i="1" dirty="0" smtClean="0"/>
              <a:t>dependencies</a:t>
            </a:r>
            <a:endParaRPr lang="el-GR" i="1" dirty="0" err="1"/>
          </a:p>
        </p:txBody>
      </p:sp>
      <p:sp>
        <p:nvSpPr>
          <p:cNvPr id="25" name="TextBox 24"/>
          <p:cNvSpPr txBox="1"/>
          <p:nvPr/>
        </p:nvSpPr>
        <p:spPr>
          <a:xfrm>
            <a:off x="6932263" y="5521585"/>
            <a:ext cx="182934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store</a:t>
            </a:r>
          </a:p>
          <a:p>
            <a:r>
              <a:rPr lang="en-US" i="1" dirty="0" smtClean="0"/>
              <a:t>dependencies</a:t>
            </a:r>
            <a:endParaRPr lang="el-GR" i="1" dirty="0" err="1"/>
          </a:p>
        </p:txBody>
      </p:sp>
      <p:grpSp>
        <p:nvGrpSpPr>
          <p:cNvPr id="29" name="Group 28"/>
          <p:cNvGrpSpPr/>
          <p:nvPr/>
        </p:nvGrpSpPr>
        <p:grpSpPr>
          <a:xfrm>
            <a:off x="8816266" y="5028371"/>
            <a:ext cx="2906453" cy="1677229"/>
            <a:chOff x="8816266" y="5028371"/>
            <a:chExt cx="2906453" cy="167722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6266" y="5028371"/>
              <a:ext cx="1593368" cy="167722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0314961" y="5297142"/>
              <a:ext cx="140775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local</a:t>
              </a:r>
            </a:p>
            <a:p>
              <a:r>
                <a:rPr lang="en-US" sz="2000" b="1" i="1" dirty="0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repository</a:t>
              </a:r>
              <a:endParaRPr lang="el-GR" sz="20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pic>
        <p:nvPicPr>
          <p:cNvPr id="2054" name="Picture 6" descr="http://www.grassrootssolutions.com/wp-content/uploads/2015/02/Gea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05" y="4316863"/>
            <a:ext cx="991221" cy="10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2052" idx="3"/>
            <a:endCxn id="2052" idx="2"/>
          </p:cNvCxnSpPr>
          <p:nvPr/>
        </p:nvCxnSpPr>
        <p:spPr>
          <a:xfrm flipH="1">
            <a:off x="5418802" y="3117055"/>
            <a:ext cx="1427826" cy="361156"/>
          </a:xfrm>
          <a:prstGeom prst="bentConnector4">
            <a:avLst>
              <a:gd name="adj1" fmla="val -6452"/>
              <a:gd name="adj2" fmla="val 4797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14149" y="3263195"/>
            <a:ext cx="182934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search</a:t>
            </a:r>
          </a:p>
          <a:p>
            <a:r>
              <a:rPr lang="en-US" i="1" dirty="0" smtClean="0"/>
              <a:t>dependencies</a:t>
            </a:r>
            <a:endParaRPr lang="el-GR" i="1" dirty="0" err="1"/>
          </a:p>
        </p:txBody>
      </p:sp>
      <p:grpSp>
        <p:nvGrpSpPr>
          <p:cNvPr id="28" name="Group 27"/>
          <p:cNvGrpSpPr/>
          <p:nvPr/>
        </p:nvGrpSpPr>
        <p:grpSpPr>
          <a:xfrm>
            <a:off x="8837823" y="2929797"/>
            <a:ext cx="3404293" cy="1806717"/>
            <a:chOff x="8025946" y="1413022"/>
            <a:chExt cx="3404293" cy="1806717"/>
          </a:xfrm>
        </p:grpSpPr>
        <p:pic>
          <p:nvPicPr>
            <p:cNvPr id="30" name="Picture 6" descr="http://images.clipartpanda.com/repository-clipart-repo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946" y="1413022"/>
              <a:ext cx="1806716" cy="1806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9834930" y="1808943"/>
              <a:ext cx="159530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Remote </a:t>
              </a:r>
            </a:p>
            <a:p>
              <a:r>
                <a:rPr lang="en-US" sz="2000" b="1" i="1" dirty="0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repositories</a:t>
              </a:r>
              <a:endParaRPr lang="el-GR" sz="2000" b="1" i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</p:grpSp>
      <p:cxnSp>
        <p:nvCxnSpPr>
          <p:cNvPr id="33" name="Straight Arrow Connector 13"/>
          <p:cNvCxnSpPr>
            <a:stCxn id="2052" idx="3"/>
            <a:endCxn id="30" idx="1"/>
          </p:cNvCxnSpPr>
          <p:nvPr/>
        </p:nvCxnSpPr>
        <p:spPr>
          <a:xfrm>
            <a:off x="6846628" y="3117055"/>
            <a:ext cx="1991195" cy="7161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3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/>
      <p:bldP spid="25" grpId="1"/>
      <p:bldP spid="25" grpId="2"/>
      <p:bldP spid="20" grpId="0"/>
      <p:bldP spid="20" grpId="1"/>
      <p:bldP spid="20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(released) artifact has been download in the local repository it will not be fetched again</a:t>
            </a:r>
          </a:p>
          <a:p>
            <a:pPr lvl="1"/>
            <a:r>
              <a:rPr lang="en-US" dirty="0" smtClean="0"/>
              <a:t>No need for internet connection to build/run/test</a:t>
            </a:r>
          </a:p>
          <a:p>
            <a:pPr lvl="1"/>
            <a:r>
              <a:rPr lang="en-US" dirty="0" smtClean="0"/>
              <a:t>Time: slow for the first time, quick afterwards</a:t>
            </a:r>
          </a:p>
          <a:p>
            <a:pPr lvl="1"/>
            <a:r>
              <a:rPr lang="en-US" dirty="0" smtClean="0"/>
              <a:t>Avoids the replication of similar artifacts</a:t>
            </a:r>
          </a:p>
          <a:p>
            <a:r>
              <a:rPr lang="en-US" dirty="0" smtClean="0"/>
              <a:t>Location of the local maven repository</a:t>
            </a:r>
          </a:p>
          <a:p>
            <a:pPr lvl="1"/>
            <a:r>
              <a:rPr lang="en-US" dirty="0" smtClean="0"/>
              <a:t>Windows: C:/users/username/.m2/repository</a:t>
            </a:r>
          </a:p>
          <a:p>
            <a:pPr lvl="1"/>
            <a:r>
              <a:rPr lang="en-US" dirty="0" smtClean="0"/>
              <a:t>Linux: ~/.m2/repository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Maven repositories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20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30" y="1558613"/>
            <a:ext cx="2466093" cy="8551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Maven repositories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9134"/>
            <a:ext cx="1705139" cy="3651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455" y="1559134"/>
            <a:ext cx="3712217" cy="2519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789" y="1563184"/>
            <a:ext cx="1593102" cy="29121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548005"/>
            <a:ext cx="510909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l-GR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&lt;version&gt;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1.2.16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endParaRPr lang="el-GR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66202" y="1915064"/>
            <a:ext cx="1830220" cy="3450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33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6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want to use a jar but I cannot find it in maven central or a remote repository</a:t>
            </a:r>
          </a:p>
          <a:p>
            <a:r>
              <a:rPr lang="en-US" dirty="0" smtClean="0"/>
              <a:t>Install it 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install:install-file</a:t>
            </a:r>
            <a:r>
              <a:rPr lang="en-US" dirty="0"/>
              <a:t>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Dfile=myProj.jar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DgroupId</a:t>
            </a:r>
            <a:r>
              <a:rPr lang="en-US" dirty="0" smtClean="0"/>
              <a:t>=</a:t>
            </a:r>
            <a:r>
              <a:rPr lang="en-US" dirty="0" err="1" smtClean="0"/>
              <a:t>myGroup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DartifactId</a:t>
            </a:r>
            <a:r>
              <a:rPr lang="en-US" dirty="0" smtClean="0"/>
              <a:t>=</a:t>
            </a:r>
            <a:r>
              <a:rPr lang="en-US" dirty="0" err="1" smtClean="0"/>
              <a:t>myArtifact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/>
              <a:t>Dversion</a:t>
            </a:r>
            <a:r>
              <a:rPr lang="en-US" dirty="0"/>
              <a:t>=1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Dpackaging</a:t>
            </a:r>
            <a:r>
              <a:rPr lang="en-US" dirty="0" smtClean="0"/>
              <a:t>=jar</a:t>
            </a:r>
          </a:p>
          <a:p>
            <a:r>
              <a:rPr lang="en-US" dirty="0" smtClean="0"/>
              <a:t>Declare the above dependency in the POM</a:t>
            </a:r>
            <a:endParaRPr lang="en-US" dirty="0"/>
          </a:p>
          <a:p>
            <a:r>
              <a:rPr lang="en-US" dirty="0" smtClean="0"/>
              <a:t>Use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installing artifacts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0317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 smtClean="0"/>
              <a:t>It was born in 2002 as a subproject of Apache Turbine</a:t>
            </a:r>
          </a:p>
          <a:p>
            <a:r>
              <a:rPr lang="en-US" dirty="0" smtClean="0"/>
              <a:t>Developed and maintained</a:t>
            </a:r>
          </a:p>
          <a:p>
            <a:pPr lvl="1"/>
            <a:r>
              <a:rPr lang="en-US" dirty="0" smtClean="0"/>
              <a:t>Apache Software Foundation</a:t>
            </a:r>
          </a:p>
          <a:p>
            <a:r>
              <a:rPr lang="en-US" dirty="0" smtClean="0"/>
              <a:t>Licensed </a:t>
            </a:r>
          </a:p>
          <a:p>
            <a:pPr lvl="1"/>
            <a:r>
              <a:rPr lang="en-US" dirty="0" smtClean="0"/>
              <a:t>Apache License 2.0</a:t>
            </a:r>
          </a:p>
          <a:p>
            <a:r>
              <a:rPr lang="en-US" dirty="0" smtClean="0"/>
              <a:t>Major releases</a:t>
            </a:r>
          </a:p>
          <a:p>
            <a:pPr lvl="1"/>
            <a:r>
              <a:rPr lang="en-US" dirty="0" smtClean="0"/>
              <a:t>Maven 1: July 2004</a:t>
            </a:r>
          </a:p>
          <a:p>
            <a:pPr lvl="1"/>
            <a:r>
              <a:rPr lang="en-US" dirty="0" smtClean="0"/>
              <a:t>Maven 2: October 2005</a:t>
            </a:r>
          </a:p>
          <a:p>
            <a:pPr lvl="1"/>
            <a:r>
              <a:rPr lang="en-US" dirty="0" smtClean="0"/>
              <a:t>Maven 3: October 2010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Maven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47" y="3092341"/>
            <a:ext cx="3269953" cy="11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MyProject</a:t>
            </a:r>
            <a:r>
              <a:rPr lang="en-US" dirty="0" smtClean="0"/>
              <a:t> uses some functionalities from a.jar which is under development (not released yet)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Developing new things</a:t>
            </a:r>
            <a:endParaRPr lang="el-GR" dirty="0"/>
          </a:p>
        </p:txBody>
      </p:sp>
      <p:pic>
        <p:nvPicPr>
          <p:cNvPr id="4" name="Picture 2" descr="https://cdn2.iconfinder.com/data/icons/seo-accessibility-usability-2/256/Coding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77" y="3393491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497880" y="5165136"/>
            <a:ext cx="1496468" cy="805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myProject</a:t>
            </a:r>
            <a:r>
              <a:rPr lang="en-US" dirty="0" smtClean="0"/>
              <a:t>. jar</a:t>
            </a:r>
            <a:endParaRPr lang="el-GR" dirty="0"/>
          </a:p>
        </p:txBody>
      </p:sp>
      <p:pic>
        <p:nvPicPr>
          <p:cNvPr id="8" name="Picture 2" descr="https://cdn2.iconfinder.com/data/icons/seo-accessibility-usability-2/256/Coding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352" y="3358683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326882" y="5192044"/>
            <a:ext cx="1496468" cy="805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a.jar</a:t>
            </a:r>
            <a:endParaRPr lang="el-GR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26279" y="3238214"/>
            <a:ext cx="4710023" cy="402137"/>
            <a:chOff x="3226279" y="3082937"/>
            <a:chExt cx="4710023" cy="402137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226279" y="3452269"/>
              <a:ext cx="4710023" cy="328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43531" y="3082937"/>
              <a:ext cx="45640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Do you </a:t>
              </a:r>
              <a:r>
                <a:rPr lang="en-US" i="1" dirty="0" smtClean="0"/>
                <a:t>have the </a:t>
              </a:r>
              <a:r>
                <a:rPr lang="en-US" i="1" dirty="0"/>
                <a:t>new features </a:t>
              </a:r>
              <a:r>
                <a:rPr lang="en-US" i="1" dirty="0" smtClean="0"/>
                <a:t>of a.jar?</a:t>
              </a:r>
              <a:endParaRPr lang="el-GR" i="1" dirty="0" err="1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1339" y="3702595"/>
            <a:ext cx="4710023" cy="402137"/>
            <a:chOff x="3226279" y="3082937"/>
            <a:chExt cx="4710023" cy="402137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226279" y="3452269"/>
              <a:ext cx="4710023" cy="328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315544" y="3082937"/>
              <a:ext cx="561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Yes</a:t>
              </a:r>
              <a:endParaRPr lang="el-GR" i="1" dirty="0" err="1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11338" y="4206864"/>
            <a:ext cx="4710023" cy="419390"/>
            <a:chOff x="3226279" y="3065684"/>
            <a:chExt cx="4710023" cy="419390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3226279" y="3452269"/>
              <a:ext cx="4710023" cy="328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024487" y="3065684"/>
              <a:ext cx="37048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Can you send me the new jar ?</a:t>
              </a:r>
              <a:endParaRPr lang="el-GR" i="1" dirty="0" err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11337" y="4669188"/>
            <a:ext cx="4710023" cy="418131"/>
            <a:chOff x="3226279" y="3066943"/>
            <a:chExt cx="4710023" cy="418131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226279" y="3452269"/>
              <a:ext cx="4710023" cy="328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51752" y="3066943"/>
              <a:ext cx="2343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Sure! I’m sending it.</a:t>
              </a:r>
              <a:endParaRPr lang="el-GR" i="1" dirty="0" err="1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11336" y="5359424"/>
            <a:ext cx="4267862" cy="371955"/>
            <a:chOff x="3211336" y="5359424"/>
            <a:chExt cx="4267862" cy="371955"/>
          </a:xfrm>
        </p:grpSpPr>
        <p:grpSp>
          <p:nvGrpSpPr>
            <p:cNvPr id="43" name="Group 42"/>
            <p:cNvGrpSpPr/>
            <p:nvPr/>
          </p:nvGrpSpPr>
          <p:grpSpPr>
            <a:xfrm>
              <a:off x="3211336" y="5387749"/>
              <a:ext cx="1325474" cy="343630"/>
              <a:chOff x="3211336" y="5232472"/>
              <a:chExt cx="1325474" cy="34363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3211336" y="5576099"/>
                <a:ext cx="1325474" cy="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3211336" y="5232472"/>
                <a:ext cx="1325474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517758" y="5232472"/>
                <a:ext cx="4763" cy="3436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4590266" y="5359424"/>
              <a:ext cx="2888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I’m deleting the old one</a:t>
              </a:r>
              <a:endParaRPr lang="el-GR" i="1" dirty="0" err="1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72846" y="2674502"/>
            <a:ext cx="25234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The traditional way</a:t>
            </a:r>
            <a:endParaRPr lang="el-GR" sz="2000" b="1" i="1" dirty="0" err="1"/>
          </a:p>
        </p:txBody>
      </p:sp>
      <p:grpSp>
        <p:nvGrpSpPr>
          <p:cNvPr id="6" name="Group 5"/>
          <p:cNvGrpSpPr/>
          <p:nvPr/>
        </p:nvGrpSpPr>
        <p:grpSpPr>
          <a:xfrm>
            <a:off x="3211336" y="6044057"/>
            <a:ext cx="4041838" cy="371955"/>
            <a:chOff x="3211336" y="6044057"/>
            <a:chExt cx="4041838" cy="371955"/>
          </a:xfrm>
        </p:grpSpPr>
        <p:grpSp>
          <p:nvGrpSpPr>
            <p:cNvPr id="45" name="Group 44"/>
            <p:cNvGrpSpPr/>
            <p:nvPr/>
          </p:nvGrpSpPr>
          <p:grpSpPr>
            <a:xfrm>
              <a:off x="3211336" y="6072382"/>
              <a:ext cx="1325474" cy="343630"/>
              <a:chOff x="3211336" y="5232472"/>
              <a:chExt cx="1325474" cy="34363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3211336" y="5576099"/>
                <a:ext cx="1325474" cy="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3211336" y="5232472"/>
                <a:ext cx="1325474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517758" y="5232472"/>
                <a:ext cx="4763" cy="3436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4590266" y="6044057"/>
              <a:ext cx="26629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I’m using the new one</a:t>
              </a:r>
              <a:endParaRPr lang="el-GR" i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89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MyProject</a:t>
            </a:r>
            <a:r>
              <a:rPr lang="en-US" dirty="0" smtClean="0"/>
              <a:t> uses some functionalities from a.jar which is under development (not released yet)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Developing new things</a:t>
            </a:r>
            <a:endParaRPr lang="el-GR" dirty="0"/>
          </a:p>
        </p:txBody>
      </p:sp>
      <p:pic>
        <p:nvPicPr>
          <p:cNvPr id="4" name="Picture 2" descr="https://cdn2.iconfinder.com/data/icons/seo-accessibility-usability-2/256/Coding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77" y="3393491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497880" y="5165136"/>
            <a:ext cx="1496468" cy="805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myProject</a:t>
            </a:r>
            <a:r>
              <a:rPr lang="en-US" dirty="0" smtClean="0"/>
              <a:t>. jar</a:t>
            </a:r>
            <a:endParaRPr lang="el-GR" dirty="0"/>
          </a:p>
        </p:txBody>
      </p:sp>
      <p:pic>
        <p:nvPicPr>
          <p:cNvPr id="8" name="Picture 2" descr="https://cdn2.iconfinder.com/data/icons/seo-accessibility-usability-2/256/Coding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352" y="3358683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326882" y="5192044"/>
            <a:ext cx="1496468" cy="805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a.jar</a:t>
            </a:r>
            <a:endParaRPr lang="el-GR" dirty="0"/>
          </a:p>
        </p:txBody>
      </p:sp>
      <p:grpSp>
        <p:nvGrpSpPr>
          <p:cNvPr id="6" name="Group 5"/>
          <p:cNvGrpSpPr/>
          <p:nvPr/>
        </p:nvGrpSpPr>
        <p:grpSpPr>
          <a:xfrm>
            <a:off x="3243531" y="5301749"/>
            <a:ext cx="4480969" cy="369335"/>
            <a:chOff x="3243531" y="5301749"/>
            <a:chExt cx="4480969" cy="369335"/>
          </a:xfrm>
        </p:grpSpPr>
        <p:grpSp>
          <p:nvGrpSpPr>
            <p:cNvPr id="45" name="Group 44"/>
            <p:cNvGrpSpPr/>
            <p:nvPr/>
          </p:nvGrpSpPr>
          <p:grpSpPr>
            <a:xfrm>
              <a:off x="3243531" y="5327454"/>
              <a:ext cx="1325474" cy="343630"/>
              <a:chOff x="3211336" y="5232472"/>
              <a:chExt cx="1325474" cy="34363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3211336" y="5576099"/>
                <a:ext cx="1325474" cy="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3211336" y="5232472"/>
                <a:ext cx="1325474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517758" y="5232472"/>
                <a:ext cx="4763" cy="3436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4595117" y="5301749"/>
              <a:ext cx="31293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I’m using the new features</a:t>
              </a:r>
              <a:endParaRPr lang="el-GR" i="1" dirty="0" err="1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72846" y="2674502"/>
            <a:ext cx="21403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The </a:t>
            </a:r>
            <a:r>
              <a:rPr lang="en-US" sz="2000" b="1" i="1" dirty="0" smtClean="0"/>
              <a:t>Maven </a:t>
            </a:r>
            <a:r>
              <a:rPr lang="en-US" sz="2000" b="1" i="1" dirty="0"/>
              <a:t>way</a:t>
            </a:r>
            <a:endParaRPr lang="el-GR" sz="2000" b="1" i="1" dirty="0" err="1"/>
          </a:p>
        </p:txBody>
      </p:sp>
      <p:grpSp>
        <p:nvGrpSpPr>
          <p:cNvPr id="5" name="Group 4"/>
          <p:cNvGrpSpPr/>
          <p:nvPr/>
        </p:nvGrpSpPr>
        <p:grpSpPr>
          <a:xfrm>
            <a:off x="4700451" y="3856423"/>
            <a:ext cx="3455500" cy="646331"/>
            <a:chOff x="4700451" y="3856423"/>
            <a:chExt cx="3455500" cy="646331"/>
          </a:xfrm>
        </p:grpSpPr>
        <p:grpSp>
          <p:nvGrpSpPr>
            <p:cNvPr id="21" name="Group 20"/>
            <p:cNvGrpSpPr/>
            <p:nvPr/>
          </p:nvGrpSpPr>
          <p:grpSpPr>
            <a:xfrm>
              <a:off x="6830477" y="4007776"/>
              <a:ext cx="1325474" cy="352220"/>
              <a:chOff x="3211336" y="5223882"/>
              <a:chExt cx="1325474" cy="35222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3211336" y="5576099"/>
                <a:ext cx="1325474" cy="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211336" y="5232472"/>
                <a:ext cx="1325474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18979" y="5223882"/>
                <a:ext cx="4763" cy="3436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4700451" y="3856423"/>
              <a:ext cx="20313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Developing new</a:t>
              </a:r>
            </a:p>
            <a:p>
              <a:r>
                <a:rPr lang="en-US" i="1" dirty="0" smtClean="0"/>
                <a:t>features for a</a:t>
              </a:r>
              <a:endParaRPr lang="el-GR" i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7847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Artifacts under development are annotated as SNAPSHOT versions</a:t>
            </a:r>
          </a:p>
          <a:p>
            <a:pPr lvl="1"/>
            <a:r>
              <a:rPr lang="en-US" dirty="0" smtClean="0"/>
              <a:t>Inform developers that the artifact is not a final release, but an artifact under development (not guaranteed functionalities)</a:t>
            </a:r>
          </a:p>
          <a:p>
            <a:pPr lvl="1"/>
            <a:r>
              <a:rPr lang="en-US" dirty="0" smtClean="0"/>
              <a:t>Instructs maven to check for updated versions in remote repositories (even if the artifact) exists in the local repository</a:t>
            </a:r>
          </a:p>
          <a:p>
            <a:pPr lvl="1"/>
            <a:r>
              <a:rPr lang="en-US" dirty="0" smtClean="0"/>
              <a:t>By default it searches for new SNAPSHOT artifacts every day</a:t>
            </a:r>
          </a:p>
          <a:p>
            <a:pPr lvl="2"/>
            <a:r>
              <a:rPr lang="en-US" dirty="0" smtClean="0"/>
              <a:t>Other Options (always, interval in minutes, never)</a:t>
            </a:r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Developing new things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548920" y="5296237"/>
            <a:ext cx="58785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gr.forth.ics.isl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l-GR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&lt;version&gt;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1.0-SNAPSHOT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endParaRPr lang="el-GR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reference for defining user-specific configurations for Maven</a:t>
            </a:r>
          </a:p>
          <a:p>
            <a:r>
              <a:rPr lang="en-US" dirty="0" smtClean="0"/>
              <a:t>It is not mandatory</a:t>
            </a:r>
          </a:p>
          <a:p>
            <a:r>
              <a:rPr lang="en-US" dirty="0" smtClean="0"/>
              <a:t>Location of the settings.xml</a:t>
            </a:r>
          </a:p>
          <a:p>
            <a:pPr lvl="1"/>
            <a:r>
              <a:rPr lang="en-US" dirty="0" smtClean="0"/>
              <a:t>Windows: C:/users/username/.m2/settings.xml</a:t>
            </a:r>
          </a:p>
          <a:p>
            <a:pPr lvl="1"/>
            <a:r>
              <a:rPr lang="en-US" dirty="0" smtClean="0"/>
              <a:t>Linux: ~/.m2/settings.xml</a:t>
            </a:r>
          </a:p>
          <a:p>
            <a:r>
              <a:rPr lang="en-US" dirty="0" smtClean="0"/>
              <a:t>Configures maven in terms of </a:t>
            </a:r>
          </a:p>
          <a:p>
            <a:pPr lvl="1"/>
            <a:r>
              <a:rPr lang="en-US" dirty="0" smtClean="0"/>
              <a:t>SNAPSHOT update policy, proxy servers, public repositories, etc.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settings.xml file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182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is based around the concept of the </a:t>
            </a:r>
            <a:r>
              <a:rPr lang="en-US" b="1" dirty="0" smtClean="0"/>
              <a:t>build lifecycle</a:t>
            </a:r>
          </a:p>
          <a:p>
            <a:r>
              <a:rPr lang="en-US" dirty="0" smtClean="0"/>
              <a:t>Build-in build lifecycles:</a:t>
            </a:r>
          </a:p>
          <a:p>
            <a:pPr lvl="1"/>
            <a:r>
              <a:rPr lang="en-US" dirty="0" smtClean="0"/>
              <a:t>Default</a:t>
            </a:r>
          </a:p>
          <a:p>
            <a:pPr lvl="2"/>
            <a:r>
              <a:rPr lang="en-US" sz="2400" dirty="0" smtClean="0"/>
              <a:t>Handles the project deployment</a:t>
            </a:r>
          </a:p>
          <a:p>
            <a:pPr lvl="1"/>
            <a:r>
              <a:rPr lang="en-US" dirty="0" smtClean="0"/>
              <a:t>Clean </a:t>
            </a:r>
          </a:p>
          <a:p>
            <a:pPr lvl="2"/>
            <a:r>
              <a:rPr lang="en-US" sz="2400" dirty="0" smtClean="0"/>
              <a:t>Handles the project cleaning</a:t>
            </a:r>
          </a:p>
          <a:p>
            <a:pPr lvl="1"/>
            <a:r>
              <a:rPr lang="en-US" dirty="0" smtClean="0"/>
              <a:t>Site</a:t>
            </a:r>
          </a:p>
          <a:p>
            <a:pPr lvl="2"/>
            <a:r>
              <a:rPr lang="en-US" sz="2400" dirty="0" smtClean="0"/>
              <a:t>Handles the creation of the documentation of the project</a:t>
            </a:r>
            <a:endParaRPr lang="el-G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 Lifecycle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5599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838200" y="2938625"/>
            <a:ext cx="11253716" cy="3671248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build lifecycle consists of </a:t>
            </a:r>
            <a:r>
              <a:rPr lang="en-US" b="1" dirty="0" smtClean="0"/>
              <a:t>phases</a:t>
            </a:r>
          </a:p>
          <a:p>
            <a:r>
              <a:rPr lang="en-US" dirty="0" smtClean="0"/>
              <a:t>Each phase is just a stage in the lifecycle </a:t>
            </a:r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 Lifecycle - Phases</a:t>
            </a:r>
            <a:endParaRPr lang="el-GR" dirty="0"/>
          </a:p>
        </p:txBody>
      </p:sp>
      <p:sp>
        <p:nvSpPr>
          <p:cNvPr id="4" name="Rounded Rectangle 3"/>
          <p:cNvSpPr/>
          <p:nvPr/>
        </p:nvSpPr>
        <p:spPr>
          <a:xfrm>
            <a:off x="996285" y="3953529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validate</a:t>
            </a:r>
            <a:endParaRPr lang="el-GR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86340" y="3953529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compile</a:t>
            </a:r>
            <a:endParaRPr lang="el-GR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995752" y="3953529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test</a:t>
            </a:r>
            <a:endParaRPr lang="el-GR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0105164" y="3950644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package</a:t>
            </a:r>
            <a:endParaRPr lang="el-GR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897036" y="5502325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verify</a:t>
            </a:r>
            <a:endParaRPr lang="el-GR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261635" y="5502325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install</a:t>
            </a:r>
            <a:endParaRPr lang="el-GR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626235" y="5498605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deploy</a:t>
            </a:r>
            <a:endParaRPr lang="el-GR" sz="2000" b="1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2647664" y="4339605"/>
            <a:ext cx="1217920" cy="2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5537719" y="4342490"/>
            <a:ext cx="14580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8647131" y="4339605"/>
            <a:ext cx="1458033" cy="2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 flipH="1">
            <a:off x="1897036" y="4339605"/>
            <a:ext cx="9859507" cy="1551681"/>
          </a:xfrm>
          <a:prstGeom prst="bentConnector5">
            <a:avLst>
              <a:gd name="adj1" fmla="val -2319"/>
              <a:gd name="adj2" fmla="val 50000"/>
              <a:gd name="adj3" fmla="val 1023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3548415" y="5891286"/>
            <a:ext cx="17132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 flipV="1">
            <a:off x="6913014" y="5887566"/>
            <a:ext cx="1713221" cy="3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6601" y="3027697"/>
            <a:ext cx="446147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Default </a:t>
            </a:r>
            <a:r>
              <a:rPr lang="en-US" sz="2000" b="1" dirty="0" smtClean="0"/>
              <a:t>lifecycle (</a:t>
            </a:r>
            <a:r>
              <a:rPr lang="en-US" sz="2000" b="1" dirty="0" smtClean="0">
                <a:solidFill>
                  <a:srgbClr val="FF0000"/>
                </a:solidFill>
              </a:rPr>
              <a:t>only a part of it !</a:t>
            </a:r>
            <a:r>
              <a:rPr lang="en-US" sz="2000" b="1" dirty="0" smtClean="0"/>
              <a:t>)</a:t>
            </a:r>
            <a:endParaRPr lang="el-GR" sz="2000" b="1" dirty="0" err="1"/>
          </a:p>
        </p:txBody>
      </p:sp>
    </p:spTree>
    <p:extLst>
      <p:ext uri="{BB962C8B-B14F-4D97-AF65-F5344CB8AC3E}">
        <p14:creationId xmlns:p14="http://schemas.microsoft.com/office/powerpoint/2010/main" val="36102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 lifecycle - Phases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74426" y="1478314"/>
            <a:ext cx="11253716" cy="1797149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ounded Rectangle 4"/>
          <p:cNvSpPr/>
          <p:nvPr/>
        </p:nvSpPr>
        <p:spPr>
          <a:xfrm>
            <a:off x="832511" y="2206612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pre-clean</a:t>
            </a:r>
            <a:endParaRPr lang="el-GR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722566" y="2206612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clean</a:t>
            </a:r>
            <a:endParaRPr lang="el-GR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831978" y="2206612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post-clean</a:t>
            </a:r>
            <a:endParaRPr lang="el-GR" sz="2000" b="1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2483890" y="2592688"/>
            <a:ext cx="1217920" cy="2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373945" y="2595573"/>
            <a:ext cx="14580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2827" y="1567386"/>
            <a:ext cx="206338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Clean </a:t>
            </a:r>
            <a:r>
              <a:rPr lang="en-US" sz="2000" b="1" dirty="0"/>
              <a:t>lifecycle</a:t>
            </a:r>
            <a:endParaRPr lang="el-GR" sz="2000" b="1" dirty="0" err="1"/>
          </a:p>
        </p:txBody>
      </p:sp>
      <p:sp>
        <p:nvSpPr>
          <p:cNvPr id="19" name="Rectangle 18"/>
          <p:cNvSpPr/>
          <p:nvPr/>
        </p:nvSpPr>
        <p:spPr>
          <a:xfrm>
            <a:off x="674426" y="3886534"/>
            <a:ext cx="11253716" cy="1797149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ounded Rectangle 19"/>
          <p:cNvSpPr/>
          <p:nvPr/>
        </p:nvSpPr>
        <p:spPr>
          <a:xfrm>
            <a:off x="832511" y="4614832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pre-site</a:t>
            </a:r>
            <a:endParaRPr lang="el-GR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3722566" y="4614832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site</a:t>
            </a:r>
            <a:endParaRPr lang="el-GR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831978" y="4614832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post-site</a:t>
            </a:r>
            <a:endParaRPr lang="el-GR" sz="2000" b="1" dirty="0"/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>
          <a:xfrm flipV="1">
            <a:off x="2483890" y="5000908"/>
            <a:ext cx="1217920" cy="2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5373945" y="5003793"/>
            <a:ext cx="14580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2827" y="3975606"/>
            <a:ext cx="174919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</a:t>
            </a:r>
            <a:r>
              <a:rPr lang="en-US" sz="2000" b="1" dirty="0"/>
              <a:t>lifecycle</a:t>
            </a:r>
            <a:endParaRPr lang="el-GR" sz="2000" b="1" dirty="0" err="1"/>
          </a:p>
        </p:txBody>
      </p:sp>
      <p:sp>
        <p:nvSpPr>
          <p:cNvPr id="26" name="Rounded Rectangle 25"/>
          <p:cNvSpPr/>
          <p:nvPr/>
        </p:nvSpPr>
        <p:spPr>
          <a:xfrm>
            <a:off x="10180090" y="4611947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site-deploy</a:t>
            </a:r>
            <a:endParaRPr lang="el-GR" sz="2000" b="1" dirty="0"/>
          </a:p>
        </p:txBody>
      </p:sp>
      <p:cxnSp>
        <p:nvCxnSpPr>
          <p:cNvPr id="27" name="Straight Arrow Connector 26"/>
          <p:cNvCxnSpPr>
            <a:stCxn id="22" idx="3"/>
            <a:endCxn id="26" idx="1"/>
          </p:cNvCxnSpPr>
          <p:nvPr/>
        </p:nvCxnSpPr>
        <p:spPr>
          <a:xfrm flipV="1">
            <a:off x="8483357" y="5000908"/>
            <a:ext cx="1696733" cy="2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207762"/>
            <a:ext cx="10515600" cy="4351338"/>
          </a:xfrm>
        </p:spPr>
        <p:txBody>
          <a:bodyPr/>
          <a:lstStyle/>
          <a:p>
            <a:r>
              <a:rPr lang="en-US" b="1" dirty="0" smtClean="0"/>
              <a:t>validate</a:t>
            </a:r>
            <a:r>
              <a:rPr lang="en-US" dirty="0" smtClean="0"/>
              <a:t>: validates that the project and the POM are OK</a:t>
            </a:r>
          </a:p>
          <a:p>
            <a:r>
              <a:rPr lang="en-US" b="1" dirty="0" smtClean="0"/>
              <a:t>clean</a:t>
            </a:r>
            <a:r>
              <a:rPr lang="en-US" dirty="0" smtClean="0"/>
              <a:t>: remove generated files</a:t>
            </a:r>
          </a:p>
          <a:p>
            <a:r>
              <a:rPr lang="en-US" b="1" dirty="0" smtClean="0"/>
              <a:t>compile</a:t>
            </a:r>
            <a:r>
              <a:rPr lang="en-US" dirty="0" smtClean="0"/>
              <a:t>: compiles the source code</a:t>
            </a:r>
          </a:p>
          <a:p>
            <a:r>
              <a:rPr lang="en-US" b="1" dirty="0" smtClean="0"/>
              <a:t>test</a:t>
            </a:r>
            <a:r>
              <a:rPr lang="en-US" dirty="0" smtClean="0"/>
              <a:t>: executes unit tests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: creates a package (i.e. jar)</a:t>
            </a:r>
          </a:p>
          <a:p>
            <a:r>
              <a:rPr lang="en-US" b="1" dirty="0" smtClean="0"/>
              <a:t>install</a:t>
            </a:r>
            <a:r>
              <a:rPr lang="en-US" dirty="0" smtClean="0"/>
              <a:t>: install the artifact in the local repository</a:t>
            </a:r>
          </a:p>
          <a:p>
            <a:r>
              <a:rPr lang="en-US" b="1" dirty="0" smtClean="0"/>
              <a:t>deploy</a:t>
            </a:r>
            <a:r>
              <a:rPr lang="en-US" dirty="0" smtClean="0"/>
              <a:t>: install the artifact in the remote repository</a:t>
            </a:r>
          </a:p>
          <a:p>
            <a:r>
              <a:rPr lang="en-US" b="1" dirty="0" smtClean="0"/>
              <a:t>site</a:t>
            </a:r>
            <a:r>
              <a:rPr lang="en-US" dirty="0" smtClean="0"/>
              <a:t>: produces documentation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 lifecycle – phases</a:t>
            </a:r>
            <a:endParaRPr lang="el-GR" dirty="0"/>
          </a:p>
        </p:txBody>
      </p:sp>
      <p:sp>
        <p:nvSpPr>
          <p:cNvPr id="19" name="Rectangle 18"/>
          <p:cNvSpPr/>
          <p:nvPr/>
        </p:nvSpPr>
        <p:spPr>
          <a:xfrm>
            <a:off x="3725839" y="1514854"/>
            <a:ext cx="3152633" cy="5427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&lt;phase&gt;</a:t>
            </a:r>
            <a:endParaRPr lang="el-G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07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phases are executed sequentially 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package</a:t>
            </a:r>
            <a:r>
              <a:rPr lang="en-US" dirty="0" smtClean="0"/>
              <a:t> will execute the green phases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 lifecycle – phases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838200" y="2938625"/>
            <a:ext cx="11253716" cy="3671248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ounded Rectangle 4"/>
          <p:cNvSpPr/>
          <p:nvPr/>
        </p:nvSpPr>
        <p:spPr>
          <a:xfrm>
            <a:off x="996285" y="3953529"/>
            <a:ext cx="1651379" cy="7779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validate</a:t>
            </a:r>
            <a:endParaRPr lang="el-GR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86340" y="3953529"/>
            <a:ext cx="1651379" cy="7779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compile</a:t>
            </a:r>
            <a:endParaRPr lang="el-GR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995752" y="3953529"/>
            <a:ext cx="1651379" cy="7779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test</a:t>
            </a:r>
            <a:endParaRPr lang="el-GR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0105164" y="3950644"/>
            <a:ext cx="1651379" cy="7779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package</a:t>
            </a:r>
            <a:endParaRPr lang="el-GR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897036" y="5502325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verify</a:t>
            </a:r>
            <a:endParaRPr lang="el-GR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261635" y="5502325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install</a:t>
            </a:r>
            <a:endParaRPr lang="el-GR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8626235" y="5498605"/>
            <a:ext cx="1651379" cy="77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deploy</a:t>
            </a:r>
            <a:endParaRPr lang="el-GR" sz="2000" b="1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2647664" y="4339605"/>
            <a:ext cx="1217920" cy="2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537719" y="4342490"/>
            <a:ext cx="14580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 flipV="1">
            <a:off x="8647131" y="4339605"/>
            <a:ext cx="1458033" cy="2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"/>
          <p:cNvCxnSpPr>
            <a:stCxn id="8" idx="3"/>
            <a:endCxn id="9" idx="1"/>
          </p:cNvCxnSpPr>
          <p:nvPr/>
        </p:nvCxnSpPr>
        <p:spPr>
          <a:xfrm flipH="1">
            <a:off x="1897036" y="4339605"/>
            <a:ext cx="9859507" cy="1551681"/>
          </a:xfrm>
          <a:prstGeom prst="bentConnector5">
            <a:avLst>
              <a:gd name="adj1" fmla="val -2319"/>
              <a:gd name="adj2" fmla="val 50000"/>
              <a:gd name="adj3" fmla="val 1023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3548415" y="5891286"/>
            <a:ext cx="17132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 flipV="1">
            <a:off x="6913014" y="5887566"/>
            <a:ext cx="1713221" cy="3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6601" y="3027697"/>
            <a:ext cx="446147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Default </a:t>
            </a:r>
            <a:r>
              <a:rPr lang="en-US" sz="2000" b="1" dirty="0" smtClean="0"/>
              <a:t>lifecycle (</a:t>
            </a:r>
            <a:r>
              <a:rPr lang="en-US" sz="2000" b="1" dirty="0" smtClean="0">
                <a:solidFill>
                  <a:srgbClr val="FF0000"/>
                </a:solidFill>
              </a:rPr>
              <a:t>only a part of it !</a:t>
            </a:r>
            <a:r>
              <a:rPr lang="en-US" sz="2000" b="1" dirty="0" smtClean="0"/>
              <a:t>)</a:t>
            </a:r>
            <a:endParaRPr lang="el-GR" sz="2000" b="1" dirty="0" err="1"/>
          </a:p>
        </p:txBody>
      </p:sp>
    </p:spTree>
    <p:extLst>
      <p:ext uri="{BB962C8B-B14F-4D97-AF65-F5344CB8AC3E}">
        <p14:creationId xmlns:p14="http://schemas.microsoft.com/office/powerpoint/2010/main" val="51307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declare phases from different lifecycles</a:t>
            </a:r>
          </a:p>
          <a:p>
            <a:pPr lvl="1"/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package site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Remove all generated files (clean from the clean lifecycle)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Create a package with the artifact (package from the default lifecycle)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Produce documentation about the project (site from the site lifecycle)</a:t>
            </a:r>
            <a:endParaRPr lang="el-G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 lifecycle - phases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259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Apache Maven is a software project management tool for JAVA projects</a:t>
            </a:r>
          </a:p>
          <a:p>
            <a:r>
              <a:rPr lang="en-US" dirty="0" smtClean="0"/>
              <a:t>It manages</a:t>
            </a:r>
          </a:p>
          <a:p>
            <a:pPr lvl="1"/>
            <a:r>
              <a:rPr lang="en-US" dirty="0" smtClean="0"/>
              <a:t>Building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Production of documentation</a:t>
            </a:r>
          </a:p>
          <a:p>
            <a:pPr lvl="1"/>
            <a:r>
              <a:rPr lang="en-US" dirty="0" smtClean="0"/>
              <a:t>Releasing</a:t>
            </a:r>
          </a:p>
          <a:p>
            <a:r>
              <a:rPr lang="en-US" dirty="0" smtClean="0"/>
              <a:t>Input: source code &amp; resources</a:t>
            </a:r>
          </a:p>
          <a:p>
            <a:r>
              <a:rPr lang="en-US" dirty="0" smtClean="0"/>
              <a:t>Output: compiled and packaged code (i.e. jar), documentation, etc.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Maven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47" y="3092341"/>
            <a:ext cx="3269953" cy="11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are specific tasks (more fine-grained than phases) which contribute to the building and managing of the project</a:t>
            </a:r>
          </a:p>
          <a:p>
            <a:r>
              <a:rPr lang="en-US" dirty="0" smtClean="0"/>
              <a:t>They can be bound to zero or more phases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clean:clean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clean:clean</a:t>
            </a:r>
            <a:r>
              <a:rPr lang="en-US" dirty="0" smtClean="0"/>
              <a:t> goal is bound in the clean phase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dependencies:copy-dependencies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This goal is not bound to a specific phase and can be used through direct invocation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 lifecycle - goals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8265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Plugins are artifacts that provide goals to Maven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[plugin]:[goal]</a:t>
            </a:r>
          </a:p>
          <a:p>
            <a:pPr lvl="1"/>
            <a:r>
              <a:rPr lang="en-US" dirty="0" smtClean="0"/>
              <a:t>Use a plugin to execute a goal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compiler:compile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They are defined in pom.xml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Each plugin can contain one or more goals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692" y="1690688"/>
            <a:ext cx="7691312" cy="1928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0488" y="4047942"/>
            <a:ext cx="6801862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maven-jar-plugin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&lt;version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&lt;configuration&gt;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&lt;/configuration&gt;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213451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29408"/>
            <a:ext cx="10515600" cy="4351338"/>
          </a:xfrm>
        </p:spPr>
        <p:txBody>
          <a:bodyPr/>
          <a:lstStyle/>
          <a:p>
            <a:r>
              <a:rPr lang="en-US" dirty="0" smtClean="0"/>
              <a:t>Make a jar executable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37468"/>
            <a:ext cx="8869736" cy="36933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maven-jar-plugin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&lt;version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&lt;configuration&gt;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&lt;archive&gt;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&lt;manifest&gt;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gr.forth.ics.isl.MyExample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addClasspath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addClasspath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&lt;/manifest&gt;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&lt;/archive&gt;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&lt;/configuration&gt;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68061" y="4770387"/>
            <a:ext cx="5860300" cy="2047634"/>
            <a:chOff x="6268061" y="4770387"/>
            <a:chExt cx="5860300" cy="20476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9185" y="5024716"/>
              <a:ext cx="5839176" cy="179330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8061" y="4770387"/>
              <a:ext cx="1551030" cy="25584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6268061" y="6606861"/>
            <a:ext cx="4150947" cy="2111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91672" y="5535773"/>
            <a:ext cx="5833199" cy="78775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42287"/>
            <a:ext cx="10515600" cy="4351338"/>
          </a:xfrm>
        </p:spPr>
        <p:txBody>
          <a:bodyPr/>
          <a:lstStyle/>
          <a:p>
            <a:r>
              <a:rPr lang="en-US" dirty="0" smtClean="0"/>
              <a:t>Copy dependent libs under target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95799"/>
            <a:ext cx="7491153" cy="507831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maven-dependency-plugin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&lt;version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2.9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&lt;executions&gt;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&lt;execution&gt;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&lt;phase&gt;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&lt;/phase&gt;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&lt;goals&gt;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&lt;goal&gt;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copy-dependencies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&lt;/goal&gt;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&lt;/goals&gt;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&lt;configuration&gt;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outputDirectory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project.build.directory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outputDirectory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&lt;/configuration&gt;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&lt;/execution&gt;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&lt;/executions&gt;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638370" y="2572600"/>
            <a:ext cx="1626092" cy="1961635"/>
            <a:chOff x="8741401" y="1825625"/>
            <a:chExt cx="1626092" cy="19616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41401" y="1825625"/>
              <a:ext cx="1626092" cy="196163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741402" y="2412565"/>
              <a:ext cx="801844" cy="2791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379" y="3307210"/>
            <a:ext cx="2680258" cy="28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90772"/>
            <a:ext cx="10515600" cy="4351338"/>
          </a:xfrm>
        </p:spPr>
        <p:txBody>
          <a:bodyPr/>
          <a:lstStyle/>
          <a:p>
            <a:r>
              <a:rPr lang="en-US" dirty="0"/>
              <a:t>Add information in the manifest of a jar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98832"/>
            <a:ext cx="11902617" cy="480131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maven-jar-plugin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&lt;version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&lt;configuration&gt;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&lt;archive&gt;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&lt;manifest&gt;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addDefaultImplementationEntries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addDefaultImplementationEntries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&lt;/manifest&gt;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manifestEntries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BuildTime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maven.build.timestamp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&lt;/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BuildTime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manifestEntries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&lt;/archive&gt;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&lt;/configuration&gt;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977" y="4835276"/>
            <a:ext cx="4690332" cy="17795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56977" y="5867869"/>
            <a:ext cx="4767894" cy="5080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45425" y="5066281"/>
            <a:ext cx="4767894" cy="4201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90772"/>
            <a:ext cx="10515600" cy="4351338"/>
          </a:xfrm>
        </p:spPr>
        <p:txBody>
          <a:bodyPr/>
          <a:lstStyle/>
          <a:p>
            <a:r>
              <a:rPr lang="en-US" dirty="0" smtClean="0"/>
              <a:t>Producing dependencies-free artifacts (1/2)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98832"/>
            <a:ext cx="7215437" cy="39703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maven-assembly-plugin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&lt;version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&lt;executions&gt;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&lt;execution&gt;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&lt;phase&gt;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&lt;/phase&gt;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&lt;goals&gt;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&lt;goal&gt;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&lt;/goal&gt;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&lt;/goals&gt;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&lt;/execution&gt;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&lt;/executions&gt;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327173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90772"/>
            <a:ext cx="10515600" cy="4351338"/>
          </a:xfrm>
        </p:spPr>
        <p:txBody>
          <a:bodyPr/>
          <a:lstStyle/>
          <a:p>
            <a:r>
              <a:rPr lang="en-US" dirty="0" smtClean="0"/>
              <a:t>Producing dependencies-free artifacts (2/2)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98832"/>
            <a:ext cx="9930924" cy="480131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maven-assembly-plugin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&lt;version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&lt;configuration&gt;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&lt;archive&gt;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&lt;manifest&gt;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gr.forth.ics.isl.myproject.MyClass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ainClass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addClasspath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addClasspath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&lt;/manifest&gt;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&lt;/archive&gt;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descriptorRefs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descriptorRef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jar-without-deps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descriptorRef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descriptorRefs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&lt;/configuration&gt;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421" y="6054121"/>
            <a:ext cx="4938125" cy="7143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44420" y="6348322"/>
            <a:ext cx="4938125" cy="4201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90772"/>
            <a:ext cx="10515600" cy="4351338"/>
          </a:xfrm>
        </p:spPr>
        <p:txBody>
          <a:bodyPr/>
          <a:lstStyle/>
          <a:p>
            <a:r>
              <a:rPr lang="en-US" dirty="0" smtClean="0"/>
              <a:t>Creating assemblies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98832"/>
            <a:ext cx="7215437" cy="39703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maven-assembly-plugin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&lt;version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&lt;configuration&gt;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&lt;descriptor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/assembly/dep.xml 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descriptor&gt;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&lt;/configuration&gt;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&lt;executions&gt;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&lt;executions&gt;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36900" y="3259818"/>
            <a:ext cx="4044697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&lt;assembly&gt;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&lt;formats&gt;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&lt;format&gt;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&lt;/format&gt;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&lt;formats&gt;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filesets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fileset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fileset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filesets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&lt;/assembly&gt;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3445" y="4012443"/>
            <a:ext cx="2723455" cy="401537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370" y="5969150"/>
            <a:ext cx="2329080" cy="44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70785"/>
            <a:ext cx="10515600" cy="4351338"/>
          </a:xfrm>
        </p:spPr>
        <p:txBody>
          <a:bodyPr/>
          <a:lstStyle/>
          <a:p>
            <a:r>
              <a:rPr lang="en-US" dirty="0" smtClean="0"/>
              <a:t>Maven Release Plugin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Plugins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88" y="2088606"/>
            <a:ext cx="8671377" cy="34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Life B.M. (Before Maven) – </a:t>
            </a:r>
            <a:r>
              <a:rPr lang="en-US" sz="4000" dirty="0" err="1" smtClean="0"/>
              <a:t>javac</a:t>
            </a:r>
            <a:r>
              <a:rPr lang="en-US" sz="4000" dirty="0" smtClean="0"/>
              <a:t>, java</a:t>
            </a:r>
            <a:endParaRPr lang="el-GR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0400" y="1690688"/>
            <a:ext cx="1974850" cy="2639199"/>
            <a:chOff x="660400" y="1690688"/>
            <a:chExt cx="1974850" cy="2639199"/>
          </a:xfrm>
        </p:grpSpPr>
        <p:grpSp>
          <p:nvGrpSpPr>
            <p:cNvPr id="6" name="Group 5"/>
            <p:cNvGrpSpPr/>
            <p:nvPr/>
          </p:nvGrpSpPr>
          <p:grpSpPr>
            <a:xfrm>
              <a:off x="1047750" y="1690688"/>
              <a:ext cx="1130300" cy="1308100"/>
              <a:chOff x="1155700" y="2057400"/>
              <a:chExt cx="1130300" cy="1308100"/>
            </a:xfrm>
          </p:grpSpPr>
          <p:sp>
            <p:nvSpPr>
              <p:cNvPr id="4" name="Snip Single Corner Rectangle 3"/>
              <p:cNvSpPr/>
              <p:nvPr/>
            </p:nvSpPr>
            <p:spPr>
              <a:xfrm>
                <a:off x="1181100" y="2057400"/>
                <a:ext cx="1104900" cy="1308100"/>
              </a:xfrm>
              <a:prstGeom prst="snip1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155700" y="2070100"/>
                <a:ext cx="9144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.java</a:t>
                </a:r>
                <a:endParaRPr lang="el-GR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85800" y="2209800"/>
              <a:ext cx="1130300" cy="1308100"/>
              <a:chOff x="1155700" y="2057400"/>
              <a:chExt cx="1130300" cy="1308100"/>
            </a:xfrm>
          </p:grpSpPr>
          <p:sp>
            <p:nvSpPr>
              <p:cNvPr id="8" name="Snip Single Corner Rectangle 7"/>
              <p:cNvSpPr/>
              <p:nvPr/>
            </p:nvSpPr>
            <p:spPr>
              <a:xfrm>
                <a:off x="1181100" y="2057400"/>
                <a:ext cx="1104900" cy="1308100"/>
              </a:xfrm>
              <a:prstGeom prst="snip1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55700" y="2070100"/>
                <a:ext cx="9144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.java</a:t>
                </a:r>
                <a:endParaRPr lang="el-GR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431925" y="2085420"/>
              <a:ext cx="1130300" cy="1308100"/>
              <a:chOff x="1155700" y="2057400"/>
              <a:chExt cx="1130300" cy="1308100"/>
            </a:xfrm>
          </p:grpSpPr>
          <p:sp>
            <p:nvSpPr>
              <p:cNvPr id="11" name="Snip Single Corner Rectangle 10"/>
              <p:cNvSpPr/>
              <p:nvPr/>
            </p:nvSpPr>
            <p:spPr>
              <a:xfrm>
                <a:off x="1181100" y="2057400"/>
                <a:ext cx="1104900" cy="1308100"/>
              </a:xfrm>
              <a:prstGeom prst="snip1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55700" y="2070100"/>
                <a:ext cx="9144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.java</a:t>
                </a:r>
                <a:endParaRPr lang="el-GR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60400" y="2672834"/>
              <a:ext cx="1130300" cy="1308100"/>
              <a:chOff x="1155700" y="2057400"/>
              <a:chExt cx="1130300" cy="1308100"/>
            </a:xfrm>
          </p:grpSpPr>
          <p:sp>
            <p:nvSpPr>
              <p:cNvPr id="14" name="Snip Single Corner Rectangle 13"/>
              <p:cNvSpPr/>
              <p:nvPr/>
            </p:nvSpPr>
            <p:spPr>
              <a:xfrm>
                <a:off x="1181100" y="2057400"/>
                <a:ext cx="1104900" cy="1308100"/>
              </a:xfrm>
              <a:prstGeom prst="snip1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55700" y="2070100"/>
                <a:ext cx="9144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.java</a:t>
                </a:r>
                <a:endParaRPr lang="el-GR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504950" y="2511386"/>
              <a:ext cx="1130300" cy="1308100"/>
              <a:chOff x="1155700" y="2057400"/>
              <a:chExt cx="1130300" cy="1308100"/>
            </a:xfrm>
          </p:grpSpPr>
          <p:sp>
            <p:nvSpPr>
              <p:cNvPr id="17" name="Snip Single Corner Rectangle 16"/>
              <p:cNvSpPr/>
              <p:nvPr/>
            </p:nvSpPr>
            <p:spPr>
              <a:xfrm>
                <a:off x="1181100" y="2057400"/>
                <a:ext cx="1104900" cy="1308100"/>
              </a:xfrm>
              <a:prstGeom prst="snip1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55700" y="2070100"/>
                <a:ext cx="9144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.java</a:t>
                </a:r>
                <a:endParaRPr lang="el-GR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289050" y="3021787"/>
              <a:ext cx="1130300" cy="1308100"/>
              <a:chOff x="1155700" y="2057400"/>
              <a:chExt cx="1130300" cy="1308100"/>
            </a:xfrm>
          </p:grpSpPr>
          <p:sp>
            <p:nvSpPr>
              <p:cNvPr id="20" name="Snip Single Corner Rectangle 19"/>
              <p:cNvSpPr/>
              <p:nvPr/>
            </p:nvSpPr>
            <p:spPr>
              <a:xfrm>
                <a:off x="1181100" y="2057400"/>
                <a:ext cx="1104900" cy="1308100"/>
              </a:xfrm>
              <a:prstGeom prst="snip1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55700" y="2070100"/>
                <a:ext cx="9144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.java</a:t>
                </a:r>
                <a:endParaRPr lang="el-GR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76275" y="4640184"/>
            <a:ext cx="1864202" cy="1754428"/>
            <a:chOff x="676275" y="4640184"/>
            <a:chExt cx="1864202" cy="1754428"/>
          </a:xfrm>
        </p:grpSpPr>
        <p:pic>
          <p:nvPicPr>
            <p:cNvPr id="2050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497578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4640184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00" y="5336859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ight Brace 21"/>
          <p:cNvSpPr/>
          <p:nvPr/>
        </p:nvSpPr>
        <p:spPr>
          <a:xfrm>
            <a:off x="2578100" y="1678465"/>
            <a:ext cx="835025" cy="4355068"/>
          </a:xfrm>
          <a:prstGeom prst="rightBrace">
            <a:avLst>
              <a:gd name="adj1" fmla="val 312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TextBox 22"/>
          <p:cNvSpPr txBox="1"/>
          <p:nvPr/>
        </p:nvSpPr>
        <p:spPr>
          <a:xfrm>
            <a:off x="3352800" y="3165436"/>
            <a:ext cx="18288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javac</a:t>
            </a:r>
            <a:r>
              <a:rPr lang="en-US" sz="24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–</a:t>
            </a:r>
            <a:r>
              <a:rPr lang="en-US" sz="2400" b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cp</a:t>
            </a:r>
            <a:r>
              <a:rPr lang="en-US" sz="24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</a:t>
            </a:r>
          </a:p>
          <a:p>
            <a:r>
              <a:rPr lang="en-US" sz="24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&lt;jars&gt;</a:t>
            </a:r>
          </a:p>
          <a:p>
            <a:r>
              <a:rPr lang="en-US" sz="24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&lt;files&gt;</a:t>
            </a:r>
            <a:endParaRPr lang="el-GR" sz="2400" b="1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4649788" y="1703387"/>
            <a:ext cx="835025" cy="4330145"/>
          </a:xfrm>
          <a:prstGeom prst="rightBrace">
            <a:avLst>
              <a:gd name="adj1" fmla="val 312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7" name="Group 26"/>
          <p:cNvGrpSpPr/>
          <p:nvPr/>
        </p:nvGrpSpPr>
        <p:grpSpPr>
          <a:xfrm>
            <a:off x="5449887" y="1630651"/>
            <a:ext cx="2193925" cy="2468137"/>
            <a:chOff x="5449887" y="1630651"/>
            <a:chExt cx="2193925" cy="2468137"/>
          </a:xfrm>
        </p:grpSpPr>
        <p:grpSp>
          <p:nvGrpSpPr>
            <p:cNvPr id="29" name="Group 28"/>
            <p:cNvGrpSpPr/>
            <p:nvPr/>
          </p:nvGrpSpPr>
          <p:grpSpPr>
            <a:xfrm>
              <a:off x="5449887" y="1902669"/>
              <a:ext cx="1130300" cy="1308100"/>
              <a:chOff x="1155700" y="2057400"/>
              <a:chExt cx="1130300" cy="1308100"/>
            </a:xfrm>
          </p:grpSpPr>
          <p:sp>
            <p:nvSpPr>
              <p:cNvPr id="30" name="Snip Single Corner Rectangle 29"/>
              <p:cNvSpPr/>
              <p:nvPr/>
            </p:nvSpPr>
            <p:spPr>
              <a:xfrm>
                <a:off x="1181100" y="2057400"/>
                <a:ext cx="1104900" cy="1308100"/>
              </a:xfrm>
              <a:prstGeom prst="snip1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000101010101010101010101</a:t>
                </a:r>
                <a:endParaRPr lang="el-G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070100"/>
                <a:ext cx="9144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.class</a:t>
                </a:r>
                <a:endParaRPr lang="el-GR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213475" y="1630651"/>
              <a:ext cx="1130300" cy="1308100"/>
              <a:chOff x="1155700" y="2057400"/>
              <a:chExt cx="1130300" cy="1308100"/>
            </a:xfrm>
          </p:grpSpPr>
          <p:sp>
            <p:nvSpPr>
              <p:cNvPr id="33" name="Snip Single Corner Rectangle 32"/>
              <p:cNvSpPr/>
              <p:nvPr/>
            </p:nvSpPr>
            <p:spPr>
              <a:xfrm>
                <a:off x="1181100" y="2057400"/>
                <a:ext cx="1104900" cy="1308100"/>
              </a:xfrm>
              <a:prstGeom prst="snip1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000101010101010101010101</a:t>
                </a:r>
                <a:endParaRPr lang="el-G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55700" y="2070100"/>
                <a:ext cx="9144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.class</a:t>
                </a:r>
                <a:endParaRPr lang="el-GR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699125" y="2356862"/>
              <a:ext cx="1130300" cy="1308100"/>
              <a:chOff x="1155700" y="2057400"/>
              <a:chExt cx="1130300" cy="1308100"/>
            </a:xfrm>
          </p:grpSpPr>
          <p:sp>
            <p:nvSpPr>
              <p:cNvPr id="36" name="Snip Single Corner Rectangle 35"/>
              <p:cNvSpPr/>
              <p:nvPr/>
            </p:nvSpPr>
            <p:spPr>
              <a:xfrm>
                <a:off x="1181100" y="2057400"/>
                <a:ext cx="1104900" cy="1308100"/>
              </a:xfrm>
              <a:prstGeom prst="snip1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000101010101010101010101</a:t>
                </a:r>
                <a:endParaRPr lang="el-G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55700" y="2070100"/>
                <a:ext cx="9144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.class</a:t>
                </a:r>
                <a:endParaRPr lang="el-GR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13512" y="2215536"/>
              <a:ext cx="1130300" cy="1308100"/>
              <a:chOff x="1155700" y="2057400"/>
              <a:chExt cx="1130300" cy="1308100"/>
            </a:xfrm>
          </p:grpSpPr>
          <p:sp>
            <p:nvSpPr>
              <p:cNvPr id="39" name="Snip Single Corner Rectangle 38"/>
              <p:cNvSpPr/>
              <p:nvPr/>
            </p:nvSpPr>
            <p:spPr>
              <a:xfrm>
                <a:off x="1181100" y="2057400"/>
                <a:ext cx="1104900" cy="1308100"/>
              </a:xfrm>
              <a:prstGeom prst="snip1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000101010101010101010101</a:t>
                </a:r>
                <a:endParaRPr lang="el-G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55700" y="2070100"/>
                <a:ext cx="9144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.class</a:t>
                </a:r>
                <a:endParaRPr lang="el-GR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945187" y="2790688"/>
              <a:ext cx="1130300" cy="1308100"/>
              <a:chOff x="1155700" y="2057400"/>
              <a:chExt cx="1130300" cy="1308100"/>
            </a:xfrm>
          </p:grpSpPr>
          <p:sp>
            <p:nvSpPr>
              <p:cNvPr id="42" name="Snip Single Corner Rectangle 41"/>
              <p:cNvSpPr/>
              <p:nvPr/>
            </p:nvSpPr>
            <p:spPr>
              <a:xfrm>
                <a:off x="1181100" y="2057400"/>
                <a:ext cx="1104900" cy="1308100"/>
              </a:xfrm>
              <a:prstGeom prst="snip1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000101010101010101010101</a:t>
                </a:r>
                <a:endParaRPr lang="el-G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55700" y="2070100"/>
                <a:ext cx="914400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.class</a:t>
                </a:r>
                <a:endParaRPr lang="el-GR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567124" y="4589880"/>
            <a:ext cx="1864202" cy="1754428"/>
            <a:chOff x="5567124" y="4589880"/>
            <a:chExt cx="1864202" cy="1754428"/>
          </a:xfrm>
        </p:grpSpPr>
        <p:pic>
          <p:nvPicPr>
            <p:cNvPr id="44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7124" y="4925476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3574" y="4589880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www.icons101.com/icons/71/Ampola_by_Ampeross/128/ja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549" y="5286555"/>
              <a:ext cx="1057752" cy="10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Right Brace 46"/>
          <p:cNvSpPr/>
          <p:nvPr/>
        </p:nvSpPr>
        <p:spPr>
          <a:xfrm>
            <a:off x="7707312" y="1678464"/>
            <a:ext cx="835025" cy="4355067"/>
          </a:xfrm>
          <a:prstGeom prst="rightBrace">
            <a:avLst>
              <a:gd name="adj1" fmla="val 312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TextBox 47"/>
          <p:cNvSpPr txBox="1"/>
          <p:nvPr/>
        </p:nvSpPr>
        <p:spPr>
          <a:xfrm>
            <a:off x="8499475" y="3210769"/>
            <a:ext cx="18288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java –</a:t>
            </a:r>
            <a:r>
              <a:rPr lang="en-US" sz="2400" b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cp</a:t>
            </a:r>
            <a:r>
              <a:rPr lang="en-US" sz="24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</a:t>
            </a:r>
          </a:p>
          <a:p>
            <a:r>
              <a:rPr lang="en-US" sz="24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&lt;jars&gt;</a:t>
            </a:r>
          </a:p>
          <a:p>
            <a:r>
              <a:rPr lang="en-US" sz="24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&lt;files&gt;</a:t>
            </a:r>
            <a:endParaRPr lang="el-GR" sz="2400" b="1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49" name="Right Brace 48"/>
          <p:cNvSpPr/>
          <p:nvPr/>
        </p:nvSpPr>
        <p:spPr>
          <a:xfrm>
            <a:off x="9672638" y="1678464"/>
            <a:ext cx="835025" cy="4304765"/>
          </a:xfrm>
          <a:prstGeom prst="rightBrace">
            <a:avLst>
              <a:gd name="adj1" fmla="val 312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054" name="Picture 6" descr="https://s-media-cache-ak0.pinimg.com/736x/af/d8/cc/afd8cc206a772cde7e79eaaaa45969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489" y="3027621"/>
            <a:ext cx="1556622" cy="15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8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8" grpId="0" animBg="1"/>
      <p:bldP spid="47" grpId="0" animBg="1"/>
      <p:bldP spid="48" grpId="0"/>
      <p:bldP spid="4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88563"/>
            <a:ext cx="10515600" cy="4351338"/>
          </a:xfrm>
        </p:spPr>
        <p:txBody>
          <a:bodyPr/>
          <a:lstStyle/>
          <a:p>
            <a:r>
              <a:rPr lang="en-US" dirty="0" smtClean="0"/>
              <a:t>A project-aggregation mechanism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Collects the available modules (projects)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Sorts the into the correct build order (resolve any dependencies)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Builds the project in the correct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multi-modules</a:t>
            </a:r>
            <a:endParaRPr lang="el-GR" dirty="0"/>
          </a:p>
        </p:txBody>
      </p:sp>
      <p:grpSp>
        <p:nvGrpSpPr>
          <p:cNvPr id="26" name="Group 25"/>
          <p:cNvGrpSpPr/>
          <p:nvPr/>
        </p:nvGrpSpPr>
        <p:grpSpPr>
          <a:xfrm>
            <a:off x="838200" y="3070852"/>
            <a:ext cx="4203510" cy="3617350"/>
            <a:chOff x="1037230" y="2852381"/>
            <a:chExt cx="4203510" cy="3951027"/>
          </a:xfrm>
        </p:grpSpPr>
        <p:sp>
          <p:nvSpPr>
            <p:cNvPr id="28" name="Rectangle 27"/>
            <p:cNvSpPr/>
            <p:nvPr/>
          </p:nvSpPr>
          <p:spPr>
            <a:xfrm>
              <a:off x="1037230" y="2852381"/>
              <a:ext cx="4203510" cy="3951027"/>
            </a:xfrm>
            <a:prstGeom prst="rect">
              <a:avLst/>
            </a:prstGeom>
            <a:noFill/>
            <a:ln w="38100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21903" y="2903448"/>
              <a:ext cx="192552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MyProject</a:t>
              </a:r>
              <a:endParaRPr lang="el-GR" sz="2800" b="1" dirty="0" err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98106" y="5399462"/>
            <a:ext cx="1617797" cy="1041380"/>
            <a:chOff x="3040043" y="2655588"/>
            <a:chExt cx="1140126" cy="1041380"/>
          </a:xfrm>
        </p:grpSpPr>
        <p:sp>
          <p:nvSpPr>
            <p:cNvPr id="35" name="TextBox 34"/>
            <p:cNvSpPr txBox="1"/>
            <p:nvPr/>
          </p:nvSpPr>
          <p:spPr>
            <a:xfrm>
              <a:off x="3073703" y="3253876"/>
              <a:ext cx="1106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ProjLibA.jar</a:t>
              </a:r>
              <a:endParaRPr lang="el-GR" b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  <p:pic>
          <p:nvPicPr>
            <p:cNvPr id="36" name="Picture 2" descr="https://upload.wikimedia.org/wikipedia/en/8/88/Java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168" y="2655588"/>
              <a:ext cx="730255" cy="730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3040043" y="2655588"/>
              <a:ext cx="1140126" cy="1041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79967" y="3915866"/>
            <a:ext cx="1811338" cy="1060936"/>
            <a:chOff x="2834509" y="2636032"/>
            <a:chExt cx="1811338" cy="1060936"/>
          </a:xfrm>
        </p:grpSpPr>
        <p:sp>
          <p:nvSpPr>
            <p:cNvPr id="39" name="TextBox 38"/>
            <p:cNvSpPr txBox="1"/>
            <p:nvPr/>
          </p:nvSpPr>
          <p:spPr>
            <a:xfrm>
              <a:off x="2834509" y="3281172"/>
              <a:ext cx="1811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WebProjA.war</a:t>
              </a:r>
              <a:endParaRPr lang="el-GR" b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  <p:pic>
          <p:nvPicPr>
            <p:cNvPr id="40" name="Picture 2" descr="https://upload.wikimedia.org/wikipedia/en/8/88/Java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659" y="2636032"/>
              <a:ext cx="730255" cy="730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2908384" y="2655588"/>
              <a:ext cx="1583139" cy="1041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441743" y="3357122"/>
            <a:ext cx="4733988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&lt;modules&gt;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&lt;module&gt;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WebProjA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&lt;/module&gt;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&lt;module&gt;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ProjLib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&lt;/module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&lt;module&gt;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ProjLibB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&lt;/module&gt;</a:t>
            </a:r>
            <a:endParaRPr lang="en-US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&lt;/modules&gt;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39501" y="5399462"/>
            <a:ext cx="1617797" cy="1041380"/>
            <a:chOff x="3040043" y="2655588"/>
            <a:chExt cx="1140126" cy="1041380"/>
          </a:xfrm>
        </p:grpSpPr>
        <p:sp>
          <p:nvSpPr>
            <p:cNvPr id="45" name="TextBox 44"/>
            <p:cNvSpPr txBox="1"/>
            <p:nvPr/>
          </p:nvSpPr>
          <p:spPr>
            <a:xfrm>
              <a:off x="3073703" y="3253876"/>
              <a:ext cx="1106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rPr>
                <a:t>ProjLibB.jar</a:t>
              </a:r>
              <a:endParaRPr lang="el-GR" b="1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  <p:pic>
          <p:nvPicPr>
            <p:cNvPr id="46" name="Picture 2" descr="https://upload.wikimedia.org/wikipedia/en/8/88/Java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168" y="2655588"/>
              <a:ext cx="730255" cy="730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/>
            <p:cNvSpPr/>
            <p:nvPr/>
          </p:nvSpPr>
          <p:spPr>
            <a:xfrm>
              <a:off x="3040043" y="2655588"/>
              <a:ext cx="1140126" cy="1041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cxnSp>
        <p:nvCxnSpPr>
          <p:cNvPr id="10" name="Straight Arrow Connector 9"/>
          <p:cNvCxnSpPr>
            <a:stCxn id="41" idx="2"/>
            <a:endCxn id="37" idx="0"/>
          </p:cNvCxnSpPr>
          <p:nvPr/>
        </p:nvCxnSpPr>
        <p:spPr>
          <a:xfrm flipH="1">
            <a:off x="1907005" y="4976802"/>
            <a:ext cx="1038407" cy="42266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2"/>
            <a:endCxn id="47" idx="0"/>
          </p:cNvCxnSpPr>
          <p:nvPr/>
        </p:nvCxnSpPr>
        <p:spPr>
          <a:xfrm>
            <a:off x="2945412" y="4976802"/>
            <a:ext cx="1002988" cy="42266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2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	</a:t>
            </a:r>
          </a:p>
          <a:p>
            <a:r>
              <a:rPr lang="en-US" dirty="0" smtClean="0"/>
              <a:t>Using Maven archetype plugins</a:t>
            </a:r>
          </a:p>
          <a:p>
            <a:r>
              <a:rPr lang="en-US" dirty="0" smtClean="0"/>
              <a:t>Using an IDE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Project Creation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009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has to create </a:t>
            </a:r>
          </a:p>
          <a:p>
            <a:pPr lvl="1"/>
            <a:r>
              <a:rPr lang="en-US" dirty="0" smtClean="0"/>
              <a:t>The folder structure </a:t>
            </a:r>
          </a:p>
          <a:p>
            <a:pPr lvl="1"/>
            <a:r>
              <a:rPr lang="en-US" dirty="0" smtClean="0"/>
              <a:t>The POM</a:t>
            </a:r>
          </a:p>
          <a:p>
            <a:r>
              <a:rPr lang="en-US" dirty="0" smtClean="0"/>
              <a:t>This process is error-prone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Project Creation – manual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7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offers the archetype plugins to create projects.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archetype:generate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DgroupId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gr.forth.ics.isl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DartifactId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DarchetypeArtifactId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=maven-archetype-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quickstart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DinteractiveMode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Creates an (empty) maven project</a:t>
            </a:r>
          </a:p>
          <a:p>
            <a:pPr lvl="1"/>
            <a:r>
              <a:rPr lang="en-US" dirty="0" smtClean="0"/>
              <a:t>With a proper folder structure</a:t>
            </a:r>
          </a:p>
          <a:p>
            <a:pPr lvl="1"/>
            <a:r>
              <a:rPr lang="en-US" dirty="0" smtClean="0"/>
              <a:t>With a valid POM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– Project Creation – archetype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380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IDEs already support Maven</a:t>
            </a:r>
          </a:p>
          <a:p>
            <a:r>
              <a:rPr lang="en-US" dirty="0" err="1" smtClean="0"/>
              <a:t>Netbeans</a:t>
            </a:r>
            <a:r>
              <a:rPr lang="en-US" dirty="0" smtClean="0"/>
              <a:t> and </a:t>
            </a:r>
            <a:r>
              <a:rPr lang="en-US" dirty="0" err="1" smtClean="0"/>
              <a:t>Intelli</a:t>
            </a:r>
            <a:r>
              <a:rPr lang="en-US" dirty="0" smtClean="0"/>
              <a:t> IDEA </a:t>
            </a:r>
          </a:p>
          <a:p>
            <a:pPr lvl="1"/>
            <a:r>
              <a:rPr lang="en-US" dirty="0" smtClean="0"/>
              <a:t>Functionalities are integrated with the application</a:t>
            </a:r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Through the M2Eclipse plugin</a:t>
            </a:r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– Project Creation – IDE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506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NetBeans use case</a:t>
            </a:r>
          </a:p>
          <a:p>
            <a:pPr lvl="1"/>
            <a:r>
              <a:rPr lang="en-US" dirty="0" smtClean="0"/>
              <a:t>Create a new Project (File </a:t>
            </a:r>
            <a:r>
              <a:rPr lang="en-US" dirty="0" smtClean="0">
                <a:sym typeface="Wingdings" panose="05000000000000000000" pitchFamily="2" charset="2"/>
              </a:rPr>
              <a:t> New Project)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– Project Creation – IDE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73" y="3399168"/>
            <a:ext cx="4777560" cy="2363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9238" y="3933645"/>
            <a:ext cx="4502988" cy="36231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92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3302479" cy="4351338"/>
          </a:xfrm>
        </p:spPr>
        <p:txBody>
          <a:bodyPr/>
          <a:lstStyle/>
          <a:p>
            <a:r>
              <a:rPr lang="en-US" dirty="0" smtClean="0"/>
              <a:t>Select Maven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Java Application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– Project Creation – IDE</a:t>
            </a:r>
            <a:endParaRPr lang="el-G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65" y="1326760"/>
            <a:ext cx="7827135" cy="53932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03626" y="3519579"/>
            <a:ext cx="845388" cy="2415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9000485" y="2531553"/>
            <a:ext cx="1995577" cy="26340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198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– Project Creation – IDE</a:t>
            </a:r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279" y="1329997"/>
            <a:ext cx="7770962" cy="5329266"/>
          </a:xfrm>
          <a:prstGeom prst="rect">
            <a:avLst/>
          </a:prstGeom>
        </p:spPr>
      </p:pic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3302479" cy="4351338"/>
          </a:xfrm>
        </p:spPr>
        <p:txBody>
          <a:bodyPr/>
          <a:lstStyle/>
          <a:p>
            <a:r>
              <a:rPr lang="en-US" dirty="0" smtClean="0"/>
              <a:t>Add the POM details</a:t>
            </a:r>
            <a:endParaRPr lang="el-GR" dirty="0"/>
          </a:p>
        </p:txBody>
      </p:sp>
      <p:sp>
        <p:nvSpPr>
          <p:cNvPr id="9" name="Rectangle 8"/>
          <p:cNvSpPr/>
          <p:nvPr/>
        </p:nvSpPr>
        <p:spPr>
          <a:xfrm>
            <a:off x="7530143" y="2001330"/>
            <a:ext cx="845388" cy="2415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7512890" y="3224994"/>
            <a:ext cx="2045178" cy="84667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041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– IDE integration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345"/>
            <a:ext cx="2572482" cy="2604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42" y="2915727"/>
            <a:ext cx="4395277" cy="198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019" y="1231823"/>
            <a:ext cx="5980981" cy="56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– IDE integration</a:t>
            </a:r>
            <a:endParaRPr lang="el-G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1150"/>
            <a:ext cx="3528473" cy="5105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156" y="1690688"/>
            <a:ext cx="7166844" cy="40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4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Apache </a:t>
            </a:r>
          </a:p>
          <a:p>
            <a:pPr lvl="1"/>
            <a:r>
              <a:rPr lang="en-US" dirty="0" smtClean="0"/>
              <a:t>Offers software build automation</a:t>
            </a:r>
          </a:p>
          <a:p>
            <a:r>
              <a:rPr lang="en-US" dirty="0" smtClean="0"/>
              <a:t>Similar to </a:t>
            </a:r>
            <a:r>
              <a:rPr lang="en-US" b="1" dirty="0" smtClean="0"/>
              <a:t>make</a:t>
            </a:r>
            <a:r>
              <a:rPr lang="en-US" dirty="0" smtClean="0"/>
              <a:t>, for Java projects</a:t>
            </a:r>
          </a:p>
          <a:p>
            <a:r>
              <a:rPr lang="en-US" dirty="0" smtClean="0"/>
              <a:t>Supports </a:t>
            </a:r>
          </a:p>
          <a:p>
            <a:pPr lvl="1"/>
            <a:r>
              <a:rPr lang="en-US" dirty="0" smtClean="0"/>
              <a:t>Compiling, Assembling, Testing, Running Java applications</a:t>
            </a:r>
          </a:p>
          <a:p>
            <a:pPr lvl="1"/>
            <a:r>
              <a:rPr lang="en-US" dirty="0" smtClean="0"/>
              <a:t>Configuration and extensions</a:t>
            </a:r>
          </a:p>
          <a:p>
            <a:r>
              <a:rPr lang="en-US" dirty="0" smtClean="0"/>
              <a:t>Uses XML syntax</a:t>
            </a:r>
          </a:p>
          <a:p>
            <a:pPr lvl="1"/>
            <a:r>
              <a:rPr lang="en-US" dirty="0" smtClean="0"/>
              <a:t>build.xml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Life B.M. (Before Maven) – Apache Ant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825625"/>
            <a:ext cx="2030412" cy="126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4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3923581" cy="4351338"/>
          </a:xfrm>
        </p:spPr>
        <p:txBody>
          <a:bodyPr/>
          <a:lstStyle/>
          <a:p>
            <a:r>
              <a:rPr lang="en-US" dirty="0" smtClean="0"/>
              <a:t>See the (transitive) dependency graph</a:t>
            </a:r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– IDE integration</a:t>
            </a:r>
            <a:endParaRPr lang="el-G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09" y="1376656"/>
            <a:ext cx="6964392" cy="54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3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FF00"/>
                </a:solidFill>
              </a:rPr>
              <a:t>+</a:t>
            </a:r>
          </a:p>
          <a:p>
            <a:pPr lvl="1"/>
            <a:r>
              <a:rPr lang="en-US" dirty="0" smtClean="0"/>
              <a:t>Dependency management</a:t>
            </a:r>
          </a:p>
          <a:p>
            <a:pPr lvl="1"/>
            <a:r>
              <a:rPr lang="en-US" dirty="0" smtClean="0"/>
              <a:t>Dependencies are downloading automatically</a:t>
            </a:r>
          </a:p>
          <a:p>
            <a:pPr lvl="1"/>
            <a:r>
              <a:rPr lang="en-US" dirty="0" smtClean="0"/>
              <a:t>Building/Testing/Publishing are supported </a:t>
            </a:r>
          </a:p>
          <a:p>
            <a:pPr lvl="1"/>
            <a:r>
              <a:rPr lang="en-US" dirty="0" smtClean="0"/>
              <a:t>Ensures that a project is working as expected (because of the lifecycle)</a:t>
            </a:r>
          </a:p>
          <a:p>
            <a:pPr lvl="1"/>
            <a:r>
              <a:rPr lang="en-US" dirty="0" smtClean="0"/>
              <a:t>Eliminates the risk of runtime exceptions</a:t>
            </a:r>
          </a:p>
          <a:p>
            <a:pPr lvl="1"/>
            <a:r>
              <a:rPr lang="en-US" dirty="0" smtClean="0"/>
              <a:t>Reduced duplication</a:t>
            </a:r>
          </a:p>
          <a:p>
            <a:pPr lvl="1"/>
            <a:r>
              <a:rPr lang="en-US" dirty="0" smtClean="0"/>
              <a:t>Consistent project structure</a:t>
            </a:r>
          </a:p>
          <a:p>
            <a:pPr lvl="1"/>
            <a:r>
              <a:rPr lang="en-US" dirty="0" smtClean="0"/>
              <a:t>Good IDE integration</a:t>
            </a:r>
          </a:p>
          <a:p>
            <a:pPr lvl="1"/>
            <a:r>
              <a:rPr lang="en-US" dirty="0" smtClean="0"/>
              <a:t>Easy learning curve</a:t>
            </a:r>
            <a:endParaRPr lang="en-US" dirty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pros and cons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052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-</a:t>
            </a:r>
            <a:endParaRPr lang="en-US" sz="4000" b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Maven local repository can become quite large</a:t>
            </a:r>
          </a:p>
          <a:p>
            <a:pPr lvl="1"/>
            <a:r>
              <a:rPr lang="en-US" dirty="0" smtClean="0"/>
              <a:t>Requires internet connection to download dependencies</a:t>
            </a:r>
          </a:p>
          <a:p>
            <a:pPr lvl="1"/>
            <a:r>
              <a:rPr lang="en-US" dirty="0" smtClean="0"/>
              <a:t>Not straight-forward with non-maven dependencies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pros and cons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9197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SNAPSHOTs during development</a:t>
            </a:r>
          </a:p>
          <a:p>
            <a:pPr lvl="1"/>
            <a:r>
              <a:rPr lang="en-US" dirty="0" smtClean="0"/>
              <a:t>Before you start developing new things</a:t>
            </a:r>
          </a:p>
          <a:p>
            <a:r>
              <a:rPr lang="en-US" dirty="0" smtClean="0"/>
              <a:t>Avoid using SNAPSHOTs for releases</a:t>
            </a:r>
          </a:p>
          <a:p>
            <a:pPr lvl="1"/>
            <a:r>
              <a:rPr lang="en-US" dirty="0" smtClean="0"/>
              <a:t>To ensure the functionality of your artifacts</a:t>
            </a:r>
          </a:p>
          <a:p>
            <a:r>
              <a:rPr lang="en-US" dirty="0" smtClean="0"/>
              <a:t>Always declare versions (especially for plugins)</a:t>
            </a:r>
          </a:p>
          <a:p>
            <a:pPr lvl="1"/>
            <a:r>
              <a:rPr lang="en-US" dirty="0" smtClean="0"/>
              <a:t>To avoid surprises</a:t>
            </a:r>
          </a:p>
          <a:p>
            <a:r>
              <a:rPr lang="en-US" dirty="0" smtClean="0"/>
              <a:t>Use (and abuse) modules	</a:t>
            </a:r>
          </a:p>
          <a:p>
            <a:pPr lvl="1"/>
            <a:r>
              <a:rPr lang="en-US" dirty="0" smtClean="0"/>
              <a:t>Easier to manage and maintain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Best practices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9108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81" y="17253"/>
            <a:ext cx="9818838" cy="68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flexible and general purpose build system</a:t>
            </a:r>
          </a:p>
          <a:p>
            <a:r>
              <a:rPr lang="en-US" dirty="0" smtClean="0"/>
              <a:t>Support the build-by-convention (like in maven but more flexible and configurable)</a:t>
            </a:r>
          </a:p>
          <a:p>
            <a:r>
              <a:rPr lang="en-US" dirty="0" smtClean="0"/>
              <a:t>It supports DSL -Domain Specific Language  (based on Groovy)</a:t>
            </a:r>
          </a:p>
          <a:p>
            <a:r>
              <a:rPr lang="en-US" dirty="0" smtClean="0"/>
              <a:t>Multi-project and dependency management support</a:t>
            </a:r>
          </a:p>
          <a:p>
            <a:r>
              <a:rPr lang="en-US" dirty="0" smtClean="0"/>
              <a:t>Support ant tasks and builds</a:t>
            </a:r>
          </a:p>
          <a:p>
            <a:r>
              <a:rPr lang="en-US" dirty="0" smtClean="0"/>
              <a:t>Combines the advantages of popular tools and frameworks</a:t>
            </a:r>
          </a:p>
          <a:p>
            <a:pPr lvl="1"/>
            <a:r>
              <a:rPr lang="en-US" dirty="0" smtClean="0"/>
              <a:t>Maven, Ant, Ivy, Groovy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endParaRPr lang="el-GR" dirty="0"/>
          </a:p>
        </p:txBody>
      </p:sp>
      <p:pic>
        <p:nvPicPr>
          <p:cNvPr id="1026" name="Picture 2" descr="https://gradle.org/wp-content/uploads/2015/03/GradleLogoR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15" y="432505"/>
            <a:ext cx="3238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</a:t>
            </a:r>
            <a:r>
              <a:rPr lang="en-US" dirty="0" err="1"/>
              <a:t>Gradle</a:t>
            </a:r>
            <a:r>
              <a:rPr lang="en-US" dirty="0"/>
              <a:t> build is made up of one or more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A </a:t>
            </a:r>
            <a:r>
              <a:rPr lang="en-US" b="1" u="sng" dirty="0" smtClean="0"/>
              <a:t>project </a:t>
            </a:r>
            <a:r>
              <a:rPr lang="en-US" dirty="0" smtClean="0"/>
              <a:t>represents what we want to do with 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Jar library</a:t>
            </a:r>
          </a:p>
          <a:p>
            <a:pPr lvl="1"/>
            <a:r>
              <a:rPr lang="en-US" dirty="0" smtClean="0"/>
              <a:t>Web application</a:t>
            </a:r>
          </a:p>
          <a:p>
            <a:pPr lvl="1"/>
            <a:r>
              <a:rPr lang="en-US" dirty="0" smtClean="0"/>
              <a:t>Zip assembly</a:t>
            </a:r>
          </a:p>
          <a:p>
            <a:r>
              <a:rPr lang="en-US" dirty="0" smtClean="0"/>
              <a:t>Each project is made up of one or more </a:t>
            </a:r>
            <a:r>
              <a:rPr lang="en-US" b="1" u="sng" dirty="0" smtClean="0"/>
              <a:t>tasks</a:t>
            </a:r>
          </a:p>
          <a:p>
            <a:pPr lvl="1"/>
            <a:r>
              <a:rPr lang="en-US" dirty="0" smtClean="0"/>
              <a:t>Compilation</a:t>
            </a:r>
          </a:p>
          <a:p>
            <a:pPr lvl="1"/>
            <a:r>
              <a:rPr lang="en-US" dirty="0" err="1" smtClean="0"/>
              <a:t>Javadocs</a:t>
            </a:r>
            <a:r>
              <a:rPr lang="en-US" dirty="0" smtClean="0"/>
              <a:t> generation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– Basic features / concepts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7178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</a:t>
            </a:r>
            <a:r>
              <a:rPr lang="en-US" dirty="0" err="1"/>
              <a:t>Gradle</a:t>
            </a:r>
            <a:r>
              <a:rPr lang="en-US" dirty="0"/>
              <a:t> build is made up of one or more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A </a:t>
            </a:r>
            <a:r>
              <a:rPr lang="en-US" b="1" u="sng" dirty="0" smtClean="0"/>
              <a:t>project </a:t>
            </a:r>
            <a:r>
              <a:rPr lang="en-US" dirty="0" smtClean="0"/>
              <a:t>represents what we want to do with 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Jar library</a:t>
            </a:r>
          </a:p>
          <a:p>
            <a:pPr lvl="1"/>
            <a:r>
              <a:rPr lang="en-US" dirty="0" smtClean="0"/>
              <a:t>Web application</a:t>
            </a:r>
          </a:p>
          <a:p>
            <a:pPr lvl="1"/>
            <a:r>
              <a:rPr lang="en-US" dirty="0" smtClean="0"/>
              <a:t>Zip assembly</a:t>
            </a:r>
          </a:p>
          <a:p>
            <a:r>
              <a:rPr lang="en-US" dirty="0" smtClean="0"/>
              <a:t>Each project is made up of one or more </a:t>
            </a:r>
            <a:r>
              <a:rPr lang="en-US" b="1" u="sng" dirty="0" smtClean="0"/>
              <a:t>tasks</a:t>
            </a:r>
          </a:p>
          <a:p>
            <a:pPr lvl="1"/>
            <a:r>
              <a:rPr lang="en-US" dirty="0" smtClean="0"/>
              <a:t>Compilation</a:t>
            </a:r>
          </a:p>
          <a:p>
            <a:pPr lvl="1"/>
            <a:r>
              <a:rPr lang="en-US" dirty="0" err="1" smtClean="0"/>
              <a:t>Javadocs</a:t>
            </a:r>
            <a:r>
              <a:rPr lang="en-US" dirty="0" smtClean="0"/>
              <a:t> generation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– Basic features / concepts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0175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the build configuration script (</a:t>
            </a:r>
            <a:r>
              <a:rPr lang="en-US" dirty="0" err="1" smtClean="0"/>
              <a:t>build.gradle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hello 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doLast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'Hello world!'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– Basic features / concepts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4863"/>
            <a:ext cx="8218776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stringOper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doLast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"Welcome to "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someString.toUpperCase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– Basic features / concepts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179"/>
            <a:ext cx="7416121" cy="13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B.M. (Before Maven) - IDEs</a:t>
            </a:r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65"/>
            <a:ext cx="4459284" cy="3467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29" y="5111750"/>
            <a:ext cx="2170113" cy="1515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9800" y="6124640"/>
            <a:ext cx="1104900" cy="492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283" y="1514475"/>
            <a:ext cx="5077054" cy="3476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737" y="5111750"/>
            <a:ext cx="1249456" cy="1416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54008" y="5919820"/>
            <a:ext cx="1266914" cy="492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6662737" y="5407155"/>
            <a:ext cx="1258185" cy="244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903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count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doLast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4.times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print "$it "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– Basic features / concepts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9216"/>
            <a:ext cx="7968311" cy="13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hello 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doLast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'Hello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myGreeting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dependsOn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hello) 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doLast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"Welcome to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– Basic features / concepts</a:t>
            </a: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45" y="5148262"/>
            <a:ext cx="7503846" cy="17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– Basic features / concepts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exploits plugins for configuring projects</a:t>
            </a:r>
          </a:p>
          <a:p>
            <a:pPr lvl="1"/>
            <a:r>
              <a:rPr lang="en-US" dirty="0" smtClean="0"/>
              <a:t>i.e. Java plugin</a:t>
            </a:r>
          </a:p>
          <a:p>
            <a:r>
              <a:rPr lang="en-US" dirty="0" smtClean="0"/>
              <a:t>Just define the following in the build file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 plugin: 'java' </a:t>
            </a:r>
          </a:p>
          <a:p>
            <a:r>
              <a:rPr lang="en-US" dirty="0" smtClean="0"/>
              <a:t>It adds the appropriate tasks for supporting the lifecycle of Java projects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expects a </a:t>
            </a:r>
            <a:br>
              <a:rPr lang="en-US" dirty="0" smtClean="0"/>
            </a:br>
            <a:r>
              <a:rPr lang="en-US" dirty="0" smtClean="0"/>
              <a:t>maven-like folder </a:t>
            </a:r>
            <a:br>
              <a:rPr lang="en-US" dirty="0" smtClean="0"/>
            </a:br>
            <a:r>
              <a:rPr lang="en-US" dirty="0" smtClean="0"/>
              <a:t>structure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13" y="4262122"/>
            <a:ext cx="6461726" cy="23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3377690" cy="4351338"/>
          </a:xfrm>
        </p:spPr>
        <p:txBody>
          <a:bodyPr/>
          <a:lstStyle/>
          <a:p>
            <a:r>
              <a:rPr lang="en-US" dirty="0" smtClean="0"/>
              <a:t>JAVA plugin tasks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– Basic features / concepts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624" y="1414640"/>
            <a:ext cx="7558447" cy="53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– Basic features / concepts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external repositories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repositories 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mavenCentral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Declaring dependencies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compile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:'commons-collections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name:'commons-collections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version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'3.2‘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2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vs others</a:t>
            </a:r>
            <a:endParaRPr lang="el-GR" dirty="0"/>
          </a:p>
        </p:txBody>
      </p:sp>
      <p:pic>
        <p:nvPicPr>
          <p:cNvPr id="2050" name="Picture 2" descr="http://twimgs.com/ddj/images/article/2014/0514/Grad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94205"/>
            <a:ext cx="8654009" cy="479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FF00"/>
                </a:solidFill>
              </a:rPr>
              <a:t>+</a:t>
            </a:r>
          </a:p>
          <a:p>
            <a:pPr lvl="1"/>
            <a:r>
              <a:rPr lang="en-US" dirty="0" smtClean="0"/>
              <a:t>Build files (</a:t>
            </a:r>
            <a:r>
              <a:rPr lang="en-US" dirty="0" err="1" smtClean="0"/>
              <a:t>build.gradle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Fully configurable and flexible</a:t>
            </a:r>
          </a:p>
          <a:p>
            <a:pPr lvl="1"/>
            <a:r>
              <a:rPr lang="en-US" dirty="0" smtClean="0"/>
              <a:t>Supports tasks exclusion</a:t>
            </a:r>
          </a:p>
          <a:p>
            <a:pPr lvl="1"/>
            <a:r>
              <a:rPr lang="en-US" dirty="0" smtClean="0"/>
              <a:t>Supports task-injection at any level</a:t>
            </a:r>
          </a:p>
          <a:p>
            <a:pPr lvl="1"/>
            <a:r>
              <a:rPr lang="en-US" dirty="0" smtClean="0"/>
              <a:t>Custom dependency scopes</a:t>
            </a:r>
          </a:p>
          <a:p>
            <a:pPr lvl="1"/>
            <a:r>
              <a:rPr lang="en-US" dirty="0" smtClean="0"/>
              <a:t>Filesystem-based dependencies</a:t>
            </a:r>
          </a:p>
          <a:p>
            <a:pPr lvl="1"/>
            <a:r>
              <a:rPr lang="en-US" dirty="0" smtClean="0"/>
              <a:t>Support and maintenance (by Google) for building Android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vs others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7392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838645" cy="435133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-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Build files (</a:t>
            </a:r>
            <a:r>
              <a:rPr lang="en-US" dirty="0" err="1" smtClean="0"/>
              <a:t>build.gradle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is still buggy </a:t>
            </a:r>
          </a:p>
          <a:p>
            <a:pPr lvl="1"/>
            <a:r>
              <a:rPr lang="en-US" dirty="0" smtClean="0"/>
              <a:t>Poor integration with IDEs</a:t>
            </a:r>
          </a:p>
          <a:p>
            <a:pPr lvl="1"/>
            <a:r>
              <a:rPr lang="en-US" dirty="0" smtClean="0"/>
              <a:t>Requires learning and familiarization to fully exploit it</a:t>
            </a:r>
          </a:p>
          <a:p>
            <a:pPr lvl="1"/>
            <a:r>
              <a:rPr lang="en-US" dirty="0" smtClean="0"/>
              <a:t>Poor exploitation from the market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vs others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176" y="1596141"/>
            <a:ext cx="4810305" cy="4810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13675" y="2363638"/>
            <a:ext cx="12538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Oct, 2014</a:t>
            </a:r>
            <a:endParaRPr lang="el-GR" b="1" i="1" dirty="0" err="1"/>
          </a:p>
        </p:txBody>
      </p:sp>
    </p:spTree>
    <p:extLst>
      <p:ext uri="{BB962C8B-B14F-4D97-AF65-F5344CB8AC3E}">
        <p14:creationId xmlns:p14="http://schemas.microsoft.com/office/powerpoint/2010/main" val="37580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http://maven.apache.org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www.javatpoint.com/maven-tutorial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http://www.tutorialspoint.com/maven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http://gradle.org/</a:t>
            </a:r>
            <a:endParaRPr lang="en-US" dirty="0"/>
          </a:p>
          <a:p>
            <a:r>
              <a:rPr lang="en-US" dirty="0">
                <a:hlinkClick r:id="rId6"/>
              </a:rPr>
              <a:t>http://www.groovy-lang.org/</a:t>
            </a:r>
            <a:r>
              <a:rPr lang="en-US" dirty="0"/>
              <a:t> </a:t>
            </a:r>
            <a:endParaRPr lang="el-GR" dirty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www.tutorialspoint.com/gradle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Links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2917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5362" name="Picture 2" descr="https://cdn.meme.am/instances/500x/459351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73" y="155277"/>
            <a:ext cx="8978660" cy="65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Maven way</a:t>
            </a:r>
            <a:endParaRPr lang="el-GR" sz="4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63416" y="1549400"/>
            <a:ext cx="3568835" cy="5181600"/>
            <a:chOff x="463416" y="1549400"/>
            <a:chExt cx="3568835" cy="5181600"/>
          </a:xfrm>
        </p:grpSpPr>
        <p:sp>
          <p:nvSpPr>
            <p:cNvPr id="28" name="Rounded Rectangle 27"/>
            <p:cNvSpPr/>
            <p:nvPr/>
          </p:nvSpPr>
          <p:spPr>
            <a:xfrm>
              <a:off x="590551" y="1549400"/>
              <a:ext cx="3441700" cy="5181600"/>
            </a:xfrm>
            <a:prstGeom prst="roundRect">
              <a:avLst/>
            </a:prstGeom>
            <a:noFill/>
            <a:ln w="38100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63416" y="1690688"/>
              <a:ext cx="3561336" cy="4878081"/>
              <a:chOff x="463416" y="1690688"/>
              <a:chExt cx="3561336" cy="487808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60401" y="1690688"/>
                <a:ext cx="1651000" cy="2284412"/>
                <a:chOff x="660401" y="1690688"/>
                <a:chExt cx="1651000" cy="228441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47751" y="1690688"/>
                  <a:ext cx="806450" cy="953313"/>
                  <a:chOff x="1155700" y="2057400"/>
                  <a:chExt cx="1130300" cy="1308100"/>
                </a:xfrm>
              </p:grpSpPr>
              <p:sp>
                <p:nvSpPr>
                  <p:cNvPr id="5" name="Snip Single Corner Rectangle 4"/>
                  <p:cNvSpPr/>
                  <p:nvPr/>
                </p:nvSpPr>
                <p:spPr>
                  <a:xfrm>
                    <a:off x="1181100" y="2057400"/>
                    <a:ext cx="1104900" cy="1308100"/>
                  </a:xfrm>
                  <a:prstGeom prst="snip1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sz="140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55700" y="2070099"/>
                    <a:ext cx="914400" cy="42232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ln>
                      </a:rPr>
                      <a:t>.java</a:t>
                    </a:r>
                    <a:endParaRPr lang="el-GR" sz="1400" b="1" dirty="0" err="1" smtClean="0">
                      <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685801" y="2209800"/>
                  <a:ext cx="806450" cy="953313"/>
                  <a:chOff x="1155700" y="2057400"/>
                  <a:chExt cx="1130300" cy="1308100"/>
                </a:xfrm>
              </p:grpSpPr>
              <p:sp>
                <p:nvSpPr>
                  <p:cNvPr id="8" name="Snip Single Corner Rectangle 7"/>
                  <p:cNvSpPr/>
                  <p:nvPr/>
                </p:nvSpPr>
                <p:spPr>
                  <a:xfrm>
                    <a:off x="1181100" y="2057400"/>
                    <a:ext cx="1104900" cy="1308100"/>
                  </a:xfrm>
                  <a:prstGeom prst="snip1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sz="140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155700" y="2070099"/>
                    <a:ext cx="914400" cy="42232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ln>
                      </a:rPr>
                      <a:t>.java</a:t>
                    </a:r>
                    <a:endParaRPr lang="el-GR" sz="1400" b="1" dirty="0" err="1" smtClean="0">
                      <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431926" y="2085420"/>
                  <a:ext cx="806450" cy="953313"/>
                  <a:chOff x="1155700" y="2057400"/>
                  <a:chExt cx="1130300" cy="1308100"/>
                </a:xfrm>
              </p:grpSpPr>
              <p:sp>
                <p:nvSpPr>
                  <p:cNvPr id="11" name="Snip Single Corner Rectangle 10"/>
                  <p:cNvSpPr/>
                  <p:nvPr/>
                </p:nvSpPr>
                <p:spPr>
                  <a:xfrm>
                    <a:off x="1181100" y="2057400"/>
                    <a:ext cx="1104900" cy="1308100"/>
                  </a:xfrm>
                  <a:prstGeom prst="snip1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sz="140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55700" y="2070099"/>
                    <a:ext cx="914400" cy="42232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ln>
                      </a:rPr>
                      <a:t>.java</a:t>
                    </a:r>
                    <a:endParaRPr lang="el-GR" sz="1400" b="1" dirty="0" err="1" smtClean="0">
                      <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60401" y="2672834"/>
                  <a:ext cx="806450" cy="953313"/>
                  <a:chOff x="1155700" y="2057400"/>
                  <a:chExt cx="1130300" cy="1308100"/>
                </a:xfrm>
              </p:grpSpPr>
              <p:sp>
                <p:nvSpPr>
                  <p:cNvPr id="14" name="Snip Single Corner Rectangle 13"/>
                  <p:cNvSpPr/>
                  <p:nvPr/>
                </p:nvSpPr>
                <p:spPr>
                  <a:xfrm>
                    <a:off x="1181100" y="2057400"/>
                    <a:ext cx="1104900" cy="1308100"/>
                  </a:xfrm>
                  <a:prstGeom prst="snip1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sz="140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155700" y="2070099"/>
                    <a:ext cx="914400" cy="42232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ln>
                      </a:rPr>
                      <a:t>.java</a:t>
                    </a:r>
                    <a:endParaRPr lang="el-GR" sz="1400" b="1" dirty="0" err="1" smtClean="0">
                      <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504951" y="2511386"/>
                  <a:ext cx="806450" cy="953313"/>
                  <a:chOff x="1155700" y="2057400"/>
                  <a:chExt cx="1130300" cy="1308100"/>
                </a:xfrm>
              </p:grpSpPr>
              <p:sp>
                <p:nvSpPr>
                  <p:cNvPr id="17" name="Snip Single Corner Rectangle 16"/>
                  <p:cNvSpPr/>
                  <p:nvPr/>
                </p:nvSpPr>
                <p:spPr>
                  <a:xfrm>
                    <a:off x="1181100" y="2057400"/>
                    <a:ext cx="1104900" cy="1308100"/>
                  </a:xfrm>
                  <a:prstGeom prst="snip1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sz="140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155700" y="2070099"/>
                    <a:ext cx="914400" cy="42232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ln>
                      </a:rPr>
                      <a:t>.java</a:t>
                    </a:r>
                    <a:endParaRPr lang="el-GR" sz="1400" b="1" dirty="0" err="1" smtClean="0">
                      <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289051" y="3021787"/>
                  <a:ext cx="806450" cy="953313"/>
                  <a:chOff x="1155700" y="2057400"/>
                  <a:chExt cx="1130300" cy="1308100"/>
                </a:xfrm>
              </p:grpSpPr>
              <p:sp>
                <p:nvSpPr>
                  <p:cNvPr id="20" name="Snip Single Corner Rectangle 19"/>
                  <p:cNvSpPr/>
                  <p:nvPr/>
                </p:nvSpPr>
                <p:spPr>
                  <a:xfrm>
                    <a:off x="1181100" y="2057400"/>
                    <a:ext cx="1104900" cy="1308100"/>
                  </a:xfrm>
                  <a:prstGeom prst="snip1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sz="140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155700" y="2070099"/>
                    <a:ext cx="914400" cy="42232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ln>
                      </a:rPr>
                      <a:t>.java</a:t>
                    </a:r>
                    <a:endParaRPr lang="el-GR" sz="1400" b="1" dirty="0" err="1" smtClean="0">
                      <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ln>
                    </a:endParaRPr>
                  </a:p>
                </p:txBody>
              </p:sp>
            </p:grpSp>
          </p:grpSp>
          <p:pic>
            <p:nvPicPr>
              <p:cNvPr id="2050" name="Picture 2" descr="http://cdn.mysitemyway.com/etc-mysitemyway/icons/legacy-previews/icons/glossy-silver-icons-business/081008-glossy-silver-icon-business-document8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416" y="3990876"/>
                <a:ext cx="1611313" cy="1611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tps://cdn3.iconfinder.com/data/icons/files-2/512/settings_fil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2781" y="5625794"/>
                <a:ext cx="942975" cy="942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2586481" y="2618710"/>
                <a:ext cx="11352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sources</a:t>
                </a:r>
                <a:endParaRPr lang="el-GR" sz="2000" b="1" i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315279" y="4596477"/>
                <a:ext cx="138050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resources</a:t>
                </a:r>
                <a:endParaRPr lang="el-GR" sz="2000" b="1" i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95405" y="5662602"/>
                <a:ext cx="1829347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configuration</a:t>
                </a:r>
              </a:p>
              <a:p>
                <a:r>
                  <a:rPr lang="en-US" sz="2000" b="1" i="1" dirty="0" smtClean="0"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a:rPr>
                  <a:t>file</a:t>
                </a:r>
                <a:endParaRPr lang="el-GR" sz="2000" b="1" i="1" dirty="0" err="1" smtClean="0"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a:endParaRPr>
              </a:p>
            </p:txBody>
          </p:sp>
        </p:grp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31" y="3783598"/>
            <a:ext cx="2057316" cy="7132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Straight Arrow Connector 30"/>
          <p:cNvCxnSpPr>
            <a:stCxn id="28" idx="3"/>
            <a:endCxn id="34" idx="1"/>
          </p:cNvCxnSpPr>
          <p:nvPr/>
        </p:nvCxnSpPr>
        <p:spPr>
          <a:xfrm>
            <a:off x="4032251" y="4140200"/>
            <a:ext cx="980280" cy="0"/>
          </a:xfrm>
          <a:prstGeom prst="straightConnector1">
            <a:avLst/>
          </a:prstGeom>
          <a:ln w="571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images.clipartpanda.com/repository-clipart-rep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46" y="1380440"/>
            <a:ext cx="1719187" cy="17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0260" y="1380440"/>
            <a:ext cx="1644735" cy="1731300"/>
          </a:xfrm>
          <a:prstGeom prst="rect">
            <a:avLst/>
          </a:prstGeom>
        </p:spPr>
      </p:pic>
      <p:pic>
        <p:nvPicPr>
          <p:cNvPr id="43" name="Picture 2" descr="http://www.icons101.com/icons/71/Ampola_by_Ampeross/128/ja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734" y="4796532"/>
            <a:ext cx="1057752" cy="105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stCxn id="34" idx="0"/>
            <a:endCxn id="2054" idx="1"/>
          </p:cNvCxnSpPr>
          <p:nvPr/>
        </p:nvCxnSpPr>
        <p:spPr>
          <a:xfrm rot="5400000" flipH="1" flipV="1">
            <a:off x="5724085" y="2557138"/>
            <a:ext cx="1543564" cy="909357"/>
          </a:xfrm>
          <a:prstGeom prst="bentConnector2">
            <a:avLst/>
          </a:prstGeom>
          <a:ln w="571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3"/>
          <p:cNvCxnSpPr>
            <a:stCxn id="34" idx="0"/>
            <a:endCxn id="37" idx="0"/>
          </p:cNvCxnSpPr>
          <p:nvPr/>
        </p:nvCxnSpPr>
        <p:spPr>
          <a:xfrm rot="5400000" flipH="1" flipV="1">
            <a:off x="6730329" y="691300"/>
            <a:ext cx="2403158" cy="3781439"/>
          </a:xfrm>
          <a:prstGeom prst="bentConnector3">
            <a:avLst>
              <a:gd name="adj1" fmla="val 109512"/>
            </a:avLst>
          </a:prstGeom>
          <a:ln w="571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3"/>
          <p:cNvCxnSpPr>
            <a:stCxn id="34" idx="3"/>
            <a:endCxn id="43" idx="1"/>
          </p:cNvCxnSpPr>
          <p:nvPr/>
        </p:nvCxnSpPr>
        <p:spPr>
          <a:xfrm>
            <a:off x="7069847" y="4140200"/>
            <a:ext cx="1599887" cy="1185209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source code</a:t>
            </a:r>
          </a:p>
          <a:p>
            <a:r>
              <a:rPr lang="en-US" dirty="0" smtClean="0"/>
              <a:t>Provide your resource files (i.e. log4j.properties, beans.xml, etc.)</a:t>
            </a:r>
          </a:p>
          <a:p>
            <a:r>
              <a:rPr lang="en-US" b="1" dirty="0">
                <a:solidFill>
                  <a:srgbClr val="FF0000"/>
                </a:solidFill>
              </a:rPr>
              <a:t>Declare </a:t>
            </a:r>
            <a:r>
              <a:rPr lang="en-US" dirty="0"/>
              <a:t>the dependencies of your source code</a:t>
            </a:r>
          </a:p>
          <a:p>
            <a:r>
              <a:rPr lang="en-US" dirty="0"/>
              <a:t>Define your output (jar, war, manifest files,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Write your tests</a:t>
            </a:r>
          </a:p>
          <a:p>
            <a:r>
              <a:rPr lang="en-US" dirty="0" smtClean="0"/>
              <a:t>Clean, Build, Test, Run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Maven way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265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3195</Words>
  <Application>Microsoft Office PowerPoint</Application>
  <PresentationFormat>Widescreen</PresentationFormat>
  <Paragraphs>709</Paragraphs>
  <Slides>79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Century Gothic</vt:lpstr>
      <vt:lpstr>Courier New</vt:lpstr>
      <vt:lpstr>Times New Roman</vt:lpstr>
      <vt:lpstr>Wingdings</vt:lpstr>
      <vt:lpstr>Presentation level design</vt:lpstr>
      <vt:lpstr>Maven &amp; Gradle Tutorial</vt:lpstr>
      <vt:lpstr>Outline</vt:lpstr>
      <vt:lpstr>Apache Maven</vt:lpstr>
      <vt:lpstr>Apache Maven</vt:lpstr>
      <vt:lpstr>Life B.M. (Before Maven) – javac, java</vt:lpstr>
      <vt:lpstr>Life B.M. (Before Maven) – Apache Ant</vt:lpstr>
      <vt:lpstr>Life B.M. (Before Maven) - IDEs</vt:lpstr>
      <vt:lpstr>The Maven way</vt:lpstr>
      <vt:lpstr>The Maven way</vt:lpstr>
      <vt:lpstr>The ClassNotFoundException</vt:lpstr>
      <vt:lpstr>Maven Dependencies</vt:lpstr>
      <vt:lpstr>X-Ray of a maven project</vt:lpstr>
      <vt:lpstr>X-Ray of a maven project – cont’d</vt:lpstr>
      <vt:lpstr>Maven POM</vt:lpstr>
      <vt:lpstr>Maven POM – Maven Coordinates</vt:lpstr>
      <vt:lpstr>Maven POM – Maven Coordinates</vt:lpstr>
      <vt:lpstr>Maven POM – Maven Coordinates</vt:lpstr>
      <vt:lpstr>Maven POM – Maven Coordinates</vt:lpstr>
      <vt:lpstr>Maven POM – Maven Coordinates</vt:lpstr>
      <vt:lpstr>How it works</vt:lpstr>
      <vt:lpstr>How it works – Maven repositories</vt:lpstr>
      <vt:lpstr>How it works – Maven repositories</vt:lpstr>
      <vt:lpstr>How it works – Maven repositories</vt:lpstr>
      <vt:lpstr>Maven POM – Maven Repositories</vt:lpstr>
      <vt:lpstr>How it works – Maven repositories</vt:lpstr>
      <vt:lpstr>How it works – Maven repositories</vt:lpstr>
      <vt:lpstr>How it works – Maven repositories</vt:lpstr>
      <vt:lpstr>How it works – Maven repositories</vt:lpstr>
      <vt:lpstr>How it works – installing artifacts</vt:lpstr>
      <vt:lpstr>Maven – Developing new things</vt:lpstr>
      <vt:lpstr>Maven – Developing new things</vt:lpstr>
      <vt:lpstr>Maven – Developing new things</vt:lpstr>
      <vt:lpstr>The settings.xml file</vt:lpstr>
      <vt:lpstr>The Build Lifecycle</vt:lpstr>
      <vt:lpstr>The Build Lifecycle - Phases</vt:lpstr>
      <vt:lpstr>The Build lifecycle - Phases</vt:lpstr>
      <vt:lpstr>The Build lifecycle – phases</vt:lpstr>
      <vt:lpstr>The Build lifecycle – phases</vt:lpstr>
      <vt:lpstr>The Build lifecycle - phases</vt:lpstr>
      <vt:lpstr>The Build lifecycle - goals</vt:lpstr>
      <vt:lpstr>Maven plugins</vt:lpstr>
      <vt:lpstr>Maven plugins</vt:lpstr>
      <vt:lpstr>Maven Plugins </vt:lpstr>
      <vt:lpstr>Maven Plugins </vt:lpstr>
      <vt:lpstr>Maven Plugins </vt:lpstr>
      <vt:lpstr>Maven Plugins </vt:lpstr>
      <vt:lpstr>Maven Plugins </vt:lpstr>
      <vt:lpstr>Maven Plugins </vt:lpstr>
      <vt:lpstr>Maven Plugins</vt:lpstr>
      <vt:lpstr>Maven multi-modules</vt:lpstr>
      <vt:lpstr>Maven – Project Creation</vt:lpstr>
      <vt:lpstr>Maven – Project Creation – manual</vt:lpstr>
      <vt:lpstr>Maven – Project Creation – archetype</vt:lpstr>
      <vt:lpstr>Maven – Project Creation – IDE</vt:lpstr>
      <vt:lpstr>Maven – Project Creation – IDE</vt:lpstr>
      <vt:lpstr>Maven – Project Creation – IDE</vt:lpstr>
      <vt:lpstr>Maven – Project Creation – IDE</vt:lpstr>
      <vt:lpstr>Maven – IDE integration</vt:lpstr>
      <vt:lpstr>Maven – IDE integration</vt:lpstr>
      <vt:lpstr>Maven – IDE integration</vt:lpstr>
      <vt:lpstr>Maven – pros and cons</vt:lpstr>
      <vt:lpstr>Maven – pros and cons</vt:lpstr>
      <vt:lpstr>Maven – Best practices</vt:lpstr>
      <vt:lpstr>PowerPoint Presentation</vt:lpstr>
      <vt:lpstr>Gradle</vt:lpstr>
      <vt:lpstr>Gradle – Basic features / concepts</vt:lpstr>
      <vt:lpstr>Gradle – Basic features / concepts</vt:lpstr>
      <vt:lpstr>Gradle – Basic features / concepts</vt:lpstr>
      <vt:lpstr>Gradle – Basic features / concepts</vt:lpstr>
      <vt:lpstr>Gradle – Basic features / concepts</vt:lpstr>
      <vt:lpstr>Gradle – Basic features / concepts</vt:lpstr>
      <vt:lpstr>Gradle – Basic features / concepts</vt:lpstr>
      <vt:lpstr>Gradle – Basic features / concepts</vt:lpstr>
      <vt:lpstr>Gradle – Basic features / concepts</vt:lpstr>
      <vt:lpstr>Gradle vs others</vt:lpstr>
      <vt:lpstr>Gradle vs others</vt:lpstr>
      <vt:lpstr>Gradle vs others</vt:lpstr>
      <vt:lpstr>References and 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2016-05-20T07:05:12Z</dcterms:created>
  <dcterms:modified xsi:type="dcterms:W3CDTF">2016-06-23T11:19:11Z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