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9" r:id="rId5"/>
    <p:sldId id="280" r:id="rId6"/>
    <p:sldId id="281" r:id="rId7"/>
    <p:sldId id="276" r:id="rId8"/>
    <p:sldId id="262" r:id="rId9"/>
    <p:sldId id="273" r:id="rId10"/>
    <p:sldId id="278" r:id="rId11"/>
    <p:sldId id="279" r:id="rId12"/>
    <p:sldId id="270" r:id="rId1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1/8/2017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1/8/2017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1/8/2017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635"/>
            <a:ext cx="7886700" cy="51483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969" y="146949"/>
            <a:ext cx="7903116" cy="724242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1784367"/>
            <a:ext cx="3868340" cy="438783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995763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1773871"/>
            <a:ext cx="3867150" cy="439833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95763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1969" y="146949"/>
            <a:ext cx="7903116" cy="724242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1/8/2017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1/8/2017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1/8/2017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1/8/2017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1/8/2017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1/8/2017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1/8/2017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1/8/2017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1/8/2017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ap4j.org/" TargetMode="External"/><Relationship Id="rId2" Type="http://schemas.openxmlformats.org/officeDocument/2006/relationships/hyperlink" Target="https://docs.oracle.com/cd/B19306_01/olap.102/b14347/intro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QB API paper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{ "observations": [ </a:t>
            </a:r>
          </a:p>
          <a:p>
            <a:pPr>
              <a:buNone/>
            </a:pPr>
            <a:r>
              <a:rPr lang="en-US" sz="2400" dirty="0" smtClean="0"/>
              <a:t>	{ "Average Cost": "1182", </a:t>
            </a:r>
          </a:p>
          <a:p>
            <a:pPr>
              <a:buNone/>
            </a:pPr>
            <a:r>
              <a:rPr lang="en-US" sz="2400" dirty="0" smtClean="0"/>
              <a:t>   	  "Date": "1-1-2013", </a:t>
            </a:r>
          </a:p>
          <a:p>
            <a:pPr>
              <a:buNone/>
            </a:pPr>
            <a:r>
              <a:rPr lang="en-US" sz="2400" dirty="0" smtClean="0"/>
              <a:t>	  "Day": "Tuesday", </a:t>
            </a:r>
          </a:p>
          <a:p>
            <a:pPr>
              <a:buNone/>
            </a:pPr>
            <a:r>
              <a:rPr lang="en-US" sz="2400" dirty="0" smtClean="0"/>
              <a:t>	  "Number of crashes": "5",</a:t>
            </a:r>
          </a:p>
          <a:p>
            <a:pPr>
              <a:buNone/>
            </a:pPr>
            <a:r>
              <a:rPr lang="en-US" sz="2400" dirty="0" smtClean="0"/>
              <a:t>	  "Time": "No available time",</a:t>
            </a:r>
          </a:p>
          <a:p>
            <a:pPr>
              <a:buNone/>
            </a:pPr>
            <a:r>
              <a:rPr lang="en-US" sz="2400" dirty="0" smtClean="0"/>
              <a:t>	   "Total Cost": "5908", </a:t>
            </a:r>
            <a:br>
              <a:rPr lang="en-US" sz="2400" dirty="0" smtClean="0"/>
            </a:br>
            <a:r>
              <a:rPr lang="en-US" sz="2400" dirty="0" smtClean="0"/>
              <a:t>   "@id": http://id.mkm.ee/observation/1" }, </a:t>
            </a:r>
          </a:p>
          <a:p>
            <a:pPr>
              <a:buNone/>
            </a:pPr>
            <a:r>
              <a:rPr lang="en-US" sz="2400" dirty="0" smtClean="0"/>
              <a:t>	{ "Average Cost": "400",</a:t>
            </a:r>
          </a:p>
          <a:p>
            <a:pPr>
              <a:buNone/>
            </a:pPr>
            <a:r>
              <a:rPr lang="en-US" sz="2400" dirty="0" smtClean="0"/>
              <a:t>	  "Date": "1-1-2013",</a:t>
            </a:r>
          </a:p>
          <a:p>
            <a:pPr>
              <a:buNone/>
            </a:pPr>
            <a:r>
              <a:rPr lang="en-US" sz="2400" dirty="0" smtClean="0"/>
              <a:t>	  "Day": "Tuesday",</a:t>
            </a:r>
          </a:p>
          <a:p>
            <a:pPr>
              <a:buNone/>
            </a:pPr>
            <a:r>
              <a:rPr lang="en-US" sz="2400" dirty="0" smtClean="0"/>
              <a:t>	  "Number of crashes": "1",</a:t>
            </a:r>
          </a:p>
          <a:p>
            <a:pPr>
              <a:buNone/>
            </a:pPr>
            <a:r>
              <a:rPr lang="en-US" sz="2400" dirty="0" smtClean="0"/>
              <a:t>	  "Time": "24:00",</a:t>
            </a:r>
          </a:p>
          <a:p>
            <a:pPr>
              <a:buNone/>
            </a:pPr>
            <a:r>
              <a:rPr lang="en-US" sz="2400" dirty="0" smtClean="0"/>
              <a:t> 	  "Total Cost": "400",</a:t>
            </a:r>
          </a:p>
          <a:p>
            <a:pPr>
              <a:buNone/>
            </a:pPr>
            <a:r>
              <a:rPr lang="en-US" sz="2400" dirty="0" smtClean="0"/>
              <a:t>	  "@id": "http://id.mkm.ee/observation/2" }</a:t>
            </a:r>
          </a:p>
          <a:p>
            <a:pPr>
              <a:buNone/>
            </a:pPr>
            <a:r>
              <a:rPr lang="en-US" sz="2400" dirty="0" smtClean="0"/>
              <a:t>]}</a:t>
            </a:r>
            <a:endParaRPr lang="el-GR" sz="2400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Output specification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Implementation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++</a:t>
            </a:r>
            <a:endParaRPr lang="el-GR" sz="2400" dirty="0" smtClean="0"/>
          </a:p>
          <a:p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Conclusion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Linked Open Statistical Data (LOSD)</a:t>
            </a:r>
          </a:p>
          <a:p>
            <a:pPr lvl="1"/>
            <a:r>
              <a:rPr lang="en-US" dirty="0" smtClean="0"/>
              <a:t>Need to facilitate LSD re-use without the need to know QB vocabulary, RDF etc and easily build apps that consume JSON on top of LOSD</a:t>
            </a:r>
          </a:p>
          <a:p>
            <a:pPr lvl="1"/>
            <a:r>
              <a:rPr lang="en-US" dirty="0" smtClean="0"/>
              <a:t>Re-use s/w tools across LOSD datasets </a:t>
            </a:r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To specify the requirements of an API that standardizes the interaction, including input and output, with LOSD.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Methodology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Related work</a:t>
            </a:r>
          </a:p>
          <a:p>
            <a:pPr lvl="1"/>
            <a:r>
              <a:rPr lang="en-US" dirty="0" smtClean="0"/>
              <a:t>OLAP APIs – interaction with multidimensional data (input)</a:t>
            </a:r>
          </a:p>
          <a:p>
            <a:pPr lvl="2"/>
            <a:r>
              <a:rPr lang="en-US" dirty="0" smtClean="0"/>
              <a:t>Oracle OLAP API [1]</a:t>
            </a:r>
          </a:p>
          <a:p>
            <a:pPr lvl="2"/>
            <a:r>
              <a:rPr lang="en-US" dirty="0" smtClean="0"/>
              <a:t>Olap4j [2]</a:t>
            </a:r>
          </a:p>
          <a:p>
            <a:pPr lvl="2"/>
            <a:r>
              <a:rPr lang="en-US" dirty="0" smtClean="0"/>
              <a:t>++</a:t>
            </a:r>
          </a:p>
          <a:p>
            <a:pPr lvl="1"/>
            <a:r>
              <a:rPr lang="en-US" dirty="0" smtClean="0"/>
              <a:t>Standardization of outcome</a:t>
            </a:r>
          </a:p>
          <a:p>
            <a:pPr lvl="2"/>
            <a:r>
              <a:rPr lang="en-US" dirty="0" err="1" smtClean="0"/>
              <a:t>Json</a:t>
            </a:r>
            <a:r>
              <a:rPr lang="en-US" dirty="0" smtClean="0"/>
              <a:t>-stat</a:t>
            </a:r>
          </a:p>
          <a:p>
            <a:pPr lvl="2"/>
            <a:r>
              <a:rPr lang="en-US" dirty="0" err="1" smtClean="0"/>
              <a:t>Json</a:t>
            </a:r>
            <a:r>
              <a:rPr lang="en-US" dirty="0" smtClean="0"/>
              <a:t>-ld	</a:t>
            </a:r>
          </a:p>
          <a:p>
            <a:pPr lvl="2"/>
            <a:r>
              <a:rPr lang="en-US" dirty="0" smtClean="0"/>
              <a:t>++</a:t>
            </a:r>
          </a:p>
          <a:p>
            <a:r>
              <a:rPr lang="en-US" dirty="0" smtClean="0"/>
              <a:t>Discussion with developers </a:t>
            </a:r>
          </a:p>
          <a:p>
            <a:pPr lvl="1"/>
            <a:r>
              <a:rPr lang="en-US" dirty="0" smtClean="0"/>
              <a:t>Workshop</a:t>
            </a:r>
          </a:p>
          <a:p>
            <a:pPr lvl="1"/>
            <a:r>
              <a:rPr lang="en-US" dirty="0" smtClean="0"/>
              <a:t>+++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000" dirty="0" smtClean="0"/>
              <a:t>[1] </a:t>
            </a:r>
            <a:r>
              <a:rPr lang="en-US" sz="2000" dirty="0" smtClean="0">
                <a:hlinkClick r:id="rId2"/>
              </a:rPr>
              <a:t>https://docs.oracle.com/cd/B19306_01/olap.102/b14347/intro.htm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[2] </a:t>
            </a:r>
            <a:r>
              <a:rPr lang="en-US" sz="2000" dirty="0" smtClean="0">
                <a:hlinkClick r:id="rId3"/>
              </a:rPr>
              <a:t>http://www.olap4j.org/</a:t>
            </a:r>
            <a:r>
              <a:rPr lang="en-US" sz="2000" dirty="0" smtClean="0"/>
              <a:t> 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indent="-228600">
              <a:buClr>
                <a:srgbClr val="938779"/>
              </a:buClr>
            </a:pPr>
            <a:r>
              <a:rPr lang="en-US" sz="4400" dirty="0" smtClean="0"/>
              <a:t>3. Solution overview</a:t>
            </a:r>
            <a:endParaRPr lang="el-GR" sz="4400" dirty="0"/>
          </a:p>
        </p:txBody>
      </p:sp>
      <p:sp>
        <p:nvSpPr>
          <p:cNvPr id="3082" name="AutoShape 10" descr="Αποτέλεσμα εικόνας για google charts logo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 sz="1200"/>
          </a:p>
        </p:txBody>
      </p:sp>
      <p:pic>
        <p:nvPicPr>
          <p:cNvPr id="55" name="Picture 2" descr="Αποτέλεσμα εικόνας για js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5133" y="2896382"/>
            <a:ext cx="783005" cy="460610"/>
          </a:xfrm>
          <a:prstGeom prst="rect">
            <a:avLst/>
          </a:prstGeom>
          <a:noFill/>
        </p:spPr>
      </p:pic>
      <p:sp>
        <p:nvSpPr>
          <p:cNvPr id="61" name="TextBox 21"/>
          <p:cNvSpPr txBox="1"/>
          <p:nvPr/>
        </p:nvSpPr>
        <p:spPr>
          <a:xfrm>
            <a:off x="3099196" y="3322753"/>
            <a:ext cx="2441837" cy="261610"/>
          </a:xfrm>
          <a:prstGeom prst="rect">
            <a:avLst/>
          </a:prstGeom>
          <a:solidFill>
            <a:srgbClr val="E4469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/>
              <a:t>API implementation</a:t>
            </a:r>
            <a:endParaRPr lang="en-US" sz="11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" name="38 - Βέλος προς τα κάτω"/>
          <p:cNvSpPr/>
          <p:nvPr/>
        </p:nvSpPr>
        <p:spPr>
          <a:xfrm rot="10800000">
            <a:off x="4788022" y="2924945"/>
            <a:ext cx="283633" cy="36003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65" name="39 - Ορθογώνιο"/>
          <p:cNvSpPr/>
          <p:nvPr/>
        </p:nvSpPr>
        <p:spPr>
          <a:xfrm>
            <a:off x="1415770" y="1196752"/>
            <a:ext cx="5460486" cy="1526577"/>
          </a:xfrm>
          <a:prstGeom prst="rect">
            <a:avLst/>
          </a:prstGeom>
          <a:noFill/>
          <a:ln w="19050"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66" name="Shape 205"/>
          <p:cNvSpPr/>
          <p:nvPr/>
        </p:nvSpPr>
        <p:spPr>
          <a:xfrm>
            <a:off x="4211250" y="1528037"/>
            <a:ext cx="1271240" cy="1122466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7" name="Shape 205"/>
          <p:cNvSpPr/>
          <p:nvPr/>
        </p:nvSpPr>
        <p:spPr>
          <a:xfrm>
            <a:off x="2850825" y="1523766"/>
            <a:ext cx="1293518" cy="1126738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" name="TextBox 22"/>
          <p:cNvSpPr txBox="1"/>
          <p:nvPr/>
        </p:nvSpPr>
        <p:spPr>
          <a:xfrm>
            <a:off x="1512745" y="1512895"/>
            <a:ext cx="1259997" cy="1137609"/>
          </a:xfrm>
          <a:prstGeom prst="rect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" name="47 - Ορθογώνιο"/>
          <p:cNvSpPr/>
          <p:nvPr/>
        </p:nvSpPr>
        <p:spPr>
          <a:xfrm>
            <a:off x="1367709" y="1176282"/>
            <a:ext cx="9902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Custom apps</a:t>
            </a:r>
            <a:endParaRPr lang="el-GR" sz="1200" dirty="0"/>
          </a:p>
        </p:txBody>
      </p:sp>
      <p:sp>
        <p:nvSpPr>
          <p:cNvPr id="71" name="Shape 205"/>
          <p:cNvSpPr/>
          <p:nvPr/>
        </p:nvSpPr>
        <p:spPr>
          <a:xfrm>
            <a:off x="4158400" y="1497923"/>
            <a:ext cx="1382633" cy="286589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GB" sz="1100" b="1" kern="0" dirty="0" smtClean="0">
                <a:solidFill>
                  <a:srgbClr val="000000"/>
                </a:solidFill>
                <a:cs typeface="Arial"/>
                <a:sym typeface="Arial"/>
              </a:rPr>
              <a:t>Data Cube Explorer</a:t>
            </a:r>
            <a:endParaRPr lang="el-GR" sz="11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" name="Shape 205"/>
          <p:cNvSpPr/>
          <p:nvPr/>
        </p:nvSpPr>
        <p:spPr>
          <a:xfrm>
            <a:off x="2909658" y="1516885"/>
            <a:ext cx="1212179" cy="304885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GB" sz="1100" b="1" kern="0" dirty="0" smtClean="0">
                <a:solidFill>
                  <a:srgbClr val="000000"/>
                </a:solidFill>
                <a:cs typeface="Arial"/>
                <a:sym typeface="Arial"/>
              </a:rPr>
              <a:t>Cube </a:t>
            </a:r>
            <a:r>
              <a:rPr lang="en-GB" sz="1100" b="1" kern="0" dirty="0" err="1" smtClean="0">
                <a:solidFill>
                  <a:srgbClr val="000000"/>
                </a:solidFill>
                <a:cs typeface="Arial"/>
                <a:sym typeface="Arial"/>
              </a:rPr>
              <a:t>Visualizer</a:t>
            </a:r>
            <a:endParaRPr lang="el-GR" sz="11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6" name="51 - TextBox"/>
          <p:cNvSpPr txBox="1"/>
          <p:nvPr/>
        </p:nvSpPr>
        <p:spPr>
          <a:xfrm>
            <a:off x="1526605" y="1461126"/>
            <a:ext cx="1221048" cy="379149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100" b="1" kern="0" dirty="0" smtClean="0">
                <a:solidFill>
                  <a:srgbClr val="000000"/>
                </a:solidFill>
                <a:cs typeface="Arial"/>
                <a:sym typeface="Arial"/>
              </a:rPr>
              <a:t>OLAP Browser</a:t>
            </a:r>
            <a:endParaRPr lang="el-GR" sz="1100" b="1" kern="0" dirty="0" err="1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" name="TextBox 22"/>
          <p:cNvSpPr txBox="1"/>
          <p:nvPr/>
        </p:nvSpPr>
        <p:spPr>
          <a:xfrm>
            <a:off x="1599887" y="1868436"/>
            <a:ext cx="109758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" name="TextBox 22"/>
          <p:cNvSpPr txBox="1"/>
          <p:nvPr/>
        </p:nvSpPr>
        <p:spPr>
          <a:xfrm>
            <a:off x="1605463" y="2251650"/>
            <a:ext cx="109200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9" name="TextBox 22"/>
          <p:cNvSpPr txBox="1"/>
          <p:nvPr/>
        </p:nvSpPr>
        <p:spPr>
          <a:xfrm>
            <a:off x="2960311" y="1875873"/>
            <a:ext cx="109758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0" name="TextBox 22"/>
          <p:cNvSpPr txBox="1"/>
          <p:nvPr/>
        </p:nvSpPr>
        <p:spPr>
          <a:xfrm>
            <a:off x="2960311" y="2252925"/>
            <a:ext cx="109200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1" name="TextBox 22"/>
          <p:cNvSpPr txBox="1"/>
          <p:nvPr/>
        </p:nvSpPr>
        <p:spPr>
          <a:xfrm>
            <a:off x="4304009" y="1875873"/>
            <a:ext cx="109758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4" name="TextBox 22"/>
          <p:cNvSpPr txBox="1"/>
          <p:nvPr/>
        </p:nvSpPr>
        <p:spPr>
          <a:xfrm>
            <a:off x="4309585" y="2256853"/>
            <a:ext cx="109200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95" name="Picture 12" descr="Αποτέλεσμα εικόνας για google charts logo"/>
          <p:cNvPicPr>
            <a:picLocks noChangeAspect="1" noChangeArrowheads="1"/>
          </p:cNvPicPr>
          <p:nvPr/>
        </p:nvPicPr>
        <p:blipFill rotWithShape="1">
          <a:blip r:embed="rId3" cstate="print"/>
          <a:srcRect t="15260" b="15846"/>
          <a:stretch/>
        </p:blipFill>
        <p:spPr bwMode="auto">
          <a:xfrm>
            <a:off x="5565770" y="1275357"/>
            <a:ext cx="1194993" cy="469899"/>
          </a:xfrm>
          <a:prstGeom prst="rect">
            <a:avLst/>
          </a:prstGeom>
          <a:noFill/>
        </p:spPr>
      </p:pic>
      <p:pic>
        <p:nvPicPr>
          <p:cNvPr id="96" name="Picture 4" descr="Αποτέλεσμα εικόνας για D3.js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2295" y="2454683"/>
            <a:ext cx="1267881" cy="251886"/>
          </a:xfrm>
          <a:prstGeom prst="rect">
            <a:avLst/>
          </a:prstGeom>
          <a:noFill/>
        </p:spPr>
      </p:pic>
      <p:pic>
        <p:nvPicPr>
          <p:cNvPr id="97" name="Picture 6" descr="Αποτέλεσμα εικόνας για Chart.js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7246" y="1716014"/>
            <a:ext cx="540224" cy="723901"/>
          </a:xfrm>
          <a:prstGeom prst="rect">
            <a:avLst/>
          </a:prstGeom>
          <a:noFill/>
        </p:spPr>
      </p:pic>
      <p:pic>
        <p:nvPicPr>
          <p:cNvPr id="98" name="Picture 8" descr="Αποτέλεσμα εικόνας για fusion charts"/>
          <p:cNvPicPr>
            <a:picLocks noChangeAspect="1" noChangeArrowheads="1"/>
          </p:cNvPicPr>
          <p:nvPr/>
        </p:nvPicPr>
        <p:blipFill rotWithShape="1">
          <a:blip r:embed="rId6" cstate="print"/>
          <a:srcRect t="18253" b="20628"/>
          <a:stretch/>
        </p:blipFill>
        <p:spPr bwMode="auto">
          <a:xfrm>
            <a:off x="6114486" y="1716013"/>
            <a:ext cx="659273" cy="537262"/>
          </a:xfrm>
          <a:prstGeom prst="rect">
            <a:avLst/>
          </a:prstGeom>
          <a:noFill/>
        </p:spPr>
      </p:pic>
      <p:sp>
        <p:nvSpPr>
          <p:cNvPr id="99" name="42 - Βέλος προς τα κάτω"/>
          <p:cNvSpPr/>
          <p:nvPr/>
        </p:nvSpPr>
        <p:spPr>
          <a:xfrm rot="10800000" flipV="1">
            <a:off x="3563888" y="2904940"/>
            <a:ext cx="288032" cy="38004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100" name="49 - TextBox"/>
          <p:cNvSpPr txBox="1"/>
          <p:nvPr/>
        </p:nvSpPr>
        <p:spPr>
          <a:xfrm>
            <a:off x="5004048" y="29876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l-GR" sz="1400" dirty="0"/>
          </a:p>
        </p:txBody>
      </p:sp>
      <p:sp>
        <p:nvSpPr>
          <p:cNvPr id="101" name="57 - TextBox"/>
          <p:cNvSpPr txBox="1"/>
          <p:nvPr/>
        </p:nvSpPr>
        <p:spPr>
          <a:xfrm>
            <a:off x="3071954" y="2915652"/>
            <a:ext cx="77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l-GR" sz="1400" dirty="0"/>
          </a:p>
        </p:txBody>
      </p:sp>
      <p:sp>
        <p:nvSpPr>
          <p:cNvPr id="102" name="61 - Ορθογώνιο"/>
          <p:cNvSpPr/>
          <p:nvPr/>
        </p:nvSpPr>
        <p:spPr>
          <a:xfrm>
            <a:off x="1415770" y="2837911"/>
            <a:ext cx="5460486" cy="792088"/>
          </a:xfrm>
          <a:prstGeom prst="rect">
            <a:avLst/>
          </a:prstGeom>
          <a:noFill/>
          <a:ln w="19050"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103" name="62 - Ορθογώνιο"/>
          <p:cNvSpPr/>
          <p:nvPr/>
        </p:nvSpPr>
        <p:spPr>
          <a:xfrm>
            <a:off x="1415770" y="2848944"/>
            <a:ext cx="913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Data access</a:t>
            </a:r>
            <a:endParaRPr lang="el-GR" sz="1200" dirty="0"/>
          </a:p>
        </p:txBody>
      </p:sp>
      <p:grpSp>
        <p:nvGrpSpPr>
          <p:cNvPr id="104" name="80 - Ομάδα"/>
          <p:cNvGrpSpPr/>
          <p:nvPr/>
        </p:nvGrpSpPr>
        <p:grpSpPr>
          <a:xfrm>
            <a:off x="3697280" y="4968397"/>
            <a:ext cx="1080120" cy="257315"/>
            <a:chOff x="2181751" y="5194330"/>
            <a:chExt cx="1721177" cy="328254"/>
          </a:xfrm>
        </p:grpSpPr>
        <p:pic>
          <p:nvPicPr>
            <p:cNvPr id="105" name="Picture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1751" y="5194330"/>
              <a:ext cx="365694" cy="328254"/>
            </a:xfrm>
            <a:prstGeom prst="rect">
              <a:avLst/>
            </a:prstGeom>
          </p:spPr>
        </p:pic>
        <p:sp>
          <p:nvSpPr>
            <p:cNvPr id="106" name="TextBox 32"/>
            <p:cNvSpPr txBox="1"/>
            <p:nvPr/>
          </p:nvSpPr>
          <p:spPr>
            <a:xfrm>
              <a:off x="2531328" y="5228109"/>
              <a:ext cx="1371600" cy="2944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900" kern="0" dirty="0" smtClean="0">
                  <a:solidFill>
                    <a:schemeClr val="bg1"/>
                  </a:solidFill>
                  <a:latin typeface="Arial Black" pitchFamily="34" charset="0"/>
                  <a:cs typeface="Arial"/>
                  <a:sym typeface="Arial"/>
                </a:rPr>
                <a:t>Data Cube</a:t>
              </a:r>
            </a:p>
          </p:txBody>
        </p:sp>
      </p:grpSp>
      <p:cxnSp>
        <p:nvCxnSpPr>
          <p:cNvPr id="107" name="34 - Ευθεία γραμμή σύνδεσης"/>
          <p:cNvCxnSpPr/>
          <p:nvPr/>
        </p:nvCxnSpPr>
        <p:spPr>
          <a:xfrm flipV="1">
            <a:off x="3511112" y="4733365"/>
            <a:ext cx="372335" cy="341795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69 - Ορθογώνιο"/>
          <p:cNvSpPr/>
          <p:nvPr/>
        </p:nvSpPr>
        <p:spPr>
          <a:xfrm>
            <a:off x="3118026" y="5744289"/>
            <a:ext cx="23900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Linked Open Statistical Data portals</a:t>
            </a:r>
            <a:endParaRPr lang="el-GR" sz="1200" dirty="0"/>
          </a:p>
        </p:txBody>
      </p:sp>
      <p:cxnSp>
        <p:nvCxnSpPr>
          <p:cNvPr id="109" name="71 - Ευθεία γραμμή σύνδεσης"/>
          <p:cNvCxnSpPr/>
          <p:nvPr/>
        </p:nvCxnSpPr>
        <p:spPr>
          <a:xfrm>
            <a:off x="3982122" y="5445223"/>
            <a:ext cx="563116" cy="1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72 - Ευθεία γραμμή σύνδεσης"/>
          <p:cNvCxnSpPr>
            <a:endCxn id="118" idx="0"/>
          </p:cNvCxnSpPr>
          <p:nvPr/>
        </p:nvCxnSpPr>
        <p:spPr>
          <a:xfrm>
            <a:off x="4603680" y="4760702"/>
            <a:ext cx="458562" cy="341869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83 - Ομάδα"/>
          <p:cNvGrpSpPr/>
          <p:nvPr/>
        </p:nvGrpSpPr>
        <p:grpSpPr>
          <a:xfrm>
            <a:off x="3838106" y="4221088"/>
            <a:ext cx="720080" cy="630685"/>
            <a:chOff x="1691680" y="4166467"/>
            <a:chExt cx="720080" cy="630685"/>
          </a:xfrm>
        </p:grpSpPr>
        <p:pic>
          <p:nvPicPr>
            <p:cNvPr id="112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91680" y="4166467"/>
              <a:ext cx="720080" cy="630685"/>
            </a:xfrm>
            <a:prstGeom prst="rect">
              <a:avLst/>
            </a:prstGeom>
            <a:noFill/>
          </p:spPr>
        </p:pic>
        <p:pic>
          <p:nvPicPr>
            <p:cNvPr id="113" name="Picture 24" descr="http://www.fadyart.com/en/images/stories/rdf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083416">
              <a:off x="2096301" y="4408315"/>
              <a:ext cx="262416" cy="267657"/>
            </a:xfrm>
            <a:prstGeom prst="rect">
              <a:avLst/>
            </a:prstGeom>
            <a:noFill/>
          </p:spPr>
        </p:pic>
      </p:grpSp>
      <p:grpSp>
        <p:nvGrpSpPr>
          <p:cNvPr id="114" name="81 - Ομάδα"/>
          <p:cNvGrpSpPr/>
          <p:nvPr/>
        </p:nvGrpSpPr>
        <p:grpSpPr>
          <a:xfrm>
            <a:off x="3046018" y="5102571"/>
            <a:ext cx="720080" cy="630685"/>
            <a:chOff x="1187624" y="4958555"/>
            <a:chExt cx="720080" cy="630685"/>
          </a:xfrm>
        </p:grpSpPr>
        <p:pic>
          <p:nvPicPr>
            <p:cNvPr id="115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187624" y="4958555"/>
              <a:ext cx="720080" cy="630685"/>
            </a:xfrm>
            <a:prstGeom prst="rect">
              <a:avLst/>
            </a:prstGeom>
            <a:noFill/>
          </p:spPr>
        </p:pic>
        <p:pic>
          <p:nvPicPr>
            <p:cNvPr id="116" name="Picture 24" descr="http://www.fadyart.com/en/images/stories/rdf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083416">
              <a:off x="1600707" y="5206364"/>
              <a:ext cx="262416" cy="267657"/>
            </a:xfrm>
            <a:prstGeom prst="rect">
              <a:avLst/>
            </a:prstGeom>
            <a:noFill/>
          </p:spPr>
        </p:pic>
      </p:grpSp>
      <p:grpSp>
        <p:nvGrpSpPr>
          <p:cNvPr id="117" name="82 - Ομάδα"/>
          <p:cNvGrpSpPr/>
          <p:nvPr/>
        </p:nvGrpSpPr>
        <p:grpSpPr>
          <a:xfrm>
            <a:off x="4702202" y="5102571"/>
            <a:ext cx="720080" cy="630685"/>
            <a:chOff x="2195736" y="4941168"/>
            <a:chExt cx="720080" cy="630685"/>
          </a:xfrm>
        </p:grpSpPr>
        <p:pic>
          <p:nvPicPr>
            <p:cNvPr id="118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95736" y="4941168"/>
              <a:ext cx="720080" cy="630685"/>
            </a:xfrm>
            <a:prstGeom prst="rect">
              <a:avLst/>
            </a:prstGeom>
            <a:noFill/>
          </p:spPr>
        </p:pic>
        <p:pic>
          <p:nvPicPr>
            <p:cNvPr id="119" name="Picture 24" descr="http://www.fadyart.com/en/images/stories/rdf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083416">
              <a:off x="2608819" y="5206364"/>
              <a:ext cx="262416" cy="267657"/>
            </a:xfrm>
            <a:prstGeom prst="rect">
              <a:avLst/>
            </a:prstGeom>
            <a:noFill/>
          </p:spPr>
        </p:pic>
      </p:grpSp>
      <p:sp>
        <p:nvSpPr>
          <p:cNvPr id="120" name="92 - Βέλος προς τα κάτω"/>
          <p:cNvSpPr/>
          <p:nvPr/>
        </p:nvSpPr>
        <p:spPr>
          <a:xfrm rot="10800000" flipV="1">
            <a:off x="4067945" y="3697028"/>
            <a:ext cx="288032" cy="38004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pic>
        <p:nvPicPr>
          <p:cNvPr id="121" name="Picture 2" descr="Αποτέλεσμα εικόνας για sparql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63888" y="3717032"/>
            <a:ext cx="432048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313530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05"/>
          <p:cNvSpPr/>
          <p:nvPr/>
        </p:nvSpPr>
        <p:spPr>
          <a:xfrm>
            <a:off x="3745309" y="1649679"/>
            <a:ext cx="1691249" cy="1610042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TextBox 22"/>
          <p:cNvSpPr txBox="1"/>
          <p:nvPr/>
        </p:nvSpPr>
        <p:spPr>
          <a:xfrm>
            <a:off x="1927762" y="1638808"/>
            <a:ext cx="1679996" cy="1620914"/>
          </a:xfrm>
          <a:prstGeom prst="rect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Shape 205"/>
          <p:cNvSpPr/>
          <p:nvPr/>
        </p:nvSpPr>
        <p:spPr>
          <a:xfrm>
            <a:off x="3856820" y="1642799"/>
            <a:ext cx="1507268" cy="267626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Cube Browser</a:t>
            </a:r>
            <a:r>
              <a:rPr lang="el-GR" sz="1600" kern="0" dirty="0" smtClean="0">
                <a:solidFill>
                  <a:srgbClr val="000000"/>
                </a:solidFill>
                <a:cs typeface="Arial"/>
                <a:sym typeface="Arial"/>
              </a:rPr>
              <a:t> 2</a:t>
            </a:r>
          </a:p>
        </p:txBody>
      </p:sp>
      <p:sp>
        <p:nvSpPr>
          <p:cNvPr id="9" name="24 - TextBox"/>
          <p:cNvSpPr txBox="1"/>
          <p:nvPr/>
        </p:nvSpPr>
        <p:spPr>
          <a:xfrm>
            <a:off x="1946242" y="1587039"/>
            <a:ext cx="1628064" cy="379149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Cube Browser</a:t>
            </a:r>
            <a:r>
              <a:rPr lang="el-GR" sz="1600" kern="0" dirty="0" smtClean="0">
                <a:solidFill>
                  <a:srgbClr val="000000"/>
                </a:solidFill>
                <a:cs typeface="Arial"/>
                <a:sym typeface="Arial"/>
              </a:rPr>
              <a:t> 1</a:t>
            </a:r>
          </a:p>
        </p:txBody>
      </p:sp>
      <p:sp>
        <p:nvSpPr>
          <p:cNvPr id="10" name="TextBox 22"/>
          <p:cNvSpPr txBox="1"/>
          <p:nvPr/>
        </p:nvSpPr>
        <p:spPr>
          <a:xfrm>
            <a:off x="2043950" y="1999421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2051386" y="2397149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TextBox 22"/>
          <p:cNvSpPr txBox="1"/>
          <p:nvPr/>
        </p:nvSpPr>
        <p:spPr>
          <a:xfrm>
            <a:off x="2047672" y="2817170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Data access 1</a:t>
            </a:r>
            <a:endParaRPr lang="en-US" sz="16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37 - Βέλος προς τα κάτω"/>
          <p:cNvSpPr/>
          <p:nvPr/>
        </p:nvSpPr>
        <p:spPr>
          <a:xfrm rot="10800000">
            <a:off x="2571185" y="3356992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22"/>
          <p:cNvSpPr txBox="1"/>
          <p:nvPr/>
        </p:nvSpPr>
        <p:spPr>
          <a:xfrm>
            <a:off x="3857849" y="2006858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3865285" y="2404586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TextBox 22"/>
          <p:cNvSpPr txBox="1"/>
          <p:nvPr/>
        </p:nvSpPr>
        <p:spPr>
          <a:xfrm>
            <a:off x="3861571" y="2824607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Data access 2</a:t>
            </a:r>
            <a:endParaRPr lang="en-US" sz="16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Shape 205"/>
          <p:cNvSpPr/>
          <p:nvPr/>
        </p:nvSpPr>
        <p:spPr>
          <a:xfrm>
            <a:off x="5574109" y="1645688"/>
            <a:ext cx="1691249" cy="1610042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" name="Shape 205"/>
          <p:cNvSpPr/>
          <p:nvPr/>
        </p:nvSpPr>
        <p:spPr>
          <a:xfrm>
            <a:off x="5464336" y="1646877"/>
            <a:ext cx="1908071" cy="267499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Cube Browser</a:t>
            </a:r>
            <a:r>
              <a:rPr lang="el-GR" sz="1600" kern="0" dirty="0" smtClean="0">
                <a:solidFill>
                  <a:srgbClr val="000000"/>
                </a:solidFill>
                <a:cs typeface="Arial"/>
                <a:sym typeface="Arial"/>
              </a:rPr>
              <a:t> 3</a:t>
            </a:r>
          </a:p>
        </p:txBody>
      </p:sp>
      <p:sp>
        <p:nvSpPr>
          <p:cNvPr id="19" name="TextBox 22"/>
          <p:cNvSpPr txBox="1"/>
          <p:nvPr/>
        </p:nvSpPr>
        <p:spPr>
          <a:xfrm>
            <a:off x="5686649" y="2002867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" name="TextBox 22"/>
          <p:cNvSpPr txBox="1"/>
          <p:nvPr/>
        </p:nvSpPr>
        <p:spPr>
          <a:xfrm>
            <a:off x="5694085" y="2400595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5690371" y="2820616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Data access</a:t>
            </a:r>
            <a:r>
              <a:rPr lang="el-GR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 3</a:t>
            </a:r>
            <a:endParaRPr lang="en-US" sz="16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" name="37 - Βέλος προς τα κάτω"/>
          <p:cNvSpPr/>
          <p:nvPr/>
        </p:nvSpPr>
        <p:spPr>
          <a:xfrm rot="10800000">
            <a:off x="4390691" y="3364113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37 - Βέλος προς τα κάτω"/>
          <p:cNvSpPr/>
          <p:nvPr/>
        </p:nvSpPr>
        <p:spPr>
          <a:xfrm rot="10800000">
            <a:off x="6229282" y="3357465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4" name="Group 23"/>
          <p:cNvGrpSpPr/>
          <p:nvPr/>
        </p:nvGrpSpPr>
        <p:grpSpPr>
          <a:xfrm>
            <a:off x="4015842" y="3807582"/>
            <a:ext cx="1146958" cy="918856"/>
            <a:chOff x="7536926" y="2723330"/>
            <a:chExt cx="1146958" cy="918856"/>
          </a:xfrm>
        </p:grpSpPr>
        <p:pic>
          <p:nvPicPr>
            <p:cNvPr id="25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31" y="2723330"/>
              <a:ext cx="1049097" cy="918856"/>
            </a:xfrm>
            <a:prstGeom prst="rect">
              <a:avLst/>
            </a:prstGeom>
            <a:noFill/>
          </p:spPr>
        </p:pic>
        <p:grpSp>
          <p:nvGrpSpPr>
            <p:cNvPr id="26" name="80 - Ομάδα"/>
            <p:cNvGrpSpPr/>
            <p:nvPr/>
          </p:nvGrpSpPr>
          <p:grpSpPr>
            <a:xfrm>
              <a:off x="7536926" y="3074839"/>
              <a:ext cx="1146958" cy="260302"/>
              <a:chOff x="2181750" y="5194300"/>
              <a:chExt cx="1721178" cy="349205"/>
            </a:xfrm>
          </p:grpSpPr>
          <p:pic>
            <p:nvPicPr>
              <p:cNvPr id="27" name="Picture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1750" y="5194300"/>
                <a:ext cx="365693" cy="328252"/>
              </a:xfrm>
              <a:prstGeom prst="rect">
                <a:avLst/>
              </a:prstGeom>
            </p:spPr>
          </p:pic>
          <p:sp>
            <p:nvSpPr>
              <p:cNvPr id="28" name="TextBox 32"/>
              <p:cNvSpPr txBox="1"/>
              <p:nvPr/>
            </p:nvSpPr>
            <p:spPr>
              <a:xfrm>
                <a:off x="2531328" y="5203729"/>
                <a:ext cx="1371600" cy="3397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kern="0" dirty="0" smtClean="0">
                    <a:solidFill>
                      <a:schemeClr val="bg1"/>
                    </a:solidFill>
                    <a:latin typeface="Arial Black" pitchFamily="34" charset="0"/>
                    <a:cs typeface="Arial"/>
                    <a:sym typeface="Arial"/>
                  </a:rPr>
                  <a:t>Data Cube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2186794" y="3804178"/>
            <a:ext cx="1146958" cy="918856"/>
            <a:chOff x="7536926" y="2723330"/>
            <a:chExt cx="1146958" cy="918856"/>
          </a:xfrm>
        </p:grpSpPr>
        <p:pic>
          <p:nvPicPr>
            <p:cNvPr id="30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31" y="2723330"/>
              <a:ext cx="1049097" cy="918856"/>
            </a:xfrm>
            <a:prstGeom prst="rect">
              <a:avLst/>
            </a:prstGeom>
            <a:noFill/>
          </p:spPr>
        </p:pic>
        <p:grpSp>
          <p:nvGrpSpPr>
            <p:cNvPr id="31" name="80 - Ομάδα"/>
            <p:cNvGrpSpPr/>
            <p:nvPr/>
          </p:nvGrpSpPr>
          <p:grpSpPr>
            <a:xfrm>
              <a:off x="7536926" y="3069268"/>
              <a:ext cx="1146958" cy="253273"/>
              <a:chOff x="2181750" y="5186821"/>
              <a:chExt cx="1721178" cy="339775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1750" y="5194300"/>
                <a:ext cx="365693" cy="328252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531329" y="5186821"/>
                <a:ext cx="1371599" cy="33977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kern="0" dirty="0" smtClean="0">
                    <a:solidFill>
                      <a:schemeClr val="bg1"/>
                    </a:solidFill>
                    <a:latin typeface="Arial Black" pitchFamily="34" charset="0"/>
                    <a:cs typeface="Arial"/>
                    <a:sym typeface="Arial"/>
                  </a:rPr>
                  <a:t>Data Cube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835561" y="3812686"/>
            <a:ext cx="1146958" cy="918856"/>
            <a:chOff x="7536926" y="2723330"/>
            <a:chExt cx="1146958" cy="918856"/>
          </a:xfrm>
        </p:grpSpPr>
        <p:pic>
          <p:nvPicPr>
            <p:cNvPr id="35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31" y="2723330"/>
              <a:ext cx="1049097" cy="918856"/>
            </a:xfrm>
            <a:prstGeom prst="rect">
              <a:avLst/>
            </a:prstGeom>
            <a:noFill/>
          </p:spPr>
        </p:pic>
        <p:grpSp>
          <p:nvGrpSpPr>
            <p:cNvPr id="36" name="80 - Ομάδα"/>
            <p:cNvGrpSpPr/>
            <p:nvPr/>
          </p:nvGrpSpPr>
          <p:grpSpPr>
            <a:xfrm>
              <a:off x="7536926" y="3074839"/>
              <a:ext cx="1146958" cy="260302"/>
              <a:chOff x="2181750" y="5194300"/>
              <a:chExt cx="1721178" cy="349205"/>
            </a:xfrm>
          </p:grpSpPr>
          <p:pic>
            <p:nvPicPr>
              <p:cNvPr id="37" name="Picture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1750" y="5194300"/>
                <a:ext cx="365693" cy="328252"/>
              </a:xfrm>
              <a:prstGeom prst="rect">
                <a:avLst/>
              </a:prstGeom>
            </p:spPr>
          </p:pic>
          <p:sp>
            <p:nvSpPr>
              <p:cNvPr id="38" name="TextBox 32"/>
              <p:cNvSpPr txBox="1"/>
              <p:nvPr/>
            </p:nvSpPr>
            <p:spPr>
              <a:xfrm>
                <a:off x="2531328" y="5203729"/>
                <a:ext cx="1371600" cy="3397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kern="0" dirty="0" smtClean="0">
                    <a:solidFill>
                      <a:schemeClr val="bg1"/>
                    </a:solidFill>
                    <a:latin typeface="Arial Black" pitchFamily="34" charset="0"/>
                    <a:cs typeface="Arial"/>
                    <a:sym typeface="Arial"/>
                  </a:rPr>
                  <a:t>Data Cube</a:t>
                </a:r>
              </a:p>
            </p:txBody>
          </p:sp>
        </p:grpSp>
      </p:grpSp>
      <p:sp>
        <p:nvSpPr>
          <p:cNvPr id="39" name="69 - Ορθογώνιο"/>
          <p:cNvSpPr/>
          <p:nvPr/>
        </p:nvSpPr>
        <p:spPr>
          <a:xfrm>
            <a:off x="2441350" y="4587043"/>
            <a:ext cx="66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Portal 1</a:t>
            </a:r>
            <a:endParaRPr lang="el-GR" sz="1200" dirty="0"/>
          </a:p>
        </p:txBody>
      </p:sp>
      <p:sp>
        <p:nvSpPr>
          <p:cNvPr id="40" name="69 - Ορθογώνιο"/>
          <p:cNvSpPr/>
          <p:nvPr/>
        </p:nvSpPr>
        <p:spPr>
          <a:xfrm>
            <a:off x="4289172" y="4581128"/>
            <a:ext cx="66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Portal 2</a:t>
            </a:r>
            <a:endParaRPr lang="el-GR" sz="1200" dirty="0"/>
          </a:p>
        </p:txBody>
      </p:sp>
      <p:sp>
        <p:nvSpPr>
          <p:cNvPr id="41" name="69 - Ορθογώνιο"/>
          <p:cNvSpPr/>
          <p:nvPr/>
        </p:nvSpPr>
        <p:spPr>
          <a:xfrm>
            <a:off x="6108891" y="4581128"/>
            <a:ext cx="66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Portal 3</a:t>
            </a:r>
            <a:endParaRPr lang="el-GR" sz="1200" dirty="0"/>
          </a:p>
        </p:txBody>
      </p:sp>
      <p:sp>
        <p:nvSpPr>
          <p:cNvPr id="42" name="39 - Ορθογώνιο"/>
          <p:cNvSpPr/>
          <p:nvPr/>
        </p:nvSpPr>
        <p:spPr>
          <a:xfrm>
            <a:off x="1835696" y="2780928"/>
            <a:ext cx="5616624" cy="57606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43" name="42 - TextBox"/>
          <p:cNvSpPr txBox="1"/>
          <p:nvPr/>
        </p:nvSpPr>
        <p:spPr>
          <a:xfrm>
            <a:off x="7740352" y="2204864"/>
            <a:ext cx="1656184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The same app needs different data access layers </a:t>
            </a:r>
          </a:p>
          <a:p>
            <a:r>
              <a:rPr lang="en-US" sz="1400" dirty="0" smtClean="0"/>
              <a:t>- LOSD development skills required </a:t>
            </a:r>
            <a:endParaRPr lang="el-GR" sz="1400" dirty="0"/>
          </a:p>
        </p:txBody>
      </p:sp>
      <p:sp>
        <p:nvSpPr>
          <p:cNvPr id="45" name="37 - Βέλος προς τα κάτω"/>
          <p:cNvSpPr/>
          <p:nvPr/>
        </p:nvSpPr>
        <p:spPr>
          <a:xfrm rot="16200000">
            <a:off x="7500262" y="2972886"/>
            <a:ext cx="216024" cy="26415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Shape 205"/>
          <p:cNvSpPr/>
          <p:nvPr/>
        </p:nvSpPr>
        <p:spPr>
          <a:xfrm>
            <a:off x="5580112" y="5229200"/>
            <a:ext cx="1691249" cy="385906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Data publishing</a:t>
            </a:r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" name="37 - Βέλος προς τα κάτω"/>
          <p:cNvSpPr/>
          <p:nvPr/>
        </p:nvSpPr>
        <p:spPr>
          <a:xfrm rot="10800000">
            <a:off x="6228185" y="4807805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39 - Ορθογώνιο"/>
          <p:cNvSpPr/>
          <p:nvPr/>
        </p:nvSpPr>
        <p:spPr>
          <a:xfrm>
            <a:off x="5508104" y="1556792"/>
            <a:ext cx="1872208" cy="417646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50" name="49 - TextBox"/>
          <p:cNvSpPr txBox="1"/>
          <p:nvPr/>
        </p:nvSpPr>
        <p:spPr>
          <a:xfrm>
            <a:off x="5724128" y="575474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LOSD platform</a:t>
            </a:r>
            <a:endParaRPr lang="el-GR" sz="1600" b="1" dirty="0"/>
          </a:p>
        </p:txBody>
      </p:sp>
    </p:spTree>
    <p:extLst>
      <p:ext uri="{BB962C8B-B14F-4D97-AF65-F5344CB8AC3E}">
        <p14:creationId xmlns="" xmlns:p14="http://schemas.microsoft.com/office/powerpoint/2010/main" val="8552574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05"/>
          <p:cNvSpPr/>
          <p:nvPr/>
        </p:nvSpPr>
        <p:spPr>
          <a:xfrm>
            <a:off x="2357099" y="1619432"/>
            <a:ext cx="1691249" cy="1610042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TextBox 22"/>
          <p:cNvSpPr txBox="1"/>
          <p:nvPr/>
        </p:nvSpPr>
        <p:spPr>
          <a:xfrm>
            <a:off x="539552" y="1608561"/>
            <a:ext cx="1679996" cy="1620914"/>
          </a:xfrm>
          <a:prstGeom prst="rect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Shape 205"/>
          <p:cNvSpPr/>
          <p:nvPr/>
        </p:nvSpPr>
        <p:spPr>
          <a:xfrm>
            <a:off x="2391702" y="1612552"/>
            <a:ext cx="1579276" cy="267626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Cube </a:t>
            </a:r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Visualize 1</a:t>
            </a:r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" name="24 - TextBox"/>
          <p:cNvSpPr txBox="1"/>
          <p:nvPr/>
        </p:nvSpPr>
        <p:spPr>
          <a:xfrm>
            <a:off x="558032" y="1556792"/>
            <a:ext cx="1628064" cy="379149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Cube Browser</a:t>
            </a:r>
            <a:r>
              <a:rPr lang="el-GR" sz="1600" kern="0" dirty="0" smtClean="0">
                <a:solidFill>
                  <a:srgbClr val="000000"/>
                </a:solidFill>
                <a:cs typeface="Arial"/>
                <a:sym typeface="Arial"/>
              </a:rPr>
              <a:t> 1</a:t>
            </a:r>
          </a:p>
        </p:txBody>
      </p:sp>
      <p:sp>
        <p:nvSpPr>
          <p:cNvPr id="10" name="TextBox 22"/>
          <p:cNvSpPr txBox="1"/>
          <p:nvPr/>
        </p:nvSpPr>
        <p:spPr>
          <a:xfrm>
            <a:off x="655740" y="1969174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663176" y="2366902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TextBox 22"/>
          <p:cNvSpPr txBox="1"/>
          <p:nvPr/>
        </p:nvSpPr>
        <p:spPr>
          <a:xfrm>
            <a:off x="659462" y="2786923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Data access 1</a:t>
            </a:r>
            <a:endParaRPr lang="en-US" sz="16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37 - Βέλος προς τα κάτω"/>
          <p:cNvSpPr/>
          <p:nvPr/>
        </p:nvSpPr>
        <p:spPr>
          <a:xfrm rot="10800000">
            <a:off x="2076071" y="3362110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22"/>
          <p:cNvSpPr txBox="1"/>
          <p:nvPr/>
        </p:nvSpPr>
        <p:spPr>
          <a:xfrm>
            <a:off x="2469639" y="1976611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2477075" y="2374339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TextBox 22"/>
          <p:cNvSpPr txBox="1"/>
          <p:nvPr/>
        </p:nvSpPr>
        <p:spPr>
          <a:xfrm>
            <a:off x="2473361" y="2794360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Data access </a:t>
            </a: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1</a:t>
            </a:r>
            <a:endParaRPr lang="en-US" sz="16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" name="37 - Βέλος προς τα κάτω"/>
          <p:cNvSpPr/>
          <p:nvPr/>
        </p:nvSpPr>
        <p:spPr>
          <a:xfrm rot="10800000">
            <a:off x="6012160" y="3429000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" name="Group 23"/>
          <p:cNvGrpSpPr/>
          <p:nvPr/>
        </p:nvGrpSpPr>
        <p:grpSpPr>
          <a:xfrm>
            <a:off x="5585282" y="3789040"/>
            <a:ext cx="1146958" cy="918856"/>
            <a:chOff x="7536926" y="2723330"/>
            <a:chExt cx="1146958" cy="918856"/>
          </a:xfrm>
        </p:grpSpPr>
        <p:pic>
          <p:nvPicPr>
            <p:cNvPr id="25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31" y="2723330"/>
              <a:ext cx="1049097" cy="918856"/>
            </a:xfrm>
            <a:prstGeom prst="rect">
              <a:avLst/>
            </a:prstGeom>
            <a:noFill/>
          </p:spPr>
        </p:pic>
        <p:grpSp>
          <p:nvGrpSpPr>
            <p:cNvPr id="3" name="80 - Ομάδα"/>
            <p:cNvGrpSpPr/>
            <p:nvPr/>
          </p:nvGrpSpPr>
          <p:grpSpPr>
            <a:xfrm>
              <a:off x="7536926" y="3074839"/>
              <a:ext cx="1146958" cy="260302"/>
              <a:chOff x="2181750" y="5194300"/>
              <a:chExt cx="1721178" cy="349205"/>
            </a:xfrm>
          </p:grpSpPr>
          <p:pic>
            <p:nvPicPr>
              <p:cNvPr id="27" name="Picture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1750" y="5194300"/>
                <a:ext cx="365693" cy="328252"/>
              </a:xfrm>
              <a:prstGeom prst="rect">
                <a:avLst/>
              </a:prstGeom>
            </p:spPr>
          </p:pic>
          <p:sp>
            <p:nvSpPr>
              <p:cNvPr id="28" name="TextBox 32"/>
              <p:cNvSpPr txBox="1"/>
              <p:nvPr/>
            </p:nvSpPr>
            <p:spPr>
              <a:xfrm>
                <a:off x="2531328" y="5203729"/>
                <a:ext cx="1371600" cy="3397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kern="0" dirty="0" smtClean="0">
                    <a:solidFill>
                      <a:schemeClr val="bg1"/>
                    </a:solidFill>
                    <a:latin typeface="Arial Black" pitchFamily="34" charset="0"/>
                    <a:cs typeface="Arial"/>
                    <a:sym typeface="Arial"/>
                  </a:rPr>
                  <a:t>Data Cube</a:t>
                </a:r>
              </a:p>
            </p:txBody>
          </p:sp>
        </p:grpSp>
      </p:grpSp>
      <p:grpSp>
        <p:nvGrpSpPr>
          <p:cNvPr id="4" name="Group 28"/>
          <p:cNvGrpSpPr/>
          <p:nvPr/>
        </p:nvGrpSpPr>
        <p:grpSpPr>
          <a:xfrm>
            <a:off x="1691680" y="3809296"/>
            <a:ext cx="1146958" cy="918856"/>
            <a:chOff x="7536926" y="2723330"/>
            <a:chExt cx="1146958" cy="918856"/>
          </a:xfrm>
        </p:grpSpPr>
        <p:pic>
          <p:nvPicPr>
            <p:cNvPr id="30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31" y="2723330"/>
              <a:ext cx="1049097" cy="918856"/>
            </a:xfrm>
            <a:prstGeom prst="rect">
              <a:avLst/>
            </a:prstGeom>
            <a:noFill/>
          </p:spPr>
        </p:pic>
        <p:grpSp>
          <p:nvGrpSpPr>
            <p:cNvPr id="7" name="80 - Ομάδα"/>
            <p:cNvGrpSpPr/>
            <p:nvPr/>
          </p:nvGrpSpPr>
          <p:grpSpPr>
            <a:xfrm>
              <a:off x="7536926" y="3069268"/>
              <a:ext cx="1146958" cy="253273"/>
              <a:chOff x="2181750" y="5186821"/>
              <a:chExt cx="1721178" cy="339775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1750" y="5194300"/>
                <a:ext cx="365693" cy="328252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531329" y="5186821"/>
                <a:ext cx="1371599" cy="33977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kern="0" dirty="0" smtClean="0">
                    <a:solidFill>
                      <a:schemeClr val="bg1"/>
                    </a:solidFill>
                    <a:latin typeface="Arial Black" pitchFamily="34" charset="0"/>
                    <a:cs typeface="Arial"/>
                    <a:sym typeface="Arial"/>
                  </a:rPr>
                  <a:t>Data Cube</a:t>
                </a:r>
              </a:p>
            </p:txBody>
          </p:sp>
        </p:grpSp>
      </p:grpSp>
      <p:sp>
        <p:nvSpPr>
          <p:cNvPr id="39" name="69 - Ορθογώνιο"/>
          <p:cNvSpPr/>
          <p:nvPr/>
        </p:nvSpPr>
        <p:spPr>
          <a:xfrm>
            <a:off x="1946236" y="4592161"/>
            <a:ext cx="66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Portal 1</a:t>
            </a:r>
            <a:endParaRPr lang="el-GR" sz="1200" dirty="0"/>
          </a:p>
        </p:txBody>
      </p:sp>
      <p:sp>
        <p:nvSpPr>
          <p:cNvPr id="40" name="69 - Ορθογώνιο"/>
          <p:cNvSpPr/>
          <p:nvPr/>
        </p:nvSpPr>
        <p:spPr>
          <a:xfrm>
            <a:off x="5868144" y="4581128"/>
            <a:ext cx="66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Portal 2</a:t>
            </a:r>
            <a:endParaRPr lang="el-GR" sz="1200" dirty="0"/>
          </a:p>
        </p:txBody>
      </p:sp>
      <p:sp>
        <p:nvSpPr>
          <p:cNvPr id="42" name="39 - Ορθογώνιο"/>
          <p:cNvSpPr/>
          <p:nvPr/>
        </p:nvSpPr>
        <p:spPr>
          <a:xfrm>
            <a:off x="467544" y="2780928"/>
            <a:ext cx="3672408" cy="50405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46" name="Shape 205"/>
          <p:cNvSpPr/>
          <p:nvPr/>
        </p:nvSpPr>
        <p:spPr>
          <a:xfrm>
            <a:off x="6265127" y="1619432"/>
            <a:ext cx="1691249" cy="1610042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" name="TextBox 22"/>
          <p:cNvSpPr txBox="1"/>
          <p:nvPr/>
        </p:nvSpPr>
        <p:spPr>
          <a:xfrm>
            <a:off x="4447580" y="1608561"/>
            <a:ext cx="1679996" cy="1620914"/>
          </a:xfrm>
          <a:prstGeom prst="rect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" name="Shape 205"/>
          <p:cNvSpPr/>
          <p:nvPr/>
        </p:nvSpPr>
        <p:spPr>
          <a:xfrm>
            <a:off x="6299730" y="1612552"/>
            <a:ext cx="1579276" cy="267626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Cube </a:t>
            </a:r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Visualize 2</a:t>
            </a:r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" name="24 - TextBox"/>
          <p:cNvSpPr txBox="1"/>
          <p:nvPr/>
        </p:nvSpPr>
        <p:spPr>
          <a:xfrm>
            <a:off x="4466060" y="1556792"/>
            <a:ext cx="1628064" cy="379149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Cube Browser</a:t>
            </a:r>
            <a:r>
              <a:rPr lang="el-GR" sz="1600" kern="0" dirty="0" smtClean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2</a:t>
            </a:r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TextBox 22"/>
          <p:cNvSpPr txBox="1"/>
          <p:nvPr/>
        </p:nvSpPr>
        <p:spPr>
          <a:xfrm>
            <a:off x="4563768" y="1969174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TextBox 22"/>
          <p:cNvSpPr txBox="1"/>
          <p:nvPr/>
        </p:nvSpPr>
        <p:spPr>
          <a:xfrm>
            <a:off x="4571204" y="2366902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" name="TextBox 22"/>
          <p:cNvSpPr txBox="1"/>
          <p:nvPr/>
        </p:nvSpPr>
        <p:spPr>
          <a:xfrm>
            <a:off x="4567490" y="2786923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Data access </a:t>
            </a: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2</a:t>
            </a:r>
            <a:endParaRPr lang="en-US" sz="16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" name="TextBox 22"/>
          <p:cNvSpPr txBox="1"/>
          <p:nvPr/>
        </p:nvSpPr>
        <p:spPr>
          <a:xfrm>
            <a:off x="6377667" y="1976611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" name="TextBox 22"/>
          <p:cNvSpPr txBox="1"/>
          <p:nvPr/>
        </p:nvSpPr>
        <p:spPr>
          <a:xfrm>
            <a:off x="6385103" y="2374339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" name="TextBox 22"/>
          <p:cNvSpPr txBox="1"/>
          <p:nvPr/>
        </p:nvSpPr>
        <p:spPr>
          <a:xfrm>
            <a:off x="6381389" y="2794360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Data access </a:t>
            </a: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2</a:t>
            </a:r>
            <a:endParaRPr lang="en-US" sz="16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0" name="39 - Ορθογώνιο"/>
          <p:cNvSpPr/>
          <p:nvPr/>
        </p:nvSpPr>
        <p:spPr>
          <a:xfrm>
            <a:off x="4355976" y="2780928"/>
            <a:ext cx="3672408" cy="50405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</p:spTree>
    <p:extLst>
      <p:ext uri="{BB962C8B-B14F-4D97-AF65-F5344CB8AC3E}">
        <p14:creationId xmlns="" xmlns:p14="http://schemas.microsoft.com/office/powerpoint/2010/main" val="8552574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need to know what datasets are available</a:t>
            </a:r>
            <a:endParaRPr lang="el-GR" dirty="0" smtClean="0"/>
          </a:p>
          <a:p>
            <a:r>
              <a:rPr lang="en-US" dirty="0" smtClean="0"/>
              <a:t>need to know about structure to subset the observations</a:t>
            </a:r>
            <a:endParaRPr lang="el-GR" dirty="0" smtClean="0"/>
          </a:p>
          <a:p>
            <a:r>
              <a:rPr lang="en-US" dirty="0" smtClean="0"/>
              <a:t>in order not to return everything, need to subset</a:t>
            </a:r>
          </a:p>
          <a:p>
            <a:r>
              <a:rPr lang="en-US" dirty="0" smtClean="0"/>
              <a:t>don't necessarily need a n-array/ tabular response - array of observations is sufficient</a:t>
            </a:r>
          </a:p>
          <a:p>
            <a:pPr lvl="1"/>
            <a:r>
              <a:rPr lang="en-US" dirty="0" smtClean="0"/>
              <a:t>can always get back to the table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err="1" smtClean="0"/>
              <a:t>Multilinguality</a:t>
            </a:r>
            <a:endParaRPr lang="en-US" dirty="0" smtClean="0"/>
          </a:p>
          <a:p>
            <a:r>
              <a:rPr lang="en-US" dirty="0" smtClean="0"/>
              <a:t>Ordering &amp; paging</a:t>
            </a:r>
          </a:p>
          <a:p>
            <a:r>
              <a:rPr lang="en-US" dirty="0" smtClean="0"/>
              <a:t>merging, aggregations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-ld representation is sufficient for query and response format</a:t>
            </a:r>
          </a:p>
          <a:p>
            <a:r>
              <a:rPr lang="en-US" sz="2800" dirty="0" smtClean="0"/>
              <a:t>++</a:t>
            </a:r>
          </a:p>
          <a:p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Requirements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 smtClean="0"/>
              <a:t>GET cubes</a:t>
            </a:r>
          </a:p>
          <a:p>
            <a:r>
              <a:rPr lang="en-GB" sz="1800" dirty="0" smtClean="0"/>
              <a:t>GET </a:t>
            </a:r>
            <a:r>
              <a:rPr lang="en-GB" sz="1800" dirty="0" err="1" smtClean="0"/>
              <a:t>aggregationSetcubes</a:t>
            </a:r>
            <a:endParaRPr lang="en-GB" sz="1800" dirty="0" smtClean="0"/>
          </a:p>
          <a:p>
            <a:r>
              <a:rPr lang="en-GB" sz="1800" dirty="0" smtClean="0"/>
              <a:t>GET create-aggregations</a:t>
            </a:r>
          </a:p>
          <a:p>
            <a:r>
              <a:rPr lang="en-GB" sz="1800" dirty="0" smtClean="0"/>
              <a:t>GET </a:t>
            </a:r>
            <a:r>
              <a:rPr lang="en-GB" sz="1800" dirty="0" err="1" smtClean="0"/>
              <a:t>cubeOfAggregationSet</a:t>
            </a:r>
            <a:endParaRPr lang="en-GB" sz="1800" dirty="0" smtClean="0"/>
          </a:p>
          <a:p>
            <a:endParaRPr lang="el-GR" sz="1800" dirty="0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dirty="0" smtClean="0"/>
              <a:t>API Extension</a:t>
            </a:r>
            <a:endParaRPr lang="el-GR" sz="1800" dirty="0"/>
          </a:p>
        </p:txBody>
      </p:sp>
      <p:sp>
        <p:nvSpPr>
          <p:cNvPr id="2" name="1 - Θέση περιεχομένου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GET dataset-metadata</a:t>
            </a:r>
          </a:p>
          <a:p>
            <a:r>
              <a:rPr lang="en-GB" sz="1800" dirty="0" smtClean="0"/>
              <a:t>GET dimensions</a:t>
            </a:r>
          </a:p>
          <a:p>
            <a:r>
              <a:rPr lang="en-GB" sz="1800" dirty="0" smtClean="0"/>
              <a:t>GET attributes</a:t>
            </a:r>
          </a:p>
          <a:p>
            <a:r>
              <a:rPr lang="en-GB" sz="1800" dirty="0" smtClean="0"/>
              <a:t>GET measures</a:t>
            </a:r>
          </a:p>
          <a:p>
            <a:r>
              <a:rPr lang="en-GB" sz="1800" dirty="0" smtClean="0"/>
              <a:t>GET dimension-values</a:t>
            </a:r>
          </a:p>
          <a:p>
            <a:r>
              <a:rPr lang="en-GB" sz="1800" dirty="0" smtClean="0"/>
              <a:t>GET attribute-values</a:t>
            </a:r>
          </a:p>
          <a:p>
            <a:r>
              <a:rPr lang="en-GB" sz="1800" dirty="0" smtClean="0"/>
              <a:t>GET dimension-levels</a:t>
            </a:r>
          </a:p>
          <a:p>
            <a:r>
              <a:rPr lang="en-GB" sz="1800" dirty="0" smtClean="0"/>
              <a:t>GET slice</a:t>
            </a:r>
          </a:p>
          <a:p>
            <a:r>
              <a:rPr lang="en-GB" sz="1800" dirty="0" smtClean="0"/>
              <a:t>GET table</a:t>
            </a:r>
          </a:p>
          <a:p>
            <a:endParaRPr lang="en-GB" sz="1800" dirty="0" smtClean="0"/>
          </a:p>
          <a:p>
            <a:pPr lvl="1"/>
            <a:endParaRPr lang="el-GR" sz="1600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Core API functionality</a:t>
            </a:r>
            <a:endParaRPr lang="el-GR" sz="1800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5.1 Input specification</a:t>
            </a:r>
            <a:endParaRPr lang="el-GR" sz="2800" dirty="0"/>
          </a:p>
        </p:txBody>
      </p:sp>
      <p:sp>
        <p:nvSpPr>
          <p:cNvPr id="11" name="10 - Ορθογώνιο"/>
          <p:cNvSpPr/>
          <p:nvPr/>
        </p:nvSpPr>
        <p:spPr>
          <a:xfrm>
            <a:off x="4340613" y="4757980"/>
            <a:ext cx="4598036" cy="1255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We need core API functions at low granularity:</a:t>
            </a:r>
          </a:p>
          <a:p>
            <a:pPr>
              <a:buFontTx/>
              <a:buChar char="-"/>
            </a:pPr>
            <a:r>
              <a:rPr lang="en-US" b="1" dirty="0" smtClean="0"/>
              <a:t> Easy to re-use</a:t>
            </a:r>
          </a:p>
          <a:p>
            <a:pPr>
              <a:buFontTx/>
              <a:buChar char="-"/>
            </a:pPr>
            <a:r>
              <a:rPr lang="en-US" b="1" dirty="0" smtClean="0"/>
              <a:t> Easy to extend</a:t>
            </a:r>
            <a:endParaRPr lang="el-GR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possible example for slice/ observation-selection query: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{ 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jqql:dataset</a:t>
            </a:r>
            <a:r>
              <a:rPr lang="en-US" dirty="0" smtClean="0"/>
              <a:t>": "</a:t>
            </a:r>
            <a:r>
              <a:rPr lang="en-US" dirty="0" err="1" smtClean="0"/>
              <a:t>scot:home</a:t>
            </a:r>
            <a:r>
              <a:rPr lang="en-US" dirty="0" smtClean="0"/>
              <a:t>-care-clients",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jqql:filter</a:t>
            </a:r>
            <a:r>
              <a:rPr lang="en-US" dirty="0" smtClean="0"/>
              <a:t>": {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dimension:gender</a:t>
            </a:r>
            <a:r>
              <a:rPr lang="en-US" dirty="0" smtClean="0"/>
              <a:t>": "</a:t>
            </a:r>
            <a:r>
              <a:rPr lang="en-US" dirty="0" err="1" smtClean="0"/>
              <a:t>gender:male</a:t>
            </a:r>
            <a:r>
              <a:rPr lang="en-US" dirty="0" smtClean="0"/>
              <a:t>",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  "</a:t>
            </a:r>
            <a:r>
              <a:rPr lang="en-US" dirty="0" err="1" smtClean="0"/>
              <a:t>dimension:age</a:t>
            </a:r>
            <a:r>
              <a:rPr lang="en-US" dirty="0" smtClean="0"/>
              <a:t>": { "</a:t>
            </a:r>
            <a:r>
              <a:rPr lang="en-US" dirty="0" err="1" smtClean="0"/>
              <a:t>jqql:greater</a:t>
            </a:r>
            <a:r>
              <a:rPr lang="en-US" dirty="0" smtClean="0"/>
              <a:t>-than": 50 }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},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jqql:order</a:t>
            </a:r>
            <a:r>
              <a:rPr lang="en-US" dirty="0" smtClean="0"/>
              <a:t>": {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dimension:refPeriod</a:t>
            </a:r>
            <a:r>
              <a:rPr lang="en-US" dirty="0" smtClean="0"/>
              <a:t>": { "</a:t>
            </a:r>
            <a:r>
              <a:rPr lang="en-US" dirty="0" err="1" smtClean="0"/>
              <a:t>jqql:order</a:t>
            </a:r>
            <a:r>
              <a:rPr lang="en-US" dirty="0" smtClean="0"/>
              <a:t>-predicate": "</a:t>
            </a:r>
            <a:r>
              <a:rPr lang="en-US" dirty="0" err="1" smtClean="0"/>
              <a:t>ui:sortPriority</a:t>
            </a:r>
            <a:r>
              <a:rPr lang="en-US" dirty="0" smtClean="0"/>
              <a:t>", "</a:t>
            </a:r>
            <a:r>
              <a:rPr lang="en-US" dirty="0" err="1" smtClean="0"/>
              <a:t>jqql:direction</a:t>
            </a:r>
            <a:r>
              <a:rPr lang="en-US" dirty="0" smtClean="0"/>
              <a:t>": "</a:t>
            </a:r>
            <a:r>
              <a:rPr lang="en-US" dirty="0" err="1" smtClean="0"/>
              <a:t>jqql:asc</a:t>
            </a:r>
            <a:r>
              <a:rPr lang="en-US" dirty="0" smtClean="0"/>
              <a:t>"}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},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jqql:page</a:t>
            </a:r>
            <a:r>
              <a:rPr lang="en-US" dirty="0" smtClean="0"/>
              <a:t>": {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jqql:limit</a:t>
            </a:r>
            <a:r>
              <a:rPr lang="en-US" dirty="0" smtClean="0"/>
              <a:t>": 10,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jqql:offset</a:t>
            </a:r>
            <a:r>
              <a:rPr lang="en-US" dirty="0" smtClean="0"/>
              <a:t>": 0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}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5.1 Input specification (cont.)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383</Words>
  <Application>Microsoft Office PowerPoint</Application>
  <PresentationFormat>Προβολή στην οθόνη (4:3)</PresentationFormat>
  <Paragraphs>151</Paragraphs>
  <Slides>12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3" baseType="lpstr">
      <vt:lpstr>Θέμα του Office</vt:lpstr>
      <vt:lpstr>QB API paper</vt:lpstr>
      <vt:lpstr>1. Introduction</vt:lpstr>
      <vt:lpstr>2. Methodology</vt:lpstr>
      <vt:lpstr>3. Solution overview</vt:lpstr>
      <vt:lpstr>Διαφάνεια 5</vt:lpstr>
      <vt:lpstr>Διαφάνεια 6</vt:lpstr>
      <vt:lpstr>4. Requirements</vt:lpstr>
      <vt:lpstr>5.1 Input specification</vt:lpstr>
      <vt:lpstr>5.1 Input specification (cont.)</vt:lpstr>
      <vt:lpstr>5.2 Output specification</vt:lpstr>
      <vt:lpstr>6. Implementation</vt:lpstr>
      <vt:lpstr>7.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QB API paper</dc:title>
  <dc:creator>user</dc:creator>
  <cp:lastModifiedBy>user</cp:lastModifiedBy>
  <cp:revision>51</cp:revision>
  <dcterms:created xsi:type="dcterms:W3CDTF">2017-07-19T09:46:01Z</dcterms:created>
  <dcterms:modified xsi:type="dcterms:W3CDTF">2017-08-01T15:09:09Z</dcterms:modified>
</cp:coreProperties>
</file>