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5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5D1"/>
    <a:srgbClr val="FAEFD2"/>
    <a:srgbClr val="FBF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26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15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65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37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61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72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6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01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70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2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2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1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8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FF39-2142-4CAA-AAB0-2F5EAF8A089D}" type="datetimeFigureOut">
              <a:rPr lang="zh-TW" altLang="en-US" smtClean="0"/>
              <a:t>2019/11/18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BD88EF-1381-4606-8FF3-0F150A1108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56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1478" y="523701"/>
            <a:ext cx="4014845" cy="1460603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病歷管理系統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3059085"/>
            <a:ext cx="8915399" cy="284457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4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組別：	</a:t>
            </a:r>
            <a:r>
              <a:rPr lang="en-US" altLang="zh-TW" sz="4000" b="1" dirty="0">
                <a:solidFill>
                  <a:srgbClr val="3F3F3F"/>
                </a:solidFill>
              </a:rPr>
              <a:t>9</a:t>
            </a:r>
          </a:p>
          <a:p>
            <a:pPr lvl="0">
              <a:spcBef>
                <a:spcPts val="0"/>
              </a:spcBef>
            </a:pPr>
            <a:r>
              <a:rPr lang="zh-TW" altLang="en-US" sz="4000" b="1" dirty="0">
                <a:solidFill>
                  <a:srgbClr val="3F3F3F"/>
                </a:solidFill>
              </a:rPr>
              <a:t>組長：	鍾宜舫</a:t>
            </a:r>
          </a:p>
          <a:p>
            <a:pPr lvl="0">
              <a:spcBef>
                <a:spcPts val="0"/>
              </a:spcBef>
            </a:pPr>
            <a:r>
              <a:rPr lang="zh-TW" altLang="en-US" sz="4000" b="1" dirty="0">
                <a:solidFill>
                  <a:srgbClr val="3F3F3F"/>
                </a:solidFill>
              </a:rPr>
              <a:t>組員：	游上逸、陳昭銘、鮑勇志、</a:t>
            </a:r>
            <a:endParaRPr lang="en-US" altLang="zh-TW" sz="4000" b="1" dirty="0">
              <a:solidFill>
                <a:srgbClr val="3F3F3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4000" b="1" dirty="0">
                <a:solidFill>
                  <a:srgbClr val="3F3F3F"/>
                </a:solidFill>
              </a:rPr>
              <a:t>			</a:t>
            </a:r>
            <a:r>
              <a:rPr lang="zh-TW" altLang="en-US" sz="4000" b="1" dirty="0">
                <a:solidFill>
                  <a:srgbClr val="3F3F3F"/>
                </a:solidFill>
              </a:rPr>
              <a:t>白庭愷、楊智成</a:t>
            </a: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346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4" y="1421476"/>
            <a:ext cx="9612997" cy="471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11433" y="1330036"/>
            <a:ext cx="9825643" cy="49793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7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01" y="1421476"/>
            <a:ext cx="9612997" cy="471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11433" y="1330036"/>
            <a:ext cx="9825643" cy="49793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56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99" y="1428446"/>
            <a:ext cx="9612999" cy="4716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11433" y="1330036"/>
            <a:ext cx="9825643" cy="49793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5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270" y="341478"/>
            <a:ext cx="8911687" cy="1280890"/>
          </a:xfrm>
        </p:spPr>
        <p:txBody>
          <a:bodyPr>
            <a:noAutofit/>
          </a:bodyPr>
          <a:lstStyle/>
          <a:p>
            <a:r>
              <a:rPr lang="zh-TW" altLang="zh-TW" sz="8000" b="1" dirty="0"/>
              <a:t>Outline</a:t>
            </a:r>
            <a:endParaRPr lang="zh-TW" altLang="en-US" sz="8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6950" y="1859280"/>
            <a:ext cx="8915400" cy="3777622"/>
          </a:xfrm>
        </p:spPr>
        <p:txBody>
          <a:bodyPr/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rgbClr val="000000"/>
                </a:solidFill>
              </a:rPr>
              <a:t>Team Meeting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rgbClr val="000000"/>
                </a:solidFill>
              </a:rPr>
              <a:t>WBS 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rgbClr val="000000"/>
                </a:solidFill>
              </a:rPr>
              <a:t>Task Assignments 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rgbClr val="000000"/>
                </a:solidFill>
              </a:rPr>
              <a:t>Task Scheduling 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rgbClr val="000000"/>
                </a:solidFill>
              </a:rPr>
              <a:t>System Requirements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rgbClr val="000000"/>
                </a:solidFill>
              </a:rPr>
              <a:t>System Block Diagram </a:t>
            </a:r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completeness and testability of requirements</a:t>
            </a:r>
          </a:p>
          <a:p>
            <a:pPr marL="457200" lvl="0" indent="-355600">
              <a:spcBef>
                <a:spcPts val="0"/>
              </a:spcBef>
              <a:buClr>
                <a:srgbClr val="000000"/>
              </a:buClr>
              <a:buSzPts val="2000"/>
              <a:buAutoNum type="arabicPeriod"/>
            </a:pPr>
            <a:r>
              <a:rPr lang="en-US" altLang="zh-TW" dirty="0">
                <a:solidFill>
                  <a:srgbClr val="000000"/>
                </a:solidFill>
              </a:rPr>
              <a:t>Demo Prototype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1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3872" y="166905"/>
            <a:ext cx="8911687" cy="739177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68622"/>
              </p:ext>
            </p:extLst>
          </p:nvPr>
        </p:nvGraphicFramePr>
        <p:xfrm>
          <a:off x="2219499" y="1568854"/>
          <a:ext cx="8949460" cy="4649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181">
                  <a:extLst>
                    <a:ext uri="{9D8B030D-6E8A-4147-A177-3AD203B41FA5}">
                      <a16:colId xmlns:a16="http://schemas.microsoft.com/office/drawing/2014/main" val="3459415578"/>
                    </a:ext>
                  </a:extLst>
                </a:gridCol>
                <a:gridCol w="2136371">
                  <a:extLst>
                    <a:ext uri="{9D8B030D-6E8A-4147-A177-3AD203B41FA5}">
                      <a16:colId xmlns:a16="http://schemas.microsoft.com/office/drawing/2014/main" val="3432494311"/>
                    </a:ext>
                  </a:extLst>
                </a:gridCol>
                <a:gridCol w="3581543">
                  <a:extLst>
                    <a:ext uri="{9D8B030D-6E8A-4147-A177-3AD203B41FA5}">
                      <a16:colId xmlns:a16="http://schemas.microsoft.com/office/drawing/2014/main" val="128980298"/>
                    </a:ext>
                  </a:extLst>
                </a:gridCol>
                <a:gridCol w="2237365">
                  <a:extLst>
                    <a:ext uri="{9D8B030D-6E8A-4147-A177-3AD203B41FA5}">
                      <a16:colId xmlns:a16="http://schemas.microsoft.com/office/drawing/2014/main" val="2145664636"/>
                    </a:ext>
                  </a:extLst>
                </a:gridCol>
              </a:tblGrid>
              <a:tr h="99146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鍾宜舫、游上逸、陳昭銘、鮑勇志、白庭愷、楊智成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初期規劃。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2019/10/04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38811"/>
                  </a:ext>
                </a:extLst>
              </a:tr>
              <a:tr h="82341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鍾宜舫、游上逸、陳昭銘、鮑勇志、白庭愷、楊智成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PEP</a:t>
                      </a:r>
                      <a:r>
                        <a:rPr lang="zh-TW" altLang="en-US" dirty="0"/>
                        <a:t>討論、</a:t>
                      </a:r>
                      <a:r>
                        <a:rPr lang="en-US" altLang="zh-TW" b="0" dirty="0"/>
                        <a:t>Medical Record Management</a:t>
                      </a:r>
                      <a:r>
                        <a:rPr lang="zh-TW" altLang="en-US" b="0" dirty="0"/>
                        <a:t> 開發任務分配。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2019/10/12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31342"/>
                  </a:ext>
                </a:extLst>
              </a:tr>
              <a:tr h="82341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鍾宜舫、游上逸、陳昭銘、鮑勇志、白庭愷、楊智成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SRS</a:t>
                      </a:r>
                      <a:r>
                        <a:rPr lang="zh-TW" altLang="en-US" dirty="0"/>
                        <a:t>討論。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2019/10/20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51892"/>
                  </a:ext>
                </a:extLst>
              </a:tr>
              <a:tr h="82341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鍾宜舫、游上逸、陳昭銘、鮑勇志、白庭愷、楊智成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討論、進度討論。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2019/10/26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63063"/>
                  </a:ext>
                </a:extLst>
              </a:tr>
              <a:tr h="82341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鍾宜舫、游上逸、陳昭銘、鮑勇志、白庭愷、楊智成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討論、進度討論。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2019/10/29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156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-58835" y="769603"/>
            <a:ext cx="16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600" dirty="0">
                <a:solidFill>
                  <a:schemeClr val="bg1"/>
                </a:solidFill>
              </a:rPr>
              <a:t>Team Meeting</a:t>
            </a:r>
          </a:p>
          <a:p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1"/>
                </a:solidFill>
              </a:rPr>
              <a:t>Team Meeting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1BEA3D8-4F43-4233-A8CE-E810F408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34" y="814648"/>
            <a:ext cx="7537942" cy="5811067"/>
          </a:xfrm>
          <a:prstGeom prst="rect">
            <a:avLst/>
          </a:prstGeom>
        </p:spPr>
      </p:pic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WBS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531" y="3413700"/>
            <a:ext cx="30938" cy="306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31" y="3566100"/>
            <a:ext cx="30938" cy="30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28118" y="1497912"/>
            <a:ext cx="252413" cy="138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zh-TW" dirty="0">
                <a:solidFill>
                  <a:schemeClr val="bg1"/>
                </a:solidFill>
              </a:rPr>
              <a:t>Task Assignments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72222"/>
              </p:ext>
            </p:extLst>
          </p:nvPr>
        </p:nvGraphicFramePr>
        <p:xfrm>
          <a:off x="2450592" y="814648"/>
          <a:ext cx="4155034" cy="593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038">
                  <a:extLst>
                    <a:ext uri="{9D8B030D-6E8A-4147-A177-3AD203B41FA5}">
                      <a16:colId xmlns:a16="http://schemas.microsoft.com/office/drawing/2014/main" val="1993187831"/>
                    </a:ext>
                  </a:extLst>
                </a:gridCol>
                <a:gridCol w="2018996">
                  <a:extLst>
                    <a:ext uri="{9D8B030D-6E8A-4147-A177-3AD203B41FA5}">
                      <a16:colId xmlns:a16="http://schemas.microsoft.com/office/drawing/2014/main" val="2398715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活動與交付項目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參與者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TW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專案執行計畫</a:t>
                      </a:r>
                      <a:endParaRPr lang="zh-TW" altLang="en-US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YJ、ZC、TK、SY、ZM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17237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軟體需求規格書撰寫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YF、ZC、TK、SY、ZM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9772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軟體設計描述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YF、ZC、YJ、SY、ZM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7043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軟體測試文件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YF、ZC、TK、SY、YJ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7755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軟體文件遞交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ZC 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82888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專案企劃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ZC 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24609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專案控管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YJ、ZC、TK、SY、ZM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49409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需求分析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YF、ZC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407289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專案控管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TK、ZM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0289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專案執行計畫修改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ZM、ZC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1593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軟體需求規格更改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TK、SY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45401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里程碑：完成PEP與SRS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YJ、ZC、TK、YF、ZM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11677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TW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使用者身份與權限驗證設計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YJ、ZC、SY、YF、ZM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57143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-1270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病歷FHIR資料格式設計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YJ、TK、SY、YF、ZM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14631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電子病歷系統設計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YJ、ZC、TK、YF、ZM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62370992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39599"/>
              </p:ext>
            </p:extLst>
          </p:nvPr>
        </p:nvGraphicFramePr>
        <p:xfrm>
          <a:off x="6965666" y="814648"/>
          <a:ext cx="4358264" cy="593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6817">
                  <a:extLst>
                    <a:ext uri="{9D8B030D-6E8A-4147-A177-3AD203B41FA5}">
                      <a16:colId xmlns:a16="http://schemas.microsoft.com/office/drawing/2014/main" val="296851215"/>
                    </a:ext>
                  </a:extLst>
                </a:gridCol>
                <a:gridCol w="1921447">
                  <a:extLst>
                    <a:ext uri="{9D8B030D-6E8A-4147-A177-3AD203B41FA5}">
                      <a16:colId xmlns:a16="http://schemas.microsoft.com/office/drawing/2014/main" val="312963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活動與交付項目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參與者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網頁介面設計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YJ、ZC、TK、YF、ZM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408060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網頁邏輯控制設計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YJ、ZC、TK、YF、ZM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50932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資料庫系統設計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YJ、SY、TK、YF、ZM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61735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里程碑：完成軟體設計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YF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43773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使用者身份與權限驗證實作與測試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YJ、ZC、TK、YF、ZM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45416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病歷FHIR資料格式實作與測試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YJ、ZC、SY、YF、ZM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52373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電子病歷系統實作與測試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YJ、ZC、SY、YF、ZM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7916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網頁介面實作與測試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YJ、ZC、SY、YF、TK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04167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網頁邏輯控制實作與測試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YJ、ZC、SY、YF、TK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5697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資料庫系統實作與測試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YJ、ZC、SY、YF、TK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26046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里程碑：完成軟體發展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ZC 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62639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TW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整合測試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marL="0" indent="-1270" algn="l" defTabSz="457200" rtl="0" eaLnBrk="1" latinLnBrk="0" hangingPunct="1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TW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YJ、ZM、SY、YF、TK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018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-1270" algn="l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軟體系統測試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YJ、ZM、SY、YF、TK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57699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-1270" algn="l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軟體接受度測試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YJ、ZM、SY、YF、TK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06979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-1270" algn="l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里程碑：完成整合與測試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25400" marR="63500" marT="38100" marB="63500" anchor="ctr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08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ZC 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82761136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1881"/>
              </p:ext>
            </p:extLst>
          </p:nvPr>
        </p:nvGraphicFramePr>
        <p:xfrm>
          <a:off x="458501" y="1616663"/>
          <a:ext cx="1760998" cy="19913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16552">
                  <a:extLst>
                    <a:ext uri="{9D8B030D-6E8A-4147-A177-3AD203B41FA5}">
                      <a16:colId xmlns:a16="http://schemas.microsoft.com/office/drawing/2014/main" val="2952849174"/>
                    </a:ext>
                  </a:extLst>
                </a:gridCol>
                <a:gridCol w="944446">
                  <a:extLst>
                    <a:ext uri="{9D8B030D-6E8A-4147-A177-3AD203B41FA5}">
                      <a16:colId xmlns:a16="http://schemas.microsoft.com/office/drawing/2014/main" val="460630656"/>
                    </a:ext>
                  </a:extLst>
                </a:gridCol>
              </a:tblGrid>
              <a:tr h="273797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姓名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381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縮寫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0" marR="76200" marT="38100" marB="635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72856"/>
                  </a:ext>
                </a:extLst>
              </a:tr>
              <a:tr h="273797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鍾宜舫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YF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extLst>
                  <a:ext uri="{0D108BD9-81ED-4DB2-BD59-A6C34878D82A}">
                    <a16:rowId xmlns:a16="http://schemas.microsoft.com/office/drawing/2014/main" val="3661811917"/>
                  </a:ext>
                </a:extLst>
              </a:tr>
              <a:tr h="273797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鮑勇志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YJ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extLst>
                  <a:ext uri="{0D108BD9-81ED-4DB2-BD59-A6C34878D82A}">
                    <a16:rowId xmlns:a16="http://schemas.microsoft.com/office/drawing/2014/main" val="1564295692"/>
                  </a:ext>
                </a:extLst>
              </a:tr>
              <a:tr h="273797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楊智成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ZC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extLst>
                  <a:ext uri="{0D108BD9-81ED-4DB2-BD59-A6C34878D82A}">
                    <a16:rowId xmlns:a16="http://schemas.microsoft.com/office/drawing/2014/main" val="304908345"/>
                  </a:ext>
                </a:extLst>
              </a:tr>
              <a:tr h="273797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白庭愷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TK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extLst>
                  <a:ext uri="{0D108BD9-81ED-4DB2-BD59-A6C34878D82A}">
                    <a16:rowId xmlns:a16="http://schemas.microsoft.com/office/drawing/2014/main" val="2750787405"/>
                  </a:ext>
                </a:extLst>
              </a:tr>
              <a:tr h="273797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游上逸</a:t>
                      </a:r>
                      <a:endParaRPr lang="zh-TW" sz="1200" kern="10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SY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extLst>
                  <a:ext uri="{0D108BD9-81ED-4DB2-BD59-A6C34878D82A}">
                    <a16:rowId xmlns:a16="http://schemas.microsoft.com/office/drawing/2014/main" val="3603676218"/>
                  </a:ext>
                </a:extLst>
              </a:tr>
              <a:tr h="273797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陳昭銘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ZM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0" marR="76200" marT="38100" marB="63500"/>
                </a:tc>
                <a:extLst>
                  <a:ext uri="{0D108BD9-81ED-4DB2-BD59-A6C34878D82A}">
                    <a16:rowId xmlns:a16="http://schemas.microsoft.com/office/drawing/2014/main" val="284501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8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zh-TW" dirty="0">
                <a:solidFill>
                  <a:schemeClr val="bg1"/>
                </a:solidFill>
              </a:rPr>
              <a:t>Task Scheduling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pic>
        <p:nvPicPr>
          <p:cNvPr id="6" name="imag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3252" y="920346"/>
            <a:ext cx="8543925" cy="581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320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233487"/>
            <a:ext cx="8067193" cy="5101476"/>
          </a:xfrm>
          <a:prstGeom prst="rect">
            <a:avLst/>
          </a:prstGeom>
        </p:spPr>
      </p:pic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zh-TW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zh-TW" dirty="0">
                <a:solidFill>
                  <a:schemeClr val="bg1"/>
                </a:solidFill>
              </a:rPr>
              <a:t>System Block Diagram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11" y="1421476"/>
            <a:ext cx="8555529" cy="46436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00911" y="1421476"/>
            <a:ext cx="8555529" cy="464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3;p7"/>
          <p:cNvSpPr/>
          <p:nvPr/>
        </p:nvSpPr>
        <p:spPr>
          <a:xfrm>
            <a:off x="1" y="690790"/>
            <a:ext cx="2219498" cy="73068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900911" y="165302"/>
            <a:ext cx="8910638" cy="649346"/>
          </a:xfrm>
        </p:spPr>
        <p:txBody>
          <a:bodyPr/>
          <a:lstStyle/>
          <a:p>
            <a:r>
              <a:rPr lang="en-US" altLang="zh-TW" b="1" dirty="0"/>
              <a:t>Medical Record Management</a:t>
            </a:r>
            <a:r>
              <a:rPr lang="zh-TW" altLang="en-US" b="1" dirty="0"/>
              <a:t> </a:t>
            </a:r>
            <a:r>
              <a:rPr lang="en-US" altLang="zh-TW" b="1" dirty="0"/>
              <a:t>System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61" y="1421476"/>
            <a:ext cx="7844435" cy="471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09208" y="1330036"/>
            <a:ext cx="8254537" cy="49793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186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778</TotalTime>
  <Words>310</Words>
  <Application>Microsoft Office PowerPoint</Application>
  <PresentationFormat>寬螢幕</PresentationFormat>
  <Paragraphs>133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Century Gothic</vt:lpstr>
      <vt:lpstr>Times New Roman</vt:lpstr>
      <vt:lpstr>Wingdings 3</vt:lpstr>
      <vt:lpstr>絲縷</vt:lpstr>
      <vt:lpstr>病歷管理系統</vt:lpstr>
      <vt:lpstr>Outline</vt:lpstr>
      <vt:lpstr>Medical Record Management System</vt:lpstr>
      <vt:lpstr>Medical Record Management System</vt:lpstr>
      <vt:lpstr>Medical Record Management System</vt:lpstr>
      <vt:lpstr>Medical Record Management System</vt:lpstr>
      <vt:lpstr>Medical Record Management System</vt:lpstr>
      <vt:lpstr>Medical Record Management System</vt:lpstr>
      <vt:lpstr>Medical Record Management System</vt:lpstr>
      <vt:lpstr>Medical Record Management System</vt:lpstr>
      <vt:lpstr>Medical Record Management System</vt:lpstr>
      <vt:lpstr>Medical Record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病歷管理系統</dc:title>
  <dc:creator>bao</dc:creator>
  <cp:lastModifiedBy>Kyle</cp:lastModifiedBy>
  <cp:revision>42</cp:revision>
  <dcterms:created xsi:type="dcterms:W3CDTF">2019-10-26T04:57:33Z</dcterms:created>
  <dcterms:modified xsi:type="dcterms:W3CDTF">2019-11-18T10:07:41Z</dcterms:modified>
</cp:coreProperties>
</file>