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5"/>
  </p:notesMasterIdLst>
  <p:sldIdLst>
    <p:sldId id="256" r:id="rId2"/>
    <p:sldId id="257" r:id="rId3"/>
    <p:sldId id="337" r:id="rId4"/>
    <p:sldId id="259" r:id="rId5"/>
    <p:sldId id="338" r:id="rId6"/>
    <p:sldId id="339" r:id="rId7"/>
    <p:sldId id="263" r:id="rId8"/>
    <p:sldId id="340" r:id="rId9"/>
    <p:sldId id="264" r:id="rId10"/>
    <p:sldId id="341" r:id="rId11"/>
    <p:sldId id="342" r:id="rId12"/>
    <p:sldId id="404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91" r:id="rId62"/>
    <p:sldId id="392" r:id="rId63"/>
    <p:sldId id="393" r:id="rId64"/>
    <p:sldId id="394" r:id="rId65"/>
    <p:sldId id="395" r:id="rId66"/>
    <p:sldId id="396" r:id="rId67"/>
    <p:sldId id="397" r:id="rId68"/>
    <p:sldId id="398" r:id="rId69"/>
    <p:sldId id="399" r:id="rId70"/>
    <p:sldId id="400" r:id="rId71"/>
    <p:sldId id="401" r:id="rId72"/>
    <p:sldId id="402" r:id="rId73"/>
    <p:sldId id="336" r:id="rId74"/>
  </p:sldIdLst>
  <p:sldSz cx="9144000" cy="5143500" type="screen16x9"/>
  <p:notesSz cx="6858000" cy="9144000"/>
  <p:embeddedFontLst>
    <p:embeddedFont>
      <p:font typeface="Ubuntu" panose="020B0504030602030204" pitchFamily="34" charset="0"/>
      <p:regular r:id="rId76"/>
      <p:bold r:id="rId77"/>
      <p:italic r:id="rId78"/>
      <p:boldItalic r:id="rId7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3"/>
    <p:restoredTop sz="94694"/>
  </p:normalViewPr>
  <p:slideViewPr>
    <p:cSldViewPr snapToGrid="0">
      <p:cViewPr>
        <p:scale>
          <a:sx n="124" d="100"/>
          <a:sy n="124" d="100"/>
        </p:scale>
        <p:origin x="136" y="7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3f51a35f3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3f51a35f3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f51a35f3f_0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f51a35f3f_0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E77A0DA3-CE72-374E-7977-8E9E05CBE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f51a35f3f_0_240:notes">
            <a:extLst>
              <a:ext uri="{FF2B5EF4-FFF2-40B4-BE49-F238E27FC236}">
                <a16:creationId xmlns:a16="http://schemas.microsoft.com/office/drawing/2014/main" id="{BD43AB4E-8803-ED8A-D29E-21CE9BA195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f51a35f3f_0_240:notes">
            <a:extLst>
              <a:ext uri="{FF2B5EF4-FFF2-40B4-BE49-F238E27FC236}">
                <a16:creationId xmlns:a16="http://schemas.microsoft.com/office/drawing/2014/main" id="{6D4F956B-556E-95C9-B9E7-21EA3DB80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2691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30217417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30217417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22ff4aa6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22ff4aa6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f51a35f3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f51a35f3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22ff4aa6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22ff4aa6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22ff4aa6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22ff4aa6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3c49d3f2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f3c49d3f2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3f51a35f3f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3f51a35f3f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f51a35f3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f51a35f3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3f51a35f3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3f51a35f3f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af6e57e21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af6e57e21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af6e57e21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af6e57e21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3f51a35f3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3f51a35f3f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af6e57e21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af6e57e21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f30217417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f30217417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f30217417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f30217417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3f51a35f3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3f51a35f3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3f51a35f3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3f51a35f3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afa529d2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afa529d2a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f51a35f3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3f51a35f3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522ff4aa6d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522ff4aa6d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f30217417a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f30217417a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576b3653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576b3653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522ff4aa6d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522ff4aa6d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522ff4aa6d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522ff4aa6d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3f51a35f3f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3f51a35f3f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522ff4aa6d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522ff4aa6d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f30217417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f30217417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54f892d363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54f892d363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f30217417a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f30217417a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22ff4aa6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22ff4aa6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f30217417a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f30217417a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54f892d363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54f892d363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54f892d363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54f892d363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f30217417a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f30217417a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f30217417a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f30217417a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f30217417a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f30217417a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f30217417a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f30217417a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54f892d363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54f892d363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afa529d2a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afa529d2a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f30217417a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f30217417a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22ff4aa6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522ff4aa6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f30217417a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f30217417a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54f892d363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54f892d363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3afa529d2a_0_7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3afa529d2a_0_7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f275fa0cf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f275fa0cf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f275fa0cf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f275fa0cf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f275fa0cfb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f275fa0cfb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f275fa0cf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f275fa0cf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28046c72122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28046c72122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28046c72122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28046c72122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f275fa0cfb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f275fa0cfb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30217417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f30217417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f275fa0cfb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f275fa0cfb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28046c721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28046c721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f275fa0cfb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f275fa0cfb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28046c7212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28046c7212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40C28"/>
                </a:solidFill>
              </a:rPr>
              <a:t> I bitcoin = 100 million Satoshis</a:t>
            </a:r>
            <a:endParaRPr sz="1500">
              <a:solidFill>
                <a:srgbClr val="040C2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40C2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40C28"/>
                </a:solidFill>
              </a:rPr>
              <a:t>The input in this transaction imports 50 BTC from output #0 in transaction f5d8... Then the output sends 50 BTC to a Bitcoin address (expressed here in hexadecimal 4043... instead of the normal base58). When the recipient wants to spend this money, he will reference output #0 of this transaction in an input of his own transaction.</a:t>
            </a:r>
            <a:endParaRPr sz="1500">
              <a:solidFill>
                <a:srgbClr val="040C28"/>
              </a:solidFill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28046c7212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28046c7212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f275fa0cfb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9" name="Google Shape;1119;gf275fa0cfb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f275fa0cfb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f275fa0cfb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f275fa0cf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f275fa0cf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tcp default port: 8333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f275fa0cfb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f275fa0cfb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f275fa0cf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f275fa0cf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22ff4aa6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22ff4aa6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f275fa0cf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f275fa0cf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522ff4aa6d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522ff4aa6d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28046c72122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28046c72122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440a949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440a949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22ff4aa6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22ff4aa6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bba14ed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bba14ed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Blockchains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Ubuntu"/>
                <a:ea typeface="Ubuntu"/>
                <a:cs typeface="Ubuntu"/>
                <a:sym typeface="Ubuntu"/>
              </a:rPr>
              <a:t>&amp; Distributed Ledgers</a:t>
            </a:r>
            <a:endParaRPr sz="52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  <a:latin typeface="Ubuntu"/>
                <a:ea typeface="Ubuntu"/>
                <a:cs typeface="Ubuntu"/>
                <a:sym typeface="Ubuntu"/>
              </a:rPr>
              <a:t>Lecture 02</a:t>
            </a:r>
            <a:endParaRPr sz="2800">
              <a:solidFill>
                <a:srgbClr val="595959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618400"/>
            <a:ext cx="9144000" cy="6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Ubuntu"/>
                <a:ea typeface="Ubuntu"/>
                <a:cs typeface="Ubuntu"/>
                <a:sym typeface="Ubuntu"/>
              </a:rPr>
              <a:t>Aggelos Kiayias</a:t>
            </a:r>
            <a:endParaRPr sz="2400">
              <a:latin typeface="Ubuntu"/>
              <a:ea typeface="Ubuntu"/>
              <a:cs typeface="Ubuntu"/>
              <a:sym typeface="Ubuntu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208598" y="4635300"/>
            <a:ext cx="7793027" cy="5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Slide credits: 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AK, Dimitris </a:t>
            </a:r>
            <a:r>
              <a:rPr lang="en" dirty="0" err="1">
                <a:latin typeface="Ubuntu"/>
                <a:ea typeface="Ubuntu"/>
                <a:cs typeface="Ubuntu"/>
                <a:sym typeface="Ubuntu"/>
              </a:rPr>
              <a:t>Karakostas</a:t>
            </a:r>
            <a:r>
              <a:rPr lang="en" dirty="0">
                <a:latin typeface="Ubuntu"/>
                <a:ea typeface="Ubuntu"/>
                <a:cs typeface="Ubuntu"/>
                <a:sym typeface="Ubuntu"/>
              </a:rPr>
              <a:t>, Michele </a:t>
            </a:r>
            <a:r>
              <a:rPr lang="en" dirty="0" err="1">
                <a:latin typeface="Ubuntu"/>
                <a:ea typeface="Ubuntu"/>
                <a:cs typeface="Ubuntu"/>
                <a:sym typeface="Ubuntu"/>
              </a:rPr>
              <a:t>Ciampi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lang="en" dirty="0" err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Dionysis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dirty="0" err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Zindros</a:t>
            </a:r>
            <a:r>
              <a:rPr lang="en" dirty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, Christos </a:t>
            </a:r>
            <a:r>
              <a:rPr lang="en" dirty="0" err="1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Nasikas</a:t>
            </a:r>
            <a:endParaRPr dirty="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storage: Authenticated protocols</a:t>
            </a:r>
            <a:endParaRPr/>
          </a:p>
        </p:txBody>
      </p:sp>
      <p:sp>
        <p:nvSpPr>
          <p:cNvPr id="176" name="Google Shape;176;p34"/>
          <p:cNvSpPr txBox="1">
            <a:spLocks noGrp="1"/>
          </p:cNvSpPr>
          <p:nvPr>
            <p:ph type="body" idx="1"/>
          </p:nvPr>
        </p:nvSpPr>
        <p:spPr>
          <a:xfrm>
            <a:off x="4532625" y="1152475"/>
            <a:ext cx="4299600" cy="2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signature-based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Client creates and stores key pair </a:t>
            </a:r>
            <a:r>
              <a:rPr lang="en" sz="1400" i="1" dirty="0"/>
              <a:t>(</a:t>
            </a:r>
            <a:r>
              <a:rPr lang="en" sz="1400" i="1" dirty="0" err="1"/>
              <a:t>sk</a:t>
            </a:r>
            <a:r>
              <a:rPr lang="en" sz="1400" i="1" dirty="0"/>
              <a:t>, </a:t>
            </a:r>
            <a:r>
              <a:rPr lang="en" sz="1400" i="1" dirty="0" err="1"/>
              <a:t>vk</a:t>
            </a:r>
            <a:r>
              <a:rPr lang="en" sz="1400" i="1" dirty="0"/>
              <a:t>)</a:t>
            </a:r>
            <a:endParaRPr sz="1400" i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Client computes </a:t>
            </a:r>
            <a:r>
              <a:rPr lang="en" sz="1400" i="1" dirty="0" err="1"/>
              <a:t>σ</a:t>
            </a:r>
            <a:r>
              <a:rPr lang="en" sz="1400" i="1" dirty="0"/>
              <a:t> = Sign(</a:t>
            </a:r>
            <a:r>
              <a:rPr lang="en" sz="1400" i="1" dirty="0" err="1"/>
              <a:t>sk</a:t>
            </a:r>
            <a:r>
              <a:rPr lang="en" sz="1400" i="1" dirty="0"/>
              <a:t>, &lt;F, D&gt;)</a:t>
            </a:r>
            <a:endParaRPr sz="1400" i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Client sends </a:t>
            </a:r>
            <a:r>
              <a:rPr lang="en" sz="1400" i="1" dirty="0"/>
              <a:t>(F, D, </a:t>
            </a:r>
            <a:r>
              <a:rPr lang="en" sz="1400" i="1" dirty="0" err="1"/>
              <a:t>σ</a:t>
            </a:r>
            <a:r>
              <a:rPr lang="en" sz="1400" i="1" dirty="0"/>
              <a:t>)</a:t>
            </a:r>
            <a:r>
              <a:rPr lang="en" sz="1400" dirty="0"/>
              <a:t> to server, deletes </a:t>
            </a:r>
            <a:r>
              <a:rPr lang="en" sz="1400" i="1" dirty="0"/>
              <a:t>D, </a:t>
            </a:r>
            <a:r>
              <a:rPr lang="en" sz="1400" i="1" dirty="0" err="1"/>
              <a:t>σ</a:t>
            </a:r>
            <a:endParaRPr sz="1400" i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Server stores </a:t>
            </a:r>
            <a:r>
              <a:rPr lang="en" sz="1400" i="1" dirty="0"/>
              <a:t>(F, D, </a:t>
            </a:r>
            <a:r>
              <a:rPr lang="en" sz="1400" i="1" dirty="0" err="1"/>
              <a:t>σ</a:t>
            </a:r>
            <a:r>
              <a:rPr lang="en" sz="1400" i="1" dirty="0"/>
              <a:t>)</a:t>
            </a:r>
            <a:endParaRPr sz="1400" i="1"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</a:rPr>
              <a:t>Time passes…</a:t>
            </a:r>
            <a:endParaRPr sz="1400"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Client requests </a:t>
            </a:r>
            <a:r>
              <a:rPr lang="en" sz="1400" i="1" dirty="0"/>
              <a:t>F</a:t>
            </a:r>
            <a:r>
              <a:rPr lang="en" sz="1400" dirty="0"/>
              <a:t> from server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Server returns </a:t>
            </a:r>
            <a:r>
              <a:rPr lang="en" sz="1400" i="1" dirty="0"/>
              <a:t>(D’, </a:t>
            </a:r>
            <a:r>
              <a:rPr lang="en" sz="1400" i="1" dirty="0" err="1"/>
              <a:t>σ</a:t>
            </a:r>
            <a:r>
              <a:rPr lang="en" sz="1400" i="1" dirty="0"/>
              <a:t>’)</a:t>
            </a:r>
            <a:endParaRPr sz="1400" i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Client checks if </a:t>
            </a:r>
            <a:r>
              <a:rPr lang="en" sz="1400" i="1" dirty="0"/>
              <a:t>Verify(</a:t>
            </a:r>
            <a:r>
              <a:rPr lang="en" sz="1400" i="1" dirty="0" err="1"/>
              <a:t>vk</a:t>
            </a:r>
            <a:r>
              <a:rPr lang="en" sz="1400" i="1" dirty="0"/>
              <a:t>, &lt;F, D’&gt;, </a:t>
            </a:r>
            <a:r>
              <a:rPr lang="en" sz="1400" i="1" dirty="0" err="1"/>
              <a:t>σ</a:t>
            </a:r>
            <a:r>
              <a:rPr lang="en" sz="1400" i="1" dirty="0"/>
              <a:t>’) = True</a:t>
            </a:r>
            <a:endParaRPr sz="14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storage: Authenticated protocols</a:t>
            </a:r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body" idx="1"/>
          </p:nvPr>
        </p:nvSpPr>
        <p:spPr>
          <a:xfrm>
            <a:off x="68767" y="4433125"/>
            <a:ext cx="8927716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What is the main difference between the two? What are advantages / disadvantages?</a:t>
            </a:r>
            <a:endParaRPr i="1" dirty="0"/>
          </a:p>
        </p:txBody>
      </p:sp>
      <p:sp>
        <p:nvSpPr>
          <p:cNvPr id="183" name="Google Shape;18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04300" cy="2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Hash-based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sends file </a:t>
            </a:r>
            <a:r>
              <a:rPr lang="en" sz="1400" i="1"/>
              <a:t>F</a:t>
            </a:r>
            <a:r>
              <a:rPr lang="en" sz="1400"/>
              <a:t> with data </a:t>
            </a:r>
            <a:r>
              <a:rPr lang="en" sz="1400" i="1"/>
              <a:t>D</a:t>
            </a:r>
            <a:r>
              <a:rPr lang="en" sz="1400"/>
              <a:t> to server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stores </a:t>
            </a:r>
            <a:r>
              <a:rPr lang="en" sz="1400" i="1"/>
              <a:t>(F, D)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computes and stores </a:t>
            </a:r>
            <a:r>
              <a:rPr lang="en" sz="1400" i="1"/>
              <a:t>H(D)</a:t>
            </a:r>
            <a:r>
              <a:rPr lang="en" sz="1400"/>
              <a:t>, deletes </a:t>
            </a:r>
            <a:r>
              <a:rPr lang="en" sz="1400" i="1"/>
              <a:t>D</a:t>
            </a:r>
            <a:endParaRPr sz="1400" i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Time passes…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requests </a:t>
            </a:r>
            <a:r>
              <a:rPr lang="en" sz="1400" i="1"/>
              <a:t>F</a:t>
            </a:r>
            <a:r>
              <a:rPr lang="en" sz="1400"/>
              <a:t> from server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returns </a:t>
            </a:r>
            <a:r>
              <a:rPr lang="en" sz="1400" i="1"/>
              <a:t>D’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compares </a:t>
            </a:r>
            <a:r>
              <a:rPr lang="en" sz="1400" i="1"/>
              <a:t>H(D’) = H(D)</a:t>
            </a:r>
            <a:endParaRPr sz="1400" i="1"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4532625" y="1152475"/>
            <a:ext cx="4299600" cy="2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signature-based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creates and stores key pair </a:t>
            </a:r>
            <a:r>
              <a:rPr lang="en" sz="1400" i="1"/>
              <a:t>(sk, vk)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computes </a:t>
            </a:r>
            <a:r>
              <a:rPr lang="en" sz="1400" i="1"/>
              <a:t>σ = Sign(sk, &lt;F, D&gt;)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sends </a:t>
            </a:r>
            <a:r>
              <a:rPr lang="en" sz="1400" i="1"/>
              <a:t>(F, D, σ)</a:t>
            </a:r>
            <a:r>
              <a:rPr lang="en" sz="1400"/>
              <a:t> to server, deletes </a:t>
            </a:r>
            <a:r>
              <a:rPr lang="en" sz="1400" i="1"/>
              <a:t>D, σ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stores </a:t>
            </a:r>
            <a:r>
              <a:rPr lang="en" sz="1400" i="1"/>
              <a:t>(F, D, σ)</a:t>
            </a:r>
            <a:endParaRPr sz="1400" i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Time passes…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requests </a:t>
            </a:r>
            <a:r>
              <a:rPr lang="en" sz="1400" i="1"/>
              <a:t>F</a:t>
            </a:r>
            <a:r>
              <a:rPr lang="en" sz="1400"/>
              <a:t> from server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returns </a:t>
            </a:r>
            <a:r>
              <a:rPr lang="en" sz="1400" i="1"/>
              <a:t>(D’, σ’)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checks if </a:t>
            </a:r>
            <a:r>
              <a:rPr lang="en" sz="1400" i="1"/>
              <a:t>Verify(vk, &lt;F, D’&gt;, σ’) = True</a:t>
            </a:r>
            <a:endParaRPr sz="1400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CF4EAF54-219C-457D-F012-D7EEA2E4B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>
            <a:extLst>
              <a:ext uri="{FF2B5EF4-FFF2-40B4-BE49-F238E27FC236}">
                <a16:creationId xmlns:a16="http://schemas.microsoft.com/office/drawing/2014/main" id="{D2E1DA18-7DC2-3D24-11A3-D86929FF7A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storage: Authenticated protocols</a:t>
            </a:r>
            <a:endParaRPr/>
          </a:p>
        </p:txBody>
      </p:sp>
      <p:sp>
        <p:nvSpPr>
          <p:cNvPr id="182" name="Google Shape;182;p35">
            <a:extLst>
              <a:ext uri="{FF2B5EF4-FFF2-40B4-BE49-F238E27FC236}">
                <a16:creationId xmlns:a16="http://schemas.microsoft.com/office/drawing/2014/main" id="{31188297-9F4C-BA79-7541-3F697510E3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2237355"/>
            <a:ext cx="85206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i="1" dirty="0"/>
              <a:t>What if client needs only one byte of the file?</a:t>
            </a: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780511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/>
        </p:nvSpPr>
        <p:spPr>
          <a:xfrm>
            <a:off x="311700" y="2173050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Ubuntu"/>
                <a:ea typeface="Ubuntu"/>
                <a:cs typeface="Ubuntu"/>
                <a:sym typeface="Ubuntu"/>
              </a:rPr>
              <a:t>Merkle Trees</a:t>
            </a:r>
            <a:endParaRPr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definitions</a:t>
            </a:r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Binary</a:t>
            </a:r>
            <a:r>
              <a:rPr lang="en"/>
              <a:t>: every node has at most 2 children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</a:t>
            </a:r>
            <a:r>
              <a:rPr lang="en" b="1"/>
              <a:t>full</a:t>
            </a:r>
            <a:r>
              <a:rPr lang="en"/>
              <a:t>: every node has either 0 or 2 children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</a:t>
            </a:r>
            <a:r>
              <a:rPr lang="en" b="1"/>
              <a:t>complete</a:t>
            </a:r>
            <a:r>
              <a:rPr lang="en"/>
              <a:t>: every node in every level, except possibly the second-to-last, has exactly 2 children, and all nodes in the last level are as far left as possible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Merkle tree</a:t>
            </a:r>
            <a:r>
              <a:rPr lang="en"/>
              <a:t>: an </a:t>
            </a:r>
            <a:r>
              <a:rPr lang="en" i="1"/>
              <a:t>authenticated </a:t>
            </a:r>
            <a:r>
              <a:rPr lang="en"/>
              <a:t>binary tree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927" y="3277775"/>
            <a:ext cx="2008150" cy="177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</a:t>
            </a:r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file into </a:t>
            </a:r>
            <a:r>
              <a:rPr lang="en" i="1"/>
              <a:t>small</a:t>
            </a:r>
            <a:r>
              <a:rPr lang="en"/>
              <a:t> </a:t>
            </a:r>
            <a:r>
              <a:rPr lang="en" b="1"/>
              <a:t>chunks</a:t>
            </a:r>
            <a:r>
              <a:rPr lang="en"/>
              <a:t> (e.g., 1KB)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03" name="Google Shape;203;p38"/>
          <p:cNvGrpSpPr/>
          <p:nvPr/>
        </p:nvGrpSpPr>
        <p:grpSpPr>
          <a:xfrm>
            <a:off x="485234" y="3526050"/>
            <a:ext cx="7568955" cy="388200"/>
            <a:chOff x="485234" y="3526050"/>
            <a:chExt cx="7568955" cy="388200"/>
          </a:xfrm>
        </p:grpSpPr>
        <p:sp>
          <p:nvSpPr>
            <p:cNvPr id="204" name="Google Shape;204;p38"/>
            <p:cNvSpPr/>
            <p:nvPr/>
          </p:nvSpPr>
          <p:spPr>
            <a:xfrm>
              <a:off x="485234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8"/>
            <p:cNvSpPr/>
            <p:nvPr/>
          </p:nvSpPr>
          <p:spPr>
            <a:xfrm>
              <a:off x="1431983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8"/>
            <p:cNvSpPr/>
            <p:nvPr/>
          </p:nvSpPr>
          <p:spPr>
            <a:xfrm>
              <a:off x="2379451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8"/>
            <p:cNvSpPr/>
            <p:nvPr/>
          </p:nvSpPr>
          <p:spPr>
            <a:xfrm>
              <a:off x="3326200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1KB</a:t>
              </a:r>
              <a:endParaRPr/>
            </a:p>
          </p:txBody>
        </p:sp>
        <p:sp>
          <p:nvSpPr>
            <p:cNvPr id="208" name="Google Shape;208;p38"/>
            <p:cNvSpPr/>
            <p:nvPr/>
          </p:nvSpPr>
          <p:spPr>
            <a:xfrm>
              <a:off x="4273668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8"/>
            <p:cNvSpPr/>
            <p:nvPr/>
          </p:nvSpPr>
          <p:spPr>
            <a:xfrm>
              <a:off x="5221136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8"/>
            <p:cNvSpPr/>
            <p:nvPr/>
          </p:nvSpPr>
          <p:spPr>
            <a:xfrm>
              <a:off x="6157821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8"/>
            <p:cNvSpPr/>
            <p:nvPr/>
          </p:nvSpPr>
          <p:spPr>
            <a:xfrm>
              <a:off x="7105289" y="3526050"/>
              <a:ext cx="948900" cy="38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8"/>
          <p:cNvSpPr/>
          <p:nvPr/>
        </p:nvSpPr>
        <p:spPr>
          <a:xfrm rot="-5400000">
            <a:off x="4183775" y="294950"/>
            <a:ext cx="183300" cy="7580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8"/>
          <p:cNvSpPr txBox="1"/>
          <p:nvPr/>
        </p:nvSpPr>
        <p:spPr>
          <a:xfrm>
            <a:off x="1168175" y="4256050"/>
            <a:ext cx="62109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whole file</a:t>
            </a:r>
            <a:endParaRPr/>
          </a:p>
        </p:txBody>
      </p:sp>
      <p:sp>
        <p:nvSpPr>
          <p:cNvPr id="214" name="Google Shape;214;p38"/>
          <p:cNvSpPr/>
          <p:nvPr/>
        </p:nvSpPr>
        <p:spPr>
          <a:xfrm rot="5400000">
            <a:off x="3737400" y="2903350"/>
            <a:ext cx="161100" cy="925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787175" y="2884450"/>
            <a:ext cx="6210900" cy="7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small chunk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</a:t>
            </a:r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Hash </a:t>
            </a:r>
            <a:r>
              <a:rPr lang="en"/>
              <a:t>each chunk using a cryptographic hash function (e.g., SHA256)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2"/>
                </a:solidFill>
              </a:rPr>
              <a:t>*Arrows show direction of hash function application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2" name="Google Shape;222;p39"/>
          <p:cNvSpPr/>
          <p:nvPr/>
        </p:nvSpPr>
        <p:spPr>
          <a:xfrm>
            <a:off x="485234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1</a:t>
            </a:r>
            <a:endParaRPr baseline="-25000"/>
          </a:p>
        </p:txBody>
      </p:sp>
      <p:sp>
        <p:nvSpPr>
          <p:cNvPr id="223" name="Google Shape;223;p39"/>
          <p:cNvSpPr/>
          <p:nvPr/>
        </p:nvSpPr>
        <p:spPr>
          <a:xfrm>
            <a:off x="1431983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2</a:t>
            </a:r>
            <a:endParaRPr baseline="-25000"/>
          </a:p>
        </p:txBody>
      </p:sp>
      <p:sp>
        <p:nvSpPr>
          <p:cNvPr id="224" name="Google Shape;224;p39"/>
          <p:cNvSpPr/>
          <p:nvPr/>
        </p:nvSpPr>
        <p:spPr>
          <a:xfrm>
            <a:off x="2379451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25" name="Google Shape;225;p39"/>
          <p:cNvSpPr/>
          <p:nvPr/>
        </p:nvSpPr>
        <p:spPr>
          <a:xfrm>
            <a:off x="3326200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26" name="Google Shape;226;p39"/>
          <p:cNvSpPr/>
          <p:nvPr/>
        </p:nvSpPr>
        <p:spPr>
          <a:xfrm>
            <a:off x="4273668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227" name="Google Shape;227;p39"/>
          <p:cNvSpPr/>
          <p:nvPr/>
        </p:nvSpPr>
        <p:spPr>
          <a:xfrm>
            <a:off x="5221136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1KB</a:t>
            </a:r>
            <a:endParaRPr/>
          </a:p>
        </p:txBody>
      </p:sp>
      <p:sp>
        <p:nvSpPr>
          <p:cNvPr id="228" name="Google Shape;228;p39"/>
          <p:cNvSpPr/>
          <p:nvPr/>
        </p:nvSpPr>
        <p:spPr>
          <a:xfrm>
            <a:off x="6157821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9"/>
          <p:cNvSpPr/>
          <p:nvPr/>
        </p:nvSpPr>
        <p:spPr>
          <a:xfrm>
            <a:off x="7105289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n</a:t>
            </a:r>
            <a:endParaRPr baseline="-25000"/>
          </a:p>
        </p:txBody>
      </p:sp>
      <p:sp>
        <p:nvSpPr>
          <p:cNvPr id="230" name="Google Shape;230;p39"/>
          <p:cNvSpPr/>
          <p:nvPr/>
        </p:nvSpPr>
        <p:spPr>
          <a:xfrm>
            <a:off x="604559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H(D</a:t>
            </a:r>
            <a:r>
              <a:rPr lang="en" b="1" baseline="-25000">
                <a:solidFill>
                  <a:srgbClr val="FFFFFF"/>
                </a:solidFill>
              </a:rPr>
              <a:t>1</a:t>
            </a:r>
            <a:r>
              <a:rPr lang="en" b="1">
                <a:solidFill>
                  <a:srgbClr val="FFFFFF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31" name="Google Shape;231;p39"/>
          <p:cNvCxnSpPr>
            <a:stCxn id="222" idx="0"/>
            <a:endCxn id="230" idx="2"/>
          </p:cNvCxnSpPr>
          <p:nvPr/>
        </p:nvCxnSpPr>
        <p:spPr>
          <a:xfrm rot="10800000">
            <a:off x="954584" y="3609450"/>
            <a:ext cx="510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39"/>
          <p:cNvCxnSpPr>
            <a:stCxn id="223" idx="0"/>
          </p:cNvCxnSpPr>
          <p:nvPr/>
        </p:nvCxnSpPr>
        <p:spPr>
          <a:xfrm rot="10800000">
            <a:off x="1906433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39"/>
          <p:cNvCxnSpPr>
            <a:stCxn id="224" idx="0"/>
          </p:cNvCxnSpPr>
          <p:nvPr/>
        </p:nvCxnSpPr>
        <p:spPr>
          <a:xfrm rot="10800000">
            <a:off x="2853901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39"/>
          <p:cNvCxnSpPr>
            <a:stCxn id="225" idx="0"/>
          </p:cNvCxnSpPr>
          <p:nvPr/>
        </p:nvCxnSpPr>
        <p:spPr>
          <a:xfrm rot="10800000">
            <a:off x="3800650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39"/>
          <p:cNvCxnSpPr>
            <a:stCxn id="226" idx="0"/>
          </p:cNvCxnSpPr>
          <p:nvPr/>
        </p:nvCxnSpPr>
        <p:spPr>
          <a:xfrm rot="10800000">
            <a:off x="4748118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39"/>
          <p:cNvCxnSpPr>
            <a:stCxn id="227" idx="0"/>
          </p:cNvCxnSpPr>
          <p:nvPr/>
        </p:nvCxnSpPr>
        <p:spPr>
          <a:xfrm rot="10800000">
            <a:off x="5695586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39"/>
          <p:cNvCxnSpPr>
            <a:stCxn id="228" idx="0"/>
          </p:cNvCxnSpPr>
          <p:nvPr/>
        </p:nvCxnSpPr>
        <p:spPr>
          <a:xfrm rot="10800000">
            <a:off x="6632271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39"/>
          <p:cNvCxnSpPr>
            <a:stCxn id="229" idx="0"/>
          </p:cNvCxnSpPr>
          <p:nvPr/>
        </p:nvCxnSpPr>
        <p:spPr>
          <a:xfrm rot="10800000">
            <a:off x="7579739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39"/>
          <p:cNvSpPr txBox="1"/>
          <p:nvPr/>
        </p:nvSpPr>
        <p:spPr>
          <a:xfrm>
            <a:off x="6261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0" name="Google Shape;240;p39"/>
          <p:cNvSpPr txBox="1"/>
          <p:nvPr/>
        </p:nvSpPr>
        <p:spPr>
          <a:xfrm>
            <a:off x="15405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1" name="Google Shape;241;p39"/>
          <p:cNvSpPr txBox="1"/>
          <p:nvPr/>
        </p:nvSpPr>
        <p:spPr>
          <a:xfrm>
            <a:off x="25311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2" name="Google Shape;242;p39"/>
          <p:cNvSpPr txBox="1"/>
          <p:nvPr/>
        </p:nvSpPr>
        <p:spPr>
          <a:xfrm>
            <a:off x="35217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3" name="Google Shape;243;p39"/>
          <p:cNvSpPr txBox="1"/>
          <p:nvPr/>
        </p:nvSpPr>
        <p:spPr>
          <a:xfrm>
            <a:off x="4480850" y="375465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4" name="Google Shape;244;p39"/>
          <p:cNvSpPr txBox="1"/>
          <p:nvPr/>
        </p:nvSpPr>
        <p:spPr>
          <a:xfrm>
            <a:off x="5418409" y="3743867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5" name="Google Shape;245;p39"/>
          <p:cNvSpPr txBox="1"/>
          <p:nvPr/>
        </p:nvSpPr>
        <p:spPr>
          <a:xfrm>
            <a:off x="6325341" y="3737383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6" name="Google Shape;246;p39"/>
          <p:cNvSpPr txBox="1"/>
          <p:nvPr/>
        </p:nvSpPr>
        <p:spPr>
          <a:xfrm>
            <a:off x="7315075" y="375465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47" name="Google Shape;247;p39"/>
          <p:cNvSpPr/>
          <p:nvPr/>
        </p:nvSpPr>
        <p:spPr>
          <a:xfrm>
            <a:off x="1556334" y="3210467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H(D</a:t>
            </a:r>
            <a:r>
              <a:rPr lang="en" b="1" baseline="-25000">
                <a:solidFill>
                  <a:srgbClr val="FFFFFF"/>
                </a:solidFill>
              </a:rPr>
              <a:t>2</a:t>
            </a:r>
            <a:r>
              <a:rPr lang="en" b="1">
                <a:solidFill>
                  <a:srgbClr val="FFFFFF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8" name="Google Shape;248;p39"/>
          <p:cNvSpPr/>
          <p:nvPr/>
        </p:nvSpPr>
        <p:spPr>
          <a:xfrm>
            <a:off x="2503447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H(D</a:t>
            </a:r>
            <a:r>
              <a:rPr lang="en" b="1" baseline="-25000">
                <a:solidFill>
                  <a:schemeClr val="lt1"/>
                </a:solidFill>
              </a:rPr>
              <a:t>3</a:t>
            </a:r>
            <a:r>
              <a:rPr lang="en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9" name="Google Shape;249;p39"/>
          <p:cNvSpPr/>
          <p:nvPr/>
        </p:nvSpPr>
        <p:spPr>
          <a:xfrm>
            <a:off x="3450584" y="3210475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H(D</a:t>
            </a:r>
            <a:r>
              <a:rPr lang="en" b="1" baseline="-25000">
                <a:solidFill>
                  <a:schemeClr val="lt1"/>
                </a:solidFill>
              </a:rPr>
              <a:t>4</a:t>
            </a:r>
            <a:r>
              <a:rPr lang="en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0" name="Google Shape;250;p39"/>
          <p:cNvSpPr/>
          <p:nvPr/>
        </p:nvSpPr>
        <p:spPr>
          <a:xfrm>
            <a:off x="4398022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...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1" name="Google Shape;251;p39"/>
          <p:cNvSpPr/>
          <p:nvPr/>
        </p:nvSpPr>
        <p:spPr>
          <a:xfrm>
            <a:off x="5340109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32 B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2" name="Google Shape;252;p39"/>
          <p:cNvSpPr/>
          <p:nvPr/>
        </p:nvSpPr>
        <p:spPr>
          <a:xfrm>
            <a:off x="6296609" y="3221238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253" name="Google Shape;253;p39"/>
          <p:cNvSpPr/>
          <p:nvPr/>
        </p:nvSpPr>
        <p:spPr>
          <a:xfrm>
            <a:off x="7231543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H(D</a:t>
            </a:r>
            <a:r>
              <a:rPr lang="en" b="1" baseline="-25000">
                <a:solidFill>
                  <a:srgbClr val="FFFFFF"/>
                </a:solidFill>
              </a:rPr>
              <a:t>n</a:t>
            </a:r>
            <a:r>
              <a:rPr lang="en" b="1">
                <a:solidFill>
                  <a:srgbClr val="FFFFFF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</a:t>
            </a:r>
            <a:endParaRPr/>
          </a:p>
        </p:txBody>
      </p:sp>
      <p:sp>
        <p:nvSpPr>
          <p:cNvPr id="259" name="Google Shape;259;p40"/>
          <p:cNvSpPr txBox="1">
            <a:spLocks noGrp="1"/>
          </p:cNvSpPr>
          <p:nvPr>
            <p:ph type="body" idx="1"/>
          </p:nvPr>
        </p:nvSpPr>
        <p:spPr>
          <a:xfrm>
            <a:off x="311700" y="1154100"/>
            <a:ext cx="8520600" cy="10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Combine</a:t>
            </a:r>
            <a:r>
              <a:rPr lang="en"/>
              <a:t> them by two to create a binary tree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stores the </a:t>
            </a:r>
            <a:r>
              <a:rPr lang="en" b="1"/>
              <a:t>hash</a:t>
            </a:r>
            <a:r>
              <a:rPr lang="en"/>
              <a:t> of the </a:t>
            </a:r>
            <a:r>
              <a:rPr lang="en" b="1"/>
              <a:t>concat</a:t>
            </a:r>
            <a:r>
              <a:rPr lang="en"/>
              <a:t> of its children</a:t>
            </a:r>
            <a:endParaRPr/>
          </a:p>
        </p:txBody>
      </p:sp>
      <p:sp>
        <p:nvSpPr>
          <p:cNvPr id="260" name="Google Shape;260;p40"/>
          <p:cNvSpPr/>
          <p:nvPr/>
        </p:nvSpPr>
        <p:spPr>
          <a:xfrm>
            <a:off x="485234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1</a:t>
            </a:r>
            <a:endParaRPr baseline="-25000"/>
          </a:p>
        </p:txBody>
      </p:sp>
      <p:sp>
        <p:nvSpPr>
          <p:cNvPr id="261" name="Google Shape;261;p40"/>
          <p:cNvSpPr/>
          <p:nvPr/>
        </p:nvSpPr>
        <p:spPr>
          <a:xfrm>
            <a:off x="1431983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2</a:t>
            </a:r>
            <a:endParaRPr baseline="-25000"/>
          </a:p>
        </p:txBody>
      </p:sp>
      <p:sp>
        <p:nvSpPr>
          <p:cNvPr id="262" name="Google Shape;262;p40"/>
          <p:cNvSpPr/>
          <p:nvPr/>
        </p:nvSpPr>
        <p:spPr>
          <a:xfrm>
            <a:off x="2379451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3326200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264" name="Google Shape;264;p40"/>
          <p:cNvSpPr/>
          <p:nvPr/>
        </p:nvSpPr>
        <p:spPr>
          <a:xfrm>
            <a:off x="4273668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265" name="Google Shape;265;p40"/>
          <p:cNvSpPr/>
          <p:nvPr/>
        </p:nvSpPr>
        <p:spPr>
          <a:xfrm>
            <a:off x="5221136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1KB</a:t>
            </a:r>
            <a:endParaRPr/>
          </a:p>
        </p:txBody>
      </p:sp>
      <p:sp>
        <p:nvSpPr>
          <p:cNvPr id="266" name="Google Shape;266;p40"/>
          <p:cNvSpPr/>
          <p:nvPr/>
        </p:nvSpPr>
        <p:spPr>
          <a:xfrm>
            <a:off x="6157821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40"/>
          <p:cNvSpPr/>
          <p:nvPr/>
        </p:nvSpPr>
        <p:spPr>
          <a:xfrm>
            <a:off x="7105289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n</a:t>
            </a:r>
            <a:endParaRPr baseline="-25000"/>
          </a:p>
        </p:txBody>
      </p:sp>
      <p:sp>
        <p:nvSpPr>
          <p:cNvPr id="268" name="Google Shape;268;p40"/>
          <p:cNvSpPr/>
          <p:nvPr/>
        </p:nvSpPr>
        <p:spPr>
          <a:xfrm>
            <a:off x="604559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H(D</a:t>
            </a:r>
            <a:r>
              <a:rPr lang="en" b="1" baseline="-25000">
                <a:solidFill>
                  <a:srgbClr val="FFFFFF"/>
                </a:solidFill>
              </a:rPr>
              <a:t>1</a:t>
            </a:r>
            <a:r>
              <a:rPr lang="en" b="1">
                <a:solidFill>
                  <a:srgbClr val="FFFFFF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269" name="Google Shape;269;p40"/>
          <p:cNvCxnSpPr>
            <a:stCxn id="260" idx="0"/>
            <a:endCxn id="268" idx="2"/>
          </p:cNvCxnSpPr>
          <p:nvPr/>
        </p:nvCxnSpPr>
        <p:spPr>
          <a:xfrm rot="10800000">
            <a:off x="954584" y="3609450"/>
            <a:ext cx="510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40"/>
          <p:cNvCxnSpPr>
            <a:stCxn id="261" idx="0"/>
            <a:endCxn id="271" idx="2"/>
          </p:cNvCxnSpPr>
          <p:nvPr/>
        </p:nvCxnSpPr>
        <p:spPr>
          <a:xfrm rot="10800000">
            <a:off x="1906433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2" name="Google Shape;272;p40"/>
          <p:cNvCxnSpPr>
            <a:stCxn id="262" idx="0"/>
            <a:endCxn id="273" idx="2"/>
          </p:cNvCxnSpPr>
          <p:nvPr/>
        </p:nvCxnSpPr>
        <p:spPr>
          <a:xfrm rot="10800000">
            <a:off x="2853901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4" name="Google Shape;274;p40"/>
          <p:cNvCxnSpPr>
            <a:stCxn id="263" idx="0"/>
            <a:endCxn id="275" idx="2"/>
          </p:cNvCxnSpPr>
          <p:nvPr/>
        </p:nvCxnSpPr>
        <p:spPr>
          <a:xfrm rot="10800000">
            <a:off x="3800650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6" name="Google Shape;276;p40"/>
          <p:cNvCxnSpPr>
            <a:stCxn id="264" idx="0"/>
            <a:endCxn id="277" idx="2"/>
          </p:cNvCxnSpPr>
          <p:nvPr/>
        </p:nvCxnSpPr>
        <p:spPr>
          <a:xfrm rot="10800000">
            <a:off x="4748118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40"/>
          <p:cNvCxnSpPr>
            <a:stCxn id="265" idx="0"/>
            <a:endCxn id="279" idx="2"/>
          </p:cNvCxnSpPr>
          <p:nvPr/>
        </p:nvCxnSpPr>
        <p:spPr>
          <a:xfrm rot="10800000">
            <a:off x="5695586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" name="Google Shape;280;p40"/>
          <p:cNvCxnSpPr>
            <a:stCxn id="266" idx="0"/>
            <a:endCxn id="281" idx="2"/>
          </p:cNvCxnSpPr>
          <p:nvPr/>
        </p:nvCxnSpPr>
        <p:spPr>
          <a:xfrm rot="10800000">
            <a:off x="6632271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2" name="Google Shape;282;p40"/>
          <p:cNvCxnSpPr>
            <a:stCxn id="267" idx="0"/>
            <a:endCxn id="283" idx="2"/>
          </p:cNvCxnSpPr>
          <p:nvPr/>
        </p:nvCxnSpPr>
        <p:spPr>
          <a:xfrm rot="10800000">
            <a:off x="7579739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4" name="Google Shape;284;p40"/>
          <p:cNvSpPr txBox="1"/>
          <p:nvPr/>
        </p:nvSpPr>
        <p:spPr>
          <a:xfrm>
            <a:off x="6261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5" name="Google Shape;285;p40"/>
          <p:cNvSpPr txBox="1"/>
          <p:nvPr/>
        </p:nvSpPr>
        <p:spPr>
          <a:xfrm>
            <a:off x="15405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6" name="Google Shape;286;p40"/>
          <p:cNvSpPr txBox="1"/>
          <p:nvPr/>
        </p:nvSpPr>
        <p:spPr>
          <a:xfrm>
            <a:off x="25311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7" name="Google Shape;287;p40"/>
          <p:cNvSpPr txBox="1"/>
          <p:nvPr/>
        </p:nvSpPr>
        <p:spPr>
          <a:xfrm>
            <a:off x="35217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8" name="Google Shape;288;p40"/>
          <p:cNvSpPr txBox="1"/>
          <p:nvPr/>
        </p:nvSpPr>
        <p:spPr>
          <a:xfrm>
            <a:off x="4480850" y="375465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9" name="Google Shape;289;p40"/>
          <p:cNvSpPr txBox="1"/>
          <p:nvPr/>
        </p:nvSpPr>
        <p:spPr>
          <a:xfrm>
            <a:off x="5418409" y="3743867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90" name="Google Shape;290;p40"/>
          <p:cNvSpPr txBox="1"/>
          <p:nvPr/>
        </p:nvSpPr>
        <p:spPr>
          <a:xfrm>
            <a:off x="6325341" y="3737383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91" name="Google Shape;291;p40"/>
          <p:cNvSpPr txBox="1"/>
          <p:nvPr/>
        </p:nvSpPr>
        <p:spPr>
          <a:xfrm>
            <a:off x="7315075" y="375465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92" name="Google Shape;292;p40"/>
          <p:cNvSpPr/>
          <p:nvPr/>
        </p:nvSpPr>
        <p:spPr>
          <a:xfrm>
            <a:off x="1556334" y="3210467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H(D</a:t>
            </a:r>
            <a:r>
              <a:rPr lang="en" b="1" baseline="-25000">
                <a:solidFill>
                  <a:srgbClr val="FFFFFF"/>
                </a:solidFill>
              </a:rPr>
              <a:t>2</a:t>
            </a:r>
            <a:r>
              <a:rPr lang="en" b="1">
                <a:solidFill>
                  <a:srgbClr val="FFFFFF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3" name="Google Shape;293;p40"/>
          <p:cNvSpPr/>
          <p:nvPr/>
        </p:nvSpPr>
        <p:spPr>
          <a:xfrm>
            <a:off x="2503447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H(D</a:t>
            </a:r>
            <a:r>
              <a:rPr lang="en" b="1" baseline="-25000">
                <a:solidFill>
                  <a:schemeClr val="lt1"/>
                </a:solidFill>
              </a:rPr>
              <a:t>3</a:t>
            </a:r>
            <a:r>
              <a:rPr lang="en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4" name="Google Shape;294;p40"/>
          <p:cNvSpPr/>
          <p:nvPr/>
        </p:nvSpPr>
        <p:spPr>
          <a:xfrm>
            <a:off x="3450584" y="3210475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H(D</a:t>
            </a:r>
            <a:r>
              <a:rPr lang="en" b="1" baseline="-25000">
                <a:solidFill>
                  <a:schemeClr val="lt1"/>
                </a:solidFill>
              </a:rPr>
              <a:t>4</a:t>
            </a:r>
            <a:r>
              <a:rPr lang="en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5" name="Google Shape;295;p40"/>
          <p:cNvSpPr/>
          <p:nvPr/>
        </p:nvSpPr>
        <p:spPr>
          <a:xfrm>
            <a:off x="4398022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...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6" name="Google Shape;296;p40"/>
          <p:cNvSpPr/>
          <p:nvPr/>
        </p:nvSpPr>
        <p:spPr>
          <a:xfrm>
            <a:off x="5340109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32 B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7" name="Google Shape;297;p40"/>
          <p:cNvSpPr/>
          <p:nvPr/>
        </p:nvSpPr>
        <p:spPr>
          <a:xfrm>
            <a:off x="6296609" y="3221238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298" name="Google Shape;298;p40"/>
          <p:cNvSpPr/>
          <p:nvPr/>
        </p:nvSpPr>
        <p:spPr>
          <a:xfrm>
            <a:off x="7231543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H(D</a:t>
            </a:r>
            <a:r>
              <a:rPr lang="en" b="1" baseline="-25000">
                <a:solidFill>
                  <a:srgbClr val="FFFFFF"/>
                </a:solidFill>
              </a:rPr>
              <a:t>n</a:t>
            </a:r>
            <a:r>
              <a:rPr lang="en" b="1">
                <a:solidFill>
                  <a:srgbClr val="FFFFFF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99" name="Google Shape;299;p40"/>
          <p:cNvSpPr/>
          <p:nvPr/>
        </p:nvSpPr>
        <p:spPr>
          <a:xfrm>
            <a:off x="669976" y="2492318"/>
            <a:ext cx="1498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 H(D</a:t>
            </a:r>
            <a:r>
              <a:rPr lang="en" b="1" baseline="-25000">
                <a:solidFill>
                  <a:srgbClr val="FFFFFF"/>
                </a:solidFill>
              </a:rPr>
              <a:t>1</a:t>
            </a:r>
            <a:r>
              <a:rPr lang="en" b="1">
                <a:solidFill>
                  <a:srgbClr val="FFFFFF"/>
                </a:solidFill>
              </a:rPr>
              <a:t>)||H(D</a:t>
            </a:r>
            <a:r>
              <a:rPr lang="en" b="1" baseline="-25000">
                <a:solidFill>
                  <a:srgbClr val="FFFFFF"/>
                </a:solidFill>
              </a:rPr>
              <a:t>2</a:t>
            </a:r>
            <a:r>
              <a:rPr lang="en" b="1">
                <a:solidFill>
                  <a:srgbClr val="FFFFFF"/>
                </a:solidFill>
              </a:rPr>
              <a:t>) 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00" name="Google Shape;300;p40"/>
          <p:cNvCxnSpPr>
            <a:stCxn id="268" idx="0"/>
            <a:endCxn id="299" idx="2"/>
          </p:cNvCxnSpPr>
          <p:nvPr/>
        </p:nvCxnSpPr>
        <p:spPr>
          <a:xfrm rot="10800000" flipH="1">
            <a:off x="954659" y="2880450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" name="Google Shape;301;p40"/>
          <p:cNvCxnSpPr>
            <a:stCxn id="292" idx="0"/>
            <a:endCxn id="299" idx="2"/>
          </p:cNvCxnSpPr>
          <p:nvPr/>
        </p:nvCxnSpPr>
        <p:spPr>
          <a:xfrm rot="10800000">
            <a:off x="1418934" y="2880467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" name="Google Shape;302;p40"/>
          <p:cNvSpPr/>
          <p:nvPr/>
        </p:nvSpPr>
        <p:spPr>
          <a:xfrm>
            <a:off x="2580001" y="2502218"/>
            <a:ext cx="1498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H( H(D</a:t>
            </a:r>
            <a:r>
              <a:rPr lang="en" b="1" baseline="-25000">
                <a:solidFill>
                  <a:schemeClr val="lt1"/>
                </a:solidFill>
              </a:rPr>
              <a:t>3</a:t>
            </a:r>
            <a:r>
              <a:rPr lang="en" b="1">
                <a:solidFill>
                  <a:schemeClr val="lt1"/>
                </a:solidFill>
              </a:rPr>
              <a:t>)||H(D</a:t>
            </a:r>
            <a:r>
              <a:rPr lang="en" b="1" baseline="-25000">
                <a:solidFill>
                  <a:schemeClr val="lt1"/>
                </a:solidFill>
              </a:rPr>
              <a:t>4</a:t>
            </a:r>
            <a:r>
              <a:rPr lang="en" b="1">
                <a:solidFill>
                  <a:schemeClr val="lt1"/>
                </a:solidFill>
              </a:rPr>
              <a:t>) 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03" name="Google Shape;303;p40"/>
          <p:cNvCxnSpPr>
            <a:endCxn id="302" idx="2"/>
          </p:cNvCxnSpPr>
          <p:nvPr/>
        </p:nvCxnSpPr>
        <p:spPr>
          <a:xfrm rot="10800000" flipH="1">
            <a:off x="2864701" y="2890418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4" name="Google Shape;304;p40"/>
          <p:cNvCxnSpPr>
            <a:endCxn id="302" idx="2"/>
          </p:cNvCxnSpPr>
          <p:nvPr/>
        </p:nvCxnSpPr>
        <p:spPr>
          <a:xfrm rot="10800000">
            <a:off x="3329101" y="2890418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5" name="Google Shape;305;p40"/>
          <p:cNvSpPr/>
          <p:nvPr/>
        </p:nvSpPr>
        <p:spPr>
          <a:xfrm>
            <a:off x="4490026" y="2502218"/>
            <a:ext cx="1498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32 B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06" name="Google Shape;306;p40"/>
          <p:cNvCxnSpPr>
            <a:endCxn id="305" idx="2"/>
          </p:cNvCxnSpPr>
          <p:nvPr/>
        </p:nvCxnSpPr>
        <p:spPr>
          <a:xfrm rot="10800000" flipH="1">
            <a:off x="4774726" y="2890418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7" name="Google Shape;307;p40"/>
          <p:cNvCxnSpPr>
            <a:endCxn id="305" idx="2"/>
          </p:cNvCxnSpPr>
          <p:nvPr/>
        </p:nvCxnSpPr>
        <p:spPr>
          <a:xfrm rot="10800000">
            <a:off x="5239126" y="2890418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40"/>
          <p:cNvSpPr/>
          <p:nvPr/>
        </p:nvSpPr>
        <p:spPr>
          <a:xfrm>
            <a:off x="6296600" y="2481475"/>
            <a:ext cx="16350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H(H(D</a:t>
            </a:r>
            <a:r>
              <a:rPr lang="en" b="1" baseline="-25000">
                <a:solidFill>
                  <a:srgbClr val="FFFFFF"/>
                </a:solidFill>
              </a:rPr>
              <a:t>n-1</a:t>
            </a:r>
            <a:r>
              <a:rPr lang="en" b="1">
                <a:solidFill>
                  <a:srgbClr val="FFFFFF"/>
                </a:solidFill>
              </a:rPr>
              <a:t>)||H(D</a:t>
            </a:r>
            <a:r>
              <a:rPr lang="en" b="1" baseline="-25000">
                <a:solidFill>
                  <a:srgbClr val="FFFFFF"/>
                </a:solidFill>
              </a:rPr>
              <a:t>n</a:t>
            </a:r>
            <a:r>
              <a:rPr lang="en" b="1">
                <a:solidFill>
                  <a:srgbClr val="FFFFFF"/>
                </a:solidFill>
              </a:rPr>
              <a:t>))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09" name="Google Shape;309;p40"/>
          <p:cNvCxnSpPr>
            <a:endCxn id="308" idx="2"/>
          </p:cNvCxnSpPr>
          <p:nvPr/>
        </p:nvCxnSpPr>
        <p:spPr>
          <a:xfrm rot="10800000" flipH="1">
            <a:off x="6649700" y="2869675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p40"/>
          <p:cNvCxnSpPr>
            <a:stCxn id="298" idx="0"/>
            <a:endCxn id="308" idx="2"/>
          </p:cNvCxnSpPr>
          <p:nvPr/>
        </p:nvCxnSpPr>
        <p:spPr>
          <a:xfrm rot="10800000">
            <a:off x="7114243" y="2869650"/>
            <a:ext cx="46740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</a:t>
            </a:r>
            <a:endParaRPr/>
          </a:p>
        </p:txBody>
      </p:sp>
      <p:sp>
        <p:nvSpPr>
          <p:cNvPr id="316" name="Google Shape;316;p41"/>
          <p:cNvSpPr/>
          <p:nvPr/>
        </p:nvSpPr>
        <p:spPr>
          <a:xfrm>
            <a:off x="485234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1</a:t>
            </a:r>
            <a:endParaRPr baseline="-25000"/>
          </a:p>
        </p:txBody>
      </p:sp>
      <p:sp>
        <p:nvSpPr>
          <p:cNvPr id="317" name="Google Shape;317;p41"/>
          <p:cNvSpPr/>
          <p:nvPr/>
        </p:nvSpPr>
        <p:spPr>
          <a:xfrm>
            <a:off x="1431983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2</a:t>
            </a:r>
            <a:endParaRPr baseline="-25000"/>
          </a:p>
        </p:txBody>
      </p:sp>
      <p:sp>
        <p:nvSpPr>
          <p:cNvPr id="318" name="Google Shape;318;p41"/>
          <p:cNvSpPr/>
          <p:nvPr/>
        </p:nvSpPr>
        <p:spPr>
          <a:xfrm>
            <a:off x="2379451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319" name="Google Shape;319;p41"/>
          <p:cNvSpPr/>
          <p:nvPr/>
        </p:nvSpPr>
        <p:spPr>
          <a:xfrm>
            <a:off x="3326200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</a:t>
            </a:r>
            <a:r>
              <a:rPr lang="en" baseline="-25000">
                <a:solidFill>
                  <a:schemeClr val="dk1"/>
                </a:solidFill>
              </a:rPr>
              <a:t>4</a:t>
            </a:r>
            <a:endParaRPr/>
          </a:p>
        </p:txBody>
      </p:sp>
      <p:sp>
        <p:nvSpPr>
          <p:cNvPr id="320" name="Google Shape;320;p41"/>
          <p:cNvSpPr/>
          <p:nvPr/>
        </p:nvSpPr>
        <p:spPr>
          <a:xfrm>
            <a:off x="4273668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321" name="Google Shape;321;p41"/>
          <p:cNvSpPr/>
          <p:nvPr/>
        </p:nvSpPr>
        <p:spPr>
          <a:xfrm>
            <a:off x="5221136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1KB</a:t>
            </a:r>
            <a:endParaRPr/>
          </a:p>
        </p:txBody>
      </p:sp>
      <p:sp>
        <p:nvSpPr>
          <p:cNvPr id="322" name="Google Shape;322;p41"/>
          <p:cNvSpPr/>
          <p:nvPr/>
        </p:nvSpPr>
        <p:spPr>
          <a:xfrm>
            <a:off x="6157821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1"/>
          <p:cNvSpPr/>
          <p:nvPr/>
        </p:nvSpPr>
        <p:spPr>
          <a:xfrm>
            <a:off x="7105289" y="4288050"/>
            <a:ext cx="948900" cy="388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 baseline="-25000"/>
              <a:t>n</a:t>
            </a:r>
            <a:endParaRPr baseline="-25000"/>
          </a:p>
        </p:txBody>
      </p:sp>
      <p:sp>
        <p:nvSpPr>
          <p:cNvPr id="324" name="Google Shape;324;p41"/>
          <p:cNvSpPr/>
          <p:nvPr/>
        </p:nvSpPr>
        <p:spPr>
          <a:xfrm>
            <a:off x="604559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H</a:t>
            </a:r>
            <a:r>
              <a:rPr lang="en" sz="900" b="1" baseline="-25000">
                <a:solidFill>
                  <a:srgbClr val="FFFFFF"/>
                </a:solidFill>
              </a:rPr>
              <a:t>1</a:t>
            </a:r>
            <a:r>
              <a:rPr lang="en" sz="900" b="1">
                <a:solidFill>
                  <a:srgbClr val="FFFFFF"/>
                </a:solidFill>
              </a:rPr>
              <a:t>=</a:t>
            </a:r>
            <a:r>
              <a:rPr lang="en" sz="900" b="1" baseline="-25000">
                <a:solidFill>
                  <a:srgbClr val="FFFFFF"/>
                </a:solidFill>
              </a:rPr>
              <a:t> </a:t>
            </a:r>
            <a:r>
              <a:rPr lang="en" sz="900" b="1">
                <a:solidFill>
                  <a:srgbClr val="FFFFFF"/>
                </a:solidFill>
              </a:rPr>
              <a:t>H(D</a:t>
            </a:r>
            <a:r>
              <a:rPr lang="en" sz="900" b="1" baseline="-25000">
                <a:solidFill>
                  <a:srgbClr val="FFFFFF"/>
                </a:solidFill>
              </a:rPr>
              <a:t>1</a:t>
            </a:r>
            <a:r>
              <a:rPr lang="en" sz="900" b="1">
                <a:solidFill>
                  <a:srgbClr val="FFFFFF"/>
                </a:solidFill>
              </a:rPr>
              <a:t>)</a:t>
            </a:r>
            <a:endParaRPr sz="900" b="1">
              <a:solidFill>
                <a:srgbClr val="FFFFFF"/>
              </a:solidFill>
            </a:endParaRPr>
          </a:p>
        </p:txBody>
      </p:sp>
      <p:cxnSp>
        <p:nvCxnSpPr>
          <p:cNvPr id="325" name="Google Shape;325;p41"/>
          <p:cNvCxnSpPr>
            <a:stCxn id="316" idx="0"/>
            <a:endCxn id="324" idx="2"/>
          </p:cNvCxnSpPr>
          <p:nvPr/>
        </p:nvCxnSpPr>
        <p:spPr>
          <a:xfrm rot="10800000">
            <a:off x="954584" y="3609450"/>
            <a:ext cx="510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6" name="Google Shape;326;p41"/>
          <p:cNvCxnSpPr>
            <a:stCxn id="317" idx="0"/>
            <a:endCxn id="327" idx="2"/>
          </p:cNvCxnSpPr>
          <p:nvPr/>
        </p:nvCxnSpPr>
        <p:spPr>
          <a:xfrm rot="10800000">
            <a:off x="1906433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8" name="Google Shape;328;p41"/>
          <p:cNvCxnSpPr>
            <a:stCxn id="318" idx="0"/>
            <a:endCxn id="329" idx="2"/>
          </p:cNvCxnSpPr>
          <p:nvPr/>
        </p:nvCxnSpPr>
        <p:spPr>
          <a:xfrm rot="10800000">
            <a:off x="2853901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41"/>
          <p:cNvCxnSpPr>
            <a:stCxn id="319" idx="0"/>
            <a:endCxn id="331" idx="2"/>
          </p:cNvCxnSpPr>
          <p:nvPr/>
        </p:nvCxnSpPr>
        <p:spPr>
          <a:xfrm rot="10800000">
            <a:off x="3800650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2" name="Google Shape;332;p41"/>
          <p:cNvCxnSpPr>
            <a:stCxn id="320" idx="0"/>
            <a:endCxn id="333" idx="2"/>
          </p:cNvCxnSpPr>
          <p:nvPr/>
        </p:nvCxnSpPr>
        <p:spPr>
          <a:xfrm rot="10800000">
            <a:off x="4748118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" name="Google Shape;334;p41"/>
          <p:cNvCxnSpPr>
            <a:stCxn id="321" idx="0"/>
            <a:endCxn id="335" idx="2"/>
          </p:cNvCxnSpPr>
          <p:nvPr/>
        </p:nvCxnSpPr>
        <p:spPr>
          <a:xfrm rot="10800000">
            <a:off x="5695586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6" name="Google Shape;336;p41"/>
          <p:cNvCxnSpPr>
            <a:stCxn id="322" idx="0"/>
            <a:endCxn id="337" idx="2"/>
          </p:cNvCxnSpPr>
          <p:nvPr/>
        </p:nvCxnSpPr>
        <p:spPr>
          <a:xfrm rot="10800000">
            <a:off x="6632271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" name="Google Shape;338;p41"/>
          <p:cNvCxnSpPr>
            <a:stCxn id="323" idx="0"/>
            <a:endCxn id="339" idx="2"/>
          </p:cNvCxnSpPr>
          <p:nvPr/>
        </p:nvCxnSpPr>
        <p:spPr>
          <a:xfrm rot="10800000">
            <a:off x="7579739" y="3609450"/>
            <a:ext cx="0" cy="6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0" name="Google Shape;340;p41"/>
          <p:cNvSpPr txBox="1"/>
          <p:nvPr/>
        </p:nvSpPr>
        <p:spPr>
          <a:xfrm>
            <a:off x="6261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1" name="Google Shape;341;p41"/>
          <p:cNvSpPr txBox="1"/>
          <p:nvPr/>
        </p:nvSpPr>
        <p:spPr>
          <a:xfrm>
            <a:off x="15405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2" name="Google Shape;342;p41"/>
          <p:cNvSpPr txBox="1"/>
          <p:nvPr/>
        </p:nvSpPr>
        <p:spPr>
          <a:xfrm>
            <a:off x="25311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3" name="Google Shape;343;p41"/>
          <p:cNvSpPr txBox="1"/>
          <p:nvPr/>
        </p:nvSpPr>
        <p:spPr>
          <a:xfrm>
            <a:off x="3521725" y="372660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4" name="Google Shape;344;p41"/>
          <p:cNvSpPr txBox="1"/>
          <p:nvPr/>
        </p:nvSpPr>
        <p:spPr>
          <a:xfrm>
            <a:off x="4480850" y="375465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5" name="Google Shape;345;p41"/>
          <p:cNvSpPr txBox="1"/>
          <p:nvPr/>
        </p:nvSpPr>
        <p:spPr>
          <a:xfrm>
            <a:off x="5418409" y="3743867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6" name="Google Shape;346;p41"/>
          <p:cNvSpPr txBox="1"/>
          <p:nvPr/>
        </p:nvSpPr>
        <p:spPr>
          <a:xfrm>
            <a:off x="6325341" y="3737383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7" name="Google Shape;347;p41"/>
          <p:cNvSpPr txBox="1"/>
          <p:nvPr/>
        </p:nvSpPr>
        <p:spPr>
          <a:xfrm>
            <a:off x="7315075" y="3754650"/>
            <a:ext cx="2913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8" name="Google Shape;348;p41"/>
          <p:cNvSpPr/>
          <p:nvPr/>
        </p:nvSpPr>
        <p:spPr>
          <a:xfrm>
            <a:off x="1556334" y="3210467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H</a:t>
            </a:r>
            <a:r>
              <a:rPr lang="en" sz="900" b="1" baseline="-25000">
                <a:solidFill>
                  <a:schemeClr val="lt1"/>
                </a:solidFill>
              </a:rPr>
              <a:t>2</a:t>
            </a:r>
            <a:r>
              <a:rPr lang="en" sz="900" b="1">
                <a:solidFill>
                  <a:schemeClr val="lt1"/>
                </a:solidFill>
              </a:rPr>
              <a:t>=</a:t>
            </a:r>
            <a:r>
              <a:rPr lang="en" sz="900" b="1" baseline="-25000">
                <a:solidFill>
                  <a:schemeClr val="lt1"/>
                </a:solidFill>
              </a:rPr>
              <a:t> </a:t>
            </a:r>
            <a:r>
              <a:rPr lang="en" sz="900" b="1">
                <a:solidFill>
                  <a:schemeClr val="lt1"/>
                </a:solidFill>
              </a:rPr>
              <a:t>H(D</a:t>
            </a:r>
            <a:r>
              <a:rPr lang="en" sz="900" b="1" baseline="-25000">
                <a:solidFill>
                  <a:schemeClr val="lt1"/>
                </a:solidFill>
              </a:rPr>
              <a:t>2</a:t>
            </a:r>
            <a:r>
              <a:rPr lang="en" sz="900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49" name="Google Shape;349;p41"/>
          <p:cNvSpPr/>
          <p:nvPr/>
        </p:nvSpPr>
        <p:spPr>
          <a:xfrm>
            <a:off x="2503447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H</a:t>
            </a:r>
            <a:r>
              <a:rPr lang="en" sz="900" b="1" baseline="-25000">
                <a:solidFill>
                  <a:schemeClr val="lt1"/>
                </a:solidFill>
              </a:rPr>
              <a:t>3</a:t>
            </a:r>
            <a:r>
              <a:rPr lang="en" sz="900" b="1">
                <a:solidFill>
                  <a:schemeClr val="lt1"/>
                </a:solidFill>
              </a:rPr>
              <a:t>=</a:t>
            </a:r>
            <a:r>
              <a:rPr lang="en" sz="900" b="1" baseline="-25000">
                <a:solidFill>
                  <a:schemeClr val="lt1"/>
                </a:solidFill>
              </a:rPr>
              <a:t> </a:t>
            </a:r>
            <a:r>
              <a:rPr lang="en" sz="900" b="1">
                <a:solidFill>
                  <a:schemeClr val="lt1"/>
                </a:solidFill>
              </a:rPr>
              <a:t>H(D</a:t>
            </a:r>
            <a:r>
              <a:rPr lang="en" sz="900" b="1" baseline="-25000">
                <a:solidFill>
                  <a:schemeClr val="lt1"/>
                </a:solidFill>
              </a:rPr>
              <a:t>3</a:t>
            </a:r>
            <a:r>
              <a:rPr lang="en" sz="900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0" name="Google Shape;350;p41"/>
          <p:cNvSpPr/>
          <p:nvPr/>
        </p:nvSpPr>
        <p:spPr>
          <a:xfrm>
            <a:off x="3450584" y="3210475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H</a:t>
            </a:r>
            <a:r>
              <a:rPr lang="en" sz="900" b="1" baseline="-25000">
                <a:solidFill>
                  <a:schemeClr val="lt1"/>
                </a:solidFill>
              </a:rPr>
              <a:t>4</a:t>
            </a:r>
            <a:r>
              <a:rPr lang="en" sz="900" b="1">
                <a:solidFill>
                  <a:schemeClr val="lt1"/>
                </a:solidFill>
              </a:rPr>
              <a:t>=</a:t>
            </a:r>
            <a:r>
              <a:rPr lang="en" sz="900" b="1" baseline="-25000">
                <a:solidFill>
                  <a:schemeClr val="lt1"/>
                </a:solidFill>
              </a:rPr>
              <a:t> </a:t>
            </a:r>
            <a:r>
              <a:rPr lang="en" sz="900" b="1">
                <a:solidFill>
                  <a:schemeClr val="lt1"/>
                </a:solidFill>
              </a:rPr>
              <a:t>H(D</a:t>
            </a:r>
            <a:r>
              <a:rPr lang="en" sz="900" b="1" baseline="-25000">
                <a:solidFill>
                  <a:schemeClr val="lt1"/>
                </a:solidFill>
              </a:rPr>
              <a:t>4</a:t>
            </a:r>
            <a:r>
              <a:rPr lang="en" sz="900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1" name="Google Shape;351;p41"/>
          <p:cNvSpPr/>
          <p:nvPr/>
        </p:nvSpPr>
        <p:spPr>
          <a:xfrm>
            <a:off x="4398022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...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2" name="Google Shape;352;p41"/>
          <p:cNvSpPr/>
          <p:nvPr/>
        </p:nvSpPr>
        <p:spPr>
          <a:xfrm>
            <a:off x="5340109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32 B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3" name="Google Shape;353;p41"/>
          <p:cNvSpPr/>
          <p:nvPr/>
        </p:nvSpPr>
        <p:spPr>
          <a:xfrm>
            <a:off x="6296609" y="3221238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354" name="Google Shape;354;p41"/>
          <p:cNvSpPr/>
          <p:nvPr/>
        </p:nvSpPr>
        <p:spPr>
          <a:xfrm>
            <a:off x="7231543" y="3221250"/>
            <a:ext cx="700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</a:rPr>
              <a:t>H</a:t>
            </a:r>
            <a:r>
              <a:rPr lang="en" sz="900" b="1" baseline="-25000">
                <a:solidFill>
                  <a:schemeClr val="lt1"/>
                </a:solidFill>
              </a:rPr>
              <a:t>n</a:t>
            </a:r>
            <a:r>
              <a:rPr lang="en" sz="900" b="1">
                <a:solidFill>
                  <a:schemeClr val="lt1"/>
                </a:solidFill>
              </a:rPr>
              <a:t>=</a:t>
            </a:r>
            <a:r>
              <a:rPr lang="en" sz="900" b="1" baseline="-25000">
                <a:solidFill>
                  <a:schemeClr val="lt1"/>
                </a:solidFill>
              </a:rPr>
              <a:t> </a:t>
            </a:r>
            <a:r>
              <a:rPr lang="en" sz="900" b="1">
                <a:solidFill>
                  <a:schemeClr val="lt1"/>
                </a:solidFill>
              </a:rPr>
              <a:t>H(D</a:t>
            </a:r>
            <a:r>
              <a:rPr lang="en" sz="900" b="1" baseline="-25000">
                <a:solidFill>
                  <a:schemeClr val="lt1"/>
                </a:solidFill>
              </a:rPr>
              <a:t>n</a:t>
            </a:r>
            <a:r>
              <a:rPr lang="en" sz="900" b="1">
                <a:solidFill>
                  <a:schemeClr val="lt1"/>
                </a:solidFill>
              </a:rPr>
              <a:t>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55" name="Google Shape;355;p41"/>
          <p:cNvSpPr/>
          <p:nvPr/>
        </p:nvSpPr>
        <p:spPr>
          <a:xfrm>
            <a:off x="669976" y="2492318"/>
            <a:ext cx="1498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FFFF"/>
                </a:solidFill>
              </a:rPr>
              <a:t>H</a:t>
            </a:r>
            <a:r>
              <a:rPr lang="en" sz="1200" b="1" baseline="-25000">
                <a:solidFill>
                  <a:srgbClr val="FFFFFF"/>
                </a:solidFill>
              </a:rPr>
              <a:t>1,2</a:t>
            </a:r>
            <a:r>
              <a:rPr lang="en" sz="1200" b="1">
                <a:solidFill>
                  <a:srgbClr val="FFFFFF"/>
                </a:solidFill>
              </a:rPr>
              <a:t> = </a:t>
            </a:r>
            <a:r>
              <a:rPr lang="en" sz="1200" b="1">
                <a:solidFill>
                  <a:schemeClr val="lt1"/>
                </a:solidFill>
              </a:rPr>
              <a:t>H( H</a:t>
            </a:r>
            <a:r>
              <a:rPr lang="en" sz="1200" b="1" baseline="-25000">
                <a:solidFill>
                  <a:schemeClr val="lt1"/>
                </a:solidFill>
              </a:rPr>
              <a:t>1</a:t>
            </a:r>
            <a:r>
              <a:rPr lang="en" sz="1200" b="1">
                <a:solidFill>
                  <a:schemeClr val="lt1"/>
                </a:solidFill>
              </a:rPr>
              <a:t> || H</a:t>
            </a:r>
            <a:r>
              <a:rPr lang="en" sz="1200" b="1" baseline="-25000">
                <a:solidFill>
                  <a:schemeClr val="lt1"/>
                </a:solidFill>
              </a:rPr>
              <a:t>2</a:t>
            </a:r>
            <a:r>
              <a:rPr lang="en" sz="1200" b="1">
                <a:solidFill>
                  <a:schemeClr val="lt1"/>
                </a:solidFill>
              </a:rPr>
              <a:t> )</a:t>
            </a:r>
            <a:endParaRPr sz="1200" b="1">
              <a:solidFill>
                <a:srgbClr val="FFFFFF"/>
              </a:solidFill>
            </a:endParaRPr>
          </a:p>
        </p:txBody>
      </p:sp>
      <p:cxnSp>
        <p:nvCxnSpPr>
          <p:cNvPr id="356" name="Google Shape;356;p41"/>
          <p:cNvCxnSpPr>
            <a:stCxn id="324" idx="0"/>
            <a:endCxn id="355" idx="2"/>
          </p:cNvCxnSpPr>
          <p:nvPr/>
        </p:nvCxnSpPr>
        <p:spPr>
          <a:xfrm rot="10800000" flipH="1">
            <a:off x="954659" y="2880450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41"/>
          <p:cNvCxnSpPr>
            <a:stCxn id="348" idx="0"/>
            <a:endCxn id="355" idx="2"/>
          </p:cNvCxnSpPr>
          <p:nvPr/>
        </p:nvCxnSpPr>
        <p:spPr>
          <a:xfrm rot="10800000">
            <a:off x="1418934" y="2880467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8" name="Google Shape;358;p41"/>
          <p:cNvSpPr/>
          <p:nvPr/>
        </p:nvSpPr>
        <p:spPr>
          <a:xfrm>
            <a:off x="2580001" y="2502218"/>
            <a:ext cx="1498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H</a:t>
            </a:r>
            <a:r>
              <a:rPr lang="en" sz="1200" b="1" baseline="-25000">
                <a:solidFill>
                  <a:schemeClr val="lt1"/>
                </a:solidFill>
              </a:rPr>
              <a:t>3,4</a:t>
            </a:r>
            <a:r>
              <a:rPr lang="en" sz="1200" b="1">
                <a:solidFill>
                  <a:schemeClr val="lt1"/>
                </a:solidFill>
              </a:rPr>
              <a:t> = H( H</a:t>
            </a:r>
            <a:r>
              <a:rPr lang="en" sz="1200" b="1" baseline="-25000">
                <a:solidFill>
                  <a:schemeClr val="lt1"/>
                </a:solidFill>
              </a:rPr>
              <a:t>3</a:t>
            </a:r>
            <a:r>
              <a:rPr lang="en" sz="1200" b="1">
                <a:solidFill>
                  <a:schemeClr val="lt1"/>
                </a:solidFill>
              </a:rPr>
              <a:t> || H</a:t>
            </a:r>
            <a:r>
              <a:rPr lang="en" sz="1200" b="1" baseline="-25000">
                <a:solidFill>
                  <a:schemeClr val="lt1"/>
                </a:solidFill>
              </a:rPr>
              <a:t>4</a:t>
            </a:r>
            <a:r>
              <a:rPr lang="en" sz="1200" b="1">
                <a:solidFill>
                  <a:schemeClr val="lt1"/>
                </a:solidFill>
              </a:rPr>
              <a:t> 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59" name="Google Shape;359;p41"/>
          <p:cNvCxnSpPr>
            <a:endCxn id="358" idx="2"/>
          </p:cNvCxnSpPr>
          <p:nvPr/>
        </p:nvCxnSpPr>
        <p:spPr>
          <a:xfrm rot="10800000" flipH="1">
            <a:off x="2864701" y="2890418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0" name="Google Shape;360;p41"/>
          <p:cNvCxnSpPr>
            <a:endCxn id="358" idx="2"/>
          </p:cNvCxnSpPr>
          <p:nvPr/>
        </p:nvCxnSpPr>
        <p:spPr>
          <a:xfrm rot="10800000">
            <a:off x="3329101" y="2890418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1" name="Google Shape;361;p41"/>
          <p:cNvSpPr/>
          <p:nvPr/>
        </p:nvSpPr>
        <p:spPr>
          <a:xfrm>
            <a:off x="4490026" y="2502218"/>
            <a:ext cx="14982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362" name="Google Shape;362;p41"/>
          <p:cNvCxnSpPr>
            <a:endCxn id="361" idx="2"/>
          </p:cNvCxnSpPr>
          <p:nvPr/>
        </p:nvCxnSpPr>
        <p:spPr>
          <a:xfrm rot="10800000" flipH="1">
            <a:off x="4774726" y="2890418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3" name="Google Shape;363;p41"/>
          <p:cNvCxnSpPr>
            <a:endCxn id="361" idx="2"/>
          </p:cNvCxnSpPr>
          <p:nvPr/>
        </p:nvCxnSpPr>
        <p:spPr>
          <a:xfrm rot="10800000">
            <a:off x="5239126" y="2890418"/>
            <a:ext cx="487500" cy="33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4" name="Google Shape;364;p41"/>
          <p:cNvSpPr/>
          <p:nvPr/>
        </p:nvSpPr>
        <p:spPr>
          <a:xfrm>
            <a:off x="6296600" y="2481475"/>
            <a:ext cx="16350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cxnSp>
        <p:nvCxnSpPr>
          <p:cNvPr id="365" name="Google Shape;365;p41"/>
          <p:cNvCxnSpPr>
            <a:endCxn id="364" idx="2"/>
          </p:cNvCxnSpPr>
          <p:nvPr/>
        </p:nvCxnSpPr>
        <p:spPr>
          <a:xfrm rot="10800000" flipH="1">
            <a:off x="6649700" y="2869675"/>
            <a:ext cx="46440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6" name="Google Shape;366;p41"/>
          <p:cNvCxnSpPr>
            <a:stCxn id="354" idx="0"/>
            <a:endCxn id="364" idx="2"/>
          </p:cNvCxnSpPr>
          <p:nvPr/>
        </p:nvCxnSpPr>
        <p:spPr>
          <a:xfrm rot="10800000">
            <a:off x="7114243" y="2869650"/>
            <a:ext cx="467400" cy="35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41"/>
          <p:cNvSpPr/>
          <p:nvPr/>
        </p:nvSpPr>
        <p:spPr>
          <a:xfrm>
            <a:off x="604550" y="1871900"/>
            <a:ext cx="35463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</a:t>
            </a:r>
            <a:r>
              <a:rPr lang="en" b="1" baseline="-25000">
                <a:solidFill>
                  <a:srgbClr val="FFFFFF"/>
                </a:solidFill>
              </a:rPr>
              <a:t>1,4</a:t>
            </a:r>
            <a:r>
              <a:rPr lang="en" b="1">
                <a:solidFill>
                  <a:srgbClr val="FFFFFF"/>
                </a:solidFill>
              </a:rPr>
              <a:t> = H( H</a:t>
            </a:r>
            <a:r>
              <a:rPr lang="en" b="1" baseline="-25000">
                <a:solidFill>
                  <a:srgbClr val="FFFFFF"/>
                </a:solidFill>
              </a:rPr>
              <a:t>1,2</a:t>
            </a:r>
            <a:r>
              <a:rPr lang="en" b="1">
                <a:solidFill>
                  <a:srgbClr val="FFFFFF"/>
                </a:solidFill>
              </a:rPr>
              <a:t> || H</a:t>
            </a:r>
            <a:r>
              <a:rPr lang="en" b="1" baseline="-25000">
                <a:solidFill>
                  <a:srgbClr val="FFFFFF"/>
                </a:solidFill>
              </a:rPr>
              <a:t>3,4</a:t>
            </a:r>
            <a:r>
              <a:rPr lang="en" b="1">
                <a:solidFill>
                  <a:srgbClr val="FFFFFF"/>
                </a:solidFill>
              </a:rPr>
              <a:t> 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68" name="Google Shape;368;p41"/>
          <p:cNvCxnSpPr>
            <a:stCxn id="355" idx="0"/>
            <a:endCxn id="367" idx="2"/>
          </p:cNvCxnSpPr>
          <p:nvPr/>
        </p:nvCxnSpPr>
        <p:spPr>
          <a:xfrm rot="10800000" flipH="1">
            <a:off x="1419076" y="2260118"/>
            <a:ext cx="958500" cy="23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9" name="Google Shape;369;p41"/>
          <p:cNvCxnSpPr>
            <a:stCxn id="358" idx="0"/>
            <a:endCxn id="367" idx="2"/>
          </p:cNvCxnSpPr>
          <p:nvPr/>
        </p:nvCxnSpPr>
        <p:spPr>
          <a:xfrm rot="10800000">
            <a:off x="2377801" y="2260118"/>
            <a:ext cx="951300" cy="2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0" name="Google Shape;370;p41"/>
          <p:cNvSpPr/>
          <p:nvPr/>
        </p:nvSpPr>
        <p:spPr>
          <a:xfrm>
            <a:off x="4490025" y="1878308"/>
            <a:ext cx="35463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</a:t>
            </a:r>
            <a:r>
              <a:rPr lang="en" b="1" baseline="-25000">
                <a:solidFill>
                  <a:srgbClr val="FFFFFF"/>
                </a:solidFill>
              </a:rPr>
              <a:t>5,8</a:t>
            </a:r>
            <a:r>
              <a:rPr lang="en" b="1">
                <a:solidFill>
                  <a:srgbClr val="FFFFFF"/>
                </a:solidFill>
              </a:rPr>
              <a:t> = H( H</a:t>
            </a:r>
            <a:r>
              <a:rPr lang="en" b="1" baseline="-25000">
                <a:solidFill>
                  <a:srgbClr val="FFFFFF"/>
                </a:solidFill>
              </a:rPr>
              <a:t>5,6</a:t>
            </a:r>
            <a:r>
              <a:rPr lang="en" b="1">
                <a:solidFill>
                  <a:srgbClr val="FFFFFF"/>
                </a:solidFill>
              </a:rPr>
              <a:t> || H</a:t>
            </a:r>
            <a:r>
              <a:rPr lang="en" b="1" baseline="-25000">
                <a:solidFill>
                  <a:srgbClr val="FFFFFF"/>
                </a:solidFill>
              </a:rPr>
              <a:t>7,8</a:t>
            </a:r>
            <a:r>
              <a:rPr lang="en" b="1">
                <a:solidFill>
                  <a:srgbClr val="FFFFFF"/>
                </a:solidFill>
              </a:rPr>
              <a:t> )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371" name="Google Shape;371;p41"/>
          <p:cNvCxnSpPr>
            <a:stCxn id="361" idx="0"/>
            <a:endCxn id="370" idx="2"/>
          </p:cNvCxnSpPr>
          <p:nvPr/>
        </p:nvCxnSpPr>
        <p:spPr>
          <a:xfrm rot="10800000" flipH="1">
            <a:off x="5239126" y="2266418"/>
            <a:ext cx="1023900" cy="23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2" name="Google Shape;372;p41"/>
          <p:cNvCxnSpPr>
            <a:stCxn id="364" idx="0"/>
            <a:endCxn id="370" idx="2"/>
          </p:cNvCxnSpPr>
          <p:nvPr/>
        </p:nvCxnSpPr>
        <p:spPr>
          <a:xfrm rot="10800000">
            <a:off x="6263300" y="2266375"/>
            <a:ext cx="850800" cy="21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3" name="Google Shape;373;p41"/>
          <p:cNvCxnSpPr>
            <a:stCxn id="367" idx="0"/>
            <a:endCxn id="374" idx="2"/>
          </p:cNvCxnSpPr>
          <p:nvPr/>
        </p:nvCxnSpPr>
        <p:spPr>
          <a:xfrm rot="10800000" flipH="1">
            <a:off x="2377700" y="1541000"/>
            <a:ext cx="195900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5" name="Google Shape;375;p41"/>
          <p:cNvCxnSpPr>
            <a:stCxn id="370" idx="0"/>
            <a:endCxn id="374" idx="2"/>
          </p:cNvCxnSpPr>
          <p:nvPr/>
        </p:nvCxnSpPr>
        <p:spPr>
          <a:xfrm rot="10800000">
            <a:off x="4336575" y="1541108"/>
            <a:ext cx="1926600" cy="33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4" name="Google Shape;374;p41"/>
          <p:cNvSpPr/>
          <p:nvPr/>
        </p:nvSpPr>
        <p:spPr>
          <a:xfrm>
            <a:off x="2684925" y="1152900"/>
            <a:ext cx="3303300" cy="3882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H</a:t>
            </a:r>
            <a:r>
              <a:rPr lang="en" b="1" baseline="-25000">
                <a:solidFill>
                  <a:srgbClr val="FFFFFF"/>
                </a:solidFill>
              </a:rPr>
              <a:t>root</a:t>
            </a:r>
            <a:r>
              <a:rPr lang="en" b="1">
                <a:solidFill>
                  <a:srgbClr val="FFFFFF"/>
                </a:solidFill>
              </a:rPr>
              <a:t>= H( H</a:t>
            </a:r>
            <a:r>
              <a:rPr lang="en" b="1" baseline="-25000">
                <a:solidFill>
                  <a:srgbClr val="FFFFFF"/>
                </a:solidFill>
              </a:rPr>
              <a:t>1,4</a:t>
            </a:r>
            <a:r>
              <a:rPr lang="en" b="1">
                <a:solidFill>
                  <a:srgbClr val="FFFFFF"/>
                </a:solidFill>
              </a:rPr>
              <a:t> || H</a:t>
            </a:r>
            <a:r>
              <a:rPr lang="en" b="1" baseline="-25000">
                <a:solidFill>
                  <a:srgbClr val="FFFFFF"/>
                </a:solidFill>
              </a:rPr>
              <a:t>5,8</a:t>
            </a:r>
            <a:r>
              <a:rPr lang="en" b="1">
                <a:solidFill>
                  <a:srgbClr val="FFFFFF"/>
                </a:solidFill>
              </a:rPr>
              <a:t> 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376" name="Google Shape;376;p41"/>
          <p:cNvSpPr txBox="1"/>
          <p:nvPr/>
        </p:nvSpPr>
        <p:spPr>
          <a:xfrm>
            <a:off x="6116900" y="1138400"/>
            <a:ext cx="2542800" cy="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MTR: Merkle tree root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sends file data D to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creates Merkle Tree root </a:t>
            </a:r>
            <a:r>
              <a:rPr lang="en" b="1"/>
              <a:t>MTR</a:t>
            </a:r>
            <a:r>
              <a:rPr lang="en"/>
              <a:t> from initial file data 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deletes data D, but stores MTR (32 bytes)</a:t>
            </a:r>
            <a:endParaRPr/>
          </a:p>
        </p:txBody>
      </p:sp>
      <p:sp>
        <p:nvSpPr>
          <p:cNvPr id="382" name="Google Shape;38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storage: Merkle tree-based protocol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authenticated file storage problem</a:t>
            </a:r>
            <a:endParaRPr/>
          </a:p>
        </p:txBody>
      </p:sp>
      <p:pic>
        <p:nvPicPr>
          <p:cNvPr id="109" name="Google Shape;1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75" y="1861475"/>
            <a:ext cx="2294124" cy="1720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26"/>
          <p:cNvCxnSpPr/>
          <p:nvPr/>
        </p:nvCxnSpPr>
        <p:spPr>
          <a:xfrm>
            <a:off x="2640400" y="2349975"/>
            <a:ext cx="308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p26"/>
          <p:cNvSpPr txBox="1"/>
          <p:nvPr/>
        </p:nvSpPr>
        <p:spPr>
          <a:xfrm>
            <a:off x="3136425" y="1861475"/>
            <a:ext cx="253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 file F with content D</a:t>
            </a:r>
            <a:endParaRPr/>
          </a:p>
        </p:txBody>
      </p:sp>
      <p:sp>
        <p:nvSpPr>
          <p:cNvPr id="112" name="Google Shape;112;p26"/>
          <p:cNvSpPr txBox="1"/>
          <p:nvPr/>
        </p:nvSpPr>
        <p:spPr>
          <a:xfrm>
            <a:off x="1223438" y="3819100"/>
            <a:ext cx="8640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verifier</a:t>
            </a:r>
            <a:endParaRPr b="1"/>
          </a:p>
        </p:txBody>
      </p:sp>
      <p:sp>
        <p:nvSpPr>
          <p:cNvPr id="113" name="Google Shape;113;p26"/>
          <p:cNvSpPr txBox="1"/>
          <p:nvPr/>
        </p:nvSpPr>
        <p:spPr>
          <a:xfrm>
            <a:off x="6338375" y="3819100"/>
            <a:ext cx="8640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server</a:t>
            </a:r>
            <a:endParaRPr b="1"/>
          </a:p>
        </p:txBody>
      </p:sp>
      <p:pic>
        <p:nvPicPr>
          <p:cNvPr id="114" name="Google Shape;11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062" y="2056463"/>
            <a:ext cx="1330625" cy="13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sends file data D to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creates Merkle Tree root </a:t>
            </a:r>
            <a:r>
              <a:rPr lang="en" b="1"/>
              <a:t>MTR</a:t>
            </a:r>
            <a:r>
              <a:rPr lang="en"/>
              <a:t> from initial file data 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deletes data D, but stores MTR (32 bytes)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Time passes…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requests chunk x from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returns chunk x and </a:t>
            </a:r>
            <a:r>
              <a:rPr lang="en" i="1"/>
              <a:t>short</a:t>
            </a:r>
            <a:r>
              <a:rPr lang="en"/>
              <a:t> proof-of-inclusion 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checks whether proof π of chunk x is correct w.r.t. stored MTR</a:t>
            </a:r>
            <a:endParaRPr/>
          </a:p>
        </p:txBody>
      </p:sp>
      <p:sp>
        <p:nvSpPr>
          <p:cNvPr id="388" name="Google Shape;388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 storage: Merkle tree-based protocol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94" name="Google Shape;394;p44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br>
              <a:rPr lang="en" sz="1200"/>
            </a:br>
            <a:r>
              <a:rPr lang="en" sz="1200"/>
              <a:t>Prover: a, b, c, d, e, f, g, h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400" name="Google Shape;400;p45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FF"/>
                </a:solidFill>
              </a:rPr>
              <a:t>E = e ?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406" name="Google Shape;406;p46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407" name="Google Shape;407;p46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408" name="Google Shape;408;p46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409" name="Google Shape;409;p46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410" name="Google Shape;410;p46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grpSp>
        <p:nvGrpSpPr>
          <p:cNvPr id="411" name="Google Shape;411;p46"/>
          <p:cNvGrpSpPr/>
          <p:nvPr/>
        </p:nvGrpSpPr>
        <p:grpSpPr>
          <a:xfrm>
            <a:off x="4958525" y="4538975"/>
            <a:ext cx="1535175" cy="440700"/>
            <a:chOff x="2589800" y="4098275"/>
            <a:chExt cx="1535175" cy="440700"/>
          </a:xfrm>
        </p:grpSpPr>
        <p:sp>
          <p:nvSpPr>
            <p:cNvPr id="412" name="Google Shape;412;p46"/>
            <p:cNvSpPr/>
            <p:nvPr/>
          </p:nvSpPr>
          <p:spPr>
            <a:xfrm>
              <a:off x="2589800" y="4098275"/>
              <a:ext cx="440700" cy="440700"/>
            </a:xfrm>
            <a:prstGeom prst="rect">
              <a:avLst/>
            </a:prstGeom>
            <a:solidFill>
              <a:srgbClr val="673A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E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413" name="Google Shape;413;p46"/>
            <p:cNvSpPr/>
            <p:nvPr/>
          </p:nvSpPr>
          <p:spPr>
            <a:xfrm>
              <a:off x="3684275" y="40982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F</a:t>
              </a:r>
              <a:endParaRPr baseline="-25000"/>
            </a:p>
          </p:txBody>
        </p:sp>
      </p:grpSp>
      <p:grpSp>
        <p:nvGrpSpPr>
          <p:cNvPr id="414" name="Google Shape;414;p46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415" name="Google Shape;415;p46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416" name="Google Shape;416;p46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417" name="Google Shape;417;p46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418" name="Google Shape;418;p46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419" name="Google Shape;419;p46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grpSp>
        <p:nvGrpSpPr>
          <p:cNvPr id="420" name="Google Shape;420;p46"/>
          <p:cNvGrpSpPr/>
          <p:nvPr/>
        </p:nvGrpSpPr>
        <p:grpSpPr>
          <a:xfrm>
            <a:off x="5436589" y="3318425"/>
            <a:ext cx="2834838" cy="440700"/>
            <a:chOff x="5436589" y="3318425"/>
            <a:chExt cx="2834838" cy="440700"/>
          </a:xfrm>
        </p:grpSpPr>
        <p:sp>
          <p:nvSpPr>
            <p:cNvPr id="421" name="Google Shape;421;p46"/>
            <p:cNvSpPr/>
            <p:nvPr/>
          </p:nvSpPr>
          <p:spPr>
            <a:xfrm>
              <a:off x="543658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</a:t>
              </a:r>
              <a:endParaRPr baseline="-25000"/>
            </a:p>
          </p:txBody>
        </p:sp>
        <p:sp>
          <p:nvSpPr>
            <p:cNvPr id="422" name="Google Shape;422;p46"/>
            <p:cNvSpPr/>
            <p:nvPr/>
          </p:nvSpPr>
          <p:spPr>
            <a:xfrm>
              <a:off x="776712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GH</a:t>
              </a:r>
              <a:endParaRPr baseline="-25000"/>
            </a:p>
          </p:txBody>
        </p:sp>
      </p:grpSp>
      <p:grpSp>
        <p:nvGrpSpPr>
          <p:cNvPr id="423" name="Google Shape;423;p46"/>
          <p:cNvGrpSpPr/>
          <p:nvPr/>
        </p:nvGrpSpPr>
        <p:grpSpPr>
          <a:xfrm>
            <a:off x="1870012" y="1989225"/>
            <a:ext cx="5332763" cy="440700"/>
            <a:chOff x="1870012" y="1989225"/>
            <a:chExt cx="5332763" cy="440700"/>
          </a:xfrm>
        </p:grpSpPr>
        <p:sp>
          <p:nvSpPr>
            <p:cNvPr id="424" name="Google Shape;424;p46"/>
            <p:cNvSpPr/>
            <p:nvPr/>
          </p:nvSpPr>
          <p:spPr>
            <a:xfrm>
              <a:off x="1870012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ABCD</a:t>
              </a:r>
              <a:endParaRPr baseline="-25000"/>
            </a:p>
          </p:txBody>
        </p:sp>
        <p:sp>
          <p:nvSpPr>
            <p:cNvPr id="425" name="Google Shape;425;p46"/>
            <p:cNvSpPr/>
            <p:nvPr/>
          </p:nvSpPr>
          <p:spPr>
            <a:xfrm>
              <a:off x="6505275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EFGH </a:t>
              </a:r>
              <a:endParaRPr baseline="-25000"/>
            </a:p>
          </p:txBody>
        </p:sp>
      </p:grpSp>
      <p:cxnSp>
        <p:nvCxnSpPr>
          <p:cNvPr id="426" name="Google Shape;426;p46"/>
          <p:cNvCxnSpPr>
            <a:stCxn id="407" idx="0"/>
            <a:endCxn id="418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7" name="Google Shape;427;p46"/>
          <p:cNvCxnSpPr>
            <a:stCxn id="408" idx="0"/>
            <a:endCxn id="418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" name="Google Shape;428;p46"/>
          <p:cNvCxnSpPr>
            <a:stCxn id="418" idx="0"/>
            <a:endCxn id="424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" name="Google Shape;429;p46"/>
          <p:cNvCxnSpPr>
            <a:stCxn id="419" idx="0"/>
            <a:endCxn id="424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0" name="Google Shape;430;p46"/>
          <p:cNvCxnSpPr>
            <a:stCxn id="409" idx="0"/>
            <a:endCxn id="419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" name="Google Shape;431;p46"/>
          <p:cNvCxnSpPr>
            <a:stCxn id="410" idx="0"/>
            <a:endCxn id="419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2" name="Google Shape;432;p46"/>
          <p:cNvCxnSpPr>
            <a:stCxn id="424" idx="0"/>
            <a:endCxn id="433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4" name="Google Shape;434;p46"/>
          <p:cNvCxnSpPr>
            <a:stCxn id="425" idx="0"/>
            <a:endCxn id="433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5" name="Google Shape;435;p46"/>
          <p:cNvCxnSpPr>
            <a:stCxn id="412" idx="0"/>
            <a:endCxn id="421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" name="Google Shape;436;p46"/>
          <p:cNvCxnSpPr>
            <a:stCxn id="413" idx="0"/>
            <a:endCxn id="421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" name="Google Shape;437;p46"/>
          <p:cNvCxnSpPr>
            <a:stCxn id="421" idx="0"/>
            <a:endCxn id="425" idx="2"/>
          </p:cNvCxnSpPr>
          <p:nvPr/>
        </p:nvCxnSpPr>
        <p:spPr>
          <a:xfrm rot="10800000" flipH="1">
            <a:off x="5688739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" name="Google Shape;438;p46"/>
          <p:cNvCxnSpPr>
            <a:stCxn id="422" idx="0"/>
            <a:endCxn id="425" idx="2"/>
          </p:cNvCxnSpPr>
          <p:nvPr/>
        </p:nvCxnSpPr>
        <p:spPr>
          <a:xfrm rot="10800000">
            <a:off x="6854077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9" name="Google Shape;439;p46"/>
          <p:cNvCxnSpPr>
            <a:stCxn id="415" idx="0"/>
            <a:endCxn id="422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p46"/>
          <p:cNvCxnSpPr>
            <a:stCxn id="416" idx="0"/>
            <a:endCxn id="422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1" name="Google Shape;441;p46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r>
              <a:rPr lang="en" sz="1200"/>
              <a:t>π</a:t>
            </a:r>
            <a:r>
              <a:rPr lang="en" sz="1200" baseline="-25000"/>
              <a:t>E</a:t>
            </a:r>
            <a:r>
              <a:rPr lang="en" sz="1200"/>
              <a:t> = []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FF"/>
                </a:solidFill>
              </a:rPr>
              <a:t>E = e ? ≍ MTR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= H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?</a:t>
            </a:r>
            <a:endParaRPr sz="1200"/>
          </a:p>
        </p:txBody>
      </p:sp>
      <p:sp>
        <p:nvSpPr>
          <p:cNvPr id="442" name="Google Shape;442;p46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7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448" name="Google Shape;448;p47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449" name="Google Shape;449;p47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450" name="Google Shape;450;p47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451" name="Google Shape;451;p47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452" name="Google Shape;452;p47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grpSp>
        <p:nvGrpSpPr>
          <p:cNvPr id="453" name="Google Shape;453;p47"/>
          <p:cNvGrpSpPr/>
          <p:nvPr/>
        </p:nvGrpSpPr>
        <p:grpSpPr>
          <a:xfrm>
            <a:off x="4958525" y="4538975"/>
            <a:ext cx="1535175" cy="440700"/>
            <a:chOff x="2589800" y="4098275"/>
            <a:chExt cx="1535175" cy="440700"/>
          </a:xfrm>
        </p:grpSpPr>
        <p:sp>
          <p:nvSpPr>
            <p:cNvPr id="454" name="Google Shape;454;p47"/>
            <p:cNvSpPr/>
            <p:nvPr/>
          </p:nvSpPr>
          <p:spPr>
            <a:xfrm>
              <a:off x="2589800" y="4098275"/>
              <a:ext cx="440700" cy="440700"/>
            </a:xfrm>
            <a:prstGeom prst="rect">
              <a:avLst/>
            </a:prstGeom>
            <a:solidFill>
              <a:srgbClr val="673A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E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455" name="Google Shape;455;p47"/>
            <p:cNvSpPr/>
            <p:nvPr/>
          </p:nvSpPr>
          <p:spPr>
            <a:xfrm>
              <a:off x="3684275" y="4098275"/>
              <a:ext cx="4407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F</a:t>
              </a:r>
              <a:endParaRPr baseline="-25000">
                <a:solidFill>
                  <a:schemeClr val="lt1"/>
                </a:solidFill>
              </a:endParaRPr>
            </a:p>
          </p:txBody>
        </p:sp>
      </p:grpSp>
      <p:grpSp>
        <p:nvGrpSpPr>
          <p:cNvPr id="456" name="Google Shape;456;p47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457" name="Google Shape;457;p47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458" name="Google Shape;458;p47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459" name="Google Shape;459;p47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460" name="Google Shape;460;p47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461" name="Google Shape;461;p47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grpSp>
        <p:nvGrpSpPr>
          <p:cNvPr id="462" name="Google Shape;462;p47"/>
          <p:cNvGrpSpPr/>
          <p:nvPr/>
        </p:nvGrpSpPr>
        <p:grpSpPr>
          <a:xfrm>
            <a:off x="5436589" y="3318425"/>
            <a:ext cx="2834838" cy="440700"/>
            <a:chOff x="5436589" y="3318425"/>
            <a:chExt cx="2834838" cy="440700"/>
          </a:xfrm>
        </p:grpSpPr>
        <p:sp>
          <p:nvSpPr>
            <p:cNvPr id="463" name="Google Shape;463;p47"/>
            <p:cNvSpPr/>
            <p:nvPr/>
          </p:nvSpPr>
          <p:spPr>
            <a:xfrm>
              <a:off x="543658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</a:t>
              </a:r>
              <a:endParaRPr baseline="-25000"/>
            </a:p>
          </p:txBody>
        </p:sp>
        <p:sp>
          <p:nvSpPr>
            <p:cNvPr id="464" name="Google Shape;464;p47"/>
            <p:cNvSpPr/>
            <p:nvPr/>
          </p:nvSpPr>
          <p:spPr>
            <a:xfrm>
              <a:off x="776712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GH</a:t>
              </a:r>
              <a:endParaRPr baseline="-25000"/>
            </a:p>
          </p:txBody>
        </p:sp>
      </p:grpSp>
      <p:cxnSp>
        <p:nvCxnSpPr>
          <p:cNvPr id="465" name="Google Shape;465;p47"/>
          <p:cNvCxnSpPr>
            <a:stCxn id="449" idx="0"/>
            <a:endCxn id="460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6" name="Google Shape;466;p47"/>
          <p:cNvCxnSpPr>
            <a:stCxn id="450" idx="0"/>
            <a:endCxn id="460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7" name="Google Shape;467;p47"/>
          <p:cNvCxnSpPr>
            <a:stCxn id="460" idx="0"/>
            <a:endCxn id="468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9" name="Google Shape;469;p47"/>
          <p:cNvCxnSpPr>
            <a:stCxn id="461" idx="0"/>
            <a:endCxn id="468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0" name="Google Shape;470;p47"/>
          <p:cNvCxnSpPr>
            <a:stCxn id="451" idx="0"/>
            <a:endCxn id="461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1" name="Google Shape;471;p47"/>
          <p:cNvCxnSpPr>
            <a:stCxn id="452" idx="0"/>
            <a:endCxn id="461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2" name="Google Shape;472;p47"/>
          <p:cNvCxnSpPr>
            <a:stCxn id="468" idx="0"/>
            <a:endCxn id="473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" name="Google Shape;474;p47"/>
          <p:cNvCxnSpPr>
            <a:stCxn id="475" idx="0"/>
            <a:endCxn id="473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6" name="Google Shape;476;p47"/>
          <p:cNvCxnSpPr>
            <a:stCxn id="454" idx="0"/>
            <a:endCxn id="463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7" name="Google Shape;477;p47"/>
          <p:cNvCxnSpPr>
            <a:stCxn id="455" idx="0"/>
            <a:endCxn id="463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8" name="Google Shape;478;p47"/>
          <p:cNvCxnSpPr>
            <a:stCxn id="463" idx="0"/>
            <a:endCxn id="475" idx="2"/>
          </p:cNvCxnSpPr>
          <p:nvPr/>
        </p:nvCxnSpPr>
        <p:spPr>
          <a:xfrm rot="10800000" flipH="1">
            <a:off x="5688739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9" name="Google Shape;479;p47"/>
          <p:cNvCxnSpPr>
            <a:stCxn id="464" idx="0"/>
            <a:endCxn id="475" idx="2"/>
          </p:cNvCxnSpPr>
          <p:nvPr/>
        </p:nvCxnSpPr>
        <p:spPr>
          <a:xfrm rot="10800000">
            <a:off x="6854077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0" name="Google Shape;480;p47"/>
          <p:cNvCxnSpPr>
            <a:stCxn id="457" idx="0"/>
            <a:endCxn id="464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Google Shape;481;p47"/>
          <p:cNvCxnSpPr>
            <a:stCxn id="458" idx="0"/>
            <a:endCxn id="464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2" name="Google Shape;482;p47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r>
              <a:rPr lang="en" sz="1200"/>
              <a:t>π</a:t>
            </a:r>
            <a:r>
              <a:rPr lang="en" sz="1200" baseline="-25000"/>
              <a:t>E</a:t>
            </a:r>
            <a:r>
              <a:rPr lang="en" sz="1200"/>
              <a:t> = [H</a:t>
            </a:r>
            <a:r>
              <a:rPr lang="en" sz="1200" baseline="-25000"/>
              <a:t>F</a:t>
            </a:r>
            <a:r>
              <a:rPr lang="en" sz="1200"/>
              <a:t>]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FF"/>
                </a:solidFill>
              </a:rPr>
              <a:t>E = e ? ≍ MTR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= H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?</a:t>
            </a:r>
            <a:endParaRPr sz="1200"/>
          </a:p>
        </p:txBody>
      </p:sp>
      <p:grpSp>
        <p:nvGrpSpPr>
          <p:cNvPr id="483" name="Google Shape;483;p47"/>
          <p:cNvGrpSpPr/>
          <p:nvPr/>
        </p:nvGrpSpPr>
        <p:grpSpPr>
          <a:xfrm>
            <a:off x="1870012" y="1989225"/>
            <a:ext cx="5332763" cy="440700"/>
            <a:chOff x="1870012" y="1989225"/>
            <a:chExt cx="5332763" cy="440700"/>
          </a:xfrm>
        </p:grpSpPr>
        <p:sp>
          <p:nvSpPr>
            <p:cNvPr id="484" name="Google Shape;484;p47"/>
            <p:cNvSpPr/>
            <p:nvPr/>
          </p:nvSpPr>
          <p:spPr>
            <a:xfrm>
              <a:off x="1870012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ABCD</a:t>
              </a:r>
              <a:endParaRPr baseline="-25000"/>
            </a:p>
          </p:txBody>
        </p:sp>
        <p:sp>
          <p:nvSpPr>
            <p:cNvPr id="485" name="Google Shape;485;p47"/>
            <p:cNvSpPr/>
            <p:nvPr/>
          </p:nvSpPr>
          <p:spPr>
            <a:xfrm>
              <a:off x="6505275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EFGH </a:t>
              </a:r>
              <a:endParaRPr baseline="-25000"/>
            </a:p>
          </p:txBody>
        </p:sp>
      </p:grpSp>
      <p:sp>
        <p:nvSpPr>
          <p:cNvPr id="486" name="Google Shape;486;p47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8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492" name="Google Shape;492;p48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493" name="Google Shape;493;p48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495" name="Google Shape;495;p48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496" name="Google Shape;496;p48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grpSp>
        <p:nvGrpSpPr>
          <p:cNvPr id="497" name="Google Shape;497;p48"/>
          <p:cNvGrpSpPr/>
          <p:nvPr/>
        </p:nvGrpSpPr>
        <p:grpSpPr>
          <a:xfrm>
            <a:off x="4958525" y="4538975"/>
            <a:ext cx="1535175" cy="440700"/>
            <a:chOff x="2589800" y="4098275"/>
            <a:chExt cx="1535175" cy="440700"/>
          </a:xfrm>
        </p:grpSpPr>
        <p:sp>
          <p:nvSpPr>
            <p:cNvPr id="498" name="Google Shape;498;p48"/>
            <p:cNvSpPr/>
            <p:nvPr/>
          </p:nvSpPr>
          <p:spPr>
            <a:xfrm>
              <a:off x="2589800" y="4098275"/>
              <a:ext cx="440700" cy="440700"/>
            </a:xfrm>
            <a:prstGeom prst="rect">
              <a:avLst/>
            </a:prstGeom>
            <a:solidFill>
              <a:srgbClr val="673A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E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499" name="Google Shape;499;p48"/>
            <p:cNvSpPr/>
            <p:nvPr/>
          </p:nvSpPr>
          <p:spPr>
            <a:xfrm>
              <a:off x="3684275" y="4098275"/>
              <a:ext cx="4407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F</a:t>
              </a:r>
              <a:endParaRPr baseline="-25000">
                <a:solidFill>
                  <a:schemeClr val="lt1"/>
                </a:solidFill>
              </a:endParaRPr>
            </a:p>
          </p:txBody>
        </p:sp>
      </p:grpSp>
      <p:grpSp>
        <p:nvGrpSpPr>
          <p:cNvPr id="500" name="Google Shape;500;p48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501" name="Google Shape;501;p48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502" name="Google Shape;502;p48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503" name="Google Shape;503;p48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504" name="Google Shape;504;p48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505" name="Google Shape;505;p48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sp>
        <p:nvSpPr>
          <p:cNvPr id="506" name="Google Shape;506;p48"/>
          <p:cNvSpPr/>
          <p:nvPr/>
        </p:nvSpPr>
        <p:spPr>
          <a:xfrm>
            <a:off x="7767127" y="3318425"/>
            <a:ext cx="5043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GH</a:t>
            </a:r>
            <a:endParaRPr baseline="-25000"/>
          </a:p>
        </p:txBody>
      </p:sp>
      <p:cxnSp>
        <p:nvCxnSpPr>
          <p:cNvPr id="507" name="Google Shape;507;p48"/>
          <p:cNvCxnSpPr>
            <a:stCxn id="493" idx="0"/>
            <a:endCxn id="504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8" name="Google Shape;508;p48"/>
          <p:cNvCxnSpPr>
            <a:stCxn id="494" idx="0"/>
            <a:endCxn id="504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" name="Google Shape;509;p48"/>
          <p:cNvCxnSpPr>
            <a:stCxn id="504" idx="0"/>
            <a:endCxn id="510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48"/>
          <p:cNvCxnSpPr>
            <a:stCxn id="505" idx="0"/>
            <a:endCxn id="510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2" name="Google Shape;512;p48"/>
          <p:cNvCxnSpPr>
            <a:stCxn id="495" idx="0"/>
            <a:endCxn id="505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3" name="Google Shape;513;p48"/>
          <p:cNvCxnSpPr>
            <a:stCxn id="496" idx="0"/>
            <a:endCxn id="505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4" name="Google Shape;514;p48"/>
          <p:cNvCxnSpPr>
            <a:stCxn id="510" idx="0"/>
            <a:endCxn id="515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6" name="Google Shape;516;p48"/>
          <p:cNvCxnSpPr>
            <a:stCxn id="517" idx="0"/>
            <a:endCxn id="515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" name="Google Shape;518;p48"/>
          <p:cNvCxnSpPr>
            <a:stCxn id="498" idx="0"/>
            <a:endCxn id="519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" name="Google Shape;520;p48"/>
          <p:cNvCxnSpPr>
            <a:stCxn id="499" idx="0"/>
            <a:endCxn id="519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1" name="Google Shape;521;p48"/>
          <p:cNvCxnSpPr>
            <a:stCxn id="519" idx="0"/>
            <a:endCxn id="517" idx="2"/>
          </p:cNvCxnSpPr>
          <p:nvPr/>
        </p:nvCxnSpPr>
        <p:spPr>
          <a:xfrm rot="10800000" flipH="1">
            <a:off x="5688825" y="24299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2" name="Google Shape;522;p48"/>
          <p:cNvCxnSpPr>
            <a:stCxn id="506" idx="0"/>
            <a:endCxn id="517" idx="2"/>
          </p:cNvCxnSpPr>
          <p:nvPr/>
        </p:nvCxnSpPr>
        <p:spPr>
          <a:xfrm rot="10800000">
            <a:off x="6854077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3" name="Google Shape;523;p48"/>
          <p:cNvCxnSpPr>
            <a:stCxn id="501" idx="0"/>
            <a:endCxn id="506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4" name="Google Shape;524;p48"/>
          <p:cNvCxnSpPr>
            <a:stCxn id="502" idx="0"/>
            <a:endCxn id="506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5" name="Google Shape;525;p48"/>
          <p:cNvSpPr/>
          <p:nvPr/>
        </p:nvSpPr>
        <p:spPr>
          <a:xfrm>
            <a:off x="5436589" y="3318425"/>
            <a:ext cx="5043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4433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</a:t>
            </a:r>
            <a:endParaRPr baseline="-25000"/>
          </a:p>
        </p:txBody>
      </p:sp>
      <p:sp>
        <p:nvSpPr>
          <p:cNvPr id="526" name="Google Shape;526;p48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r>
              <a:rPr lang="en" sz="1200"/>
              <a:t>π</a:t>
            </a:r>
            <a:r>
              <a:rPr lang="en" sz="1200" baseline="-25000"/>
              <a:t>E</a:t>
            </a:r>
            <a:r>
              <a:rPr lang="en" sz="1200"/>
              <a:t> = [H</a:t>
            </a:r>
            <a:r>
              <a:rPr lang="en" sz="1200" baseline="-25000"/>
              <a:t>F</a:t>
            </a:r>
            <a:r>
              <a:rPr lang="en" sz="1200"/>
              <a:t>]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FF"/>
                </a:solidFill>
              </a:rPr>
              <a:t>E = e ? ≍ MTR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= H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?</a:t>
            </a:r>
            <a:endParaRPr sz="1200"/>
          </a:p>
        </p:txBody>
      </p:sp>
      <p:grpSp>
        <p:nvGrpSpPr>
          <p:cNvPr id="527" name="Google Shape;527;p48"/>
          <p:cNvGrpSpPr/>
          <p:nvPr/>
        </p:nvGrpSpPr>
        <p:grpSpPr>
          <a:xfrm>
            <a:off x="1870012" y="1989225"/>
            <a:ext cx="5332763" cy="440700"/>
            <a:chOff x="1870012" y="1989225"/>
            <a:chExt cx="5332763" cy="440700"/>
          </a:xfrm>
        </p:grpSpPr>
        <p:sp>
          <p:nvSpPr>
            <p:cNvPr id="528" name="Google Shape;528;p48"/>
            <p:cNvSpPr/>
            <p:nvPr/>
          </p:nvSpPr>
          <p:spPr>
            <a:xfrm>
              <a:off x="1870012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ABCD</a:t>
              </a:r>
              <a:endParaRPr baseline="-25000"/>
            </a:p>
          </p:txBody>
        </p:sp>
        <p:sp>
          <p:nvSpPr>
            <p:cNvPr id="529" name="Google Shape;529;p48"/>
            <p:cNvSpPr/>
            <p:nvPr/>
          </p:nvSpPr>
          <p:spPr>
            <a:xfrm>
              <a:off x="6505275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EFGH </a:t>
              </a:r>
              <a:endParaRPr baseline="-25000"/>
            </a:p>
          </p:txBody>
        </p:sp>
      </p:grpSp>
      <p:sp>
        <p:nvSpPr>
          <p:cNvPr id="530" name="Google Shape;530;p48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9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36" name="Google Shape;536;p49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537" name="Google Shape;537;p49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538" name="Google Shape;538;p49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539" name="Google Shape;539;p49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540" name="Google Shape;540;p49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grpSp>
        <p:nvGrpSpPr>
          <p:cNvPr id="541" name="Google Shape;541;p49"/>
          <p:cNvGrpSpPr/>
          <p:nvPr/>
        </p:nvGrpSpPr>
        <p:grpSpPr>
          <a:xfrm>
            <a:off x="4958525" y="4538975"/>
            <a:ext cx="1535175" cy="440700"/>
            <a:chOff x="2589800" y="4098275"/>
            <a:chExt cx="1535175" cy="440700"/>
          </a:xfrm>
        </p:grpSpPr>
        <p:sp>
          <p:nvSpPr>
            <p:cNvPr id="542" name="Google Shape;542;p49"/>
            <p:cNvSpPr/>
            <p:nvPr/>
          </p:nvSpPr>
          <p:spPr>
            <a:xfrm>
              <a:off x="2589800" y="4098275"/>
              <a:ext cx="440700" cy="440700"/>
            </a:xfrm>
            <a:prstGeom prst="rect">
              <a:avLst/>
            </a:prstGeom>
            <a:solidFill>
              <a:srgbClr val="673A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E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543" name="Google Shape;543;p49"/>
            <p:cNvSpPr/>
            <p:nvPr/>
          </p:nvSpPr>
          <p:spPr>
            <a:xfrm>
              <a:off x="3684275" y="4098275"/>
              <a:ext cx="4407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F</a:t>
              </a:r>
              <a:endParaRPr baseline="-25000">
                <a:solidFill>
                  <a:schemeClr val="lt1"/>
                </a:solidFill>
              </a:endParaRPr>
            </a:p>
          </p:txBody>
        </p:sp>
      </p:grpSp>
      <p:grpSp>
        <p:nvGrpSpPr>
          <p:cNvPr id="544" name="Google Shape;544;p49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545" name="Google Shape;545;p49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546" name="Google Shape;546;p49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547" name="Google Shape;547;p49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548" name="Google Shape;548;p49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549" name="Google Shape;549;p49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sp>
        <p:nvSpPr>
          <p:cNvPr id="550" name="Google Shape;550;p49"/>
          <p:cNvSpPr/>
          <p:nvPr/>
        </p:nvSpPr>
        <p:spPr>
          <a:xfrm>
            <a:off x="7767127" y="3318425"/>
            <a:ext cx="504300" cy="440700"/>
          </a:xfrm>
          <a:prstGeom prst="rect">
            <a:avLst/>
          </a:prstGeom>
          <a:solidFill>
            <a:srgbClr val="F4433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GH</a:t>
            </a:r>
            <a:endParaRPr baseline="-25000">
              <a:solidFill>
                <a:schemeClr val="lt1"/>
              </a:solidFill>
            </a:endParaRPr>
          </a:p>
        </p:txBody>
      </p:sp>
      <p:cxnSp>
        <p:nvCxnSpPr>
          <p:cNvPr id="551" name="Google Shape;551;p49"/>
          <p:cNvCxnSpPr>
            <a:stCxn id="537" idx="0"/>
            <a:endCxn id="548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2" name="Google Shape;552;p49"/>
          <p:cNvCxnSpPr>
            <a:stCxn id="538" idx="0"/>
            <a:endCxn id="548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" name="Google Shape;553;p49"/>
          <p:cNvCxnSpPr>
            <a:stCxn id="548" idx="0"/>
            <a:endCxn id="554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5" name="Google Shape;555;p49"/>
          <p:cNvCxnSpPr>
            <a:stCxn id="549" idx="0"/>
            <a:endCxn id="554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6" name="Google Shape;556;p49"/>
          <p:cNvCxnSpPr>
            <a:stCxn id="539" idx="0"/>
            <a:endCxn id="549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7" name="Google Shape;557;p49"/>
          <p:cNvCxnSpPr>
            <a:stCxn id="540" idx="0"/>
            <a:endCxn id="549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" name="Google Shape;558;p49"/>
          <p:cNvCxnSpPr>
            <a:stCxn id="554" idx="0"/>
            <a:endCxn id="559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0" name="Google Shape;560;p49"/>
          <p:cNvCxnSpPr>
            <a:stCxn id="561" idx="0"/>
            <a:endCxn id="559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2" name="Google Shape;562;p49"/>
          <p:cNvCxnSpPr>
            <a:stCxn id="542" idx="0"/>
            <a:endCxn id="563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4" name="Google Shape;564;p49"/>
          <p:cNvCxnSpPr>
            <a:stCxn id="543" idx="0"/>
            <a:endCxn id="563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5" name="Google Shape;565;p49"/>
          <p:cNvCxnSpPr>
            <a:stCxn id="563" idx="0"/>
            <a:endCxn id="561" idx="2"/>
          </p:cNvCxnSpPr>
          <p:nvPr/>
        </p:nvCxnSpPr>
        <p:spPr>
          <a:xfrm rot="10800000" flipH="1">
            <a:off x="5688825" y="24299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6" name="Google Shape;566;p49"/>
          <p:cNvCxnSpPr>
            <a:stCxn id="550" idx="0"/>
            <a:endCxn id="561" idx="2"/>
          </p:cNvCxnSpPr>
          <p:nvPr/>
        </p:nvCxnSpPr>
        <p:spPr>
          <a:xfrm rot="10800000">
            <a:off x="6854077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7" name="Google Shape;567;p49"/>
          <p:cNvCxnSpPr>
            <a:stCxn id="545" idx="0"/>
            <a:endCxn id="550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8" name="Google Shape;568;p49"/>
          <p:cNvCxnSpPr>
            <a:stCxn id="546" idx="0"/>
            <a:endCxn id="550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9" name="Google Shape;569;p49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r>
              <a:rPr lang="en" sz="1200"/>
              <a:t>π</a:t>
            </a:r>
            <a:r>
              <a:rPr lang="en" sz="1200" baseline="-25000"/>
              <a:t>E</a:t>
            </a:r>
            <a:r>
              <a:rPr lang="en" sz="1200"/>
              <a:t> = [H</a:t>
            </a:r>
            <a:r>
              <a:rPr lang="en" sz="1200" baseline="-25000"/>
              <a:t>F</a:t>
            </a:r>
            <a:r>
              <a:rPr lang="en" sz="1200"/>
              <a:t>, H</a:t>
            </a:r>
            <a:r>
              <a:rPr lang="en" sz="1200" baseline="-25000"/>
              <a:t>GH</a:t>
            </a:r>
            <a:r>
              <a:rPr lang="en" sz="1200"/>
              <a:t>]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FF"/>
                </a:solidFill>
              </a:rPr>
              <a:t>E = e ? ≍ MTR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= H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?</a:t>
            </a:r>
            <a:endParaRPr sz="1200"/>
          </a:p>
        </p:txBody>
      </p:sp>
      <p:sp>
        <p:nvSpPr>
          <p:cNvPr id="570" name="Google Shape;570;p49"/>
          <p:cNvSpPr/>
          <p:nvPr/>
        </p:nvSpPr>
        <p:spPr>
          <a:xfrm>
            <a:off x="5436589" y="3318425"/>
            <a:ext cx="5043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4433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</a:t>
            </a:r>
            <a:endParaRPr baseline="-25000"/>
          </a:p>
        </p:txBody>
      </p:sp>
      <p:sp>
        <p:nvSpPr>
          <p:cNvPr id="571" name="Google Shape;571;p49"/>
          <p:cNvSpPr/>
          <p:nvPr/>
        </p:nvSpPr>
        <p:spPr>
          <a:xfrm>
            <a:off x="6505275" y="1989225"/>
            <a:ext cx="697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EFGH </a:t>
            </a:r>
            <a:endParaRPr baseline="-25000"/>
          </a:p>
        </p:txBody>
      </p:sp>
      <p:sp>
        <p:nvSpPr>
          <p:cNvPr id="572" name="Google Shape;572;p49"/>
          <p:cNvSpPr/>
          <p:nvPr/>
        </p:nvSpPr>
        <p:spPr>
          <a:xfrm>
            <a:off x="1870012" y="1989225"/>
            <a:ext cx="697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</a:t>
            </a:r>
            <a:endParaRPr baseline="-25000"/>
          </a:p>
        </p:txBody>
      </p:sp>
      <p:sp>
        <p:nvSpPr>
          <p:cNvPr id="573" name="Google Shape;573;p49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0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579" name="Google Shape;579;p50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580" name="Google Shape;580;p50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581" name="Google Shape;581;p50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582" name="Google Shape;582;p50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583" name="Google Shape;583;p50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grpSp>
        <p:nvGrpSpPr>
          <p:cNvPr id="584" name="Google Shape;584;p50"/>
          <p:cNvGrpSpPr/>
          <p:nvPr/>
        </p:nvGrpSpPr>
        <p:grpSpPr>
          <a:xfrm>
            <a:off x="4958525" y="4538975"/>
            <a:ext cx="1535175" cy="440700"/>
            <a:chOff x="2589800" y="4098275"/>
            <a:chExt cx="1535175" cy="440700"/>
          </a:xfrm>
        </p:grpSpPr>
        <p:sp>
          <p:nvSpPr>
            <p:cNvPr id="585" name="Google Shape;585;p50"/>
            <p:cNvSpPr/>
            <p:nvPr/>
          </p:nvSpPr>
          <p:spPr>
            <a:xfrm>
              <a:off x="2589800" y="4098275"/>
              <a:ext cx="440700" cy="440700"/>
            </a:xfrm>
            <a:prstGeom prst="rect">
              <a:avLst/>
            </a:prstGeom>
            <a:solidFill>
              <a:srgbClr val="673A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E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586" name="Google Shape;586;p50"/>
            <p:cNvSpPr/>
            <p:nvPr/>
          </p:nvSpPr>
          <p:spPr>
            <a:xfrm>
              <a:off x="3684275" y="4098275"/>
              <a:ext cx="4407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F</a:t>
              </a:r>
              <a:endParaRPr baseline="-25000">
                <a:solidFill>
                  <a:schemeClr val="lt1"/>
                </a:solidFill>
              </a:endParaRPr>
            </a:p>
          </p:txBody>
        </p:sp>
      </p:grpSp>
      <p:grpSp>
        <p:nvGrpSpPr>
          <p:cNvPr id="587" name="Google Shape;587;p50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588" name="Google Shape;588;p50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589" name="Google Shape;589;p50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590" name="Google Shape;590;p50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591" name="Google Shape;591;p50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592" name="Google Shape;592;p50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sp>
        <p:nvSpPr>
          <p:cNvPr id="593" name="Google Shape;593;p50"/>
          <p:cNvSpPr/>
          <p:nvPr/>
        </p:nvSpPr>
        <p:spPr>
          <a:xfrm>
            <a:off x="7767127" y="3318425"/>
            <a:ext cx="504300" cy="440700"/>
          </a:xfrm>
          <a:prstGeom prst="rect">
            <a:avLst/>
          </a:prstGeom>
          <a:solidFill>
            <a:srgbClr val="F4433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GH</a:t>
            </a:r>
            <a:endParaRPr baseline="-25000">
              <a:solidFill>
                <a:schemeClr val="lt1"/>
              </a:solidFill>
            </a:endParaRPr>
          </a:p>
        </p:txBody>
      </p:sp>
      <p:cxnSp>
        <p:nvCxnSpPr>
          <p:cNvPr id="594" name="Google Shape;594;p50"/>
          <p:cNvCxnSpPr>
            <a:stCxn id="580" idx="0"/>
            <a:endCxn id="591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5" name="Google Shape;595;p50"/>
          <p:cNvCxnSpPr>
            <a:stCxn id="581" idx="0"/>
            <a:endCxn id="591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6" name="Google Shape;596;p50"/>
          <p:cNvCxnSpPr>
            <a:stCxn id="591" idx="0"/>
            <a:endCxn id="597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8" name="Google Shape;598;p50"/>
          <p:cNvCxnSpPr>
            <a:stCxn id="592" idx="0"/>
            <a:endCxn id="597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9" name="Google Shape;599;p50"/>
          <p:cNvCxnSpPr>
            <a:stCxn id="582" idx="0"/>
            <a:endCxn id="592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0" name="Google Shape;600;p50"/>
          <p:cNvCxnSpPr>
            <a:stCxn id="583" idx="0"/>
            <a:endCxn id="592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1" name="Google Shape;601;p50"/>
          <p:cNvCxnSpPr>
            <a:stCxn id="597" idx="0"/>
            <a:endCxn id="602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3" name="Google Shape;603;p50"/>
          <p:cNvCxnSpPr>
            <a:stCxn id="604" idx="0"/>
            <a:endCxn id="602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5" name="Google Shape;605;p50"/>
          <p:cNvCxnSpPr>
            <a:stCxn id="585" idx="0"/>
            <a:endCxn id="606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7" name="Google Shape;607;p50"/>
          <p:cNvCxnSpPr>
            <a:stCxn id="586" idx="0"/>
            <a:endCxn id="606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8" name="Google Shape;608;p50"/>
          <p:cNvCxnSpPr>
            <a:stCxn id="606" idx="0"/>
            <a:endCxn id="604" idx="2"/>
          </p:cNvCxnSpPr>
          <p:nvPr/>
        </p:nvCxnSpPr>
        <p:spPr>
          <a:xfrm rot="10800000" flipH="1">
            <a:off x="5688825" y="24299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50"/>
          <p:cNvCxnSpPr>
            <a:stCxn id="593" idx="0"/>
            <a:endCxn id="604" idx="2"/>
          </p:cNvCxnSpPr>
          <p:nvPr/>
        </p:nvCxnSpPr>
        <p:spPr>
          <a:xfrm rot="10800000">
            <a:off x="6854077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" name="Google Shape;610;p50"/>
          <p:cNvCxnSpPr>
            <a:stCxn id="588" idx="0"/>
            <a:endCxn id="593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1" name="Google Shape;611;p50"/>
          <p:cNvCxnSpPr>
            <a:stCxn id="589" idx="0"/>
            <a:endCxn id="593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2" name="Google Shape;612;p50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r>
              <a:rPr lang="en" sz="1200"/>
              <a:t>π</a:t>
            </a:r>
            <a:r>
              <a:rPr lang="en" sz="1200" baseline="-25000"/>
              <a:t>E</a:t>
            </a:r>
            <a:r>
              <a:rPr lang="en" sz="1200"/>
              <a:t> = [H</a:t>
            </a:r>
            <a:r>
              <a:rPr lang="en" sz="1200" baseline="-25000"/>
              <a:t>F</a:t>
            </a:r>
            <a:r>
              <a:rPr lang="en" sz="1200"/>
              <a:t>, H</a:t>
            </a:r>
            <a:r>
              <a:rPr lang="en" sz="1200" baseline="-25000"/>
              <a:t>GH</a:t>
            </a:r>
            <a:r>
              <a:rPr lang="en" sz="1200"/>
              <a:t>]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FF"/>
                </a:solidFill>
              </a:rPr>
              <a:t>E = e ? ≍ MTR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= H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?</a:t>
            </a:r>
            <a:endParaRPr sz="1200"/>
          </a:p>
        </p:txBody>
      </p:sp>
      <p:sp>
        <p:nvSpPr>
          <p:cNvPr id="613" name="Google Shape;613;p50"/>
          <p:cNvSpPr/>
          <p:nvPr/>
        </p:nvSpPr>
        <p:spPr>
          <a:xfrm>
            <a:off x="5436589" y="3318425"/>
            <a:ext cx="5043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4433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</a:t>
            </a:r>
            <a:endParaRPr baseline="-25000"/>
          </a:p>
        </p:txBody>
      </p:sp>
      <p:sp>
        <p:nvSpPr>
          <p:cNvPr id="614" name="Google Shape;614;p50"/>
          <p:cNvSpPr/>
          <p:nvPr/>
        </p:nvSpPr>
        <p:spPr>
          <a:xfrm>
            <a:off x="6505275" y="1989225"/>
            <a:ext cx="6975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4433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EFGH </a:t>
            </a:r>
            <a:endParaRPr baseline="-25000"/>
          </a:p>
        </p:txBody>
      </p:sp>
      <p:sp>
        <p:nvSpPr>
          <p:cNvPr id="615" name="Google Shape;615;p50"/>
          <p:cNvSpPr/>
          <p:nvPr/>
        </p:nvSpPr>
        <p:spPr>
          <a:xfrm>
            <a:off x="1870012" y="1989225"/>
            <a:ext cx="697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</a:t>
            </a:r>
            <a:endParaRPr baseline="-25000"/>
          </a:p>
        </p:txBody>
      </p:sp>
      <p:sp>
        <p:nvSpPr>
          <p:cNvPr id="616" name="Google Shape;616;p50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1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622" name="Google Shape;622;p51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623" name="Google Shape;623;p51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624" name="Google Shape;624;p51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625" name="Google Shape;625;p51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626" name="Google Shape;626;p51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grpSp>
        <p:nvGrpSpPr>
          <p:cNvPr id="627" name="Google Shape;627;p51"/>
          <p:cNvGrpSpPr/>
          <p:nvPr/>
        </p:nvGrpSpPr>
        <p:grpSpPr>
          <a:xfrm>
            <a:off x="4958525" y="4538975"/>
            <a:ext cx="1535175" cy="440700"/>
            <a:chOff x="2589800" y="4098275"/>
            <a:chExt cx="1535175" cy="440700"/>
          </a:xfrm>
        </p:grpSpPr>
        <p:sp>
          <p:nvSpPr>
            <p:cNvPr id="628" name="Google Shape;628;p51"/>
            <p:cNvSpPr/>
            <p:nvPr/>
          </p:nvSpPr>
          <p:spPr>
            <a:xfrm>
              <a:off x="2589800" y="4098275"/>
              <a:ext cx="440700" cy="440700"/>
            </a:xfrm>
            <a:prstGeom prst="rect">
              <a:avLst/>
            </a:prstGeom>
            <a:solidFill>
              <a:srgbClr val="673A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E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629" name="Google Shape;629;p51"/>
            <p:cNvSpPr/>
            <p:nvPr/>
          </p:nvSpPr>
          <p:spPr>
            <a:xfrm>
              <a:off x="3684275" y="4098275"/>
              <a:ext cx="4407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F</a:t>
              </a:r>
              <a:endParaRPr baseline="-25000">
                <a:solidFill>
                  <a:schemeClr val="lt1"/>
                </a:solidFill>
              </a:endParaRPr>
            </a:p>
          </p:txBody>
        </p:sp>
      </p:grpSp>
      <p:grpSp>
        <p:nvGrpSpPr>
          <p:cNvPr id="630" name="Google Shape;630;p51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631" name="Google Shape;631;p51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632" name="Google Shape;632;p51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633" name="Google Shape;633;p51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634" name="Google Shape;634;p51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635" name="Google Shape;635;p51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sp>
        <p:nvSpPr>
          <p:cNvPr id="636" name="Google Shape;636;p51"/>
          <p:cNvSpPr/>
          <p:nvPr/>
        </p:nvSpPr>
        <p:spPr>
          <a:xfrm>
            <a:off x="7767127" y="3318425"/>
            <a:ext cx="504300" cy="440700"/>
          </a:xfrm>
          <a:prstGeom prst="rect">
            <a:avLst/>
          </a:prstGeom>
          <a:solidFill>
            <a:srgbClr val="F4433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GH</a:t>
            </a:r>
            <a:endParaRPr baseline="-25000">
              <a:solidFill>
                <a:schemeClr val="lt1"/>
              </a:solidFill>
            </a:endParaRPr>
          </a:p>
        </p:txBody>
      </p:sp>
      <p:sp>
        <p:nvSpPr>
          <p:cNvPr id="637" name="Google Shape;637;p51"/>
          <p:cNvSpPr/>
          <p:nvPr/>
        </p:nvSpPr>
        <p:spPr>
          <a:xfrm>
            <a:off x="1870012" y="1989225"/>
            <a:ext cx="697500" cy="440700"/>
          </a:xfrm>
          <a:prstGeom prst="rect">
            <a:avLst/>
          </a:prstGeom>
          <a:solidFill>
            <a:srgbClr val="F4433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ABCD</a:t>
            </a:r>
            <a:endParaRPr baseline="-25000">
              <a:solidFill>
                <a:schemeClr val="lt1"/>
              </a:solidFill>
            </a:endParaRPr>
          </a:p>
        </p:txBody>
      </p:sp>
      <p:cxnSp>
        <p:nvCxnSpPr>
          <p:cNvPr id="638" name="Google Shape;638;p51"/>
          <p:cNvCxnSpPr>
            <a:stCxn id="623" idx="0"/>
            <a:endCxn id="634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9" name="Google Shape;639;p51"/>
          <p:cNvCxnSpPr>
            <a:stCxn id="624" idx="0"/>
            <a:endCxn id="634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0" name="Google Shape;640;p51"/>
          <p:cNvCxnSpPr>
            <a:stCxn id="634" idx="0"/>
            <a:endCxn id="637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" name="Google Shape;641;p51"/>
          <p:cNvCxnSpPr>
            <a:stCxn id="635" idx="0"/>
            <a:endCxn id="637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2" name="Google Shape;642;p51"/>
          <p:cNvCxnSpPr>
            <a:stCxn id="625" idx="0"/>
            <a:endCxn id="635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3" name="Google Shape;643;p51"/>
          <p:cNvCxnSpPr>
            <a:stCxn id="626" idx="0"/>
            <a:endCxn id="635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4" name="Google Shape;644;p51"/>
          <p:cNvCxnSpPr>
            <a:stCxn id="637" idx="0"/>
            <a:endCxn id="645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6" name="Google Shape;646;p51"/>
          <p:cNvCxnSpPr>
            <a:stCxn id="647" idx="0"/>
            <a:endCxn id="645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8" name="Google Shape;648;p51"/>
          <p:cNvCxnSpPr>
            <a:stCxn id="628" idx="0"/>
            <a:endCxn id="649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0" name="Google Shape;650;p51"/>
          <p:cNvCxnSpPr>
            <a:stCxn id="629" idx="0"/>
            <a:endCxn id="649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1" name="Google Shape;651;p51"/>
          <p:cNvCxnSpPr>
            <a:stCxn id="649" idx="0"/>
            <a:endCxn id="647" idx="2"/>
          </p:cNvCxnSpPr>
          <p:nvPr/>
        </p:nvCxnSpPr>
        <p:spPr>
          <a:xfrm rot="10800000" flipH="1">
            <a:off x="5688825" y="24299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2" name="Google Shape;652;p51"/>
          <p:cNvCxnSpPr>
            <a:stCxn id="636" idx="0"/>
            <a:endCxn id="647" idx="2"/>
          </p:cNvCxnSpPr>
          <p:nvPr/>
        </p:nvCxnSpPr>
        <p:spPr>
          <a:xfrm rot="10800000">
            <a:off x="6854077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3" name="Google Shape;653;p51"/>
          <p:cNvCxnSpPr>
            <a:stCxn id="631" idx="0"/>
            <a:endCxn id="636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4" name="Google Shape;654;p51"/>
          <p:cNvCxnSpPr>
            <a:stCxn id="632" idx="0"/>
            <a:endCxn id="636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5" name="Google Shape;655;p51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  <p:sp>
        <p:nvSpPr>
          <p:cNvPr id="656" name="Google Shape;656;p51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r>
              <a:rPr lang="en" sz="1200"/>
              <a:t>π</a:t>
            </a:r>
            <a:r>
              <a:rPr lang="en" sz="1200" baseline="-25000"/>
              <a:t>E</a:t>
            </a:r>
            <a:r>
              <a:rPr lang="en" sz="1200"/>
              <a:t> = [H</a:t>
            </a:r>
            <a:r>
              <a:rPr lang="en" sz="1200" baseline="-25000"/>
              <a:t>F</a:t>
            </a:r>
            <a:r>
              <a:rPr lang="en" sz="1200"/>
              <a:t>, H</a:t>
            </a:r>
            <a:r>
              <a:rPr lang="en" sz="1200" baseline="-25000"/>
              <a:t>GH</a:t>
            </a:r>
            <a:r>
              <a:rPr lang="en" sz="1200"/>
              <a:t>, H</a:t>
            </a:r>
            <a:r>
              <a:rPr lang="en" sz="1200" baseline="-25000"/>
              <a:t>ABCD</a:t>
            </a:r>
            <a:r>
              <a:rPr lang="en" sz="1200"/>
              <a:t>]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FF"/>
                </a:solidFill>
              </a:rPr>
              <a:t>E = e ? ≍ MTR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= H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?</a:t>
            </a:r>
            <a:endParaRPr sz="1200"/>
          </a:p>
        </p:txBody>
      </p:sp>
      <p:sp>
        <p:nvSpPr>
          <p:cNvPr id="657" name="Google Shape;657;p51"/>
          <p:cNvSpPr/>
          <p:nvPr/>
        </p:nvSpPr>
        <p:spPr>
          <a:xfrm>
            <a:off x="5436589" y="3318425"/>
            <a:ext cx="5043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4433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</a:t>
            </a:r>
            <a:endParaRPr baseline="-25000"/>
          </a:p>
        </p:txBody>
      </p:sp>
      <p:sp>
        <p:nvSpPr>
          <p:cNvPr id="658" name="Google Shape;658;p51"/>
          <p:cNvSpPr/>
          <p:nvPr/>
        </p:nvSpPr>
        <p:spPr>
          <a:xfrm>
            <a:off x="6505275" y="1989225"/>
            <a:ext cx="6975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4433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EFGH </a:t>
            </a:r>
            <a:endParaRPr baseline="-25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52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664" name="Google Shape;664;p52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665" name="Google Shape;665;p52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666" name="Google Shape;666;p52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667" name="Google Shape;667;p52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668" name="Google Shape;668;p52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grpSp>
        <p:nvGrpSpPr>
          <p:cNvPr id="669" name="Google Shape;669;p52"/>
          <p:cNvGrpSpPr/>
          <p:nvPr/>
        </p:nvGrpSpPr>
        <p:grpSpPr>
          <a:xfrm>
            <a:off x="4958525" y="4538975"/>
            <a:ext cx="1535175" cy="440700"/>
            <a:chOff x="2589800" y="4098275"/>
            <a:chExt cx="1535175" cy="440700"/>
          </a:xfrm>
        </p:grpSpPr>
        <p:sp>
          <p:nvSpPr>
            <p:cNvPr id="670" name="Google Shape;670;p52"/>
            <p:cNvSpPr/>
            <p:nvPr/>
          </p:nvSpPr>
          <p:spPr>
            <a:xfrm>
              <a:off x="2589800" y="4098275"/>
              <a:ext cx="440700" cy="440700"/>
            </a:xfrm>
            <a:prstGeom prst="rect">
              <a:avLst/>
            </a:prstGeom>
            <a:solidFill>
              <a:srgbClr val="673AB7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E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671" name="Google Shape;671;p52"/>
            <p:cNvSpPr/>
            <p:nvPr/>
          </p:nvSpPr>
          <p:spPr>
            <a:xfrm>
              <a:off x="3684275" y="4098275"/>
              <a:ext cx="4407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F</a:t>
              </a:r>
              <a:endParaRPr baseline="-25000">
                <a:solidFill>
                  <a:schemeClr val="lt1"/>
                </a:solidFill>
              </a:endParaRPr>
            </a:p>
          </p:txBody>
        </p:sp>
      </p:grpSp>
      <p:grpSp>
        <p:nvGrpSpPr>
          <p:cNvPr id="672" name="Google Shape;672;p52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673" name="Google Shape;673;p52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674" name="Google Shape;674;p52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675" name="Google Shape;675;p52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676" name="Google Shape;676;p52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677" name="Google Shape;677;p52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sp>
        <p:nvSpPr>
          <p:cNvPr id="678" name="Google Shape;678;p52"/>
          <p:cNvSpPr/>
          <p:nvPr/>
        </p:nvSpPr>
        <p:spPr>
          <a:xfrm>
            <a:off x="5436589" y="3318425"/>
            <a:ext cx="5043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4433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EF</a:t>
            </a:r>
            <a:endParaRPr baseline="-25000"/>
          </a:p>
        </p:txBody>
      </p:sp>
      <p:grpSp>
        <p:nvGrpSpPr>
          <p:cNvPr id="679" name="Google Shape;679;p52"/>
          <p:cNvGrpSpPr/>
          <p:nvPr/>
        </p:nvGrpSpPr>
        <p:grpSpPr>
          <a:xfrm>
            <a:off x="1870012" y="1989225"/>
            <a:ext cx="5332763" cy="440700"/>
            <a:chOff x="1870012" y="1989225"/>
            <a:chExt cx="5332763" cy="440700"/>
          </a:xfrm>
        </p:grpSpPr>
        <p:sp>
          <p:nvSpPr>
            <p:cNvPr id="680" name="Google Shape;680;p52"/>
            <p:cNvSpPr/>
            <p:nvPr/>
          </p:nvSpPr>
          <p:spPr>
            <a:xfrm>
              <a:off x="1870012" y="1989225"/>
              <a:ext cx="6975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ABCD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681" name="Google Shape;681;p52"/>
            <p:cNvSpPr/>
            <p:nvPr/>
          </p:nvSpPr>
          <p:spPr>
            <a:xfrm>
              <a:off x="6505275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F4433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EFGH </a:t>
              </a:r>
              <a:endParaRPr baseline="-25000"/>
            </a:p>
          </p:txBody>
        </p:sp>
      </p:grpSp>
      <p:cxnSp>
        <p:nvCxnSpPr>
          <p:cNvPr id="682" name="Google Shape;682;p52"/>
          <p:cNvCxnSpPr>
            <a:stCxn id="665" idx="0"/>
            <a:endCxn id="676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3" name="Google Shape;683;p52"/>
          <p:cNvCxnSpPr>
            <a:stCxn id="666" idx="0"/>
            <a:endCxn id="676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4" name="Google Shape;684;p52"/>
          <p:cNvCxnSpPr>
            <a:stCxn id="676" idx="0"/>
            <a:endCxn id="680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5" name="Google Shape;685;p52"/>
          <p:cNvCxnSpPr>
            <a:stCxn id="677" idx="0"/>
            <a:endCxn id="680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6" name="Google Shape;686;p52"/>
          <p:cNvCxnSpPr>
            <a:stCxn id="667" idx="0"/>
            <a:endCxn id="677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7" name="Google Shape;687;p52"/>
          <p:cNvCxnSpPr>
            <a:stCxn id="668" idx="0"/>
            <a:endCxn id="677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8" name="Google Shape;688;p52"/>
          <p:cNvCxnSpPr>
            <a:stCxn id="680" idx="0"/>
            <a:endCxn id="689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0" name="Google Shape;690;p52"/>
          <p:cNvCxnSpPr>
            <a:stCxn id="681" idx="0"/>
            <a:endCxn id="689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1" name="Google Shape;691;p52"/>
          <p:cNvCxnSpPr>
            <a:stCxn id="670" idx="0"/>
            <a:endCxn id="678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2" name="Google Shape;692;p52"/>
          <p:cNvCxnSpPr>
            <a:stCxn id="671" idx="0"/>
            <a:endCxn id="678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3" name="Google Shape;693;p52"/>
          <p:cNvCxnSpPr>
            <a:stCxn id="678" idx="0"/>
            <a:endCxn id="681" idx="2"/>
          </p:cNvCxnSpPr>
          <p:nvPr/>
        </p:nvCxnSpPr>
        <p:spPr>
          <a:xfrm rot="10800000" flipH="1">
            <a:off x="5688739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4" name="Google Shape;694;p52"/>
          <p:cNvCxnSpPr>
            <a:stCxn id="695" idx="0"/>
            <a:endCxn id="681" idx="2"/>
          </p:cNvCxnSpPr>
          <p:nvPr/>
        </p:nvCxnSpPr>
        <p:spPr>
          <a:xfrm rot="10800000">
            <a:off x="6854025" y="24299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6" name="Google Shape;696;p52"/>
          <p:cNvCxnSpPr>
            <a:stCxn id="673" idx="0"/>
            <a:endCxn id="695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7" name="Google Shape;697;p52"/>
          <p:cNvCxnSpPr>
            <a:stCxn id="674" idx="0"/>
            <a:endCxn id="695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8" name="Google Shape;698;p52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  <p:sp>
        <p:nvSpPr>
          <p:cNvPr id="699" name="Google Shape;699;p52"/>
          <p:cNvSpPr txBox="1">
            <a:spLocks noGrp="1"/>
          </p:cNvSpPr>
          <p:nvPr>
            <p:ph type="body" idx="1"/>
          </p:nvPr>
        </p:nvSpPr>
        <p:spPr>
          <a:xfrm>
            <a:off x="5584375" y="547100"/>
            <a:ext cx="3395700" cy="12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Verifier: MTR</a:t>
            </a:r>
            <a:r>
              <a:rPr lang="en" sz="1200" baseline="-25000"/>
              <a:t>abcdefgh</a:t>
            </a:r>
            <a:r>
              <a:rPr lang="en" sz="1200"/>
              <a:t>, E, π</a:t>
            </a:r>
            <a:r>
              <a:rPr lang="en" sz="1200" baseline="-25000"/>
              <a:t>Ε</a:t>
            </a:r>
            <a:br>
              <a:rPr lang="en" sz="1200"/>
            </a:br>
            <a:r>
              <a:rPr lang="en" sz="1200"/>
              <a:t>Prover: a, b, c, d, e, f, g, h</a:t>
            </a:r>
            <a:br>
              <a:rPr lang="en" sz="1200"/>
            </a:br>
            <a:r>
              <a:rPr lang="en" sz="1200"/>
              <a:t>π</a:t>
            </a:r>
            <a:r>
              <a:rPr lang="en" sz="1200" baseline="-25000"/>
              <a:t>E</a:t>
            </a:r>
            <a:r>
              <a:rPr lang="en" sz="1200"/>
              <a:t> = [H</a:t>
            </a:r>
            <a:r>
              <a:rPr lang="en" sz="1200" baseline="-25000"/>
              <a:t>F</a:t>
            </a:r>
            <a:r>
              <a:rPr lang="en" sz="1200"/>
              <a:t>, H</a:t>
            </a:r>
            <a:r>
              <a:rPr lang="en" sz="1200" baseline="-25000"/>
              <a:t>GH</a:t>
            </a:r>
            <a:r>
              <a:rPr lang="en" sz="1200"/>
              <a:t>, H</a:t>
            </a:r>
            <a:r>
              <a:rPr lang="en" sz="1200" baseline="-25000"/>
              <a:t>ABCD</a:t>
            </a:r>
            <a:r>
              <a:rPr lang="en" sz="1200"/>
              <a:t>]</a:t>
            </a:r>
            <a:endParaRPr sz="120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FF00FF"/>
                </a:solidFill>
              </a:rPr>
              <a:t>E = e ? ≍ MTR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= H</a:t>
            </a:r>
            <a:r>
              <a:rPr lang="en" sz="1200" baseline="-25000">
                <a:solidFill>
                  <a:srgbClr val="FF00FF"/>
                </a:solidFill>
              </a:rPr>
              <a:t>ABCDEFGH</a:t>
            </a:r>
            <a:r>
              <a:rPr lang="en" sz="1200">
                <a:solidFill>
                  <a:srgbClr val="FF00FF"/>
                </a:solidFill>
              </a:rPr>
              <a:t> ?</a:t>
            </a:r>
            <a:endParaRPr sz="1200">
              <a:solidFill>
                <a:srgbClr val="FF00FF"/>
              </a:solidFill>
            </a:endParaRPr>
          </a:p>
        </p:txBody>
      </p:sp>
      <p:sp>
        <p:nvSpPr>
          <p:cNvPr id="700" name="Google Shape;700;p52"/>
          <p:cNvSpPr/>
          <p:nvPr/>
        </p:nvSpPr>
        <p:spPr>
          <a:xfrm>
            <a:off x="7767127" y="3318425"/>
            <a:ext cx="504300" cy="440700"/>
          </a:xfrm>
          <a:prstGeom prst="rect">
            <a:avLst/>
          </a:prstGeom>
          <a:solidFill>
            <a:srgbClr val="F4433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GH</a:t>
            </a:r>
            <a:endParaRPr baseline="-2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authenticated file storage problem</a:t>
            </a:r>
            <a:endParaRPr/>
          </a:p>
        </p:txBody>
      </p:sp>
      <p:pic>
        <p:nvPicPr>
          <p:cNvPr id="120" name="Google Shape;1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375" y="1861475"/>
            <a:ext cx="2294124" cy="1720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7"/>
          <p:cNvCxnSpPr/>
          <p:nvPr/>
        </p:nvCxnSpPr>
        <p:spPr>
          <a:xfrm>
            <a:off x="2640400" y="2349975"/>
            <a:ext cx="308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27"/>
          <p:cNvSpPr txBox="1"/>
          <p:nvPr/>
        </p:nvSpPr>
        <p:spPr>
          <a:xfrm>
            <a:off x="3136425" y="1861475"/>
            <a:ext cx="25344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Store file F with content D</a:t>
            </a:r>
            <a:endParaRPr dirty="0"/>
          </a:p>
        </p:txBody>
      </p:sp>
      <p:cxnSp>
        <p:nvCxnSpPr>
          <p:cNvPr id="123" name="Google Shape;123;p27"/>
          <p:cNvCxnSpPr/>
          <p:nvPr/>
        </p:nvCxnSpPr>
        <p:spPr>
          <a:xfrm>
            <a:off x="2706525" y="3355675"/>
            <a:ext cx="308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4" name="Google Shape;124;p27"/>
          <p:cNvSpPr txBox="1"/>
          <p:nvPr/>
        </p:nvSpPr>
        <p:spPr>
          <a:xfrm>
            <a:off x="3509175" y="2938750"/>
            <a:ext cx="14787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Retrieve file F</a:t>
            </a:r>
            <a:endParaRPr/>
          </a:p>
        </p:txBody>
      </p:sp>
      <p:cxnSp>
        <p:nvCxnSpPr>
          <p:cNvPr id="125" name="Google Shape;125;p27"/>
          <p:cNvCxnSpPr/>
          <p:nvPr/>
        </p:nvCxnSpPr>
        <p:spPr>
          <a:xfrm rot="10800000">
            <a:off x="2706525" y="3584275"/>
            <a:ext cx="308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27"/>
          <p:cNvSpPr txBox="1"/>
          <p:nvPr/>
        </p:nvSpPr>
        <p:spPr>
          <a:xfrm>
            <a:off x="3294975" y="3629225"/>
            <a:ext cx="19071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content D</a:t>
            </a:r>
            <a:endParaRPr/>
          </a:p>
        </p:txBody>
      </p:sp>
      <p:sp>
        <p:nvSpPr>
          <p:cNvPr id="127" name="Google Shape;127;p27"/>
          <p:cNvSpPr txBox="1"/>
          <p:nvPr/>
        </p:nvSpPr>
        <p:spPr>
          <a:xfrm>
            <a:off x="1223438" y="3819100"/>
            <a:ext cx="8640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verifier</a:t>
            </a:r>
            <a:endParaRPr b="1"/>
          </a:p>
        </p:txBody>
      </p:sp>
      <p:sp>
        <p:nvSpPr>
          <p:cNvPr id="128" name="Google Shape;128;p27"/>
          <p:cNvSpPr txBox="1"/>
          <p:nvPr/>
        </p:nvSpPr>
        <p:spPr>
          <a:xfrm>
            <a:off x="6338375" y="3819100"/>
            <a:ext cx="8640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server</a:t>
            </a:r>
            <a:endParaRPr b="1"/>
          </a:p>
        </p:txBody>
      </p:sp>
      <p:sp>
        <p:nvSpPr>
          <p:cNvPr id="129" name="Google Shape;129;p27"/>
          <p:cNvSpPr txBox="1"/>
          <p:nvPr/>
        </p:nvSpPr>
        <p:spPr>
          <a:xfrm>
            <a:off x="3509175" y="2484475"/>
            <a:ext cx="14787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Time passes…</a:t>
            </a:r>
            <a:endParaRPr>
              <a:solidFill>
                <a:srgbClr val="B7B7B7"/>
              </a:solidFill>
            </a:endParaRPr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5062" y="2056463"/>
            <a:ext cx="1330625" cy="13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 proof-of-inclusion</a:t>
            </a:r>
            <a:endParaRPr/>
          </a:p>
        </p:txBody>
      </p:sp>
      <p:sp>
        <p:nvSpPr>
          <p:cNvPr id="706" name="Google Shape;706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Prover sends chunk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Prover sends </a:t>
            </a:r>
            <a:r>
              <a:rPr lang="en" b="1"/>
              <a:t>siblings</a:t>
            </a:r>
            <a:r>
              <a:rPr lang="en"/>
              <a:t> along path connecting leaf to MTR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Verifier computes hashes along the path connecting leaf to MTR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Verifier checks that computed root is equal to MTR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big is proof-of-inclusion?</a:t>
            </a:r>
            <a:endParaRPr sz="1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 proof-of-inclusion</a:t>
            </a:r>
            <a:endParaRPr/>
          </a:p>
        </p:txBody>
      </p:sp>
      <p:sp>
        <p:nvSpPr>
          <p:cNvPr id="712" name="Google Shape;712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Prover sends chunk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Prover sends </a:t>
            </a:r>
            <a:r>
              <a:rPr lang="en" b="1"/>
              <a:t>siblings</a:t>
            </a:r>
            <a:r>
              <a:rPr lang="en"/>
              <a:t> along path connecting leaf to MTR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Verifier computes hashes along the path connecting leaf to MTR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Verifier checks that computed root is equal to MTR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big is proof-of-inclusion?</a:t>
            </a:r>
            <a:endParaRPr/>
          </a:p>
          <a:p>
            <a:pPr marL="9144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/>
              <a:t>|π| ∈ Θ(log</a:t>
            </a:r>
            <a:r>
              <a:rPr lang="en" sz="2000" baseline="-25000"/>
              <a:t>2</a:t>
            </a:r>
            <a:r>
              <a:rPr lang="en" sz="2000"/>
              <a:t>|D|)</a:t>
            </a:r>
            <a:endParaRPr sz="15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 applications</a:t>
            </a:r>
            <a:endParaRPr/>
          </a:p>
        </p:txBody>
      </p:sp>
      <p:sp>
        <p:nvSpPr>
          <p:cNvPr id="718" name="Google Shape;718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BitTorrent uses Merkle trees to verify exchanged files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uses Merkle trees to store transactions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Ethereum uses Merkle-Patricia tries for storage and transactions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Storing </a:t>
            </a:r>
            <a:r>
              <a:rPr lang="en" i="1" dirty="0"/>
              <a:t>sets</a:t>
            </a:r>
            <a:r>
              <a:rPr lang="en" dirty="0"/>
              <a:t> instead of files/lists</a:t>
            </a:r>
            <a:endParaRPr dirty="0"/>
          </a:p>
        </p:txBody>
      </p:sp>
      <p:sp>
        <p:nvSpPr>
          <p:cNvPr id="724" name="Google Shape;724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Merkle trees can be used to store </a:t>
            </a:r>
            <a:r>
              <a:rPr lang="en" i="1" dirty="0"/>
              <a:t>sets</a:t>
            </a:r>
            <a:r>
              <a:rPr lang="en" dirty="0"/>
              <a:t> of keys instead of lists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Verifier asks prover to store a 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Verifier deletes 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Verifier later asks prover if key belongs to 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Prover provides proof-of-inclusion or proof-of-non-inclusion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Prover can be adversarial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trees for set storage</a:t>
            </a:r>
            <a:endParaRPr/>
          </a:p>
        </p:txBody>
      </p:sp>
      <p:sp>
        <p:nvSpPr>
          <p:cNvPr id="730" name="Google Shape;730;p5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Verifier sorts set elements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MTR on sorted 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Proof-of-inclusion as before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trees for set storage</a:t>
            </a:r>
            <a:endParaRPr/>
          </a:p>
        </p:txBody>
      </p:sp>
      <p:sp>
        <p:nvSpPr>
          <p:cNvPr id="736" name="Google Shape;736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Verifier sorts set elements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MTR on sorted 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Proof-of-inclusion as before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Proof-of-non-inclusion for 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 proof-of-inclusion for previous H</a:t>
            </a:r>
            <a:r>
              <a:rPr lang="en" baseline="-25000"/>
              <a:t>&lt;</a:t>
            </a:r>
            <a:r>
              <a:rPr lang="en"/>
              <a:t> and next H</a:t>
            </a:r>
            <a:r>
              <a:rPr lang="en" baseline="-25000"/>
              <a:t>&gt;</a:t>
            </a:r>
            <a:r>
              <a:rPr lang="en"/>
              <a:t> element in set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Verifier checks that H</a:t>
            </a:r>
            <a:r>
              <a:rPr lang="en" baseline="-25000"/>
              <a:t>&lt;</a:t>
            </a:r>
            <a:r>
              <a:rPr lang="en"/>
              <a:t>, H</a:t>
            </a:r>
            <a:r>
              <a:rPr lang="en" baseline="-25000"/>
              <a:t>&gt;</a:t>
            </a:r>
            <a:r>
              <a:rPr lang="en"/>
              <a:t> proofs-of-inclusion are correct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Verifier checks that H</a:t>
            </a:r>
            <a:r>
              <a:rPr lang="en" baseline="-25000"/>
              <a:t>&lt;</a:t>
            </a:r>
            <a:r>
              <a:rPr lang="en"/>
              <a:t>, H</a:t>
            </a:r>
            <a:r>
              <a:rPr lang="en" baseline="-25000"/>
              <a:t>&gt;</a:t>
            </a:r>
            <a:r>
              <a:rPr lang="en"/>
              <a:t> are adjacent in tree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Verifier checks that H</a:t>
            </a:r>
            <a:r>
              <a:rPr lang="en" baseline="-25000"/>
              <a:t>&lt;</a:t>
            </a:r>
            <a:r>
              <a:rPr lang="en"/>
              <a:t> &lt; x and H</a:t>
            </a:r>
            <a:r>
              <a:rPr lang="en" baseline="-25000"/>
              <a:t>&gt;</a:t>
            </a:r>
            <a:r>
              <a:rPr lang="en"/>
              <a:t> &gt; 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Question: How to compress the two proofs-of-inclusion into one?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9"/>
          <p:cNvSpPr txBox="1">
            <a:spLocks noGrp="1"/>
          </p:cNvSpPr>
          <p:nvPr>
            <p:ph type="title"/>
          </p:nvPr>
        </p:nvSpPr>
        <p:spPr>
          <a:xfrm>
            <a:off x="311700" y="874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Merkle tree: proof of inclusion / non-inclusion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grpSp>
        <p:nvGrpSpPr>
          <p:cNvPr id="742" name="Google Shape;742;p59"/>
          <p:cNvGrpSpPr/>
          <p:nvPr/>
        </p:nvGrpSpPr>
        <p:grpSpPr>
          <a:xfrm>
            <a:off x="311688" y="4538975"/>
            <a:ext cx="1535175" cy="440700"/>
            <a:chOff x="311688" y="4538975"/>
            <a:chExt cx="1535175" cy="440700"/>
          </a:xfrm>
        </p:grpSpPr>
        <p:sp>
          <p:nvSpPr>
            <p:cNvPr id="743" name="Google Shape;743;p59"/>
            <p:cNvSpPr/>
            <p:nvPr/>
          </p:nvSpPr>
          <p:spPr>
            <a:xfrm>
              <a:off x="311688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</a:t>
              </a:r>
              <a:endParaRPr baseline="-25000"/>
            </a:p>
          </p:txBody>
        </p:sp>
        <p:sp>
          <p:nvSpPr>
            <p:cNvPr id="744" name="Google Shape;744;p59"/>
            <p:cNvSpPr/>
            <p:nvPr/>
          </p:nvSpPr>
          <p:spPr>
            <a:xfrm>
              <a:off x="1406163" y="4538975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B</a:t>
              </a:r>
              <a:endParaRPr baseline="-25000"/>
            </a:p>
          </p:txBody>
        </p:sp>
      </p:grpSp>
      <p:sp>
        <p:nvSpPr>
          <p:cNvPr id="745" name="Google Shape;745;p59"/>
          <p:cNvSpPr/>
          <p:nvPr/>
        </p:nvSpPr>
        <p:spPr>
          <a:xfrm>
            <a:off x="2665363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C</a:t>
            </a:r>
            <a:endParaRPr baseline="-25000"/>
          </a:p>
        </p:txBody>
      </p:sp>
      <p:sp>
        <p:nvSpPr>
          <p:cNvPr id="746" name="Google Shape;746;p59"/>
          <p:cNvSpPr/>
          <p:nvPr/>
        </p:nvSpPr>
        <p:spPr>
          <a:xfrm>
            <a:off x="3759825" y="4538975"/>
            <a:ext cx="440700" cy="440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D</a:t>
            </a:r>
            <a:endParaRPr baseline="-25000"/>
          </a:p>
        </p:txBody>
      </p:sp>
      <p:sp>
        <p:nvSpPr>
          <p:cNvPr id="747" name="Google Shape;747;p59"/>
          <p:cNvSpPr/>
          <p:nvPr/>
        </p:nvSpPr>
        <p:spPr>
          <a:xfrm>
            <a:off x="4958525" y="4538975"/>
            <a:ext cx="440700" cy="440700"/>
          </a:xfrm>
          <a:prstGeom prst="rect">
            <a:avLst/>
          </a:prstGeom>
          <a:solidFill>
            <a:srgbClr val="F4433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E</a:t>
            </a:r>
            <a:endParaRPr baseline="-25000">
              <a:solidFill>
                <a:schemeClr val="lt1"/>
              </a:solidFill>
            </a:endParaRPr>
          </a:p>
        </p:txBody>
      </p:sp>
      <p:sp>
        <p:nvSpPr>
          <p:cNvPr id="748" name="Google Shape;748;p59"/>
          <p:cNvSpPr/>
          <p:nvPr/>
        </p:nvSpPr>
        <p:spPr>
          <a:xfrm>
            <a:off x="6053000" y="4538975"/>
            <a:ext cx="440700" cy="440700"/>
          </a:xfrm>
          <a:prstGeom prst="rect">
            <a:avLst/>
          </a:prstGeom>
          <a:solidFill>
            <a:srgbClr val="F4433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F</a:t>
            </a:r>
            <a:endParaRPr baseline="-25000">
              <a:solidFill>
                <a:schemeClr val="lt1"/>
              </a:solidFill>
            </a:endParaRPr>
          </a:p>
        </p:txBody>
      </p:sp>
      <p:grpSp>
        <p:nvGrpSpPr>
          <p:cNvPr id="749" name="Google Shape;749;p59"/>
          <p:cNvGrpSpPr/>
          <p:nvPr/>
        </p:nvGrpSpPr>
        <p:grpSpPr>
          <a:xfrm>
            <a:off x="7251688" y="4538975"/>
            <a:ext cx="1535175" cy="440700"/>
            <a:chOff x="2589788" y="4016450"/>
            <a:chExt cx="1535175" cy="440700"/>
          </a:xfrm>
        </p:grpSpPr>
        <p:sp>
          <p:nvSpPr>
            <p:cNvPr id="750" name="Google Shape;750;p59"/>
            <p:cNvSpPr/>
            <p:nvPr/>
          </p:nvSpPr>
          <p:spPr>
            <a:xfrm>
              <a:off x="2589788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</a:t>
              </a:r>
              <a:endParaRPr baseline="-25000"/>
            </a:p>
          </p:txBody>
        </p:sp>
        <p:sp>
          <p:nvSpPr>
            <p:cNvPr id="751" name="Google Shape;751;p59"/>
            <p:cNvSpPr/>
            <p:nvPr/>
          </p:nvSpPr>
          <p:spPr>
            <a:xfrm>
              <a:off x="3684263" y="4016450"/>
              <a:ext cx="4407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H</a:t>
              </a:r>
              <a:endParaRPr baseline="-25000"/>
            </a:p>
          </p:txBody>
        </p:sp>
      </p:grpSp>
      <p:grpSp>
        <p:nvGrpSpPr>
          <p:cNvPr id="752" name="Google Shape;752;p59"/>
          <p:cNvGrpSpPr/>
          <p:nvPr/>
        </p:nvGrpSpPr>
        <p:grpSpPr>
          <a:xfrm>
            <a:off x="827139" y="3318425"/>
            <a:ext cx="2783238" cy="440700"/>
            <a:chOff x="827139" y="3318425"/>
            <a:chExt cx="2783238" cy="440700"/>
          </a:xfrm>
        </p:grpSpPr>
        <p:sp>
          <p:nvSpPr>
            <p:cNvPr id="753" name="Google Shape;753;p59"/>
            <p:cNvSpPr/>
            <p:nvPr/>
          </p:nvSpPr>
          <p:spPr>
            <a:xfrm>
              <a:off x="82713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AB</a:t>
              </a:r>
              <a:endParaRPr baseline="-25000"/>
            </a:p>
          </p:txBody>
        </p:sp>
        <p:sp>
          <p:nvSpPr>
            <p:cNvPr id="754" name="Google Shape;754;p59"/>
            <p:cNvSpPr/>
            <p:nvPr/>
          </p:nvSpPr>
          <p:spPr>
            <a:xfrm>
              <a:off x="3106077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CD</a:t>
              </a:r>
              <a:endParaRPr baseline="-25000"/>
            </a:p>
          </p:txBody>
        </p:sp>
      </p:grpSp>
      <p:grpSp>
        <p:nvGrpSpPr>
          <p:cNvPr id="755" name="Google Shape;755;p59"/>
          <p:cNvGrpSpPr/>
          <p:nvPr/>
        </p:nvGrpSpPr>
        <p:grpSpPr>
          <a:xfrm>
            <a:off x="5436589" y="3318425"/>
            <a:ext cx="2834838" cy="440700"/>
            <a:chOff x="5436589" y="3318425"/>
            <a:chExt cx="2834838" cy="440700"/>
          </a:xfrm>
        </p:grpSpPr>
        <p:sp>
          <p:nvSpPr>
            <p:cNvPr id="756" name="Google Shape;756;p59"/>
            <p:cNvSpPr/>
            <p:nvPr/>
          </p:nvSpPr>
          <p:spPr>
            <a:xfrm>
              <a:off x="5436589" y="3318425"/>
              <a:ext cx="504300" cy="4407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F4433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</a:t>
              </a:r>
              <a:endParaRPr baseline="-25000"/>
            </a:p>
          </p:txBody>
        </p:sp>
        <p:sp>
          <p:nvSpPr>
            <p:cNvPr id="757" name="Google Shape;757;p59"/>
            <p:cNvSpPr/>
            <p:nvPr/>
          </p:nvSpPr>
          <p:spPr>
            <a:xfrm>
              <a:off x="7767127" y="3318425"/>
              <a:ext cx="5043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GH</a:t>
              </a:r>
              <a:endParaRPr baseline="-25000"/>
            </a:p>
          </p:txBody>
        </p:sp>
      </p:grpSp>
      <p:grpSp>
        <p:nvGrpSpPr>
          <p:cNvPr id="758" name="Google Shape;758;p59"/>
          <p:cNvGrpSpPr/>
          <p:nvPr/>
        </p:nvGrpSpPr>
        <p:grpSpPr>
          <a:xfrm>
            <a:off x="1870012" y="1989225"/>
            <a:ext cx="5332763" cy="440700"/>
            <a:chOff x="1870012" y="1989225"/>
            <a:chExt cx="5332763" cy="440700"/>
          </a:xfrm>
        </p:grpSpPr>
        <p:sp>
          <p:nvSpPr>
            <p:cNvPr id="759" name="Google Shape;759;p59"/>
            <p:cNvSpPr/>
            <p:nvPr/>
          </p:nvSpPr>
          <p:spPr>
            <a:xfrm>
              <a:off x="1870012" y="1989225"/>
              <a:ext cx="697500" cy="440700"/>
            </a:xfrm>
            <a:prstGeom prst="rect">
              <a:avLst/>
            </a:prstGeom>
            <a:solidFill>
              <a:srgbClr val="F44336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H</a:t>
              </a:r>
              <a:r>
                <a:rPr lang="en" baseline="-25000">
                  <a:solidFill>
                    <a:schemeClr val="lt1"/>
                  </a:solidFill>
                </a:rPr>
                <a:t>ABCD</a:t>
              </a:r>
              <a:endParaRPr baseline="-25000">
                <a:solidFill>
                  <a:schemeClr val="lt1"/>
                </a:solidFill>
              </a:endParaRPr>
            </a:p>
          </p:txBody>
        </p:sp>
        <p:sp>
          <p:nvSpPr>
            <p:cNvPr id="760" name="Google Shape;760;p59"/>
            <p:cNvSpPr/>
            <p:nvPr/>
          </p:nvSpPr>
          <p:spPr>
            <a:xfrm>
              <a:off x="6505275" y="1989225"/>
              <a:ext cx="697500" cy="4407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F44336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</a:t>
              </a:r>
              <a:r>
                <a:rPr lang="en" baseline="-25000"/>
                <a:t>EFGH </a:t>
              </a:r>
              <a:endParaRPr baseline="-25000"/>
            </a:p>
          </p:txBody>
        </p:sp>
      </p:grpSp>
      <p:cxnSp>
        <p:nvCxnSpPr>
          <p:cNvPr id="761" name="Google Shape;761;p59"/>
          <p:cNvCxnSpPr>
            <a:stCxn id="743" idx="0"/>
            <a:endCxn id="753" idx="2"/>
          </p:cNvCxnSpPr>
          <p:nvPr/>
        </p:nvCxnSpPr>
        <p:spPr>
          <a:xfrm rot="10800000" flipH="1">
            <a:off x="53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2" name="Google Shape;762;p59"/>
          <p:cNvCxnSpPr>
            <a:stCxn id="744" idx="0"/>
            <a:endCxn id="753" idx="2"/>
          </p:cNvCxnSpPr>
          <p:nvPr/>
        </p:nvCxnSpPr>
        <p:spPr>
          <a:xfrm rot="10800000">
            <a:off x="107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3" name="Google Shape;763;p59"/>
          <p:cNvCxnSpPr>
            <a:stCxn id="753" idx="0"/>
            <a:endCxn id="759" idx="2"/>
          </p:cNvCxnSpPr>
          <p:nvPr/>
        </p:nvCxnSpPr>
        <p:spPr>
          <a:xfrm rot="10800000" flipH="1">
            <a:off x="1079289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4" name="Google Shape;764;p59"/>
          <p:cNvCxnSpPr>
            <a:stCxn id="754" idx="0"/>
            <a:endCxn id="759" idx="2"/>
          </p:cNvCxnSpPr>
          <p:nvPr/>
        </p:nvCxnSpPr>
        <p:spPr>
          <a:xfrm rot="10800000">
            <a:off x="2218827" y="2429825"/>
            <a:ext cx="11394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5" name="Google Shape;765;p59"/>
          <p:cNvCxnSpPr>
            <a:stCxn id="745" idx="0"/>
            <a:endCxn id="754" idx="2"/>
          </p:cNvCxnSpPr>
          <p:nvPr/>
        </p:nvCxnSpPr>
        <p:spPr>
          <a:xfrm rot="10800000" flipH="1">
            <a:off x="2885713" y="3759275"/>
            <a:ext cx="4725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6" name="Google Shape;766;p59"/>
          <p:cNvCxnSpPr>
            <a:stCxn id="746" idx="0"/>
            <a:endCxn id="754" idx="2"/>
          </p:cNvCxnSpPr>
          <p:nvPr/>
        </p:nvCxnSpPr>
        <p:spPr>
          <a:xfrm rot="10800000">
            <a:off x="3358275" y="3759275"/>
            <a:ext cx="6219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7" name="Google Shape;767;p59"/>
          <p:cNvCxnSpPr>
            <a:stCxn id="759" idx="0"/>
            <a:endCxn id="768" idx="2"/>
          </p:cNvCxnSpPr>
          <p:nvPr/>
        </p:nvCxnSpPr>
        <p:spPr>
          <a:xfrm rot="10800000" flipH="1">
            <a:off x="2218762" y="1373325"/>
            <a:ext cx="23532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9" name="Google Shape;769;p59"/>
          <p:cNvCxnSpPr>
            <a:stCxn id="760" idx="0"/>
            <a:endCxn id="768" idx="2"/>
          </p:cNvCxnSpPr>
          <p:nvPr/>
        </p:nvCxnSpPr>
        <p:spPr>
          <a:xfrm rot="10800000">
            <a:off x="4571925" y="1373325"/>
            <a:ext cx="2282100" cy="61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0" name="Google Shape;770;p59"/>
          <p:cNvCxnSpPr>
            <a:stCxn id="747" idx="0"/>
            <a:endCxn id="756" idx="2"/>
          </p:cNvCxnSpPr>
          <p:nvPr/>
        </p:nvCxnSpPr>
        <p:spPr>
          <a:xfrm rot="10800000" flipH="1">
            <a:off x="5178875" y="3759275"/>
            <a:ext cx="5100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1" name="Google Shape;771;p59"/>
          <p:cNvCxnSpPr>
            <a:stCxn id="748" idx="0"/>
            <a:endCxn id="756" idx="2"/>
          </p:cNvCxnSpPr>
          <p:nvPr/>
        </p:nvCxnSpPr>
        <p:spPr>
          <a:xfrm rot="10800000">
            <a:off x="5688650" y="3759275"/>
            <a:ext cx="5847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2" name="Google Shape;772;p59"/>
          <p:cNvCxnSpPr>
            <a:stCxn id="756" idx="0"/>
            <a:endCxn id="760" idx="2"/>
          </p:cNvCxnSpPr>
          <p:nvPr/>
        </p:nvCxnSpPr>
        <p:spPr>
          <a:xfrm rot="10800000" flipH="1">
            <a:off x="5688739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3" name="Google Shape;773;p59"/>
          <p:cNvCxnSpPr>
            <a:stCxn id="757" idx="0"/>
            <a:endCxn id="760" idx="2"/>
          </p:cNvCxnSpPr>
          <p:nvPr/>
        </p:nvCxnSpPr>
        <p:spPr>
          <a:xfrm rot="10800000">
            <a:off x="6854077" y="2429825"/>
            <a:ext cx="1165200" cy="88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4" name="Google Shape;774;p59"/>
          <p:cNvCxnSpPr>
            <a:stCxn id="750" idx="0"/>
            <a:endCxn id="757" idx="2"/>
          </p:cNvCxnSpPr>
          <p:nvPr/>
        </p:nvCxnSpPr>
        <p:spPr>
          <a:xfrm rot="10800000" flipH="1">
            <a:off x="7472038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5" name="Google Shape;775;p59"/>
          <p:cNvCxnSpPr>
            <a:stCxn id="751" idx="0"/>
            <a:endCxn id="757" idx="2"/>
          </p:cNvCxnSpPr>
          <p:nvPr/>
        </p:nvCxnSpPr>
        <p:spPr>
          <a:xfrm rot="10800000">
            <a:off x="8019313" y="3759275"/>
            <a:ext cx="547200" cy="77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6" name="Google Shape;776;p59"/>
          <p:cNvSpPr/>
          <p:nvPr/>
        </p:nvSpPr>
        <p:spPr>
          <a:xfrm>
            <a:off x="4029750" y="932625"/>
            <a:ext cx="1084500" cy="440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 baseline="-25000"/>
              <a:t>ABCDEFGH</a:t>
            </a:r>
            <a:endParaRPr baseline="-25000"/>
          </a:p>
        </p:txBody>
      </p:sp>
      <p:sp>
        <p:nvSpPr>
          <p:cNvPr id="777" name="Google Shape;777;p59"/>
          <p:cNvSpPr/>
          <p:nvPr/>
        </p:nvSpPr>
        <p:spPr>
          <a:xfrm>
            <a:off x="5505750" y="4543722"/>
            <a:ext cx="440700" cy="440700"/>
          </a:xfrm>
          <a:prstGeom prst="rect">
            <a:avLst/>
          </a:prstGeom>
          <a:solidFill>
            <a:srgbClr val="673A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H</a:t>
            </a:r>
            <a:r>
              <a:rPr lang="en" baseline="-25000">
                <a:solidFill>
                  <a:schemeClr val="lt1"/>
                </a:solidFill>
              </a:rPr>
              <a:t>?</a:t>
            </a:r>
            <a:endParaRPr baseline="-25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0"/>
          <p:cNvSpPr txBox="1"/>
          <p:nvPr/>
        </p:nvSpPr>
        <p:spPr>
          <a:xfrm>
            <a:off x="311700" y="2173050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Ubuntu"/>
                <a:ea typeface="Ubuntu"/>
                <a:cs typeface="Ubuntu"/>
                <a:sym typeface="Ubuntu"/>
              </a:rPr>
              <a:t>Tries</a:t>
            </a:r>
            <a:endParaRPr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  <p:sp>
        <p:nvSpPr>
          <p:cNvPr id="788" name="Google Shape;788;p6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Also called radix or prefix tree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Search tree: ordered data structure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Used to store an associative array (key/value store)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&lt;key, value&gt;, &lt;key, value&gt; …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Keys are usually strings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</a:t>
            </a:r>
            <a:endParaRPr/>
          </a:p>
        </p:txBody>
      </p:sp>
      <p:sp>
        <p:nvSpPr>
          <p:cNvPr id="794" name="Google Shape;794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Initialize</a:t>
            </a:r>
            <a:r>
              <a:rPr lang="en" dirty="0"/>
              <a:t>: Start with empty root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Supports two operations: </a:t>
            </a:r>
            <a:r>
              <a:rPr lang="en" b="1" dirty="0"/>
              <a:t>add</a:t>
            </a:r>
            <a:r>
              <a:rPr lang="en" dirty="0"/>
              <a:t> and </a:t>
            </a:r>
            <a:r>
              <a:rPr lang="en" b="1" dirty="0"/>
              <a:t>query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add</a:t>
            </a:r>
            <a:r>
              <a:rPr lang="en" dirty="0"/>
              <a:t> adds a &lt;</a:t>
            </a:r>
            <a:r>
              <a:rPr lang="en" dirty="0" err="1"/>
              <a:t>key,value</a:t>
            </a:r>
            <a:r>
              <a:rPr lang="en" dirty="0"/>
              <a:t>&gt; pair to the set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query</a:t>
            </a:r>
            <a:r>
              <a:rPr lang="en" dirty="0"/>
              <a:t> checks if a key is in the set and returns its value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authenticated file storage problem</a:t>
            </a:r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problem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wants to store a file, with identifier F and content D, on a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Clients wants to retrieve D later in time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Usecases</a:t>
            </a:r>
            <a:endParaRPr b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Save storage space (e.g., cloud)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Redundancy (e.g., backup)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Tries / Patricia tries as key/value store</a:t>
            </a:r>
            <a:endParaRPr/>
          </a:p>
        </p:txBody>
      </p:sp>
      <p:sp>
        <p:nvSpPr>
          <p:cNvPr id="800" name="Google Shape;800;p6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Marking can contain arbitrary value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allows to map keys to values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add(key, value)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query(key) → value</a:t>
            </a:r>
            <a:endParaRPr b="1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Tries: add(&lt;</a:t>
            </a:r>
            <a:r>
              <a:rPr lang="en" dirty="0" err="1"/>
              <a:t>key,value</a:t>
            </a:r>
            <a:r>
              <a:rPr lang="en" dirty="0"/>
              <a:t>&gt;)</a:t>
            </a:r>
            <a:endParaRPr dirty="0"/>
          </a:p>
        </p:txBody>
      </p:sp>
      <p:sp>
        <p:nvSpPr>
          <p:cNvPr id="806" name="Google Shape;806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Start at root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Split key string into characters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every character, follow an edge labelled by that character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edge does not exist, create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Mark the node you arrive by value</a:t>
            </a:r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Tries: query(key)</a:t>
            </a:r>
            <a:endParaRPr dirty="0"/>
          </a:p>
        </p:txBody>
      </p:sp>
      <p:sp>
        <p:nvSpPr>
          <p:cNvPr id="812" name="Google Shape;812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Start at root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Split key into characters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For every character, follow an edge labelled by that character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edge does not exist, return </a:t>
            </a:r>
            <a:r>
              <a:rPr lang="en" b="1" dirty="0"/>
              <a:t>false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When you arrive at a node and your string is consumed, check if node is marked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it is marked, return marked </a:t>
            </a:r>
            <a:r>
              <a:rPr lang="en" b="1" dirty="0"/>
              <a:t>value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Otherwise, return </a:t>
            </a:r>
            <a:r>
              <a:rPr lang="en" b="1" dirty="0"/>
              <a:t>false</a:t>
            </a:r>
            <a:endParaRPr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6"/>
          <p:cNvSpPr/>
          <p:nvPr/>
        </p:nvSpPr>
        <p:spPr>
          <a:xfrm>
            <a:off x="4023175" y="1171975"/>
            <a:ext cx="696900" cy="366300"/>
          </a:xfrm>
          <a:prstGeom prst="rect">
            <a:avLst/>
          </a:prstGeom>
          <a:solidFill>
            <a:srgbClr val="FF5722"/>
          </a:solidFill>
          <a:ln w="9525" cap="flat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8" name="Google Shape;818;p66"/>
          <p:cNvSpPr txBox="1">
            <a:spLocks noGrp="1"/>
          </p:cNvSpPr>
          <p:nvPr>
            <p:ph type="body" idx="1"/>
          </p:nvPr>
        </p:nvSpPr>
        <p:spPr>
          <a:xfrm>
            <a:off x="311700" y="380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{  }</a:t>
            </a:r>
            <a:endParaRPr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67"/>
          <p:cNvSpPr/>
          <p:nvPr/>
        </p:nvSpPr>
        <p:spPr>
          <a:xfrm>
            <a:off x="4023175" y="1171975"/>
            <a:ext cx="696900" cy="366300"/>
          </a:xfrm>
          <a:prstGeom prst="rect">
            <a:avLst/>
          </a:prstGeom>
          <a:solidFill>
            <a:srgbClr val="FF5722"/>
          </a:solidFill>
          <a:ln w="9525" cap="flat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4" name="Google Shape;824;p67"/>
          <p:cNvSpPr/>
          <p:nvPr/>
        </p:nvSpPr>
        <p:spPr>
          <a:xfrm>
            <a:off x="2562775" y="1834175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5" name="Google Shape;825;p67"/>
          <p:cNvCxnSpPr>
            <a:stCxn id="824" idx="0"/>
            <a:endCxn id="823" idx="1"/>
          </p:cNvCxnSpPr>
          <p:nvPr/>
        </p:nvCxnSpPr>
        <p:spPr>
          <a:xfrm rot="10800000" flipH="1">
            <a:off x="2911225" y="1355075"/>
            <a:ext cx="1112100" cy="479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826" name="Google Shape;826;p67"/>
          <p:cNvSpPr txBox="1"/>
          <p:nvPr/>
        </p:nvSpPr>
        <p:spPr>
          <a:xfrm>
            <a:off x="3259675" y="12013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27" name="Google Shape;827;p67"/>
          <p:cNvSpPr/>
          <p:nvPr/>
        </p:nvSpPr>
        <p:spPr>
          <a:xfrm>
            <a:off x="3610300" y="24276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28" name="Google Shape;828;p67"/>
          <p:cNvCxnSpPr>
            <a:stCxn id="824" idx="3"/>
            <a:endCxn id="827" idx="0"/>
          </p:cNvCxnSpPr>
          <p:nvPr/>
        </p:nvCxnSpPr>
        <p:spPr>
          <a:xfrm>
            <a:off x="3259675" y="2017325"/>
            <a:ext cx="69900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9" name="Google Shape;829;p67"/>
          <p:cNvSpPr txBox="1"/>
          <p:nvPr/>
        </p:nvSpPr>
        <p:spPr>
          <a:xfrm>
            <a:off x="3625175" y="18929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830" name="Google Shape;830;p67"/>
          <p:cNvSpPr txBox="1">
            <a:spLocks noGrp="1"/>
          </p:cNvSpPr>
          <p:nvPr>
            <p:ph type="body" idx="1"/>
          </p:nvPr>
        </p:nvSpPr>
        <p:spPr>
          <a:xfrm>
            <a:off x="311700" y="380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{ </a:t>
            </a:r>
            <a:r>
              <a:rPr lang="en" sz="2000" b="1"/>
              <a:t>do</a:t>
            </a:r>
            <a:r>
              <a:rPr lang="en" sz="2000"/>
              <a:t>: 0 }</a:t>
            </a:r>
            <a:endParaRPr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8"/>
          <p:cNvSpPr/>
          <p:nvPr/>
        </p:nvSpPr>
        <p:spPr>
          <a:xfrm>
            <a:off x="4023175" y="1171975"/>
            <a:ext cx="696900" cy="366300"/>
          </a:xfrm>
          <a:prstGeom prst="rect">
            <a:avLst/>
          </a:prstGeom>
          <a:solidFill>
            <a:srgbClr val="FF5722"/>
          </a:solidFill>
          <a:ln w="9525" cap="flat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6" name="Google Shape;836;p68"/>
          <p:cNvSpPr/>
          <p:nvPr/>
        </p:nvSpPr>
        <p:spPr>
          <a:xfrm>
            <a:off x="2562775" y="1834175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7" name="Google Shape;837;p68"/>
          <p:cNvCxnSpPr>
            <a:stCxn id="836" idx="0"/>
            <a:endCxn id="835" idx="1"/>
          </p:cNvCxnSpPr>
          <p:nvPr/>
        </p:nvCxnSpPr>
        <p:spPr>
          <a:xfrm rot="10800000" flipH="1">
            <a:off x="2911225" y="1355075"/>
            <a:ext cx="1112100" cy="479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838" name="Google Shape;838;p68"/>
          <p:cNvSpPr txBox="1"/>
          <p:nvPr/>
        </p:nvSpPr>
        <p:spPr>
          <a:xfrm>
            <a:off x="3259675" y="12013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39" name="Google Shape;839;p68"/>
          <p:cNvSpPr/>
          <p:nvPr/>
        </p:nvSpPr>
        <p:spPr>
          <a:xfrm>
            <a:off x="3610300" y="24276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40" name="Google Shape;840;p68"/>
          <p:cNvCxnSpPr>
            <a:stCxn id="836" idx="3"/>
            <a:endCxn id="839" idx="0"/>
          </p:cNvCxnSpPr>
          <p:nvPr/>
        </p:nvCxnSpPr>
        <p:spPr>
          <a:xfrm>
            <a:off x="3259675" y="2017325"/>
            <a:ext cx="69900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1" name="Google Shape;841;p68"/>
          <p:cNvSpPr txBox="1"/>
          <p:nvPr/>
        </p:nvSpPr>
        <p:spPr>
          <a:xfrm>
            <a:off x="3625175" y="18929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842" name="Google Shape;842;p68"/>
          <p:cNvSpPr/>
          <p:nvPr/>
        </p:nvSpPr>
        <p:spPr>
          <a:xfrm>
            <a:off x="3610300" y="35754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43" name="Google Shape;843;p68"/>
          <p:cNvCxnSpPr>
            <a:stCxn id="839" idx="2"/>
            <a:endCxn id="842" idx="0"/>
          </p:cNvCxnSpPr>
          <p:nvPr/>
        </p:nvCxnSpPr>
        <p:spPr>
          <a:xfrm>
            <a:off x="3958750" y="2793975"/>
            <a:ext cx="0" cy="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4" name="Google Shape;844;p68"/>
          <p:cNvSpPr txBox="1"/>
          <p:nvPr/>
        </p:nvSpPr>
        <p:spPr>
          <a:xfrm>
            <a:off x="4023175" y="2918263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845" name="Google Shape;845;p68"/>
          <p:cNvSpPr txBox="1">
            <a:spLocks noGrp="1"/>
          </p:cNvSpPr>
          <p:nvPr>
            <p:ph type="body" idx="1"/>
          </p:nvPr>
        </p:nvSpPr>
        <p:spPr>
          <a:xfrm>
            <a:off x="311700" y="380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{ </a:t>
            </a:r>
            <a:r>
              <a:rPr lang="en" sz="2000" b="1"/>
              <a:t>do</a:t>
            </a:r>
            <a:r>
              <a:rPr lang="en" sz="2000"/>
              <a:t>: 0, </a:t>
            </a:r>
            <a:r>
              <a:rPr lang="en" sz="2000" b="1"/>
              <a:t>dog</a:t>
            </a:r>
            <a:r>
              <a:rPr lang="en" sz="2000"/>
              <a:t>: 1 }</a:t>
            </a:r>
            <a:endParaRPr sz="2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9"/>
          <p:cNvSpPr/>
          <p:nvPr/>
        </p:nvSpPr>
        <p:spPr>
          <a:xfrm>
            <a:off x="4023175" y="1171975"/>
            <a:ext cx="696900" cy="366300"/>
          </a:xfrm>
          <a:prstGeom prst="rect">
            <a:avLst/>
          </a:prstGeom>
          <a:solidFill>
            <a:srgbClr val="FF5722"/>
          </a:solidFill>
          <a:ln w="9525" cap="flat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1" name="Google Shape;851;p69"/>
          <p:cNvSpPr/>
          <p:nvPr/>
        </p:nvSpPr>
        <p:spPr>
          <a:xfrm>
            <a:off x="2562775" y="1834175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2" name="Google Shape;852;p69"/>
          <p:cNvCxnSpPr>
            <a:stCxn id="851" idx="0"/>
            <a:endCxn id="850" idx="1"/>
          </p:cNvCxnSpPr>
          <p:nvPr/>
        </p:nvCxnSpPr>
        <p:spPr>
          <a:xfrm rot="10800000" flipH="1">
            <a:off x="2911225" y="1355075"/>
            <a:ext cx="1112100" cy="479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853" name="Google Shape;853;p69"/>
          <p:cNvSpPr txBox="1"/>
          <p:nvPr/>
        </p:nvSpPr>
        <p:spPr>
          <a:xfrm>
            <a:off x="3259675" y="12013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54" name="Google Shape;854;p69"/>
          <p:cNvSpPr/>
          <p:nvPr/>
        </p:nvSpPr>
        <p:spPr>
          <a:xfrm>
            <a:off x="1409425" y="2331500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69"/>
          <p:cNvSpPr/>
          <p:nvPr/>
        </p:nvSpPr>
        <p:spPr>
          <a:xfrm>
            <a:off x="311700" y="308635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56" name="Google Shape;856;p69"/>
          <p:cNvCxnSpPr>
            <a:stCxn id="851" idx="1"/>
            <a:endCxn id="854" idx="0"/>
          </p:cNvCxnSpPr>
          <p:nvPr/>
        </p:nvCxnSpPr>
        <p:spPr>
          <a:xfrm flipH="1">
            <a:off x="1757875" y="2017325"/>
            <a:ext cx="804900" cy="31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57" name="Google Shape;857;p69"/>
          <p:cNvSpPr txBox="1"/>
          <p:nvPr/>
        </p:nvSpPr>
        <p:spPr>
          <a:xfrm>
            <a:off x="1905675" y="1778099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858" name="Google Shape;858;p69"/>
          <p:cNvCxnSpPr>
            <a:stCxn id="854" idx="1"/>
            <a:endCxn id="855" idx="0"/>
          </p:cNvCxnSpPr>
          <p:nvPr/>
        </p:nvCxnSpPr>
        <p:spPr>
          <a:xfrm flipH="1">
            <a:off x="660025" y="2514650"/>
            <a:ext cx="749400" cy="57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859" name="Google Shape;859;p69"/>
          <p:cNvSpPr txBox="1"/>
          <p:nvPr/>
        </p:nvSpPr>
        <p:spPr>
          <a:xfrm>
            <a:off x="768525" y="2417999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860" name="Google Shape;860;p69"/>
          <p:cNvSpPr/>
          <p:nvPr/>
        </p:nvSpPr>
        <p:spPr>
          <a:xfrm>
            <a:off x="3610300" y="24276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61" name="Google Shape;861;p69"/>
          <p:cNvCxnSpPr>
            <a:stCxn id="851" idx="3"/>
            <a:endCxn id="860" idx="0"/>
          </p:cNvCxnSpPr>
          <p:nvPr/>
        </p:nvCxnSpPr>
        <p:spPr>
          <a:xfrm>
            <a:off x="3259675" y="2017325"/>
            <a:ext cx="69900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2" name="Google Shape;862;p69"/>
          <p:cNvSpPr/>
          <p:nvPr/>
        </p:nvSpPr>
        <p:spPr>
          <a:xfrm>
            <a:off x="2645900" y="3086350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69"/>
          <p:cNvSpPr/>
          <p:nvPr/>
        </p:nvSpPr>
        <p:spPr>
          <a:xfrm>
            <a:off x="1409425" y="387400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64" name="Google Shape;864;p69"/>
          <p:cNvCxnSpPr>
            <a:stCxn id="860" idx="1"/>
            <a:endCxn id="862" idx="0"/>
          </p:cNvCxnSpPr>
          <p:nvPr/>
        </p:nvCxnSpPr>
        <p:spPr>
          <a:xfrm flipH="1">
            <a:off x="2994400" y="2610825"/>
            <a:ext cx="615900" cy="47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5" name="Google Shape;865;p69"/>
          <p:cNvCxnSpPr>
            <a:stCxn id="862" idx="1"/>
            <a:endCxn id="863" idx="0"/>
          </p:cNvCxnSpPr>
          <p:nvPr/>
        </p:nvCxnSpPr>
        <p:spPr>
          <a:xfrm flipH="1">
            <a:off x="1757900" y="3269500"/>
            <a:ext cx="888000" cy="60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6" name="Google Shape;866;p69"/>
          <p:cNvSpPr txBox="1"/>
          <p:nvPr/>
        </p:nvSpPr>
        <p:spPr>
          <a:xfrm>
            <a:off x="3625175" y="18929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867" name="Google Shape;867;p69"/>
          <p:cNvSpPr txBox="1"/>
          <p:nvPr/>
        </p:nvSpPr>
        <p:spPr>
          <a:xfrm>
            <a:off x="2994400" y="2489663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868" name="Google Shape;868;p69"/>
          <p:cNvSpPr txBox="1"/>
          <p:nvPr/>
        </p:nvSpPr>
        <p:spPr>
          <a:xfrm>
            <a:off x="2014525" y="3145150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869" name="Google Shape;869;p69"/>
          <p:cNvSpPr/>
          <p:nvPr/>
        </p:nvSpPr>
        <p:spPr>
          <a:xfrm>
            <a:off x="3610300" y="35754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70" name="Google Shape;870;p69"/>
          <p:cNvCxnSpPr>
            <a:stCxn id="860" idx="2"/>
            <a:endCxn id="869" idx="0"/>
          </p:cNvCxnSpPr>
          <p:nvPr/>
        </p:nvCxnSpPr>
        <p:spPr>
          <a:xfrm>
            <a:off x="3958750" y="2793975"/>
            <a:ext cx="0" cy="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1" name="Google Shape;871;p69"/>
          <p:cNvSpPr txBox="1"/>
          <p:nvPr/>
        </p:nvSpPr>
        <p:spPr>
          <a:xfrm>
            <a:off x="4023175" y="2918263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872" name="Google Shape;872;p69"/>
          <p:cNvSpPr/>
          <p:nvPr/>
        </p:nvSpPr>
        <p:spPr>
          <a:xfrm>
            <a:off x="2562775" y="41882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73" name="Google Shape;873;p69"/>
          <p:cNvCxnSpPr>
            <a:stCxn id="869" idx="1"/>
            <a:endCxn id="872" idx="0"/>
          </p:cNvCxnSpPr>
          <p:nvPr/>
        </p:nvCxnSpPr>
        <p:spPr>
          <a:xfrm flipH="1">
            <a:off x="2911300" y="3758625"/>
            <a:ext cx="699000" cy="4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4" name="Google Shape;874;p69"/>
          <p:cNvSpPr txBox="1"/>
          <p:nvPr/>
        </p:nvSpPr>
        <p:spPr>
          <a:xfrm>
            <a:off x="2982300" y="3604863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875" name="Google Shape;875;p69"/>
          <p:cNvSpPr/>
          <p:nvPr/>
        </p:nvSpPr>
        <p:spPr>
          <a:xfrm>
            <a:off x="5021075" y="1834175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76" name="Google Shape;876;p69"/>
          <p:cNvCxnSpPr>
            <a:stCxn id="850" idx="3"/>
            <a:endCxn id="875" idx="0"/>
          </p:cNvCxnSpPr>
          <p:nvPr/>
        </p:nvCxnSpPr>
        <p:spPr>
          <a:xfrm>
            <a:off x="4720075" y="1355125"/>
            <a:ext cx="649500" cy="47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7" name="Google Shape;877;p69"/>
          <p:cNvSpPr txBox="1"/>
          <p:nvPr/>
        </p:nvSpPr>
        <p:spPr>
          <a:xfrm>
            <a:off x="5077975" y="12013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878" name="Google Shape;878;p69"/>
          <p:cNvSpPr/>
          <p:nvPr/>
        </p:nvSpPr>
        <p:spPr>
          <a:xfrm>
            <a:off x="6045675" y="2460275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69"/>
          <p:cNvSpPr/>
          <p:nvPr/>
        </p:nvSpPr>
        <p:spPr>
          <a:xfrm>
            <a:off x="7067450" y="3115750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0" name="Google Shape;880;p69"/>
          <p:cNvCxnSpPr>
            <a:endCxn id="878" idx="0"/>
          </p:cNvCxnSpPr>
          <p:nvPr/>
        </p:nvCxnSpPr>
        <p:spPr>
          <a:xfrm>
            <a:off x="5717925" y="2017175"/>
            <a:ext cx="676200" cy="4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81" name="Google Shape;881;p69"/>
          <p:cNvCxnSpPr>
            <a:stCxn id="878" idx="3"/>
            <a:endCxn id="879" idx="0"/>
          </p:cNvCxnSpPr>
          <p:nvPr/>
        </p:nvCxnSpPr>
        <p:spPr>
          <a:xfrm>
            <a:off x="6742575" y="2643425"/>
            <a:ext cx="673200" cy="47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2" name="Google Shape;882;p69"/>
          <p:cNvSpPr/>
          <p:nvPr/>
        </p:nvSpPr>
        <p:spPr>
          <a:xfrm>
            <a:off x="7954275" y="3734100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69"/>
          <p:cNvSpPr txBox="1"/>
          <p:nvPr/>
        </p:nvSpPr>
        <p:spPr>
          <a:xfrm>
            <a:off x="6045675" y="18635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884" name="Google Shape;884;p69"/>
          <p:cNvSpPr txBox="1"/>
          <p:nvPr/>
        </p:nvSpPr>
        <p:spPr>
          <a:xfrm>
            <a:off x="7067450" y="257102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endParaRPr/>
          </a:p>
        </p:txBody>
      </p:sp>
      <p:cxnSp>
        <p:nvCxnSpPr>
          <p:cNvPr id="885" name="Google Shape;885;p69"/>
          <p:cNvCxnSpPr>
            <a:stCxn id="879" idx="3"/>
            <a:endCxn id="882" idx="0"/>
          </p:cNvCxnSpPr>
          <p:nvPr/>
        </p:nvCxnSpPr>
        <p:spPr>
          <a:xfrm>
            <a:off x="7764350" y="3298900"/>
            <a:ext cx="538500" cy="43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6" name="Google Shape;886;p69"/>
          <p:cNvSpPr txBox="1"/>
          <p:nvPr/>
        </p:nvSpPr>
        <p:spPr>
          <a:xfrm>
            <a:off x="7974650" y="32257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87" name="Google Shape;887;p69"/>
          <p:cNvSpPr/>
          <p:nvPr/>
        </p:nvSpPr>
        <p:spPr>
          <a:xfrm>
            <a:off x="7257375" y="431330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88" name="Google Shape;888;p69"/>
          <p:cNvCxnSpPr>
            <a:stCxn id="882" idx="1"/>
            <a:endCxn id="887" idx="0"/>
          </p:cNvCxnSpPr>
          <p:nvPr/>
        </p:nvCxnSpPr>
        <p:spPr>
          <a:xfrm flipH="1">
            <a:off x="7605975" y="3917250"/>
            <a:ext cx="348300" cy="3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9" name="Google Shape;889;p69"/>
          <p:cNvSpPr txBox="1"/>
          <p:nvPr/>
        </p:nvSpPr>
        <p:spPr>
          <a:xfrm>
            <a:off x="7536750" y="384412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890" name="Google Shape;890;p69"/>
          <p:cNvSpPr/>
          <p:nvPr/>
        </p:nvSpPr>
        <p:spPr>
          <a:xfrm>
            <a:off x="6045675" y="467960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891" name="Google Shape;891;p69"/>
          <p:cNvCxnSpPr>
            <a:stCxn id="887" idx="1"/>
            <a:endCxn id="890" idx="3"/>
          </p:cNvCxnSpPr>
          <p:nvPr/>
        </p:nvCxnSpPr>
        <p:spPr>
          <a:xfrm flipH="1">
            <a:off x="6742575" y="4496450"/>
            <a:ext cx="514800" cy="36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2" name="Google Shape;892;p69"/>
          <p:cNvSpPr txBox="1"/>
          <p:nvPr/>
        </p:nvSpPr>
        <p:spPr>
          <a:xfrm>
            <a:off x="6742575" y="42176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893" name="Google Shape;893;p69"/>
          <p:cNvSpPr txBox="1">
            <a:spLocks noGrp="1"/>
          </p:cNvSpPr>
          <p:nvPr>
            <p:ph type="body" idx="1"/>
          </p:nvPr>
        </p:nvSpPr>
        <p:spPr>
          <a:xfrm>
            <a:off x="311700" y="380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{ </a:t>
            </a:r>
            <a:r>
              <a:rPr lang="en" sz="2000" b="1"/>
              <a:t>do</a:t>
            </a:r>
            <a:r>
              <a:rPr lang="en" sz="2000"/>
              <a:t>: 0, </a:t>
            </a:r>
            <a:r>
              <a:rPr lang="en" sz="2000" b="1"/>
              <a:t>dog</a:t>
            </a:r>
            <a:r>
              <a:rPr lang="en" sz="2000"/>
              <a:t>: 1, </a:t>
            </a:r>
            <a:r>
              <a:rPr lang="en" sz="2000" b="1"/>
              <a:t>dax</a:t>
            </a:r>
            <a:r>
              <a:rPr lang="en" sz="2000"/>
              <a:t>: 2, </a:t>
            </a:r>
            <a:r>
              <a:rPr lang="en" sz="2000" b="1"/>
              <a:t>doge</a:t>
            </a:r>
            <a:r>
              <a:rPr lang="en" sz="2000"/>
              <a:t>: 3, </a:t>
            </a:r>
            <a:r>
              <a:rPr lang="en" sz="2000" b="1"/>
              <a:t>dodo</a:t>
            </a:r>
            <a:r>
              <a:rPr lang="en" sz="2000"/>
              <a:t>: 4, </a:t>
            </a:r>
            <a:r>
              <a:rPr lang="en" sz="2000" b="1"/>
              <a:t>house</a:t>
            </a:r>
            <a:r>
              <a:rPr lang="en" sz="2000"/>
              <a:t>: 5, </a:t>
            </a:r>
            <a:r>
              <a:rPr lang="en" sz="2000" b="1"/>
              <a:t>houses</a:t>
            </a:r>
            <a:r>
              <a:rPr lang="en" sz="2000"/>
              <a:t>: 6 }</a:t>
            </a:r>
            <a:endParaRPr sz="2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Patricia (or radix) tree</a:t>
            </a:r>
            <a:endParaRPr/>
          </a:p>
        </p:txBody>
      </p:sp>
      <p:sp>
        <p:nvSpPr>
          <p:cNvPr id="899" name="Google Shape;899;p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Space-optimized trie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isolated path, with </a:t>
            </a:r>
            <a:r>
              <a:rPr lang="en" i="1"/>
              <a:t>unmarked</a:t>
            </a:r>
            <a:r>
              <a:rPr lang="en"/>
              <a:t> nodes which are </a:t>
            </a:r>
            <a:r>
              <a:rPr lang="en" i="1"/>
              <a:t>only children</a:t>
            </a:r>
            <a:r>
              <a:rPr lang="en"/>
              <a:t>, is merged into single edge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label of the merged edge is the concatenation of the labels of merged nodes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71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Trie vs. Patricia trie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05" name="Google Shape;905;p71"/>
          <p:cNvSpPr/>
          <p:nvPr/>
        </p:nvSpPr>
        <p:spPr>
          <a:xfrm>
            <a:off x="8027400" y="1186850"/>
            <a:ext cx="696900" cy="366300"/>
          </a:xfrm>
          <a:prstGeom prst="rect">
            <a:avLst/>
          </a:prstGeom>
          <a:solidFill>
            <a:srgbClr val="FF5722"/>
          </a:solidFill>
          <a:ln w="9525" cap="flat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06" name="Google Shape;906;p71"/>
          <p:cNvSpPr/>
          <p:nvPr/>
        </p:nvSpPr>
        <p:spPr>
          <a:xfrm>
            <a:off x="6832350" y="1849050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07" name="Google Shape;907;p71"/>
          <p:cNvCxnSpPr>
            <a:stCxn id="906" idx="0"/>
            <a:endCxn id="905" idx="1"/>
          </p:cNvCxnSpPr>
          <p:nvPr/>
        </p:nvCxnSpPr>
        <p:spPr>
          <a:xfrm rot="10800000" flipH="1">
            <a:off x="7180800" y="1369950"/>
            <a:ext cx="846600" cy="479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08" name="Google Shape;908;p71"/>
          <p:cNvSpPr txBox="1"/>
          <p:nvPr/>
        </p:nvSpPr>
        <p:spPr>
          <a:xfrm>
            <a:off x="7263900" y="1216250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09" name="Google Shape;909;p71"/>
          <p:cNvSpPr/>
          <p:nvPr/>
        </p:nvSpPr>
        <p:spPr>
          <a:xfrm>
            <a:off x="5641788" y="247530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10" name="Google Shape;910;p71"/>
          <p:cNvCxnSpPr>
            <a:stCxn id="906" idx="1"/>
            <a:endCxn id="909" idx="0"/>
          </p:cNvCxnSpPr>
          <p:nvPr/>
        </p:nvCxnSpPr>
        <p:spPr>
          <a:xfrm flipH="1">
            <a:off x="5990250" y="2032200"/>
            <a:ext cx="842100" cy="4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11" name="Google Shape;911;p71"/>
          <p:cNvSpPr txBox="1"/>
          <p:nvPr/>
        </p:nvSpPr>
        <p:spPr>
          <a:xfrm>
            <a:off x="6125838" y="1943188"/>
            <a:ext cx="4005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</a:t>
            </a:r>
            <a:endParaRPr/>
          </a:p>
        </p:txBody>
      </p:sp>
      <p:sp>
        <p:nvSpPr>
          <p:cNvPr id="912" name="Google Shape;912;p71"/>
          <p:cNvSpPr/>
          <p:nvPr/>
        </p:nvSpPr>
        <p:spPr>
          <a:xfrm>
            <a:off x="7879875" y="244255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13" name="Google Shape;913;p71"/>
          <p:cNvCxnSpPr>
            <a:stCxn id="906" idx="3"/>
            <a:endCxn id="912" idx="0"/>
          </p:cNvCxnSpPr>
          <p:nvPr/>
        </p:nvCxnSpPr>
        <p:spPr>
          <a:xfrm>
            <a:off x="7529250" y="2032200"/>
            <a:ext cx="69900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4" name="Google Shape;914;p71"/>
          <p:cNvSpPr txBox="1"/>
          <p:nvPr/>
        </p:nvSpPr>
        <p:spPr>
          <a:xfrm>
            <a:off x="7894750" y="1907850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915" name="Google Shape;915;p71"/>
          <p:cNvSpPr/>
          <p:nvPr/>
        </p:nvSpPr>
        <p:spPr>
          <a:xfrm>
            <a:off x="7879875" y="359035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16" name="Google Shape;916;p71"/>
          <p:cNvCxnSpPr>
            <a:stCxn id="912" idx="2"/>
            <a:endCxn id="915" idx="0"/>
          </p:cNvCxnSpPr>
          <p:nvPr/>
        </p:nvCxnSpPr>
        <p:spPr>
          <a:xfrm>
            <a:off x="8228325" y="2808850"/>
            <a:ext cx="0" cy="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7" name="Google Shape;917;p71"/>
          <p:cNvSpPr txBox="1"/>
          <p:nvPr/>
        </p:nvSpPr>
        <p:spPr>
          <a:xfrm>
            <a:off x="8292750" y="2933138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918" name="Google Shape;918;p71"/>
          <p:cNvSpPr/>
          <p:nvPr/>
        </p:nvSpPr>
        <p:spPr>
          <a:xfrm>
            <a:off x="3486075" y="1186850"/>
            <a:ext cx="696900" cy="366300"/>
          </a:xfrm>
          <a:prstGeom prst="rect">
            <a:avLst/>
          </a:prstGeom>
          <a:solidFill>
            <a:srgbClr val="FF5722"/>
          </a:solidFill>
          <a:ln w="9525" cap="flat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9" name="Google Shape;919;p71"/>
          <p:cNvSpPr/>
          <p:nvPr/>
        </p:nvSpPr>
        <p:spPr>
          <a:xfrm>
            <a:off x="2025675" y="1849050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0" name="Google Shape;920;p71"/>
          <p:cNvCxnSpPr>
            <a:stCxn id="919" idx="0"/>
            <a:endCxn id="918" idx="1"/>
          </p:cNvCxnSpPr>
          <p:nvPr/>
        </p:nvCxnSpPr>
        <p:spPr>
          <a:xfrm rot="10800000" flipH="1">
            <a:off x="2374125" y="1369950"/>
            <a:ext cx="1112100" cy="479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21" name="Google Shape;921;p71"/>
          <p:cNvSpPr txBox="1"/>
          <p:nvPr/>
        </p:nvSpPr>
        <p:spPr>
          <a:xfrm>
            <a:off x="2722575" y="1216250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22" name="Google Shape;922;p71"/>
          <p:cNvSpPr/>
          <p:nvPr/>
        </p:nvSpPr>
        <p:spPr>
          <a:xfrm>
            <a:off x="1166300" y="2388600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71"/>
          <p:cNvSpPr/>
          <p:nvPr/>
        </p:nvSpPr>
        <p:spPr>
          <a:xfrm>
            <a:off x="311700" y="308635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24" name="Google Shape;924;p71"/>
          <p:cNvCxnSpPr>
            <a:stCxn id="919" idx="1"/>
            <a:endCxn id="922" idx="0"/>
          </p:cNvCxnSpPr>
          <p:nvPr/>
        </p:nvCxnSpPr>
        <p:spPr>
          <a:xfrm flipH="1">
            <a:off x="1514775" y="2032200"/>
            <a:ext cx="510900" cy="35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25" name="Google Shape;925;p71"/>
          <p:cNvSpPr txBox="1"/>
          <p:nvPr/>
        </p:nvSpPr>
        <p:spPr>
          <a:xfrm>
            <a:off x="1571600" y="1878449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cxnSp>
        <p:nvCxnSpPr>
          <p:cNvPr id="926" name="Google Shape;926;p71"/>
          <p:cNvCxnSpPr>
            <a:stCxn id="922" idx="1"/>
            <a:endCxn id="923" idx="0"/>
          </p:cNvCxnSpPr>
          <p:nvPr/>
        </p:nvCxnSpPr>
        <p:spPr>
          <a:xfrm flipH="1">
            <a:off x="660200" y="2571750"/>
            <a:ext cx="506100" cy="51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27" name="Google Shape;927;p71"/>
          <p:cNvSpPr txBox="1"/>
          <p:nvPr/>
        </p:nvSpPr>
        <p:spPr>
          <a:xfrm>
            <a:off x="768525" y="2417999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928" name="Google Shape;928;p71"/>
          <p:cNvSpPr/>
          <p:nvPr/>
        </p:nvSpPr>
        <p:spPr>
          <a:xfrm>
            <a:off x="3073200" y="244255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29" name="Google Shape;929;p71"/>
          <p:cNvCxnSpPr>
            <a:stCxn id="919" idx="3"/>
            <a:endCxn id="928" idx="0"/>
          </p:cNvCxnSpPr>
          <p:nvPr/>
        </p:nvCxnSpPr>
        <p:spPr>
          <a:xfrm>
            <a:off x="2722575" y="2032200"/>
            <a:ext cx="69900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0" name="Google Shape;930;p71"/>
          <p:cNvSpPr txBox="1"/>
          <p:nvPr/>
        </p:nvSpPr>
        <p:spPr>
          <a:xfrm>
            <a:off x="3088075" y="1907850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931" name="Google Shape;931;p71"/>
          <p:cNvSpPr/>
          <p:nvPr/>
        </p:nvSpPr>
        <p:spPr>
          <a:xfrm>
            <a:off x="3073200" y="3590350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32" name="Google Shape;932;p71"/>
          <p:cNvCxnSpPr>
            <a:stCxn id="928" idx="2"/>
            <a:endCxn id="931" idx="0"/>
          </p:cNvCxnSpPr>
          <p:nvPr/>
        </p:nvCxnSpPr>
        <p:spPr>
          <a:xfrm>
            <a:off x="3421650" y="2808850"/>
            <a:ext cx="0" cy="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3" name="Google Shape;933;p71"/>
          <p:cNvSpPr txBox="1"/>
          <p:nvPr/>
        </p:nvSpPr>
        <p:spPr>
          <a:xfrm>
            <a:off x="3486075" y="2933138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cxnSp>
        <p:nvCxnSpPr>
          <p:cNvPr id="934" name="Google Shape;934;p71"/>
          <p:cNvCxnSpPr/>
          <p:nvPr/>
        </p:nvCxnSpPr>
        <p:spPr>
          <a:xfrm>
            <a:off x="4905025" y="877100"/>
            <a:ext cx="4800" cy="3970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72"/>
          <p:cNvSpPr txBox="1">
            <a:spLocks noGrp="1"/>
          </p:cNvSpPr>
          <p:nvPr>
            <p:ph type="title"/>
          </p:nvPr>
        </p:nvSpPr>
        <p:spPr>
          <a:xfrm>
            <a:off x="311700" y="18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Ubuntu"/>
                <a:ea typeface="Ubuntu"/>
                <a:cs typeface="Ubuntu"/>
                <a:sym typeface="Ubuntu"/>
              </a:rPr>
              <a:t>Patricia trie</a:t>
            </a:r>
            <a:endParaRPr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940" name="Google Shape;940;p72"/>
          <p:cNvSpPr/>
          <p:nvPr/>
        </p:nvSpPr>
        <p:spPr>
          <a:xfrm>
            <a:off x="4023175" y="1476775"/>
            <a:ext cx="696900" cy="366300"/>
          </a:xfrm>
          <a:prstGeom prst="rect">
            <a:avLst/>
          </a:prstGeom>
          <a:solidFill>
            <a:srgbClr val="FF5722"/>
          </a:solidFill>
          <a:ln w="9525" cap="flat" cmpd="sng">
            <a:solidFill>
              <a:srgbClr val="E91E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41" name="Google Shape;941;p72"/>
          <p:cNvSpPr/>
          <p:nvPr/>
        </p:nvSpPr>
        <p:spPr>
          <a:xfrm>
            <a:off x="2562775" y="2138975"/>
            <a:ext cx="696900" cy="366300"/>
          </a:xfrm>
          <a:prstGeom prst="rect">
            <a:avLst/>
          </a:prstGeom>
          <a:solidFill>
            <a:srgbClr val="AF82D4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2" name="Google Shape;942;p72"/>
          <p:cNvCxnSpPr>
            <a:stCxn id="941" idx="0"/>
            <a:endCxn id="940" idx="1"/>
          </p:cNvCxnSpPr>
          <p:nvPr/>
        </p:nvCxnSpPr>
        <p:spPr>
          <a:xfrm rot="10800000" flipH="1">
            <a:off x="2911225" y="1659875"/>
            <a:ext cx="1112100" cy="479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943" name="Google Shape;943;p72"/>
          <p:cNvSpPr txBox="1"/>
          <p:nvPr/>
        </p:nvSpPr>
        <p:spPr>
          <a:xfrm>
            <a:off x="3259675" y="15061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944" name="Google Shape;944;p72"/>
          <p:cNvSpPr/>
          <p:nvPr/>
        </p:nvSpPr>
        <p:spPr>
          <a:xfrm>
            <a:off x="764350" y="27650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45" name="Google Shape;945;p72"/>
          <p:cNvCxnSpPr>
            <a:stCxn id="941" idx="1"/>
            <a:endCxn id="944" idx="0"/>
          </p:cNvCxnSpPr>
          <p:nvPr/>
        </p:nvCxnSpPr>
        <p:spPr>
          <a:xfrm flipH="1">
            <a:off x="1112875" y="2322125"/>
            <a:ext cx="1449900" cy="4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46" name="Google Shape;946;p72"/>
          <p:cNvSpPr txBox="1"/>
          <p:nvPr/>
        </p:nvSpPr>
        <p:spPr>
          <a:xfrm>
            <a:off x="1637575" y="2104413"/>
            <a:ext cx="4005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ax</a:t>
            </a:r>
            <a:endParaRPr/>
          </a:p>
        </p:txBody>
      </p:sp>
      <p:sp>
        <p:nvSpPr>
          <p:cNvPr id="947" name="Google Shape;947;p72"/>
          <p:cNvSpPr/>
          <p:nvPr/>
        </p:nvSpPr>
        <p:spPr>
          <a:xfrm>
            <a:off x="3610300" y="27324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48" name="Google Shape;948;p72"/>
          <p:cNvCxnSpPr>
            <a:stCxn id="941" idx="3"/>
            <a:endCxn id="947" idx="0"/>
          </p:cNvCxnSpPr>
          <p:nvPr/>
        </p:nvCxnSpPr>
        <p:spPr>
          <a:xfrm>
            <a:off x="3259675" y="2322125"/>
            <a:ext cx="69900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9" name="Google Shape;949;p72"/>
          <p:cNvSpPr/>
          <p:nvPr/>
        </p:nvSpPr>
        <p:spPr>
          <a:xfrm>
            <a:off x="1865875" y="35305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50" name="Google Shape;950;p72"/>
          <p:cNvCxnSpPr>
            <a:stCxn id="947" idx="1"/>
            <a:endCxn id="949" idx="0"/>
          </p:cNvCxnSpPr>
          <p:nvPr/>
        </p:nvCxnSpPr>
        <p:spPr>
          <a:xfrm flipH="1">
            <a:off x="2214400" y="2915625"/>
            <a:ext cx="1395900" cy="6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1" name="Google Shape;951;p72"/>
          <p:cNvSpPr txBox="1"/>
          <p:nvPr/>
        </p:nvSpPr>
        <p:spPr>
          <a:xfrm>
            <a:off x="3625175" y="21977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952" name="Google Shape;952;p72"/>
          <p:cNvSpPr txBox="1"/>
          <p:nvPr/>
        </p:nvSpPr>
        <p:spPr>
          <a:xfrm>
            <a:off x="2710975" y="2870575"/>
            <a:ext cx="4005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</a:t>
            </a:r>
            <a:endParaRPr/>
          </a:p>
        </p:txBody>
      </p:sp>
      <p:sp>
        <p:nvSpPr>
          <p:cNvPr id="953" name="Google Shape;953;p72"/>
          <p:cNvSpPr/>
          <p:nvPr/>
        </p:nvSpPr>
        <p:spPr>
          <a:xfrm>
            <a:off x="3610300" y="38802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54" name="Google Shape;954;p72"/>
          <p:cNvCxnSpPr>
            <a:stCxn id="947" idx="2"/>
            <a:endCxn id="953" idx="0"/>
          </p:cNvCxnSpPr>
          <p:nvPr/>
        </p:nvCxnSpPr>
        <p:spPr>
          <a:xfrm>
            <a:off x="3958750" y="3098775"/>
            <a:ext cx="0" cy="78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5" name="Google Shape;955;p72"/>
          <p:cNvSpPr txBox="1"/>
          <p:nvPr/>
        </p:nvSpPr>
        <p:spPr>
          <a:xfrm>
            <a:off x="4023175" y="3223063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endParaRPr/>
          </a:p>
        </p:txBody>
      </p:sp>
      <p:sp>
        <p:nvSpPr>
          <p:cNvPr id="956" name="Google Shape;956;p72"/>
          <p:cNvSpPr/>
          <p:nvPr/>
        </p:nvSpPr>
        <p:spPr>
          <a:xfrm>
            <a:off x="2562775" y="44930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57" name="Google Shape;957;p72"/>
          <p:cNvCxnSpPr>
            <a:stCxn id="953" idx="1"/>
            <a:endCxn id="956" idx="0"/>
          </p:cNvCxnSpPr>
          <p:nvPr/>
        </p:nvCxnSpPr>
        <p:spPr>
          <a:xfrm flipH="1">
            <a:off x="2911300" y="4063425"/>
            <a:ext cx="699000" cy="4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8" name="Google Shape;958;p72"/>
          <p:cNvSpPr txBox="1"/>
          <p:nvPr/>
        </p:nvSpPr>
        <p:spPr>
          <a:xfrm>
            <a:off x="2982300" y="3909663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959" name="Google Shape;959;p72"/>
          <p:cNvSpPr/>
          <p:nvPr/>
        </p:nvSpPr>
        <p:spPr>
          <a:xfrm>
            <a:off x="5021075" y="21389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60" name="Google Shape;960;p72"/>
          <p:cNvCxnSpPr>
            <a:stCxn id="940" idx="3"/>
            <a:endCxn id="959" idx="0"/>
          </p:cNvCxnSpPr>
          <p:nvPr/>
        </p:nvCxnSpPr>
        <p:spPr>
          <a:xfrm>
            <a:off x="4720075" y="1659925"/>
            <a:ext cx="649500" cy="47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1" name="Google Shape;961;p72"/>
          <p:cNvSpPr txBox="1"/>
          <p:nvPr/>
        </p:nvSpPr>
        <p:spPr>
          <a:xfrm>
            <a:off x="5020025" y="1506175"/>
            <a:ext cx="6990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house</a:t>
            </a:r>
            <a:endParaRPr/>
          </a:p>
        </p:txBody>
      </p:sp>
      <p:sp>
        <p:nvSpPr>
          <p:cNvPr id="962" name="Google Shape;962;p72"/>
          <p:cNvSpPr/>
          <p:nvPr/>
        </p:nvSpPr>
        <p:spPr>
          <a:xfrm>
            <a:off x="6107150" y="2765075"/>
            <a:ext cx="696900" cy="3663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A801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63" name="Google Shape;963;p72"/>
          <p:cNvCxnSpPr>
            <a:stCxn id="959" idx="3"/>
            <a:endCxn id="962" idx="0"/>
          </p:cNvCxnSpPr>
          <p:nvPr/>
        </p:nvCxnSpPr>
        <p:spPr>
          <a:xfrm>
            <a:off x="5717975" y="2322125"/>
            <a:ext cx="737700" cy="44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4" name="Google Shape;964;p72"/>
          <p:cNvSpPr txBox="1"/>
          <p:nvPr/>
        </p:nvSpPr>
        <p:spPr>
          <a:xfrm>
            <a:off x="6107150" y="2197775"/>
            <a:ext cx="2916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  <p:sp>
        <p:nvSpPr>
          <p:cNvPr id="965" name="Google Shape;965;p72"/>
          <p:cNvSpPr txBox="1">
            <a:spLocks noGrp="1"/>
          </p:cNvSpPr>
          <p:nvPr>
            <p:ph type="body" idx="1"/>
          </p:nvPr>
        </p:nvSpPr>
        <p:spPr>
          <a:xfrm>
            <a:off x="311700" y="761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/>
              <a:t>{ </a:t>
            </a:r>
            <a:r>
              <a:rPr lang="en" sz="2000" b="1"/>
              <a:t>do</a:t>
            </a:r>
            <a:r>
              <a:rPr lang="en" sz="2000"/>
              <a:t>: 0, </a:t>
            </a:r>
            <a:r>
              <a:rPr lang="en" sz="2000" b="1"/>
              <a:t>dog</a:t>
            </a:r>
            <a:r>
              <a:rPr lang="en" sz="2000"/>
              <a:t>: 1, </a:t>
            </a:r>
            <a:r>
              <a:rPr lang="en" sz="2000" b="1"/>
              <a:t>dax</a:t>
            </a:r>
            <a:r>
              <a:rPr lang="en" sz="2000"/>
              <a:t>: 2, </a:t>
            </a:r>
            <a:r>
              <a:rPr lang="en" sz="2000" b="1"/>
              <a:t>doge</a:t>
            </a:r>
            <a:r>
              <a:rPr lang="en" sz="2000"/>
              <a:t>: 3, </a:t>
            </a:r>
            <a:r>
              <a:rPr lang="en" sz="2000" b="1"/>
              <a:t>dodo</a:t>
            </a:r>
            <a:r>
              <a:rPr lang="en" sz="2000"/>
              <a:t>: 4, </a:t>
            </a:r>
            <a:r>
              <a:rPr lang="en" sz="2000" b="1"/>
              <a:t>house</a:t>
            </a:r>
            <a:r>
              <a:rPr lang="en" sz="2000"/>
              <a:t>: 5, </a:t>
            </a:r>
            <a:r>
              <a:rPr lang="en" sz="2000" b="1"/>
              <a:t>houses</a:t>
            </a:r>
            <a:r>
              <a:rPr lang="en" sz="2000"/>
              <a:t>: 6 }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storage: Basic protocol</a:t>
            </a:r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sends file F with content D to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stores (F, 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deletes 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requests F from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returns 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has recovered D</a:t>
            </a:r>
            <a:endParaRPr i="1"/>
          </a:p>
        </p:txBody>
      </p:sp>
      <p:pic>
        <p:nvPicPr>
          <p:cNvPr id="143" name="Google Shape;1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4801" y="473575"/>
            <a:ext cx="1394324" cy="92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2650" y="1282375"/>
            <a:ext cx="1210949" cy="1210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4950" y="2084675"/>
            <a:ext cx="1346324" cy="134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77275" y="3222550"/>
            <a:ext cx="1346325" cy="134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Patricia trie</a:t>
            </a:r>
            <a:endParaRPr/>
          </a:p>
        </p:txBody>
      </p:sp>
      <p:sp>
        <p:nvSpPr>
          <p:cNvPr id="971" name="Google Shape;971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Authenticated Patricia trie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implemented in Ethereum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proof of inclusion (of key, with particular value)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Allows proof of non-inclusion (by showing key does not exist in trie)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Patricia trie</a:t>
            </a:r>
            <a:endParaRPr/>
          </a:p>
        </p:txBody>
      </p:sp>
      <p:sp>
        <p:nvSpPr>
          <p:cNvPr id="977" name="Google Shape;977;p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Split nodes into three types: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Leaf</a:t>
            </a:r>
            <a:r>
              <a:rPr lang="en" dirty="0"/>
              <a:t>: Stores edge string leading to it, and </a:t>
            </a:r>
            <a:r>
              <a:rPr lang="en" b="1" dirty="0"/>
              <a:t>value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Extension</a:t>
            </a:r>
            <a:r>
              <a:rPr lang="en" dirty="0"/>
              <a:t>: Stores </a:t>
            </a:r>
            <a:r>
              <a:rPr lang="en" b="1" dirty="0"/>
              <a:t>string</a:t>
            </a:r>
            <a:r>
              <a:rPr lang="en" dirty="0"/>
              <a:t> of a single edge, </a:t>
            </a:r>
            <a:r>
              <a:rPr lang="en" b="1" dirty="0"/>
              <a:t>pointer</a:t>
            </a:r>
            <a:r>
              <a:rPr lang="en" dirty="0"/>
              <a:t> to next node, and </a:t>
            </a:r>
            <a:r>
              <a:rPr lang="en" b="1" dirty="0"/>
              <a:t>value</a:t>
            </a:r>
            <a:r>
              <a:rPr lang="en" dirty="0"/>
              <a:t> if node marked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Branch</a:t>
            </a:r>
            <a:r>
              <a:rPr lang="en" dirty="0"/>
              <a:t>: Stores one pointer to another node per alphabet symbol, and </a:t>
            </a:r>
            <a:r>
              <a:rPr lang="en" b="1" dirty="0"/>
              <a:t>value</a:t>
            </a:r>
            <a:r>
              <a:rPr lang="en" dirty="0"/>
              <a:t> if node marked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Encode keys as hex, so alphabet size is 16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Encode all child edges in every node with some encoding (e.g., JSON)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Pointers are by hash application (authenticated inclusion)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Arguments for correctness and security are same as for Merkle Trees</a:t>
            </a: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2" name="Google Shape;982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954" y="210085"/>
            <a:ext cx="6866772" cy="4850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76"/>
          <p:cNvSpPr txBox="1"/>
          <p:nvPr/>
        </p:nvSpPr>
        <p:spPr>
          <a:xfrm>
            <a:off x="311700" y="2173050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Ubuntu"/>
                <a:ea typeface="Ubuntu"/>
                <a:cs typeface="Ubuntu"/>
                <a:sym typeface="Ubuntu"/>
              </a:rPr>
              <a:t>Authenticated data in blockchains</a:t>
            </a:r>
            <a:endParaRPr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block references a </a:t>
            </a:r>
            <a:r>
              <a:rPr lang="en" b="1"/>
              <a:t>previous</a:t>
            </a:r>
            <a:r>
              <a:rPr lang="en"/>
              <a:t> block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reference is by </a:t>
            </a:r>
            <a:r>
              <a:rPr lang="en" b="1"/>
              <a:t>hash</a:t>
            </a:r>
            <a:r>
              <a:rPr lang="en"/>
              <a:t> to its </a:t>
            </a:r>
            <a:r>
              <a:rPr lang="en" b="1"/>
              <a:t>previous</a:t>
            </a:r>
            <a:r>
              <a:rPr lang="en"/>
              <a:t> block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linked list is called the </a:t>
            </a:r>
            <a:r>
              <a:rPr lang="en" b="1"/>
              <a:t>blockchain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Blocks contain list of </a:t>
            </a:r>
            <a:r>
              <a:rPr lang="en" b="1"/>
              <a:t>transactions</a:t>
            </a:r>
            <a:r>
              <a:rPr lang="en"/>
              <a:t> (more on this later)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*Convention:  Arrows show authenticated inclusion</a:t>
            </a:r>
            <a:endParaRPr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93" name="Google Shape;993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994" name="Google Shape;994;p77"/>
          <p:cNvSpPr/>
          <p:nvPr/>
        </p:nvSpPr>
        <p:spPr>
          <a:xfrm>
            <a:off x="6899550" y="28067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block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5" name="Google Shape;995;p77"/>
          <p:cNvSpPr/>
          <p:nvPr/>
        </p:nvSpPr>
        <p:spPr>
          <a:xfrm>
            <a:off x="5814150" y="28067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block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6" name="Google Shape;996;p77"/>
          <p:cNvSpPr/>
          <p:nvPr/>
        </p:nvSpPr>
        <p:spPr>
          <a:xfrm>
            <a:off x="4728750" y="28067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block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7" name="Google Shape;997;p77"/>
          <p:cNvSpPr/>
          <p:nvPr/>
        </p:nvSpPr>
        <p:spPr>
          <a:xfrm>
            <a:off x="3643350" y="28067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block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8" name="Google Shape;998;p77"/>
          <p:cNvSpPr/>
          <p:nvPr/>
        </p:nvSpPr>
        <p:spPr>
          <a:xfrm>
            <a:off x="2557950" y="28067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block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99" name="Google Shape;999;p77"/>
          <p:cNvSpPr/>
          <p:nvPr/>
        </p:nvSpPr>
        <p:spPr>
          <a:xfrm>
            <a:off x="1472550" y="28067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block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1000" name="Google Shape;1000;p77"/>
          <p:cNvCxnSpPr>
            <a:stCxn id="994" idx="1"/>
            <a:endCxn id="995" idx="3"/>
          </p:cNvCxnSpPr>
          <p:nvPr/>
        </p:nvCxnSpPr>
        <p:spPr>
          <a:xfrm rot="10800000">
            <a:off x="6586050" y="30931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1" name="Google Shape;1001;p77"/>
          <p:cNvCxnSpPr/>
          <p:nvPr/>
        </p:nvCxnSpPr>
        <p:spPr>
          <a:xfrm rot="10800000">
            <a:off x="5500650" y="30931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2" name="Google Shape;1002;p77"/>
          <p:cNvCxnSpPr/>
          <p:nvPr/>
        </p:nvCxnSpPr>
        <p:spPr>
          <a:xfrm rot="10800000">
            <a:off x="4415250" y="30931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3" name="Google Shape;1003;p77"/>
          <p:cNvCxnSpPr/>
          <p:nvPr/>
        </p:nvCxnSpPr>
        <p:spPr>
          <a:xfrm rot="10800000">
            <a:off x="3329850" y="30931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4" name="Google Shape;1004;p77"/>
          <p:cNvCxnSpPr/>
          <p:nvPr/>
        </p:nvCxnSpPr>
        <p:spPr>
          <a:xfrm rot="10800000">
            <a:off x="2244450" y="30931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78"/>
          <p:cNvSpPr/>
          <p:nvPr/>
        </p:nvSpPr>
        <p:spPr>
          <a:xfrm>
            <a:off x="5697550" y="572525"/>
            <a:ext cx="1800600" cy="6465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0" name="Google Shape;1010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698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</a:t>
            </a:r>
            <a:endParaRPr/>
          </a:p>
        </p:txBody>
      </p:sp>
      <p:sp>
        <p:nvSpPr>
          <p:cNvPr id="1011" name="Google Shape;1011;p7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structure with three parts: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nonce (ctr), data (</a:t>
            </a:r>
            <a:r>
              <a:rPr lang="en" b="1"/>
              <a:t>x</a:t>
            </a:r>
            <a:r>
              <a:rPr lang="en"/>
              <a:t>), reference (s)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called the </a:t>
            </a:r>
            <a:r>
              <a:rPr lang="en" b="1"/>
              <a:t>block header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(</a:t>
            </a:r>
            <a:r>
              <a:rPr lang="en" b="1"/>
              <a:t>x</a:t>
            </a:r>
            <a:r>
              <a:rPr lang="en"/>
              <a:t>) is application-dependent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Bitcoin it stores financial data (“UTXO”-based)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Ethereum it stores contract data (account-based)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validity: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must be valid (application-defined validity)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s</a:t>
            </a:r>
            <a:r>
              <a:rPr lang="en"/>
              <a:t>: pointer to the previous block by hash</a:t>
            </a:r>
            <a:endParaRPr/>
          </a:p>
        </p:txBody>
      </p:sp>
      <p:sp>
        <p:nvSpPr>
          <p:cNvPr id="1012" name="Google Shape;1012;p78"/>
          <p:cNvSpPr/>
          <p:nvPr/>
        </p:nvSpPr>
        <p:spPr>
          <a:xfrm>
            <a:off x="5799125" y="627925"/>
            <a:ext cx="526500" cy="52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ctr</a:t>
            </a:r>
            <a:endParaRPr/>
          </a:p>
        </p:txBody>
      </p:sp>
      <p:sp>
        <p:nvSpPr>
          <p:cNvPr id="1013" name="Google Shape;1013;p78"/>
          <p:cNvSpPr/>
          <p:nvPr/>
        </p:nvSpPr>
        <p:spPr>
          <a:xfrm>
            <a:off x="6325625" y="627925"/>
            <a:ext cx="526500" cy="52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1014" name="Google Shape;1014;p78"/>
          <p:cNvSpPr/>
          <p:nvPr/>
        </p:nvSpPr>
        <p:spPr>
          <a:xfrm>
            <a:off x="6852125" y="627925"/>
            <a:ext cx="526500" cy="52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Proof-of-work in blocks</a:t>
            </a:r>
            <a:endParaRPr/>
          </a:p>
        </p:txBody>
      </p:sp>
      <p:sp>
        <p:nvSpPr>
          <p:cNvPr id="1020" name="Google Shape;1020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Blocks must satisfy proof-of-work equation</a:t>
            </a:r>
            <a:endParaRPr dirty="0"/>
          </a:p>
          <a:p>
            <a:pPr marL="45720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H(ctr || </a:t>
            </a:r>
            <a:r>
              <a:rPr lang="en" b="1" dirty="0"/>
              <a:t>x</a:t>
            </a:r>
            <a:r>
              <a:rPr lang="en" dirty="0"/>
              <a:t> || s) &lt;= T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for some (protocol-parameter) T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ctr is the nonce used to solve Proof-of-work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value H(ctr || x || s) is known as the </a:t>
            </a:r>
            <a:r>
              <a:rPr lang="en" b="1" dirty="0" err="1"/>
              <a:t>blockid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at a high level</a:t>
            </a:r>
            <a:endParaRPr/>
          </a:p>
        </p:txBody>
      </p:sp>
      <p:sp>
        <p:nvSpPr>
          <p:cNvPr id="1026" name="Google Shape;1026;p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New transactions are broadcast to all nodes.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node collects new transactions into a block.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Each node works on finding a difficult proof-of-work for its block.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a node finds a proof-of-work, it broadcasts the block to all nodes.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Nodes accept the block only if all transactions in it are valid and not already spent.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Nodes express their acceptance of the block by working on creating the next block in the chain, using the hash of the accepted block as the previous hash.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 Scheme</a:t>
            </a:r>
            <a:endParaRPr/>
          </a:p>
        </p:txBody>
      </p:sp>
      <p:sp>
        <p:nvSpPr>
          <p:cNvPr id="1032" name="Google Shape;1032;p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</a:pPr>
            <a:r>
              <a:rPr lang="en"/>
              <a:t>Three algorithms: </a:t>
            </a:r>
            <a:r>
              <a:rPr lang="en" b="1"/>
              <a:t>KeyGen, Sign, Verify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/>
              <a:t>KeyGen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/>
              <a:t>Input: </a:t>
            </a:r>
            <a:r>
              <a:rPr lang="en" i="1"/>
              <a:t>security parameter</a:t>
            </a:r>
            <a:r>
              <a:rPr lang="en"/>
              <a:t> (bits of security)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/>
              <a:t>Output: a pair of keys &lt;sk, vk&gt; (sk: signing/private key, vk: verification/ public – key)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/>
              <a:t>Sign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/>
              <a:t>Input: &lt;sk, m&gt; (m: message)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/>
              <a:t>Output: σ (σ: signature)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b="1"/>
              <a:t>Verify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/>
              <a:t>Input: &lt;vk, m, σ&gt;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/>
              <a:t>Output: {True, False}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b="1"/>
              <a:t>first</a:t>
            </a:r>
            <a:r>
              <a:rPr lang="en"/>
              <a:t> block of a blockchain is called the Genesis Block</a:t>
            </a:r>
            <a:endParaRPr/>
          </a:p>
        </p:txBody>
      </p:sp>
      <p:sp>
        <p:nvSpPr>
          <p:cNvPr id="1038" name="Google Shape;1038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</a:t>
            </a:r>
            <a:endParaRPr/>
          </a:p>
        </p:txBody>
      </p:sp>
      <p:sp>
        <p:nvSpPr>
          <p:cNvPr id="1039" name="Google Shape;1039;p82"/>
          <p:cNvSpPr/>
          <p:nvPr/>
        </p:nvSpPr>
        <p:spPr>
          <a:xfrm>
            <a:off x="6899550" y="21209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1040" name="Google Shape;1040;p82"/>
          <p:cNvSpPr/>
          <p:nvPr/>
        </p:nvSpPr>
        <p:spPr>
          <a:xfrm>
            <a:off x="5814150" y="21209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1041" name="Google Shape;1041;p82"/>
          <p:cNvSpPr/>
          <p:nvPr/>
        </p:nvSpPr>
        <p:spPr>
          <a:xfrm>
            <a:off x="4728750" y="21209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1042" name="Google Shape;1042;p82"/>
          <p:cNvSpPr/>
          <p:nvPr/>
        </p:nvSpPr>
        <p:spPr>
          <a:xfrm>
            <a:off x="3643350" y="21209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1043" name="Google Shape;1043;p82"/>
          <p:cNvSpPr/>
          <p:nvPr/>
        </p:nvSpPr>
        <p:spPr>
          <a:xfrm>
            <a:off x="2557950" y="2120975"/>
            <a:ext cx="771900" cy="572700"/>
          </a:xfrm>
          <a:prstGeom prst="rect">
            <a:avLst/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FFFFFF"/>
              </a:solidFill>
            </a:endParaRPr>
          </a:p>
        </p:txBody>
      </p:sp>
      <p:sp>
        <p:nvSpPr>
          <p:cNvPr id="1044" name="Google Shape;1044;p82"/>
          <p:cNvSpPr/>
          <p:nvPr/>
        </p:nvSpPr>
        <p:spPr>
          <a:xfrm>
            <a:off x="1382650" y="2120975"/>
            <a:ext cx="861900" cy="572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genesis</a:t>
            </a:r>
            <a:endParaRPr b="1"/>
          </a:p>
        </p:txBody>
      </p:sp>
      <p:cxnSp>
        <p:nvCxnSpPr>
          <p:cNvPr id="1045" name="Google Shape;1045;p82"/>
          <p:cNvCxnSpPr>
            <a:stCxn id="1039" idx="1"/>
            <a:endCxn id="1040" idx="3"/>
          </p:cNvCxnSpPr>
          <p:nvPr/>
        </p:nvCxnSpPr>
        <p:spPr>
          <a:xfrm rot="10800000">
            <a:off x="6586050" y="24073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6" name="Google Shape;1046;p82"/>
          <p:cNvCxnSpPr/>
          <p:nvPr/>
        </p:nvCxnSpPr>
        <p:spPr>
          <a:xfrm rot="10800000">
            <a:off x="5500650" y="24073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7" name="Google Shape;1047;p82"/>
          <p:cNvCxnSpPr/>
          <p:nvPr/>
        </p:nvCxnSpPr>
        <p:spPr>
          <a:xfrm rot="10800000">
            <a:off x="4415250" y="24073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8" name="Google Shape;1048;p82"/>
          <p:cNvCxnSpPr/>
          <p:nvPr/>
        </p:nvCxnSpPr>
        <p:spPr>
          <a:xfrm rot="10800000">
            <a:off x="3329850" y="24073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9" name="Google Shape;1049;p82"/>
          <p:cNvCxnSpPr/>
          <p:nvPr/>
        </p:nvCxnSpPr>
        <p:spPr>
          <a:xfrm rot="10800000">
            <a:off x="2244450" y="2407325"/>
            <a:ext cx="313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0" name="Google Shape;1050;p82"/>
          <p:cNvSpPr txBox="1"/>
          <p:nvPr/>
        </p:nvSpPr>
        <p:spPr>
          <a:xfrm>
            <a:off x="2675575" y="2084075"/>
            <a:ext cx="43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tx1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tx2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tx3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1051" name="Google Shape;1051;p82"/>
          <p:cNvSpPr txBox="1"/>
          <p:nvPr/>
        </p:nvSpPr>
        <p:spPr>
          <a:xfrm>
            <a:off x="3809850" y="2084075"/>
            <a:ext cx="438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tx4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tx5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1052" name="Google Shape;1052;p82"/>
          <p:cNvSpPr txBox="1"/>
          <p:nvPr/>
        </p:nvSpPr>
        <p:spPr>
          <a:xfrm>
            <a:off x="4944125" y="2084075"/>
            <a:ext cx="438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tx6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tx7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1053" name="Google Shape;1053;p82"/>
          <p:cNvSpPr txBox="1"/>
          <p:nvPr/>
        </p:nvSpPr>
        <p:spPr>
          <a:xfrm>
            <a:off x="5814149" y="2084075"/>
            <a:ext cx="77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tx8= 50B,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673AB7"/>
                </a:solidFill>
              </a:rPr>
              <a:t>Address</a:t>
            </a:r>
            <a:r>
              <a:rPr lang="en" sz="1000" b="1" baseline="-25000">
                <a:solidFill>
                  <a:srgbClr val="673AB7"/>
                </a:solidFill>
              </a:rPr>
              <a:t>B</a:t>
            </a:r>
            <a:endParaRPr sz="1000" b="1">
              <a:solidFill>
                <a:srgbClr val="673AB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</a:endParaRPr>
          </a:p>
        </p:txBody>
      </p:sp>
      <p:sp>
        <p:nvSpPr>
          <p:cNvPr id="1054" name="Google Shape;1054;p82"/>
          <p:cNvSpPr txBox="1"/>
          <p:nvPr/>
        </p:nvSpPr>
        <p:spPr>
          <a:xfrm>
            <a:off x="7066038" y="2084075"/>
            <a:ext cx="438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tx9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</a:rPr>
              <a:t>tx10</a:t>
            </a: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</a:endParaRPr>
          </a:p>
        </p:txBody>
      </p:sp>
      <p:pic>
        <p:nvPicPr>
          <p:cNvPr id="1055" name="Google Shape;105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7375" y="3751025"/>
            <a:ext cx="1227175" cy="12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6" name="Google Shape;1056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6050" y="3689025"/>
            <a:ext cx="1227175" cy="12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82"/>
          <p:cNvSpPr txBox="1"/>
          <p:nvPr/>
        </p:nvSpPr>
        <p:spPr>
          <a:xfrm>
            <a:off x="1133263" y="3288825"/>
            <a:ext cx="99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PK</a:t>
            </a:r>
            <a:r>
              <a:rPr lang="en" baseline="-25000">
                <a:solidFill>
                  <a:srgbClr val="0645AD"/>
                </a:solidFill>
              </a:rPr>
              <a:t>B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SK</a:t>
            </a:r>
            <a:r>
              <a:rPr lang="en" baseline="-25000">
                <a:solidFill>
                  <a:srgbClr val="FF0000"/>
                </a:solidFill>
              </a:rPr>
              <a:t>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58" name="Google Shape;1058;p82"/>
          <p:cNvSpPr txBox="1"/>
          <p:nvPr/>
        </p:nvSpPr>
        <p:spPr>
          <a:xfrm>
            <a:off x="7181938" y="3288825"/>
            <a:ext cx="99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PK</a:t>
            </a:r>
            <a:r>
              <a:rPr lang="en" baseline="-25000">
                <a:solidFill>
                  <a:srgbClr val="0645AD"/>
                </a:solidFill>
              </a:rPr>
              <a:t>A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SK</a:t>
            </a:r>
            <a:r>
              <a:rPr lang="en" baseline="-25000">
                <a:solidFill>
                  <a:srgbClr val="FF0000"/>
                </a:solidFill>
              </a:rPr>
              <a:t>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59" name="Google Shape;1059;p82"/>
          <p:cNvSpPr txBox="1"/>
          <p:nvPr/>
        </p:nvSpPr>
        <p:spPr>
          <a:xfrm>
            <a:off x="751725" y="4743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H(PK</a:t>
            </a:r>
            <a:r>
              <a:rPr lang="en" baseline="-25000">
                <a:solidFill>
                  <a:srgbClr val="0645AD"/>
                </a:solidFill>
              </a:rPr>
              <a:t>B</a:t>
            </a:r>
            <a:r>
              <a:rPr lang="en">
                <a:solidFill>
                  <a:srgbClr val="0645AD"/>
                </a:solidFill>
              </a:rPr>
              <a:t>)=</a:t>
            </a:r>
            <a:r>
              <a:rPr lang="en">
                <a:solidFill>
                  <a:srgbClr val="673AB7"/>
                </a:solidFill>
              </a:rPr>
              <a:t>Address</a:t>
            </a:r>
            <a:r>
              <a:rPr lang="en" baseline="-25000">
                <a:solidFill>
                  <a:srgbClr val="673AB7"/>
                </a:solidFill>
              </a:rPr>
              <a:t>B</a:t>
            </a:r>
            <a:endParaRPr>
              <a:solidFill>
                <a:srgbClr val="673AB7"/>
              </a:solidFill>
            </a:endParaRPr>
          </a:p>
        </p:txBody>
      </p:sp>
      <p:sp>
        <p:nvSpPr>
          <p:cNvPr id="1060" name="Google Shape;1060;p82"/>
          <p:cNvSpPr txBox="1"/>
          <p:nvPr/>
        </p:nvSpPr>
        <p:spPr>
          <a:xfrm>
            <a:off x="6971350" y="4743300"/>
            <a:ext cx="229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H(PK</a:t>
            </a:r>
            <a:r>
              <a:rPr lang="en" baseline="-25000">
                <a:solidFill>
                  <a:srgbClr val="0645AD"/>
                </a:solidFill>
              </a:rPr>
              <a:t>A</a:t>
            </a:r>
            <a:r>
              <a:rPr lang="en">
                <a:solidFill>
                  <a:srgbClr val="0645AD"/>
                </a:solidFill>
              </a:rPr>
              <a:t>)=</a:t>
            </a:r>
            <a:r>
              <a:rPr lang="en">
                <a:solidFill>
                  <a:srgbClr val="673AB7"/>
                </a:solidFill>
              </a:rPr>
              <a:t>Address</a:t>
            </a:r>
            <a:r>
              <a:rPr lang="en" baseline="-25000">
                <a:solidFill>
                  <a:srgbClr val="673AB7"/>
                </a:solidFill>
              </a:rPr>
              <a:t>A</a:t>
            </a:r>
            <a:endParaRPr>
              <a:solidFill>
                <a:srgbClr val="673AB7"/>
              </a:solidFill>
            </a:endParaRPr>
          </a:p>
        </p:txBody>
      </p:sp>
      <p:sp>
        <p:nvSpPr>
          <p:cNvPr id="1061" name="Google Shape;1061;p82"/>
          <p:cNvSpPr txBox="1"/>
          <p:nvPr/>
        </p:nvSpPr>
        <p:spPr>
          <a:xfrm>
            <a:off x="7066050" y="2402400"/>
            <a:ext cx="438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</a:rPr>
              <a:t>tx11</a:t>
            </a:r>
            <a:endParaRPr sz="1000" b="1">
              <a:solidFill>
                <a:schemeClr val="lt1"/>
              </a:solidFill>
            </a:endParaRPr>
          </a:p>
        </p:txBody>
      </p:sp>
      <p:sp>
        <p:nvSpPr>
          <p:cNvPr id="1062" name="Google Shape;1062;p82"/>
          <p:cNvSpPr txBox="1"/>
          <p:nvPr/>
        </p:nvSpPr>
        <p:spPr>
          <a:xfrm>
            <a:off x="2363425" y="3613050"/>
            <a:ext cx="392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m=I want to give 50 bitcoin to Alice </a:t>
            </a:r>
            <a:r>
              <a:rPr lang="en">
                <a:solidFill>
                  <a:srgbClr val="673AB7"/>
                </a:solidFill>
              </a:rPr>
              <a:t>Address</a:t>
            </a:r>
            <a:r>
              <a:rPr lang="en" baseline="-25000">
                <a:solidFill>
                  <a:srgbClr val="673AB7"/>
                </a:solidFill>
              </a:rPr>
              <a:t>A</a:t>
            </a:r>
            <a:endParaRPr/>
          </a:p>
        </p:txBody>
      </p:sp>
      <p:sp>
        <p:nvSpPr>
          <p:cNvPr id="1063" name="Google Shape;1063;p82"/>
          <p:cNvSpPr txBox="1"/>
          <p:nvPr/>
        </p:nvSpPr>
        <p:spPr>
          <a:xfrm>
            <a:off x="2363425" y="4102513"/>
            <a:ext cx="229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B45F06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solidFill>
                  <a:srgbClr val="B45F06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=Sign(</a:t>
            </a:r>
            <a:r>
              <a:rPr lang="en">
                <a:solidFill>
                  <a:srgbClr val="FF0000"/>
                </a:solidFill>
              </a:rPr>
              <a:t>SK</a:t>
            </a:r>
            <a:r>
              <a:rPr lang="en" baseline="-25000">
                <a:solidFill>
                  <a:srgbClr val="FF0000"/>
                </a:solidFill>
              </a:rPr>
              <a:t>B</a:t>
            </a: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endParaRPr/>
          </a:p>
        </p:txBody>
      </p:sp>
      <p:sp>
        <p:nvSpPr>
          <p:cNvPr id="1064" name="Google Shape;1064;p82"/>
          <p:cNvSpPr txBox="1"/>
          <p:nvPr/>
        </p:nvSpPr>
        <p:spPr>
          <a:xfrm>
            <a:off x="2363425" y="4459825"/>
            <a:ext cx="35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tx11=(m,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aseline="-25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1065" name="Google Shape;1065;p82"/>
          <p:cNvSpPr/>
          <p:nvPr/>
        </p:nvSpPr>
        <p:spPr>
          <a:xfrm>
            <a:off x="6527075" y="1797975"/>
            <a:ext cx="1637400" cy="112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82"/>
          <p:cNvSpPr txBox="1"/>
          <p:nvPr/>
        </p:nvSpPr>
        <p:spPr>
          <a:xfrm>
            <a:off x="2591700" y="2933625"/>
            <a:ext cx="317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High level idea (more details later) 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storage: Basic protocol</a:t>
            </a:r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sends file F with content D to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stores (F, 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deletes 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requests F from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 returns 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has recovered 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i="1"/>
              <a:t>What if </a:t>
            </a:r>
            <a:r>
              <a:rPr lang="en" b="1" i="1"/>
              <a:t>server is corrupted</a:t>
            </a:r>
            <a:r>
              <a:rPr lang="en" i="1"/>
              <a:t> and returns D’ != D?</a:t>
            </a:r>
            <a:endParaRPr i="1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Transactions</a:t>
            </a:r>
            <a:endParaRPr dirty="0"/>
          </a:p>
        </p:txBody>
      </p:sp>
      <p:sp>
        <p:nvSpPr>
          <p:cNvPr id="1072" name="Google Shape;1072;p8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9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transaction for financial data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contains a proof of spending an existing UTxO*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Output: contains a verification procedure and a value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*UTxO = “Unspent Transaction Output”</a:t>
            </a:r>
            <a:endParaRPr/>
          </a:p>
        </p:txBody>
      </p:sp>
      <p:sp>
        <p:nvSpPr>
          <p:cNvPr id="1073" name="Google Shape;1073;p83"/>
          <p:cNvSpPr txBox="1"/>
          <p:nvPr/>
        </p:nvSpPr>
        <p:spPr>
          <a:xfrm>
            <a:off x="2642450" y="4335150"/>
            <a:ext cx="694200" cy="4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74" name="Google Shape;1074;p83"/>
          <p:cNvGraphicFramePr/>
          <p:nvPr>
            <p:extLst>
              <p:ext uri="{D42A27DB-BD31-4B8C-83A1-F6EECF244321}">
                <p14:modId xmlns:p14="http://schemas.microsoft.com/office/powerpoint/2010/main" val="2412081623"/>
              </p:ext>
            </p:extLst>
          </p:nvPr>
        </p:nvGraphicFramePr>
        <p:xfrm>
          <a:off x="219200" y="2967700"/>
          <a:ext cx="8143875" cy="1971675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Field</a:t>
                      </a:r>
                      <a:endParaRPr sz="1050" b="1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Description</a:t>
                      </a:r>
                      <a:endParaRPr sz="1050" b="1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highlight>
                            <a:srgbClr val="F8F9FA"/>
                          </a:highlight>
                        </a:rPr>
                        <a:t>In-counter</a:t>
                      </a:r>
                      <a:endParaRPr sz="120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highlight>
                            <a:srgbClr val="F8F9FA"/>
                          </a:highlight>
                        </a:rPr>
                        <a:t>positive integer </a:t>
                      </a:r>
                      <a:endParaRPr sz="120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highlight>
                            <a:srgbClr val="F8F9FA"/>
                          </a:highlight>
                        </a:rPr>
                        <a:t>list of inputs</a:t>
                      </a:r>
                      <a:endParaRPr sz="120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8F9FA"/>
                          </a:highlight>
                        </a:rPr>
                        <a:t>the first input of the first transaction is also called "</a:t>
                      </a:r>
                      <a:r>
                        <a:rPr lang="en" sz="1200" dirty="0" err="1">
                          <a:highlight>
                            <a:srgbClr val="F8F9FA"/>
                          </a:highlight>
                        </a:rPr>
                        <a:t>coinbase</a:t>
                      </a:r>
                      <a:r>
                        <a:rPr lang="en" sz="1200" dirty="0">
                          <a:highlight>
                            <a:srgbClr val="F8F9FA"/>
                          </a:highlight>
                        </a:rPr>
                        <a:t>"</a:t>
                      </a:r>
                      <a:endParaRPr sz="1200" dirty="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highlight>
                            <a:srgbClr val="F8F9FA"/>
                          </a:highlight>
                        </a:rPr>
                        <a:t>Out-counter</a:t>
                      </a:r>
                      <a:endParaRPr sz="120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8F9FA"/>
                          </a:highlight>
                        </a:rPr>
                        <a:t>positive integer </a:t>
                      </a:r>
                      <a:endParaRPr sz="1200" dirty="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highlight>
                            <a:srgbClr val="F8F9FA"/>
                          </a:highlight>
                        </a:rPr>
                        <a:t>list of outputs</a:t>
                      </a:r>
                      <a:endParaRPr sz="120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dirty="0">
                          <a:highlight>
                            <a:srgbClr val="F8F9FA"/>
                          </a:highlight>
                        </a:rPr>
                        <a:t>the outputs of the first transaction spend the mined bitcoins for the block</a:t>
                      </a:r>
                      <a:endParaRPr sz="1200" dirty="0"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9" name="Google Shape;1079;p84"/>
          <p:cNvGraphicFramePr/>
          <p:nvPr>
            <p:extLst>
              <p:ext uri="{D42A27DB-BD31-4B8C-83A1-F6EECF244321}">
                <p14:modId xmlns:p14="http://schemas.microsoft.com/office/powerpoint/2010/main" val="4029468533"/>
              </p:ext>
            </p:extLst>
          </p:nvPr>
        </p:nvGraphicFramePr>
        <p:xfrm>
          <a:off x="820400" y="1865275"/>
          <a:ext cx="6878050" cy="1527800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</a:tblPr>
              <a:tblGrid>
                <a:gridCol w="11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Field</a:t>
                      </a:r>
                      <a:endParaRPr sz="1050" b="1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Description</a:t>
                      </a:r>
                      <a:endParaRPr sz="1050" b="1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Outpoint hash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The previous transaction that contains the spendable output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Outpoint index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The index within the previous transaction's output array to identify the spendable output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 dirty="0">
                          <a:solidFill>
                            <a:srgbClr val="CC0100"/>
                          </a:solidFill>
                          <a:highlight>
                            <a:srgbClr val="F8F9FA"/>
                          </a:highlight>
                        </a:rPr>
                        <a:t>Script signature</a:t>
                      </a:r>
                      <a:br>
                        <a:rPr lang="en" sz="1050" b="1" dirty="0">
                          <a:solidFill>
                            <a:srgbClr val="CC0100"/>
                          </a:solidFill>
                          <a:highlight>
                            <a:srgbClr val="F8F9FA"/>
                          </a:highlight>
                        </a:rPr>
                      </a:br>
                      <a:r>
                        <a:rPr lang="en" sz="1050" b="1" dirty="0">
                          <a:solidFill>
                            <a:srgbClr val="CC0100"/>
                          </a:solidFill>
                          <a:highlight>
                            <a:srgbClr val="F8F9FA"/>
                          </a:highlight>
                        </a:rPr>
                        <a:t>(</a:t>
                      </a:r>
                      <a:r>
                        <a:rPr lang="en" sz="1050" b="1" dirty="0" err="1">
                          <a:solidFill>
                            <a:srgbClr val="CC0100"/>
                          </a:solidFill>
                          <a:highlight>
                            <a:srgbClr val="F8F9FA"/>
                          </a:highlight>
                        </a:rPr>
                        <a:t>ScriptSig</a:t>
                      </a:r>
                      <a:r>
                        <a:rPr lang="en" sz="1050" b="1" dirty="0">
                          <a:solidFill>
                            <a:srgbClr val="CC0100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dirty="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Information required to spend the output (see below for details)</a:t>
                      </a:r>
                      <a:endParaRPr sz="1050" dirty="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80" name="Google Shape;1080;p84"/>
          <p:cNvSpPr txBox="1"/>
          <p:nvPr/>
        </p:nvSpPr>
        <p:spPr>
          <a:xfrm>
            <a:off x="820400" y="14409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Input</a:t>
            </a:r>
            <a:endParaRPr sz="1050" b="1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graphicFrame>
        <p:nvGraphicFramePr>
          <p:cNvPr id="1081" name="Google Shape;1081;p84"/>
          <p:cNvGraphicFramePr/>
          <p:nvPr>
            <p:extLst>
              <p:ext uri="{D42A27DB-BD31-4B8C-83A1-F6EECF244321}">
                <p14:modId xmlns:p14="http://schemas.microsoft.com/office/powerpoint/2010/main" val="2639425665"/>
              </p:ext>
            </p:extLst>
          </p:nvPr>
        </p:nvGraphicFramePr>
        <p:xfrm>
          <a:off x="820400" y="3788775"/>
          <a:ext cx="6470946" cy="1156325"/>
        </p:xfrm>
        <a:graphic>
          <a:graphicData uri="http://schemas.openxmlformats.org/drawingml/2006/table">
            <a:tbl>
              <a:tblPr>
                <a:solidFill>
                  <a:srgbClr val="F8F9FA"/>
                </a:solidFill>
              </a:tblPr>
              <a:tblGrid>
                <a:gridCol w="108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Field</a:t>
                      </a:r>
                      <a:endParaRPr sz="1050" b="1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 dirty="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Description</a:t>
                      </a:r>
                      <a:endParaRPr sz="1050" b="1" dirty="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Value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dirty="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The monetary value of the output in </a:t>
                      </a:r>
                      <a:r>
                        <a:rPr lang="en" sz="1050" dirty="0" err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satoshis</a:t>
                      </a:r>
                      <a:endParaRPr sz="1050" dirty="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b="1" dirty="0">
                          <a:solidFill>
                            <a:srgbClr val="595959"/>
                          </a:solidFill>
                          <a:highlight>
                            <a:srgbClr val="F8F9FA"/>
                          </a:highlight>
                        </a:rPr>
                        <a:t>Script</a:t>
                      </a:r>
                      <a:br>
                        <a:rPr lang="en" sz="1050" b="1" dirty="0">
                          <a:solidFill>
                            <a:srgbClr val="595959"/>
                          </a:solidFill>
                          <a:highlight>
                            <a:srgbClr val="F8F9FA"/>
                          </a:highlight>
                        </a:rPr>
                      </a:br>
                      <a:r>
                        <a:rPr lang="en" sz="1050" b="1" dirty="0">
                          <a:solidFill>
                            <a:srgbClr val="595959"/>
                          </a:solidFill>
                          <a:highlight>
                            <a:srgbClr val="F8F9FA"/>
                          </a:highlight>
                        </a:rPr>
                        <a:t>(</a:t>
                      </a:r>
                      <a:r>
                        <a:rPr lang="en" sz="1050" b="1" dirty="0" err="1">
                          <a:solidFill>
                            <a:srgbClr val="595959"/>
                          </a:solidFill>
                          <a:highlight>
                            <a:srgbClr val="F8F9FA"/>
                          </a:highlight>
                        </a:rPr>
                        <a:t>ScriptPubKey</a:t>
                      </a:r>
                      <a:r>
                        <a:rPr lang="en" sz="1050" b="1" dirty="0">
                          <a:solidFill>
                            <a:srgbClr val="595959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50" dirty="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A calculation which future transactions need to satisfy in order to spend it</a:t>
                      </a:r>
                      <a:endParaRPr sz="1050" dirty="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60950" marR="60950" marT="30475" marB="30475">
                    <a:lnL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82" name="Google Shape;1082;p84"/>
          <p:cNvSpPr txBox="1"/>
          <p:nvPr/>
        </p:nvSpPr>
        <p:spPr>
          <a:xfrm>
            <a:off x="820400" y="34425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Output</a:t>
            </a:r>
            <a:endParaRPr sz="1050" b="1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083" name="Google Shape;1083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Verification</a:t>
            </a:r>
            <a:endParaRPr/>
          </a:p>
        </p:txBody>
      </p:sp>
      <p:sp>
        <p:nvSpPr>
          <p:cNvPr id="1089" name="Google Shape;1089;p85"/>
          <p:cNvSpPr txBox="1"/>
          <p:nvPr/>
        </p:nvSpPr>
        <p:spPr>
          <a:xfrm>
            <a:off x="530100" y="1385650"/>
            <a:ext cx="87330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100"/>
                </a:solidFill>
              </a:rPr>
              <a:t>scriptSig</a:t>
            </a:r>
            <a:r>
              <a:rPr lang="en">
                <a:solidFill>
                  <a:schemeClr val="dk1"/>
                </a:solidFill>
              </a:rPr>
              <a:t> (input): &lt;</a:t>
            </a:r>
            <a:r>
              <a:rPr lang="en" b="1">
                <a:solidFill>
                  <a:srgbClr val="B45F06"/>
                </a:solidFill>
              </a:rPr>
              <a:t>sig</a:t>
            </a:r>
            <a:r>
              <a:rPr lang="en">
                <a:solidFill>
                  <a:schemeClr val="dk1"/>
                </a:solidFill>
              </a:rPr>
              <a:t>&gt; &lt;</a:t>
            </a:r>
            <a:r>
              <a:rPr lang="en" b="1">
                <a:solidFill>
                  <a:srgbClr val="1155CC"/>
                </a:solidFill>
              </a:rPr>
              <a:t>pubKey</a:t>
            </a:r>
            <a:r>
              <a:rPr lang="en">
                <a:solidFill>
                  <a:schemeClr val="dk1"/>
                </a:solidFill>
              </a:rPr>
              <a:t>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95959"/>
                </a:solidFill>
              </a:rPr>
              <a:t>scriptPubKey</a:t>
            </a:r>
            <a:r>
              <a:rPr lang="en"/>
              <a:t> (output): OP_DUP OP_HASH160 &lt;</a:t>
            </a:r>
            <a:r>
              <a:rPr lang="en" b="1">
                <a:solidFill>
                  <a:srgbClr val="673AB7"/>
                </a:solidFill>
              </a:rPr>
              <a:t>pubKeyHash</a:t>
            </a:r>
            <a:r>
              <a:rPr lang="en"/>
              <a:t>&gt; OP_EQUALVERIFY OP_CHECKSIG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Transaction Verification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86"/>
          <p:cNvSpPr txBox="1"/>
          <p:nvPr/>
        </p:nvSpPr>
        <p:spPr>
          <a:xfrm>
            <a:off x="530100" y="2261650"/>
            <a:ext cx="7955700" cy="22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  <a:latin typeface="Ubuntu"/>
                <a:ea typeface="Ubuntu"/>
                <a:cs typeface="Ubuntu"/>
                <a:sym typeface="Ubuntu"/>
              </a:rPr>
              <a:t>Data</a:t>
            </a:r>
            <a:endParaRPr sz="1050" b="1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Input:</a:t>
            </a:r>
            <a:endParaRPr sz="8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Previous tx: </a:t>
            </a:r>
            <a:r>
              <a:rPr lang="en" sz="85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f5d8ee39a430901c91a5917b9f2dc19d6d1a0e9cea205b009ca73dd04470b9a6</a:t>
            </a:r>
            <a:endParaRPr sz="850" b="1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Index: 0 </a:t>
            </a:r>
            <a:endParaRPr sz="8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scriptSig: </a:t>
            </a:r>
            <a:r>
              <a:rPr lang="en" sz="850" b="1">
                <a:solidFill>
                  <a:srgbClr val="B45F0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304502206e21798a42fae0e854281abd38bacd1aeed3ee3738d9e1446618c4571d10</a:t>
            </a:r>
            <a:endParaRPr sz="850" b="1">
              <a:solidFill>
                <a:srgbClr val="B45F06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 b="1">
                <a:solidFill>
                  <a:srgbClr val="1155CC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90db022100e2ac980643b0b82c0e88ffdfec6b64e3e6ba35e7ba5fdd7d5d6cc8d25c6b241501</a:t>
            </a:r>
            <a:endParaRPr sz="850" b="1">
              <a:solidFill>
                <a:srgbClr val="1155CC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8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8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5000000000</a:t>
            </a:r>
            <a:endParaRPr sz="8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scriptPubKey: OP_DUP OP_HASH160 </a:t>
            </a:r>
            <a:r>
              <a:rPr lang="en" sz="850" b="1">
                <a:solidFill>
                  <a:srgbClr val="673AB7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404371705fa9bd789a2fcd52d2c580b65d35549d</a:t>
            </a:r>
            <a:endParaRPr sz="850" b="1">
              <a:solidFill>
                <a:srgbClr val="673AB7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OP_EQUALVERIFY OP_CHECKSIG</a:t>
            </a:r>
            <a:endParaRPr sz="85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6" name="Google Shape;1096;p86"/>
          <p:cNvSpPr txBox="1"/>
          <p:nvPr/>
        </p:nvSpPr>
        <p:spPr>
          <a:xfrm>
            <a:off x="530100" y="1385650"/>
            <a:ext cx="8733000" cy="8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100"/>
                </a:solidFill>
              </a:rPr>
              <a:t>scriptSig</a:t>
            </a:r>
            <a:r>
              <a:rPr lang="en">
                <a:solidFill>
                  <a:schemeClr val="dk1"/>
                </a:solidFill>
              </a:rPr>
              <a:t> (input): &lt;</a:t>
            </a:r>
            <a:r>
              <a:rPr lang="en" b="1">
                <a:solidFill>
                  <a:srgbClr val="B45F06"/>
                </a:solidFill>
              </a:rPr>
              <a:t>sig</a:t>
            </a:r>
            <a:r>
              <a:rPr lang="en">
                <a:solidFill>
                  <a:schemeClr val="dk1"/>
                </a:solidFill>
              </a:rPr>
              <a:t>&gt; &lt;</a:t>
            </a:r>
            <a:r>
              <a:rPr lang="en" b="1">
                <a:solidFill>
                  <a:srgbClr val="1155CC"/>
                </a:solidFill>
              </a:rPr>
              <a:t>pubKey</a:t>
            </a:r>
            <a:r>
              <a:rPr lang="en">
                <a:solidFill>
                  <a:schemeClr val="dk1"/>
                </a:solidFill>
              </a:rPr>
              <a:t>&gt;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95959"/>
                </a:solidFill>
              </a:rPr>
              <a:t>scriptPubKey</a:t>
            </a:r>
            <a:r>
              <a:rPr lang="en"/>
              <a:t> (output): OP_DUP OP_HASH160 &lt;</a:t>
            </a:r>
            <a:r>
              <a:rPr lang="en" b="1">
                <a:solidFill>
                  <a:srgbClr val="673AB7"/>
                </a:solidFill>
              </a:rPr>
              <a:t>pubKeyHash</a:t>
            </a:r>
            <a:r>
              <a:rPr lang="en"/>
              <a:t>&gt; OP_EQUALVERIFY OP_CHECKSIG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7" name="Google Shape;1097;p86"/>
          <p:cNvSpPr/>
          <p:nvPr/>
        </p:nvSpPr>
        <p:spPr>
          <a:xfrm>
            <a:off x="64200" y="2218600"/>
            <a:ext cx="675300" cy="572700"/>
          </a:xfrm>
          <a:prstGeom prst="wedgeRectCallout">
            <a:avLst>
              <a:gd name="adj1" fmla="val 51429"/>
              <a:gd name="adj2" fmla="val 7729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0th output in the previous transaction</a:t>
            </a:r>
            <a:endParaRPr sz="700"/>
          </a:p>
        </p:txBody>
      </p:sp>
      <p:sp>
        <p:nvSpPr>
          <p:cNvPr id="1098" name="Google Shape;1098;p86"/>
          <p:cNvSpPr/>
          <p:nvPr/>
        </p:nvSpPr>
        <p:spPr>
          <a:xfrm>
            <a:off x="6179150" y="3503475"/>
            <a:ext cx="1259100" cy="730800"/>
          </a:xfrm>
          <a:prstGeom prst="wedgeRectCallout">
            <a:avLst>
              <a:gd name="adj1" fmla="val -93055"/>
              <a:gd name="adj2" fmla="val 1090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Hash of the recipient’s public key</a:t>
            </a:r>
            <a:endParaRPr sz="700"/>
          </a:p>
        </p:txBody>
      </p:sp>
      <p:sp>
        <p:nvSpPr>
          <p:cNvPr id="1099" name="Google Shape;1099;p86"/>
          <p:cNvSpPr txBox="1"/>
          <p:nvPr/>
        </p:nvSpPr>
        <p:spPr>
          <a:xfrm>
            <a:off x="311700" y="4364175"/>
            <a:ext cx="8667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40C28"/>
                </a:solidFill>
              </a:rPr>
              <a:t>The input in this transaction imports 50 BTC from output #0 in transaction f5d8... Then the output sends 50 BTC to a Bitcoin address. When the recipient wants to spend this money, he will reference output #0 of this transaction in an input of his own transaction.</a:t>
            </a:r>
            <a:endParaRPr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8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Transaction Verification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5" name="Google Shape;110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363" y="3697500"/>
            <a:ext cx="1227175" cy="12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038" y="3635500"/>
            <a:ext cx="1227175" cy="12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87"/>
          <p:cNvSpPr txBox="1"/>
          <p:nvPr/>
        </p:nvSpPr>
        <p:spPr>
          <a:xfrm>
            <a:off x="877250" y="3235300"/>
            <a:ext cx="99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PK</a:t>
            </a:r>
            <a:r>
              <a:rPr lang="en" baseline="-25000">
                <a:solidFill>
                  <a:srgbClr val="0645AD"/>
                </a:solidFill>
              </a:rPr>
              <a:t>B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SK</a:t>
            </a:r>
            <a:r>
              <a:rPr lang="en" baseline="-25000">
                <a:solidFill>
                  <a:srgbClr val="FF0000"/>
                </a:solidFill>
              </a:rPr>
              <a:t>B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8" name="Google Shape;1108;p87"/>
          <p:cNvSpPr txBox="1"/>
          <p:nvPr/>
        </p:nvSpPr>
        <p:spPr>
          <a:xfrm>
            <a:off x="6925925" y="3235300"/>
            <a:ext cx="99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PK</a:t>
            </a:r>
            <a:r>
              <a:rPr lang="en" baseline="-25000">
                <a:solidFill>
                  <a:srgbClr val="0645AD"/>
                </a:solidFill>
              </a:rPr>
              <a:t>A</a:t>
            </a:r>
            <a:r>
              <a:rPr lang="en"/>
              <a:t>, </a:t>
            </a:r>
            <a:r>
              <a:rPr lang="en">
                <a:solidFill>
                  <a:srgbClr val="FF0000"/>
                </a:solidFill>
              </a:rPr>
              <a:t>SK</a:t>
            </a:r>
            <a:r>
              <a:rPr lang="en" baseline="-25000">
                <a:solidFill>
                  <a:srgbClr val="FF0000"/>
                </a:solidFill>
              </a:rPr>
              <a:t>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09" name="Google Shape;1109;p87"/>
          <p:cNvSpPr txBox="1"/>
          <p:nvPr/>
        </p:nvSpPr>
        <p:spPr>
          <a:xfrm>
            <a:off x="495713" y="46897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H(PK</a:t>
            </a:r>
            <a:r>
              <a:rPr lang="en" baseline="-25000">
                <a:solidFill>
                  <a:srgbClr val="0645AD"/>
                </a:solidFill>
              </a:rPr>
              <a:t>B</a:t>
            </a:r>
            <a:r>
              <a:rPr lang="en">
                <a:solidFill>
                  <a:srgbClr val="0645AD"/>
                </a:solidFill>
              </a:rPr>
              <a:t>)=</a:t>
            </a:r>
            <a:r>
              <a:rPr lang="en">
                <a:solidFill>
                  <a:srgbClr val="673AB7"/>
                </a:solidFill>
              </a:rPr>
              <a:t>Address</a:t>
            </a:r>
            <a:r>
              <a:rPr lang="en" baseline="-25000">
                <a:solidFill>
                  <a:srgbClr val="673AB7"/>
                </a:solidFill>
              </a:rPr>
              <a:t>B</a:t>
            </a:r>
            <a:endParaRPr>
              <a:solidFill>
                <a:srgbClr val="673AB7"/>
              </a:solidFill>
            </a:endParaRPr>
          </a:p>
        </p:txBody>
      </p:sp>
      <p:sp>
        <p:nvSpPr>
          <p:cNvPr id="1110" name="Google Shape;1110;p87"/>
          <p:cNvSpPr txBox="1"/>
          <p:nvPr/>
        </p:nvSpPr>
        <p:spPr>
          <a:xfrm>
            <a:off x="6715338" y="4689775"/>
            <a:ext cx="229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645AD"/>
                </a:solidFill>
              </a:rPr>
              <a:t>H(PK</a:t>
            </a:r>
            <a:r>
              <a:rPr lang="en" baseline="-25000">
                <a:solidFill>
                  <a:srgbClr val="0645AD"/>
                </a:solidFill>
              </a:rPr>
              <a:t>A</a:t>
            </a:r>
            <a:r>
              <a:rPr lang="en">
                <a:solidFill>
                  <a:srgbClr val="0645AD"/>
                </a:solidFill>
              </a:rPr>
              <a:t>)=</a:t>
            </a:r>
            <a:r>
              <a:rPr lang="en">
                <a:solidFill>
                  <a:srgbClr val="673AB7"/>
                </a:solidFill>
              </a:rPr>
              <a:t>Address</a:t>
            </a:r>
            <a:r>
              <a:rPr lang="en" baseline="-25000">
                <a:solidFill>
                  <a:srgbClr val="673AB7"/>
                </a:solidFill>
              </a:rPr>
              <a:t>A</a:t>
            </a:r>
            <a:endParaRPr>
              <a:solidFill>
                <a:srgbClr val="673AB7"/>
              </a:solidFill>
            </a:endParaRPr>
          </a:p>
        </p:txBody>
      </p:sp>
      <p:sp>
        <p:nvSpPr>
          <p:cNvPr id="1111" name="Google Shape;1111;p87"/>
          <p:cNvSpPr txBox="1"/>
          <p:nvPr/>
        </p:nvSpPr>
        <p:spPr>
          <a:xfrm>
            <a:off x="2107413" y="3483325"/>
            <a:ext cx="354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m=H(</a:t>
            </a:r>
            <a:r>
              <a:rPr lang="en">
                <a:solidFill>
                  <a:srgbClr val="F44336"/>
                </a:solidFill>
              </a:rPr>
              <a:t>output</a:t>
            </a:r>
            <a:r>
              <a:rPr lang="en"/>
              <a:t>* from </a:t>
            </a:r>
            <a:r>
              <a:rPr lang="en" b="1">
                <a:solidFill>
                  <a:schemeClr val="dk1"/>
                </a:solidFill>
              </a:rPr>
              <a:t>tx10</a:t>
            </a:r>
            <a:r>
              <a:rPr lang="en"/>
              <a:t>)</a:t>
            </a:r>
            <a:endParaRPr/>
          </a:p>
        </p:txBody>
      </p:sp>
      <p:sp>
        <p:nvSpPr>
          <p:cNvPr id="1112" name="Google Shape;1112;p87"/>
          <p:cNvSpPr txBox="1"/>
          <p:nvPr/>
        </p:nvSpPr>
        <p:spPr>
          <a:xfrm>
            <a:off x="2067063" y="3883513"/>
            <a:ext cx="229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B45F06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b="1" baseline="-25000">
                <a:solidFill>
                  <a:srgbClr val="B45F06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=Sign(</a:t>
            </a:r>
            <a:r>
              <a:rPr lang="en">
                <a:solidFill>
                  <a:srgbClr val="FF0000"/>
                </a:solidFill>
              </a:rPr>
              <a:t>SK</a:t>
            </a:r>
            <a:r>
              <a:rPr lang="en" baseline="-25000">
                <a:solidFill>
                  <a:srgbClr val="FF0000"/>
                </a:solidFill>
              </a:rPr>
              <a:t>B</a:t>
            </a: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,</a:t>
            </a:r>
            <a:r>
              <a:rPr lang="en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m</a:t>
            </a:r>
            <a:r>
              <a:rPr lang="en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endParaRPr/>
          </a:p>
        </p:txBody>
      </p:sp>
      <p:sp>
        <p:nvSpPr>
          <p:cNvPr id="1113" name="Google Shape;1113;p87"/>
          <p:cNvSpPr txBox="1"/>
          <p:nvPr/>
        </p:nvSpPr>
        <p:spPr>
          <a:xfrm>
            <a:off x="495725" y="1218450"/>
            <a:ext cx="3130200" cy="1743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Ubuntu"/>
              <a:ea typeface="Ubuntu"/>
              <a:cs typeface="Ubuntu"/>
              <a:sym typeface="Ubuntu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4433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Input:</a:t>
            </a:r>
            <a:endParaRPr sz="900" b="1">
              <a:solidFill>
                <a:srgbClr val="F44336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900" b="1">
              <a:solidFill>
                <a:srgbClr val="F44336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900" b="1">
              <a:solidFill>
                <a:srgbClr val="FF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5000000000</a:t>
            </a:r>
            <a:endParaRPr sz="9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scriptPubKey: OP_DUP OP_HASH160 </a:t>
            </a:r>
            <a:r>
              <a:rPr lang="en" sz="900" b="1">
                <a:solidFill>
                  <a:srgbClr val="673AB7"/>
                </a:solidFill>
              </a:rPr>
              <a:t>Address</a:t>
            </a:r>
            <a:r>
              <a:rPr lang="en" sz="900" b="1" baseline="-25000">
                <a:solidFill>
                  <a:srgbClr val="673AB7"/>
                </a:solidFill>
              </a:rPr>
              <a:t>B</a:t>
            </a:r>
            <a:endParaRPr sz="900" b="1">
              <a:solidFill>
                <a:srgbClr val="673AB7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OP_EQUALVERIFY OP_CHECKSIG</a:t>
            </a:r>
            <a:endParaRPr sz="9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4" name="Google Shape;1114;p87"/>
          <p:cNvSpPr txBox="1"/>
          <p:nvPr/>
        </p:nvSpPr>
        <p:spPr>
          <a:xfrm>
            <a:off x="4075850" y="1218450"/>
            <a:ext cx="3656700" cy="174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4433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Input:</a:t>
            </a:r>
            <a:endParaRPr sz="900" b="1">
              <a:solidFill>
                <a:srgbClr val="F44336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Previous tx: </a:t>
            </a:r>
            <a:r>
              <a:rPr lang="en" sz="120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tx10</a:t>
            </a:r>
            <a:endParaRPr sz="1200" b="1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Index: </a:t>
            </a:r>
            <a:r>
              <a:rPr lang="en" sz="900" b="1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9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scriptSig: </a:t>
            </a:r>
            <a:r>
              <a:rPr lang="en" sz="1200" b="1">
                <a:solidFill>
                  <a:srgbClr val="B45F06"/>
                </a:solidFill>
                <a:latin typeface="Ubuntu"/>
                <a:ea typeface="Ubuntu"/>
                <a:cs typeface="Ubuntu"/>
                <a:sym typeface="Ubuntu"/>
              </a:rPr>
              <a:t>s</a:t>
            </a:r>
            <a:r>
              <a:rPr lang="en" sz="1200" b="1" baseline="-25000">
                <a:solidFill>
                  <a:srgbClr val="B45F06"/>
                </a:solidFill>
                <a:latin typeface="Ubuntu"/>
                <a:ea typeface="Ubuntu"/>
                <a:cs typeface="Ubuntu"/>
                <a:sym typeface="Ubuntu"/>
              </a:rPr>
              <a:t>B</a:t>
            </a:r>
            <a:r>
              <a:rPr lang="en" sz="1200" b="1">
                <a:solidFill>
                  <a:srgbClr val="B45F06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b="1">
                <a:solidFill>
                  <a:srgbClr val="0645AD"/>
                </a:solidFill>
              </a:rPr>
              <a:t>PK</a:t>
            </a:r>
            <a:r>
              <a:rPr lang="en" sz="1200" b="1" baseline="-25000">
                <a:solidFill>
                  <a:srgbClr val="0645AD"/>
                </a:solidFill>
              </a:rPr>
              <a:t>B</a:t>
            </a:r>
            <a:endParaRPr sz="1200" b="1">
              <a:solidFill>
                <a:srgbClr val="1155CC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Output:</a:t>
            </a:r>
            <a:endParaRPr sz="900" b="1">
              <a:solidFill>
                <a:srgbClr val="FF0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Value: 4000000000</a:t>
            </a:r>
            <a:endParaRPr sz="900">
              <a:solidFill>
                <a:schemeClr val="dk1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scriptPubKey: OP_DUP OP_HASH160 </a:t>
            </a:r>
            <a:r>
              <a:rPr lang="en" sz="1100" b="1">
                <a:solidFill>
                  <a:srgbClr val="673AB7"/>
                </a:solidFill>
              </a:rPr>
              <a:t>Address</a:t>
            </a:r>
            <a:r>
              <a:rPr lang="en" sz="1100" b="1" baseline="-25000">
                <a:solidFill>
                  <a:srgbClr val="673AB7"/>
                </a:solidFill>
              </a:rPr>
              <a:t>A</a:t>
            </a:r>
            <a:endParaRPr sz="1100" b="1">
              <a:solidFill>
                <a:srgbClr val="673AB7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52400" marR="1524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OP_EQUALVERIFY OP_CHECKSIG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5" name="Google Shape;1115;p87"/>
          <p:cNvSpPr txBox="1"/>
          <p:nvPr/>
        </p:nvSpPr>
        <p:spPr>
          <a:xfrm>
            <a:off x="2926775" y="1218450"/>
            <a:ext cx="69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tx10</a:t>
            </a:r>
            <a:endParaRPr b="1"/>
          </a:p>
        </p:txBody>
      </p:sp>
      <p:sp>
        <p:nvSpPr>
          <p:cNvPr id="1116" name="Google Shape;1116;p87"/>
          <p:cNvSpPr txBox="1"/>
          <p:nvPr/>
        </p:nvSpPr>
        <p:spPr>
          <a:xfrm>
            <a:off x="7033250" y="1218450"/>
            <a:ext cx="69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tx11</a:t>
            </a:r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and Transactions</a:t>
            </a:r>
            <a:endParaRPr/>
          </a:p>
        </p:txBody>
      </p:sp>
      <p:sp>
        <p:nvSpPr>
          <p:cNvPr id="1122" name="Google Shape;1122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Financial data is encoded in the form of </a:t>
            </a:r>
            <a:r>
              <a:rPr lang="en" i="1"/>
              <a:t>transactions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block organizes transactions in an authenticated data structure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Bitcoin: Merkle Tree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Ethereum: Merkle Patricia Trie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transaction is sent on the network to everyone via a gossip protocol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Question: Is it necessary to download the entire block (header + transactions) to verify whether a transaction is included in it?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89"/>
          <p:cNvSpPr txBox="1"/>
          <p:nvPr/>
        </p:nvSpPr>
        <p:spPr>
          <a:xfrm>
            <a:off x="311700" y="2173050"/>
            <a:ext cx="8520600" cy="7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Ubuntu"/>
                <a:ea typeface="Ubuntu"/>
                <a:cs typeface="Ubuntu"/>
                <a:sym typeface="Ubuntu"/>
              </a:rPr>
              <a:t>The Bitcoin network</a:t>
            </a:r>
            <a:endParaRPr sz="4800">
              <a:solidFill>
                <a:srgbClr val="000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bitcoin network</a:t>
            </a:r>
            <a:endParaRPr/>
          </a:p>
        </p:txBody>
      </p:sp>
      <p:sp>
        <p:nvSpPr>
          <p:cNvPr id="1133" name="Google Shape;1133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bitcoin nodes connect to a common p2p network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node runs (code that implements) the Bitcoin protocol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Open source code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node connects to its (network) </a:t>
            </a:r>
            <a:r>
              <a:rPr lang="en" dirty="0" err="1"/>
              <a:t>neighbours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They continuously exchange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node can </a:t>
            </a:r>
            <a:r>
              <a:rPr lang="en" b="1" dirty="0"/>
              <a:t>freely</a:t>
            </a:r>
            <a:r>
              <a:rPr lang="en" dirty="0"/>
              <a:t> enter the network – no permission needed!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“permissionless network”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The adversarial assumption:</a:t>
            </a:r>
            <a:br>
              <a:rPr lang="en" dirty="0"/>
            </a:br>
            <a:r>
              <a:rPr lang="en" dirty="0"/>
              <a:t>There is no trust placed on any specific node or participant, anyone individually may lie</a:t>
            </a:r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 discovery</a:t>
            </a:r>
            <a:endParaRPr/>
          </a:p>
        </p:txBody>
      </p:sp>
      <p:sp>
        <p:nvSpPr>
          <p:cNvPr id="1139" name="Google Shape;1139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node stores a list of peers (by IP address)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Alice connects to Bob, Bob sends Alice his own known peers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way, Alice can learn about new peers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Bootstrapping the p2p network</a:t>
            </a:r>
            <a:endParaRPr/>
          </a:p>
        </p:txBody>
      </p:sp>
      <p:sp>
        <p:nvSpPr>
          <p:cNvPr id="1145" name="Google Shape;1145;p9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Peer-to-peer nodes come “pre-installed” with some peers by IP / host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running a node, you can specify extra “known peers”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 storage: Protocol against adversaries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Trivial solution: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does not delete 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server returns D’, client compares D and D’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...what if client doesn’t have enough memory to store D for a long time?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i="1"/>
              <a:t>gossip</a:t>
            </a:r>
            <a:r>
              <a:rPr lang="en"/>
              <a:t> protocol</a:t>
            </a:r>
            <a:endParaRPr/>
          </a:p>
        </p:txBody>
      </p:sp>
      <p:sp>
        <p:nvSpPr>
          <p:cNvPr id="1151" name="Google Shape;1151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Alice </a:t>
            </a:r>
            <a:r>
              <a:rPr lang="en" dirty="0"/>
              <a:t>generates some new data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Alice </a:t>
            </a:r>
            <a:r>
              <a:rPr lang="en" b="1" dirty="0"/>
              <a:t>broadcasts</a:t>
            </a:r>
            <a:r>
              <a:rPr lang="en" dirty="0"/>
              <a:t> data to its peers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peer multicasts this data to </a:t>
            </a:r>
            <a:r>
              <a:rPr lang="en" i="1" dirty="0"/>
              <a:t>its</a:t>
            </a:r>
            <a:r>
              <a:rPr lang="en" dirty="0"/>
              <a:t> peers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a peer has seen this data before, it ignores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this data is new, it multicasts it to its peers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That way, the data spreads like an epidemic, until the whole network learns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This process is called peer to peer </a:t>
            </a:r>
            <a:r>
              <a:rPr lang="en" b="1" dirty="0"/>
              <a:t>diffusion</a:t>
            </a:r>
            <a:endParaRPr b="1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Eclipse attacks</a:t>
            </a:r>
            <a:endParaRPr/>
          </a:p>
        </p:txBody>
      </p:sp>
      <p:sp>
        <p:nvSpPr>
          <p:cNvPr id="1157" name="Google Shape;1157;p9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Isolate some honest nodes in the network, effectively causing a “network split” in two partitions A and B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peers in A and peers in B are disjoint and don’t know about each other,</a:t>
            </a:r>
            <a:br>
              <a:rPr lang="en" dirty="0"/>
            </a:br>
            <a:r>
              <a:rPr lang="en" dirty="0"/>
              <a:t>the networks will remain isolated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Highlight: “liveness favoring operation”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connectivity assumption: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a path between two nodes on the network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If a node broadcasts a message, every other node </a:t>
            </a:r>
            <a:r>
              <a:rPr lang="en" b="1" i="1" dirty="0"/>
              <a:t>will</a:t>
            </a:r>
            <a:r>
              <a:rPr lang="en" b="1" dirty="0"/>
              <a:t> learn it</a:t>
            </a:r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Summary: what we learned</a:t>
            </a:r>
            <a:endParaRPr dirty="0"/>
          </a:p>
        </p:txBody>
      </p:sp>
      <p:sp>
        <p:nvSpPr>
          <p:cNvPr id="1163" name="Google Shape;1163;p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Hash functions and signatures: useful primitives, and building blocks for more complex protocols</a:t>
            </a:r>
          </a:p>
          <a:p>
            <a:r>
              <a:rPr lang="en-US" dirty="0"/>
              <a:t>Authenticated data structures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Merkle trees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Tries / Patricia Merkle Trees</a:t>
            </a:r>
          </a:p>
          <a:p>
            <a:pPr indent="-317500">
              <a:buSzPts val="1400"/>
              <a:buChar char="○"/>
            </a:pPr>
            <a:r>
              <a:rPr lang="en-GB" dirty="0"/>
              <a:t>Bitcoin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Blockchain Data Structure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Transactions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Payments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Network</a:t>
            </a:r>
            <a:endParaRPr dirty="0"/>
          </a:p>
        </p:txBody>
      </p:sp>
      <p:sp>
        <p:nvSpPr>
          <p:cNvPr id="1164" name="Google Shape;1164;p95"/>
          <p:cNvSpPr txBox="1"/>
          <p:nvPr/>
        </p:nvSpPr>
        <p:spPr>
          <a:xfrm>
            <a:off x="6167425" y="3833800"/>
            <a:ext cx="1869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Thanks</a:t>
            </a:r>
            <a:endParaRPr sz="19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5" name="Google Shape;1275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659" y="1778821"/>
            <a:ext cx="4532700" cy="15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Like regular data structures, but cryptographically authenticated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</a:t>
            </a:r>
            <a:r>
              <a:rPr lang="en" b="1" dirty="0"/>
              <a:t>verifier</a:t>
            </a:r>
            <a:r>
              <a:rPr lang="en" dirty="0"/>
              <a:t> can store/retrieve/operate on data held by an </a:t>
            </a:r>
            <a:r>
              <a:rPr lang="en" b="1" u="sng" dirty="0"/>
              <a:t>untrusted</a:t>
            </a:r>
            <a:r>
              <a:rPr lang="en" b="1" dirty="0"/>
              <a:t> prover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Client wants to store a file, with identifier F and content D, on a server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Client wants to delete 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Clients wants to retrieve D later in time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Prover is </a:t>
            </a:r>
            <a:r>
              <a:rPr lang="en" i="1" dirty="0"/>
              <a:t>not trusted</a:t>
            </a:r>
            <a:r>
              <a:rPr lang="en" dirty="0"/>
              <a:t> - it has to </a:t>
            </a:r>
            <a:r>
              <a:rPr lang="en" i="1" dirty="0"/>
              <a:t>prove</a:t>
            </a:r>
            <a:r>
              <a:rPr lang="en" dirty="0"/>
              <a:t> that the returned data is the correct/original D</a:t>
            </a:r>
          </a:p>
          <a:p>
            <a:pPr lvl="2">
              <a:spcBef>
                <a:spcPts val="0"/>
              </a:spcBef>
              <a:buChar char="○"/>
            </a:pPr>
            <a:r>
              <a:rPr lang="en" dirty="0"/>
              <a:t>(Client </a:t>
            </a:r>
            <a:r>
              <a:rPr lang="en-US" dirty="0"/>
              <a:t>should not have to store D)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can this problem be solved using: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A hash function 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dirty="0"/>
              <a:t>A signature scheme </a:t>
            </a:r>
            <a:r>
              <a:rPr lang="en" dirty="0" err="1"/>
              <a:t>Σ</a:t>
            </a:r>
            <a:r>
              <a:rPr lang="en" dirty="0"/>
              <a:t> = &lt;</a:t>
            </a:r>
            <a:r>
              <a:rPr lang="en" dirty="0" err="1"/>
              <a:t>KeyGen</a:t>
            </a:r>
            <a:r>
              <a:rPr lang="en" dirty="0"/>
              <a:t>, Sign, Verify&gt;</a:t>
            </a:r>
            <a:endParaRPr dirty="0"/>
          </a:p>
        </p:txBody>
      </p:sp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Authenticated Data Structures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storage: Authenticated protocols</a:t>
            </a:r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04300" cy="21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Hash-based</a:t>
            </a:r>
            <a:endParaRPr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sends file </a:t>
            </a:r>
            <a:r>
              <a:rPr lang="en" sz="1400" i="1"/>
              <a:t>F</a:t>
            </a:r>
            <a:r>
              <a:rPr lang="en" sz="1400"/>
              <a:t> with data </a:t>
            </a:r>
            <a:r>
              <a:rPr lang="en" sz="1400" i="1"/>
              <a:t>D</a:t>
            </a:r>
            <a:r>
              <a:rPr lang="en" sz="1400"/>
              <a:t> to server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stores </a:t>
            </a:r>
            <a:r>
              <a:rPr lang="en" sz="1400" i="1"/>
              <a:t>(F, D)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computes and stores </a:t>
            </a:r>
            <a:r>
              <a:rPr lang="en" sz="1400" i="1"/>
              <a:t>H(D)</a:t>
            </a:r>
            <a:r>
              <a:rPr lang="en" sz="1400"/>
              <a:t>, deletes </a:t>
            </a:r>
            <a:r>
              <a:rPr lang="en" sz="1400" i="1"/>
              <a:t>D</a:t>
            </a:r>
            <a:endParaRPr sz="1400" i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Time passes…</a:t>
            </a:r>
            <a:endParaRPr sz="140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requests </a:t>
            </a:r>
            <a:r>
              <a:rPr lang="en" sz="1400" i="1"/>
              <a:t>F</a:t>
            </a:r>
            <a:r>
              <a:rPr lang="en" sz="1400"/>
              <a:t> from server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Server returns </a:t>
            </a:r>
            <a:r>
              <a:rPr lang="en" sz="1400" i="1"/>
              <a:t>D’</a:t>
            </a:r>
            <a:endParaRPr sz="1400" i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Client compares </a:t>
            </a:r>
            <a:r>
              <a:rPr lang="en" sz="1400" i="1"/>
              <a:t>H(D’) = H(D)</a:t>
            </a:r>
            <a:endParaRPr sz="1400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3742</Words>
  <Application>Microsoft Macintosh PowerPoint</Application>
  <PresentationFormat>On-screen Show (16:9)</PresentationFormat>
  <Paragraphs>726</Paragraphs>
  <Slides>73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Ubuntu</vt:lpstr>
      <vt:lpstr>Courier New</vt:lpstr>
      <vt:lpstr>Arial</vt:lpstr>
      <vt:lpstr>Times New Roman</vt:lpstr>
      <vt:lpstr>Simple Light</vt:lpstr>
      <vt:lpstr>PowerPoint Presentation</vt:lpstr>
      <vt:lpstr>The authenticated file storage problem</vt:lpstr>
      <vt:lpstr>The authenticated file storage problem</vt:lpstr>
      <vt:lpstr>The authenticated file storage problem</vt:lpstr>
      <vt:lpstr>File storage: Basic protocol</vt:lpstr>
      <vt:lpstr>File storage: Basic protocol</vt:lpstr>
      <vt:lpstr>File storage: Protocol against adversaries </vt:lpstr>
      <vt:lpstr>Authenticated Data Structures</vt:lpstr>
      <vt:lpstr>File storage: Authenticated protocols</vt:lpstr>
      <vt:lpstr>File storage: Authenticated protocols</vt:lpstr>
      <vt:lpstr>File storage: Authenticated protocols</vt:lpstr>
      <vt:lpstr>File storage: Authenticated protocols</vt:lpstr>
      <vt:lpstr>PowerPoint Presentation</vt:lpstr>
      <vt:lpstr>Tree definitions</vt:lpstr>
      <vt:lpstr>Merkle Tree</vt:lpstr>
      <vt:lpstr>Merkle Tree</vt:lpstr>
      <vt:lpstr>Merkle Tree</vt:lpstr>
      <vt:lpstr>Merkle Tree</vt:lpstr>
      <vt:lpstr>File storage: Merkle tree-based protocol</vt:lpstr>
      <vt:lpstr>File storage: Merkle tree-based protocol </vt:lpstr>
      <vt:lpstr>Merkle tree: proof of inclusion</vt:lpstr>
      <vt:lpstr>Merkle tree: proof of inclusion</vt:lpstr>
      <vt:lpstr>Merkle tree: proof of inclusion</vt:lpstr>
      <vt:lpstr>Merkle tree: proof of inclusion</vt:lpstr>
      <vt:lpstr>Merkle tree: proof of inclusion</vt:lpstr>
      <vt:lpstr>Merkle tree: proof of inclusion</vt:lpstr>
      <vt:lpstr>Merkle tree: proof of inclusion</vt:lpstr>
      <vt:lpstr>Merkle tree: proof of inclusion</vt:lpstr>
      <vt:lpstr>Merkle tree: proof of inclusion</vt:lpstr>
      <vt:lpstr>Merkle Tree proof-of-inclusion</vt:lpstr>
      <vt:lpstr>Merkle Tree proof-of-inclusion</vt:lpstr>
      <vt:lpstr>Merkle tree applications</vt:lpstr>
      <vt:lpstr>Storing sets instead of files/lists</vt:lpstr>
      <vt:lpstr>Merkle trees for set storage</vt:lpstr>
      <vt:lpstr>Merkle trees for set storage</vt:lpstr>
      <vt:lpstr>Merkle tree: proof of inclusion / non-inclusion</vt:lpstr>
      <vt:lpstr>PowerPoint Presentation</vt:lpstr>
      <vt:lpstr>Tries</vt:lpstr>
      <vt:lpstr>Tries</vt:lpstr>
      <vt:lpstr>Tries / Patricia tries as key/value store</vt:lpstr>
      <vt:lpstr>Tries: add(&lt;key,value&gt;)</vt:lpstr>
      <vt:lpstr>Tries: query(key)</vt:lpstr>
      <vt:lpstr>PowerPoint Presentation</vt:lpstr>
      <vt:lpstr>PowerPoint Presentation</vt:lpstr>
      <vt:lpstr>PowerPoint Presentation</vt:lpstr>
      <vt:lpstr>PowerPoint Presentation</vt:lpstr>
      <vt:lpstr>Patricia (or radix) tree</vt:lpstr>
      <vt:lpstr>Trie vs. Patricia trie</vt:lpstr>
      <vt:lpstr>Patricia trie</vt:lpstr>
      <vt:lpstr>Merkle Patricia trie</vt:lpstr>
      <vt:lpstr>Merkle Patricia trie</vt:lpstr>
      <vt:lpstr>PowerPoint Presentation</vt:lpstr>
      <vt:lpstr>PowerPoint Presentation</vt:lpstr>
      <vt:lpstr>Blockchain</vt:lpstr>
      <vt:lpstr>Blocks</vt:lpstr>
      <vt:lpstr>Proof-of-work in blocks</vt:lpstr>
      <vt:lpstr>Bitcoin at a high level</vt:lpstr>
      <vt:lpstr>Digital Signature Scheme</vt:lpstr>
      <vt:lpstr>Blockchain</vt:lpstr>
      <vt:lpstr>Transactions</vt:lpstr>
      <vt:lpstr>Transactions</vt:lpstr>
      <vt:lpstr>Transaction Verification</vt:lpstr>
      <vt:lpstr>Transaction Verification </vt:lpstr>
      <vt:lpstr>Transaction Verification </vt:lpstr>
      <vt:lpstr>Data and Transactions</vt:lpstr>
      <vt:lpstr>PowerPoint Presentation</vt:lpstr>
      <vt:lpstr>The bitcoin network</vt:lpstr>
      <vt:lpstr>Peer discovery</vt:lpstr>
      <vt:lpstr>Bootstrapping the p2p network</vt:lpstr>
      <vt:lpstr>The gossip protocol</vt:lpstr>
      <vt:lpstr>Eclipse attacks</vt:lpstr>
      <vt:lpstr>Summary: what we learned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Aggelos Kiayias</cp:lastModifiedBy>
  <cp:revision>50</cp:revision>
  <dcterms:modified xsi:type="dcterms:W3CDTF">2025-09-23T18:56:20Z</dcterms:modified>
</cp:coreProperties>
</file>