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59" r:id="rId3"/>
    <p:sldId id="269" r:id="rId4"/>
    <p:sldId id="289" r:id="rId5"/>
    <p:sldId id="268" r:id="rId6"/>
    <p:sldId id="271" r:id="rId7"/>
    <p:sldId id="292" r:id="rId8"/>
    <p:sldId id="293" r:id="rId9"/>
    <p:sldId id="294" r:id="rId10"/>
    <p:sldId id="295" r:id="rId11"/>
    <p:sldId id="280" r:id="rId12"/>
  </p:sldIdLst>
  <p:sldSz cx="9144000" cy="5143500" type="screen16x9"/>
  <p:notesSz cx="6858000" cy="9144000"/>
  <p:embeddedFontLst>
    <p:embeddedFont>
      <p:font typeface="Fira Sans Extra Condensed Medium" panose="020B0604020202020204" charset="0"/>
      <p:regular r:id="rId14"/>
      <p:bold r:id="rId15"/>
      <p:italic r:id="rId16"/>
      <p:boldItalic r:id="rId17"/>
    </p:embeddedFont>
    <p:embeddedFont>
      <p:font typeface="Fira Sans Extra Condensed SemiBold" panose="020B0604020202020204"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1A131F-3A77-43C7-9C44-BAA0F26DAD22}">
  <a:tblStyle styleId="{E11A131F-3A77-43C7-9C44-BAA0F26DAD2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9" autoAdjust="0"/>
    <p:restoredTop sz="84317" autoAdjust="0"/>
  </p:normalViewPr>
  <p:slideViewPr>
    <p:cSldViewPr snapToGrid="0">
      <p:cViewPr varScale="1">
        <p:scale>
          <a:sx n="71" d="100"/>
          <a:sy n="71" d="100"/>
        </p:scale>
        <p:origin x="121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aa3fb9f80e_0_38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 name="Google Shape;50;gaa3fb9f80e_0_3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de8180861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de8180861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2539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9"/>
        <p:cNvGrpSpPr/>
        <p:nvPr/>
      </p:nvGrpSpPr>
      <p:grpSpPr>
        <a:xfrm>
          <a:off x="0" y="0"/>
          <a:ext cx="0" cy="0"/>
          <a:chOff x="0" y="0"/>
          <a:chExt cx="0" cy="0"/>
        </a:xfrm>
      </p:grpSpPr>
      <p:sp>
        <p:nvSpPr>
          <p:cNvPr id="1570" name="Google Shape;1570;gde8180861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1" name="Google Shape;1571;gde8180861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e8180861a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e8180861a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de8180861a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de8180861a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de8180861a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de8180861a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1278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de8180861a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de8180861a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de8180861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de8180861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de8180861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de8180861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8888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de8180861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de8180861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885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de8180861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de8180861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2413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352925" y="1311331"/>
            <a:ext cx="4318500" cy="2180400"/>
          </a:xfrm>
          <a:prstGeom prst="rect">
            <a:avLst/>
          </a:prstGeom>
        </p:spPr>
        <p:txBody>
          <a:bodyPr spcFirstLastPara="1" wrap="square" lIns="91425" tIns="91425" rIns="91425" bIns="91425" anchor="ctr" anchorCtr="0">
            <a:noAutofit/>
          </a:bodyPr>
          <a:lstStyle>
            <a:lvl1pPr lvl="0" algn="r">
              <a:spcBef>
                <a:spcPts val="0"/>
              </a:spcBef>
              <a:spcAft>
                <a:spcPts val="0"/>
              </a:spcAft>
              <a:buSzPts val="5200"/>
              <a:buNone/>
              <a:defRPr sz="5100">
                <a:solidFill>
                  <a:srgbClr val="00000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56625" y="3491669"/>
            <a:ext cx="4114800" cy="3405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48975" y="410350"/>
            <a:ext cx="8237700" cy="2184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700">
                <a:latin typeface="Fira Sans Extra Condensed Medium"/>
                <a:ea typeface="Fira Sans Extra Condensed Medium"/>
                <a:cs typeface="Fira Sans Extra Condensed Medium"/>
                <a:sym typeface="Fira Sans Extra Condensed Medium"/>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00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00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00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00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00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00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00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00000"/>
              </a:lnSpc>
              <a:spcBef>
                <a:spcPts val="1600"/>
              </a:spcBef>
              <a:spcAft>
                <a:spcPts val="1600"/>
              </a:spcAft>
              <a:buSzPts val="1400"/>
              <a:buFont typeface="Roboto"/>
              <a:buChar char="■"/>
              <a:defRPr>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4"/>
          <p:cNvSpPr txBox="1">
            <a:spLocks noGrp="1"/>
          </p:cNvSpPr>
          <p:nvPr>
            <p:ph type="subTitle" idx="1"/>
          </p:nvPr>
        </p:nvSpPr>
        <p:spPr>
          <a:xfrm>
            <a:off x="4556625" y="3491669"/>
            <a:ext cx="4114800" cy="340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b="1" dirty="0"/>
              <a:t>ISLAHATUN NUFUSI</a:t>
            </a:r>
          </a:p>
          <a:p>
            <a:pPr marL="0" lvl="0" indent="0" algn="r" rtl="0">
              <a:spcBef>
                <a:spcPts val="0"/>
              </a:spcBef>
              <a:spcAft>
                <a:spcPts val="0"/>
              </a:spcAft>
              <a:buNone/>
            </a:pPr>
            <a:r>
              <a:rPr lang="id-ID" b="1" dirty="0"/>
              <a:t>1102171151</a:t>
            </a:r>
            <a:endParaRPr b="1" dirty="0"/>
          </a:p>
        </p:txBody>
      </p:sp>
      <p:sp>
        <p:nvSpPr>
          <p:cNvPr id="53" name="Google Shape;53;p14"/>
          <p:cNvSpPr txBox="1">
            <a:spLocks noGrp="1"/>
          </p:cNvSpPr>
          <p:nvPr>
            <p:ph type="ctrTitle"/>
          </p:nvPr>
        </p:nvSpPr>
        <p:spPr>
          <a:xfrm>
            <a:off x="2934269" y="444507"/>
            <a:ext cx="6089567" cy="1346515"/>
          </a:xfrm>
          <a:prstGeom prst="rect">
            <a:avLst/>
          </a:prstGeom>
        </p:spPr>
        <p:txBody>
          <a:bodyPr spcFirstLastPara="1" wrap="square" lIns="91425" tIns="91425" rIns="91425" bIns="91425" anchor="ctr" anchorCtr="0">
            <a:noAutofit/>
          </a:bodyPr>
          <a:lstStyle/>
          <a:p>
            <a:pPr algn="ctr"/>
            <a:r>
              <a:rPr lang="id-ID" sz="2300" b="1" dirty="0"/>
              <a:t>RANCANG BANGUN SISTEM INFORMASI </a:t>
            </a:r>
            <a:r>
              <a:rPr lang="id-ID" sz="2300" b="1" i="1" dirty="0"/>
              <a:t>MONITORING</a:t>
            </a:r>
            <a:r>
              <a:rPr lang="id-ID" sz="2300" b="1" dirty="0"/>
              <a:t> ORGANISASI MAHASISWA DI UNIVERSITAS BANTEN JAYA BERBASIS WEB</a:t>
            </a:r>
            <a:r>
              <a:rPr lang="id-ID" sz="2300" dirty="0"/>
              <a:t> </a:t>
            </a:r>
            <a:r>
              <a:rPr lang="id-ID" sz="2300" b="1" dirty="0"/>
              <a:t>MENGGUNAKAN </a:t>
            </a:r>
            <a:r>
              <a:rPr lang="id-ID" sz="2300" b="1" i="1" dirty="0"/>
              <a:t>FRAMEWORK CODEIGNITER</a:t>
            </a:r>
            <a:endParaRPr sz="2300" dirty="0">
              <a:solidFill>
                <a:schemeClr val="dk1"/>
              </a:solidFill>
            </a:endParaRPr>
          </a:p>
        </p:txBody>
      </p:sp>
      <p:pic>
        <p:nvPicPr>
          <p:cNvPr id="3" name="Picture 2">
            <a:extLst>
              <a:ext uri="{FF2B5EF4-FFF2-40B4-BE49-F238E27FC236}">
                <a16:creationId xmlns:a16="http://schemas.microsoft.com/office/drawing/2014/main" id="{B3E68F8C-54D0-4764-90FA-200D44FF4DC1}"/>
              </a:ext>
            </a:extLst>
          </p:cNvPr>
          <p:cNvPicPr>
            <a:picLocks noChangeAspect="1"/>
          </p:cNvPicPr>
          <p:nvPr/>
        </p:nvPicPr>
        <p:blipFill>
          <a:blip r:embed="rId3"/>
          <a:stretch>
            <a:fillRect/>
          </a:stretch>
        </p:blipFill>
        <p:spPr>
          <a:xfrm>
            <a:off x="120164" y="1117765"/>
            <a:ext cx="3886200" cy="37814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29"/>
          <p:cNvSpPr txBox="1">
            <a:spLocks noGrp="1"/>
          </p:cNvSpPr>
          <p:nvPr>
            <p:ph type="title"/>
          </p:nvPr>
        </p:nvSpPr>
        <p:spPr>
          <a:xfrm>
            <a:off x="1711905" y="101590"/>
            <a:ext cx="5971429" cy="302170"/>
          </a:xfrm>
        </p:spPr>
        <p:txBody>
          <a:bodyPr/>
          <a:lstStyle/>
          <a:p>
            <a:pPr lvl="0"/>
            <a:r>
              <a:rPr lang="en-US" dirty="0"/>
              <a:t>ERD Yang </a:t>
            </a:r>
            <a:r>
              <a:rPr lang="en-US" dirty="0" err="1"/>
              <a:t>diusulkan</a:t>
            </a:r>
            <a:endParaRPr lang="id-ID" dirty="0"/>
          </a:p>
        </p:txBody>
      </p:sp>
      <p:pic>
        <p:nvPicPr>
          <p:cNvPr id="12" name="Picture 11">
            <a:extLst>
              <a:ext uri="{FF2B5EF4-FFF2-40B4-BE49-F238E27FC236}">
                <a16:creationId xmlns:a16="http://schemas.microsoft.com/office/drawing/2014/main" id="{5A2A4D29-36AE-46C5-8087-9E28AEEC9495}"/>
              </a:ext>
            </a:extLst>
          </p:cNvPr>
          <p:cNvPicPr>
            <a:picLocks noChangeAspect="1"/>
          </p:cNvPicPr>
          <p:nvPr/>
        </p:nvPicPr>
        <p:blipFill>
          <a:blip r:embed="rId3"/>
          <a:stretch>
            <a:fillRect/>
          </a:stretch>
        </p:blipFill>
        <p:spPr>
          <a:xfrm>
            <a:off x="2296499" y="590708"/>
            <a:ext cx="4306007" cy="4646921"/>
          </a:xfrm>
          <a:prstGeom prst="rect">
            <a:avLst/>
          </a:prstGeom>
        </p:spPr>
      </p:pic>
    </p:spTree>
    <p:extLst>
      <p:ext uri="{BB962C8B-B14F-4D97-AF65-F5344CB8AC3E}">
        <p14:creationId xmlns:p14="http://schemas.microsoft.com/office/powerpoint/2010/main" val="554506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2"/>
        <p:cNvGrpSpPr/>
        <p:nvPr/>
      </p:nvGrpSpPr>
      <p:grpSpPr>
        <a:xfrm>
          <a:off x="0" y="0"/>
          <a:ext cx="0" cy="0"/>
          <a:chOff x="0" y="0"/>
          <a:chExt cx="0" cy="0"/>
        </a:xfrm>
      </p:grpSpPr>
      <p:sp>
        <p:nvSpPr>
          <p:cNvPr id="1573" name="Google Shape;1573;p38"/>
          <p:cNvSpPr txBox="1">
            <a:spLocks noGrp="1"/>
          </p:cNvSpPr>
          <p:nvPr>
            <p:ph type="title"/>
          </p:nvPr>
        </p:nvSpPr>
        <p:spPr>
          <a:xfrm>
            <a:off x="448974" y="165347"/>
            <a:ext cx="8237700" cy="21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a:t>Kesimpulan</a:t>
            </a:r>
            <a:endParaRPr dirty="0"/>
          </a:p>
        </p:txBody>
      </p:sp>
      <p:grpSp>
        <p:nvGrpSpPr>
          <p:cNvPr id="1590" name="Google Shape;1590;p38"/>
          <p:cNvGrpSpPr/>
          <p:nvPr/>
        </p:nvGrpSpPr>
        <p:grpSpPr>
          <a:xfrm>
            <a:off x="212802" y="165347"/>
            <a:ext cx="8693691" cy="1248776"/>
            <a:chOff x="1137100" y="859900"/>
            <a:chExt cx="7632789" cy="1248776"/>
          </a:xfrm>
        </p:grpSpPr>
        <p:grpSp>
          <p:nvGrpSpPr>
            <p:cNvPr id="1591" name="Google Shape;1591;p38"/>
            <p:cNvGrpSpPr/>
            <p:nvPr/>
          </p:nvGrpSpPr>
          <p:grpSpPr>
            <a:xfrm>
              <a:off x="1137100" y="1155775"/>
              <a:ext cx="7632789" cy="952901"/>
              <a:chOff x="982550" y="1098638"/>
              <a:chExt cx="7754534" cy="968100"/>
            </a:xfrm>
          </p:grpSpPr>
          <p:sp>
            <p:nvSpPr>
              <p:cNvPr id="1575" name="Google Shape;1575;p38"/>
              <p:cNvSpPr/>
              <p:nvPr/>
            </p:nvSpPr>
            <p:spPr>
              <a:xfrm>
                <a:off x="982550" y="1098638"/>
                <a:ext cx="7625883" cy="9681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8"/>
              <p:cNvSpPr txBox="1"/>
              <p:nvPr/>
            </p:nvSpPr>
            <p:spPr>
              <a:xfrm>
                <a:off x="1214394" y="1422804"/>
                <a:ext cx="7522690" cy="330884"/>
              </a:xfrm>
              <a:prstGeom prst="rect">
                <a:avLst/>
              </a:prstGeom>
              <a:noFill/>
              <a:ln>
                <a:noFill/>
              </a:ln>
            </p:spPr>
            <p:txBody>
              <a:bodyPr spcFirstLastPara="1" wrap="square" lIns="91425" tIns="91425" rIns="91425" bIns="91425" anchor="ctr" anchorCtr="0">
                <a:noAutofit/>
              </a:bodyPr>
              <a:lstStyle/>
              <a:p>
                <a:r>
                  <a:rPr lang="id-ID" dirty="0"/>
                  <a:t>Sistem ini memudahkan para Organisasi mahasiswa dalam pembuatan Rancangan Anggaran Kegiatan (RAK), dan pengajuan Proposal, serta Laporan Pertanggungjawaban (LPJ) tanpa harus meminta tanda tangan sebagai bentuk persetujuan dari beberapa pihak terkait. Pada sistem ini juga Kabag Kemahasiswaan dapat melihat jumlah anggota di setiap Organisasi Mahasiswa.</a:t>
                </a:r>
                <a:endParaRPr lang="id-ID" sz="1200" dirty="0">
                  <a:effectLst/>
                </a:endParaRPr>
              </a:p>
            </p:txBody>
          </p:sp>
        </p:grpSp>
        <p:sp>
          <p:nvSpPr>
            <p:cNvPr id="1594" name="Google Shape;1594;p38"/>
            <p:cNvSpPr/>
            <p:nvPr/>
          </p:nvSpPr>
          <p:spPr>
            <a:xfrm>
              <a:off x="1137100" y="859900"/>
              <a:ext cx="295800" cy="5508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lt1"/>
                  </a:solidFill>
                  <a:latin typeface="Fira Sans Extra Condensed SemiBold"/>
                  <a:ea typeface="Fira Sans Extra Condensed SemiBold"/>
                  <a:cs typeface="Fira Sans Extra Condensed SemiBold"/>
                  <a:sym typeface="Fira Sans Extra Condensed SemiBold"/>
                </a:rPr>
                <a:t>1</a:t>
              </a:r>
              <a:endParaRPr sz="1600">
                <a:solidFill>
                  <a:schemeClr val="lt1"/>
                </a:solidFill>
                <a:latin typeface="Fira Sans Extra Condensed SemiBold"/>
                <a:ea typeface="Fira Sans Extra Condensed SemiBold"/>
                <a:cs typeface="Fira Sans Extra Condensed SemiBold"/>
                <a:sym typeface="Fira Sans Extra Condensed SemiBold"/>
              </a:endParaRPr>
            </a:p>
          </p:txBody>
        </p:sp>
      </p:grpSp>
      <p:grpSp>
        <p:nvGrpSpPr>
          <p:cNvPr id="1600" name="Google Shape;1600;p38"/>
          <p:cNvGrpSpPr/>
          <p:nvPr/>
        </p:nvGrpSpPr>
        <p:grpSpPr>
          <a:xfrm>
            <a:off x="220863" y="1478275"/>
            <a:ext cx="8541398" cy="1248794"/>
            <a:chOff x="4971383" y="2172846"/>
            <a:chExt cx="3273642" cy="1248794"/>
          </a:xfrm>
        </p:grpSpPr>
        <p:grpSp>
          <p:nvGrpSpPr>
            <p:cNvPr id="1601" name="Google Shape;1601;p38"/>
            <p:cNvGrpSpPr/>
            <p:nvPr/>
          </p:nvGrpSpPr>
          <p:grpSpPr>
            <a:xfrm>
              <a:off x="4971440" y="2468739"/>
              <a:ext cx="3273585" cy="952901"/>
              <a:chOff x="4878050" y="2432544"/>
              <a:chExt cx="3325800" cy="968100"/>
            </a:xfrm>
          </p:grpSpPr>
          <p:sp>
            <p:nvSpPr>
              <p:cNvPr id="1579" name="Google Shape;1579;p38"/>
              <p:cNvSpPr/>
              <p:nvPr/>
            </p:nvSpPr>
            <p:spPr>
              <a:xfrm>
                <a:off x="4878050" y="2432544"/>
                <a:ext cx="3325800" cy="968100"/>
              </a:xfrm>
              <a:prstGeom prst="roundRect">
                <a:avLst>
                  <a:gd name="adj" fmla="val 16667"/>
                </a:avLst>
              </a:prstGeom>
              <a:solidFill>
                <a:schemeClr val="tx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8"/>
              <p:cNvSpPr txBox="1"/>
              <p:nvPr/>
            </p:nvSpPr>
            <p:spPr>
              <a:xfrm>
                <a:off x="4990032" y="2798010"/>
                <a:ext cx="3207604" cy="345000"/>
              </a:xfrm>
              <a:prstGeom prst="rect">
                <a:avLst/>
              </a:prstGeom>
              <a:noFill/>
              <a:ln>
                <a:noFill/>
              </a:ln>
            </p:spPr>
            <p:txBody>
              <a:bodyPr spcFirstLastPara="1" wrap="square" lIns="91425" tIns="91425" rIns="91425" bIns="91425" anchor="ctr" anchorCtr="0">
                <a:noAutofit/>
              </a:bodyPr>
              <a:lstStyle/>
              <a:p>
                <a:r>
                  <a:rPr lang="id-ID" dirty="0"/>
                  <a:t>Di dalam sistem ini Organisasi Mahasiswa hanya mengirim dalam bentuk data-data RAK proposal dan Laporan Pertanggungjawaban (LPJ) menunggu konfirmasi persetujuan dari Badan Eksekutif Mahasiswa (BEM), Dewan Perwakilan Mahasiswa (DPM), Kaprodi, Kabag Kemahasiswaan, dan Biro Akademik.</a:t>
                </a:r>
                <a:endParaRPr lang="id-ID" sz="1200" dirty="0"/>
              </a:p>
            </p:txBody>
          </p:sp>
        </p:grpSp>
        <p:sp>
          <p:nvSpPr>
            <p:cNvPr id="1604" name="Google Shape;1604;p38"/>
            <p:cNvSpPr/>
            <p:nvPr/>
          </p:nvSpPr>
          <p:spPr>
            <a:xfrm>
              <a:off x="4971383" y="2172846"/>
              <a:ext cx="126039" cy="548700"/>
            </a:xfrm>
            <a:prstGeom prst="roundRect">
              <a:avLst>
                <a:gd name="adj" fmla="val 16667"/>
              </a:avLst>
            </a:prstGeom>
            <a:solidFill>
              <a:schemeClr val="tx2">
                <a:lumMod val="60000"/>
                <a:lumOff val="40000"/>
              </a:schemeClr>
            </a:solidFill>
            <a:ln>
              <a:solidFill>
                <a:schemeClr val="tx2">
                  <a:lumMod val="60000"/>
                  <a:lumOff val="4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lt1"/>
                  </a:solidFill>
                  <a:latin typeface="Fira Sans Extra Condensed SemiBold"/>
                  <a:ea typeface="Fira Sans Extra Condensed SemiBold"/>
                  <a:cs typeface="Fira Sans Extra Condensed SemiBold"/>
                  <a:sym typeface="Fira Sans Extra Condensed SemiBold"/>
                </a:rPr>
                <a:t>3</a:t>
              </a:r>
              <a:endParaRPr sz="1600" dirty="0">
                <a:solidFill>
                  <a:schemeClr val="lt1"/>
                </a:solidFill>
                <a:latin typeface="Fira Sans Extra Condensed SemiBold"/>
                <a:ea typeface="Fira Sans Extra Condensed SemiBold"/>
                <a:cs typeface="Fira Sans Extra Condensed SemiBold"/>
                <a:sym typeface="Fira Sans Extra Condensed SemiBold"/>
              </a:endParaRPr>
            </a:p>
          </p:txBody>
        </p:sp>
      </p:grpSp>
      <p:grpSp>
        <p:nvGrpSpPr>
          <p:cNvPr id="1610" name="Google Shape;1610;p38"/>
          <p:cNvGrpSpPr/>
          <p:nvPr/>
        </p:nvGrpSpPr>
        <p:grpSpPr>
          <a:xfrm>
            <a:off x="212802" y="2791221"/>
            <a:ext cx="8549459" cy="1248800"/>
            <a:chOff x="4963322" y="3485792"/>
            <a:chExt cx="3274887" cy="1248800"/>
          </a:xfrm>
          <a:solidFill>
            <a:srgbClr val="00B050"/>
          </a:solidFill>
        </p:grpSpPr>
        <p:grpSp>
          <p:nvGrpSpPr>
            <p:cNvPr id="1611" name="Google Shape;1611;p38"/>
            <p:cNvGrpSpPr/>
            <p:nvPr/>
          </p:nvGrpSpPr>
          <p:grpSpPr>
            <a:xfrm>
              <a:off x="4964624" y="3781691"/>
              <a:ext cx="3273585" cy="952901"/>
              <a:chOff x="4871125" y="3766438"/>
              <a:chExt cx="3325800" cy="968100"/>
            </a:xfrm>
            <a:grpFill/>
          </p:grpSpPr>
          <p:sp>
            <p:nvSpPr>
              <p:cNvPr id="1582" name="Google Shape;1582;p38"/>
              <p:cNvSpPr/>
              <p:nvPr/>
            </p:nvSpPr>
            <p:spPr>
              <a:xfrm>
                <a:off x="4871125" y="3766438"/>
                <a:ext cx="3325800" cy="968100"/>
              </a:xfrm>
              <a:prstGeom prst="roundRect">
                <a:avLst>
                  <a:gd name="adj" fmla="val 16667"/>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8"/>
              <p:cNvSpPr txBox="1"/>
              <p:nvPr/>
            </p:nvSpPr>
            <p:spPr>
              <a:xfrm>
                <a:off x="5000916" y="4023271"/>
                <a:ext cx="3175836" cy="345000"/>
              </a:xfrm>
              <a:prstGeom prst="rect">
                <a:avLst/>
              </a:prstGeom>
              <a:grpFill/>
              <a:ln>
                <a:noFill/>
              </a:ln>
            </p:spPr>
            <p:txBody>
              <a:bodyPr spcFirstLastPara="1" wrap="square" lIns="91425" tIns="91425" rIns="91425" bIns="91425" anchor="ctr" anchorCtr="0">
                <a:noAutofit/>
              </a:bodyPr>
              <a:lstStyle/>
              <a:p>
                <a:r>
                  <a:rPr lang="id-ID" dirty="0"/>
                  <a:t>Pada pengajuan kegiatan sudah secara otomatis terisi data rancangan anggaran kegiatan yang dibutuhkan dalam proposal dan data tersebut tidak dapat diubah oleh organisasi mahasiswa maupun oleh pihak lainnya. </a:t>
                </a:r>
                <a:endParaRPr lang="id-ID" sz="1200" dirty="0"/>
              </a:p>
            </p:txBody>
          </p:sp>
        </p:grpSp>
        <p:sp>
          <p:nvSpPr>
            <p:cNvPr id="1614" name="Google Shape;1614;p38"/>
            <p:cNvSpPr/>
            <p:nvPr/>
          </p:nvSpPr>
          <p:spPr>
            <a:xfrm>
              <a:off x="4963322" y="3485792"/>
              <a:ext cx="129056" cy="548700"/>
            </a:xfrm>
            <a:prstGeom prst="roundRect">
              <a:avLst>
                <a:gd name="adj" fmla="val 16667"/>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lt1"/>
                  </a:solidFill>
                  <a:latin typeface="Fira Sans Extra Condensed SemiBold"/>
                  <a:ea typeface="Fira Sans Extra Condensed SemiBold"/>
                  <a:cs typeface="Fira Sans Extra Condensed SemiBold"/>
                  <a:sym typeface="Fira Sans Extra Condensed SemiBold"/>
                </a:rPr>
                <a:t>6</a:t>
              </a:r>
              <a:endParaRPr sz="1600">
                <a:solidFill>
                  <a:schemeClr val="lt1"/>
                </a:solidFill>
                <a:latin typeface="Fira Sans Extra Condensed SemiBold"/>
                <a:ea typeface="Fira Sans Extra Condensed SemiBold"/>
                <a:cs typeface="Fira Sans Extra Condensed SemiBold"/>
                <a:sym typeface="Fira Sans Extra Condensed SemiBold"/>
              </a:endParaRPr>
            </a:p>
          </p:txBody>
        </p:sp>
      </p:grpSp>
      <p:grpSp>
        <p:nvGrpSpPr>
          <p:cNvPr id="44" name="Google Shape;1610;p38"/>
          <p:cNvGrpSpPr/>
          <p:nvPr/>
        </p:nvGrpSpPr>
        <p:grpSpPr>
          <a:xfrm>
            <a:off x="160965" y="4104167"/>
            <a:ext cx="8549459" cy="1248800"/>
            <a:chOff x="4963322" y="3485792"/>
            <a:chExt cx="3274887" cy="1248800"/>
          </a:xfrm>
        </p:grpSpPr>
        <p:grpSp>
          <p:nvGrpSpPr>
            <p:cNvPr id="45" name="Google Shape;1611;p38"/>
            <p:cNvGrpSpPr/>
            <p:nvPr/>
          </p:nvGrpSpPr>
          <p:grpSpPr>
            <a:xfrm>
              <a:off x="4964624" y="3781691"/>
              <a:ext cx="3273585" cy="952901"/>
              <a:chOff x="4871125" y="3766438"/>
              <a:chExt cx="3325800" cy="968100"/>
            </a:xfrm>
          </p:grpSpPr>
          <p:sp>
            <p:nvSpPr>
              <p:cNvPr id="47" name="Google Shape;1582;p38"/>
              <p:cNvSpPr/>
              <p:nvPr/>
            </p:nvSpPr>
            <p:spPr>
              <a:xfrm>
                <a:off x="4871125" y="3766438"/>
                <a:ext cx="3325800" cy="968100"/>
              </a:xfrm>
              <a:prstGeom prst="roundRect">
                <a:avLst>
                  <a:gd name="adj" fmla="val 16667"/>
                </a:avLst>
              </a:pr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612;p38"/>
              <p:cNvSpPr txBox="1"/>
              <p:nvPr/>
            </p:nvSpPr>
            <p:spPr>
              <a:xfrm>
                <a:off x="5000916" y="4023271"/>
                <a:ext cx="3175836" cy="345000"/>
              </a:xfrm>
              <a:prstGeom prst="rect">
                <a:avLst/>
              </a:prstGeom>
              <a:noFill/>
              <a:ln>
                <a:noFill/>
              </a:ln>
            </p:spPr>
            <p:txBody>
              <a:bodyPr spcFirstLastPara="1" wrap="square" lIns="91425" tIns="91425" rIns="91425" bIns="91425" anchor="ctr" anchorCtr="0">
                <a:noAutofit/>
              </a:bodyPr>
              <a:lstStyle/>
              <a:p>
                <a:r>
                  <a:rPr lang="id-ID" dirty="0"/>
                  <a:t>Kabag Kemahasiswaan dan Organisasi Mahasiswa mengetahui berapa banyak Kegiatan yang sudah terlaksana oleh Organisasi Mahasiswa selama 1 tahun untuk dijadikan bahan evaluasi ditahun berikutnya.</a:t>
                </a:r>
                <a:endParaRPr lang="id-ID" dirty="0">
                  <a:effectLst/>
                </a:endParaRPr>
              </a:p>
            </p:txBody>
          </p:sp>
        </p:grpSp>
        <p:sp>
          <p:nvSpPr>
            <p:cNvPr id="46" name="Google Shape;1614;p38"/>
            <p:cNvSpPr/>
            <p:nvPr/>
          </p:nvSpPr>
          <p:spPr>
            <a:xfrm>
              <a:off x="4963322" y="3485792"/>
              <a:ext cx="129056" cy="548700"/>
            </a:xfrm>
            <a:prstGeom prst="roundRect">
              <a:avLst>
                <a:gd name="adj" fmla="val 16667"/>
              </a:avLst>
            </a:prstGeom>
            <a:solidFill>
              <a:schemeClr val="accent1">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lt1"/>
                  </a:solidFill>
                  <a:latin typeface="Fira Sans Extra Condensed SemiBold"/>
                  <a:ea typeface="Fira Sans Extra Condensed SemiBold"/>
                  <a:cs typeface="Fira Sans Extra Condensed SemiBold"/>
                  <a:sym typeface="Fira Sans Extra Condensed SemiBold"/>
                </a:rPr>
                <a:t>6</a:t>
              </a:r>
              <a:endParaRPr sz="1600">
                <a:solidFill>
                  <a:schemeClr val="lt1"/>
                </a:solidFill>
                <a:latin typeface="Fira Sans Extra Condensed SemiBold"/>
                <a:ea typeface="Fira Sans Extra Condensed SemiBold"/>
                <a:cs typeface="Fira Sans Extra Condensed SemiBold"/>
                <a:sym typeface="Fira Sans Extra Condensed SemiBold"/>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17"/>
          <p:cNvSpPr txBox="1">
            <a:spLocks noGrp="1"/>
          </p:cNvSpPr>
          <p:nvPr>
            <p:ph type="title"/>
          </p:nvPr>
        </p:nvSpPr>
        <p:spPr>
          <a:xfrm>
            <a:off x="448975" y="410350"/>
            <a:ext cx="8237700" cy="21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a:t>Latar Belakang</a:t>
            </a:r>
            <a:endParaRPr dirty="0"/>
          </a:p>
        </p:txBody>
      </p:sp>
      <p:grpSp>
        <p:nvGrpSpPr>
          <p:cNvPr id="353" name="Google Shape;353;p17"/>
          <p:cNvGrpSpPr/>
          <p:nvPr/>
        </p:nvGrpSpPr>
        <p:grpSpPr>
          <a:xfrm>
            <a:off x="2883173" y="1288628"/>
            <a:ext cx="3377655" cy="3175843"/>
            <a:chOff x="2883173" y="1288628"/>
            <a:chExt cx="3377655" cy="3175843"/>
          </a:xfrm>
        </p:grpSpPr>
        <p:sp>
          <p:nvSpPr>
            <p:cNvPr id="354" name="Google Shape;354;p17"/>
            <p:cNvSpPr/>
            <p:nvPr/>
          </p:nvSpPr>
          <p:spPr>
            <a:xfrm>
              <a:off x="3645853" y="1288628"/>
              <a:ext cx="1817400" cy="181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p:nvPr/>
          </p:nvSpPr>
          <p:spPr>
            <a:xfrm>
              <a:off x="4443427" y="2646771"/>
              <a:ext cx="1817400" cy="181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7"/>
            <p:cNvSpPr/>
            <p:nvPr/>
          </p:nvSpPr>
          <p:spPr>
            <a:xfrm>
              <a:off x="2883173" y="2646772"/>
              <a:ext cx="1817400" cy="1817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7"/>
            <p:cNvSpPr/>
            <p:nvPr/>
          </p:nvSpPr>
          <p:spPr>
            <a:xfrm>
              <a:off x="4150200" y="2666626"/>
              <a:ext cx="843600" cy="843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17"/>
          <p:cNvGrpSpPr/>
          <p:nvPr/>
        </p:nvGrpSpPr>
        <p:grpSpPr>
          <a:xfrm>
            <a:off x="6449799" y="2392450"/>
            <a:ext cx="2527945" cy="1376700"/>
            <a:chOff x="6449799" y="2392450"/>
            <a:chExt cx="2527945" cy="968213"/>
          </a:xfrm>
        </p:grpSpPr>
        <p:sp>
          <p:nvSpPr>
            <p:cNvPr id="359" name="Google Shape;359;p17"/>
            <p:cNvSpPr txBox="1"/>
            <p:nvPr/>
          </p:nvSpPr>
          <p:spPr>
            <a:xfrm>
              <a:off x="6449799" y="2392450"/>
              <a:ext cx="2527945" cy="52888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1800" dirty="0">
                  <a:solidFill>
                    <a:schemeClr val="accent1"/>
                  </a:solidFill>
                  <a:latin typeface="Fira Sans Extra Condensed Medium"/>
                  <a:ea typeface="Fira Sans Extra Condensed Medium"/>
                  <a:cs typeface="Fira Sans Extra Condensed Medium"/>
                  <a:sym typeface="Fira Sans Extra Condensed Medium"/>
                </a:rPr>
                <a:t>Pengajuan Kegiatan yang masih manual</a:t>
              </a:r>
              <a:endParaRPr sz="18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360" name="Google Shape;360;p17"/>
            <p:cNvSpPr txBox="1"/>
            <p:nvPr/>
          </p:nvSpPr>
          <p:spPr>
            <a:xfrm>
              <a:off x="6743821" y="2833563"/>
              <a:ext cx="1872000" cy="527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200" dirty="0">
                <a:solidFill>
                  <a:schemeClr val="dk1"/>
                </a:solidFill>
                <a:latin typeface="Roboto"/>
                <a:ea typeface="Roboto"/>
                <a:cs typeface="Roboto"/>
                <a:sym typeface="Roboto"/>
              </a:endParaRPr>
            </a:p>
          </p:txBody>
        </p:sp>
      </p:grpSp>
      <p:grpSp>
        <p:nvGrpSpPr>
          <p:cNvPr id="361" name="Google Shape;361;p17"/>
          <p:cNvGrpSpPr/>
          <p:nvPr/>
        </p:nvGrpSpPr>
        <p:grpSpPr>
          <a:xfrm>
            <a:off x="178128" y="1426849"/>
            <a:ext cx="2956957" cy="1506355"/>
            <a:chOff x="178128" y="1426850"/>
            <a:chExt cx="2956957" cy="968211"/>
          </a:xfrm>
        </p:grpSpPr>
        <p:sp>
          <p:nvSpPr>
            <p:cNvPr id="362" name="Google Shape;362;p17"/>
            <p:cNvSpPr txBox="1"/>
            <p:nvPr/>
          </p:nvSpPr>
          <p:spPr>
            <a:xfrm flipH="1">
              <a:off x="178129" y="1426850"/>
              <a:ext cx="2956956" cy="41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1800" dirty="0">
                  <a:solidFill>
                    <a:schemeClr val="dk2"/>
                  </a:solidFill>
                  <a:latin typeface="Fira Sans Extra Condensed Medium"/>
                  <a:ea typeface="Fira Sans Extra Condensed Medium"/>
                  <a:cs typeface="Fira Sans Extra Condensed Medium"/>
                  <a:sym typeface="Fira Sans Extra Condensed Medium"/>
                </a:rPr>
                <a:t>Ormawa Sebagai wadah dalam pengembangan kampus</a:t>
              </a:r>
              <a:endParaRPr sz="1800"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363" name="Google Shape;363;p17"/>
            <p:cNvSpPr txBox="1"/>
            <p:nvPr/>
          </p:nvSpPr>
          <p:spPr>
            <a:xfrm flipH="1">
              <a:off x="178128" y="1867962"/>
              <a:ext cx="2956955" cy="5270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solidFill>
                  <a:schemeClr val="dk1"/>
                </a:solidFill>
                <a:latin typeface="Roboto"/>
                <a:ea typeface="Roboto"/>
                <a:cs typeface="Roboto"/>
                <a:sym typeface="Roboto"/>
              </a:endParaRPr>
            </a:p>
          </p:txBody>
        </p:sp>
      </p:grpSp>
      <p:grpSp>
        <p:nvGrpSpPr>
          <p:cNvPr id="364" name="Google Shape;364;p17"/>
          <p:cNvGrpSpPr/>
          <p:nvPr/>
        </p:nvGrpSpPr>
        <p:grpSpPr>
          <a:xfrm>
            <a:off x="273132" y="3356050"/>
            <a:ext cx="2517693" cy="1310953"/>
            <a:chOff x="273132" y="3356050"/>
            <a:chExt cx="2517693" cy="970225"/>
          </a:xfrm>
        </p:grpSpPr>
        <p:sp>
          <p:nvSpPr>
            <p:cNvPr id="365" name="Google Shape;365;p17"/>
            <p:cNvSpPr txBox="1"/>
            <p:nvPr/>
          </p:nvSpPr>
          <p:spPr>
            <a:xfrm flipH="1">
              <a:off x="273132" y="3356050"/>
              <a:ext cx="2517693" cy="41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1800" dirty="0">
                  <a:solidFill>
                    <a:schemeClr val="lt2"/>
                  </a:solidFill>
                  <a:latin typeface="Fira Sans Extra Condensed Medium"/>
                  <a:ea typeface="Fira Sans Extra Condensed Medium"/>
                  <a:cs typeface="Fira Sans Extra Condensed Medium"/>
                  <a:sym typeface="Fira Sans Extra Condensed Medium"/>
                </a:rPr>
                <a:t>Memonitoring Organisasi Mahasiswa</a:t>
              </a:r>
              <a:endParaRPr sz="1800" dirty="0">
                <a:solidFill>
                  <a:schemeClr val="lt2"/>
                </a:solidFill>
                <a:latin typeface="Fira Sans Extra Condensed Medium"/>
                <a:ea typeface="Fira Sans Extra Condensed Medium"/>
                <a:cs typeface="Fira Sans Extra Condensed Medium"/>
                <a:sym typeface="Fira Sans Extra Condensed Medium"/>
              </a:endParaRPr>
            </a:p>
          </p:txBody>
        </p:sp>
        <p:sp>
          <p:nvSpPr>
            <p:cNvPr id="366" name="Google Shape;366;p17"/>
            <p:cNvSpPr txBox="1"/>
            <p:nvPr/>
          </p:nvSpPr>
          <p:spPr>
            <a:xfrm flipH="1">
              <a:off x="528299" y="3799175"/>
              <a:ext cx="1484700" cy="52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endParaRPr sz="1200" dirty="0">
                <a:solidFill>
                  <a:schemeClr val="dk1"/>
                </a:solidFill>
                <a:latin typeface="Roboto"/>
                <a:ea typeface="Roboto"/>
                <a:cs typeface="Roboto"/>
                <a:sym typeface="Roboto"/>
              </a:endParaRPr>
            </a:p>
          </p:txBody>
        </p:sp>
      </p:grpSp>
      <p:grpSp>
        <p:nvGrpSpPr>
          <p:cNvPr id="367" name="Google Shape;367;p17"/>
          <p:cNvGrpSpPr/>
          <p:nvPr/>
        </p:nvGrpSpPr>
        <p:grpSpPr>
          <a:xfrm>
            <a:off x="4242509" y="1900300"/>
            <a:ext cx="624088" cy="594356"/>
            <a:chOff x="-63665750" y="1914325"/>
            <a:chExt cx="328450" cy="316450"/>
          </a:xfrm>
        </p:grpSpPr>
        <p:sp>
          <p:nvSpPr>
            <p:cNvPr id="368" name="Google Shape;368;p17"/>
            <p:cNvSpPr/>
            <p:nvPr/>
          </p:nvSpPr>
          <p:spPr>
            <a:xfrm>
              <a:off x="-63665750" y="1914325"/>
              <a:ext cx="328450" cy="316450"/>
            </a:xfrm>
            <a:custGeom>
              <a:avLst/>
              <a:gdLst/>
              <a:ahLst/>
              <a:cxnLst/>
              <a:rect l="l" t="t" r="r" b="b"/>
              <a:pathLst>
                <a:path w="13138" h="12658" extrusionOk="0">
                  <a:moveTo>
                    <a:pt x="8144" y="835"/>
                  </a:moveTo>
                  <a:cubicBezTo>
                    <a:pt x="9097" y="835"/>
                    <a:pt x="10050" y="1197"/>
                    <a:pt x="10775" y="1922"/>
                  </a:cubicBezTo>
                  <a:cubicBezTo>
                    <a:pt x="12256" y="3371"/>
                    <a:pt x="12256" y="5734"/>
                    <a:pt x="10775" y="7183"/>
                  </a:cubicBezTo>
                  <a:cubicBezTo>
                    <a:pt x="10050" y="7908"/>
                    <a:pt x="9097" y="8270"/>
                    <a:pt x="8144" y="8270"/>
                  </a:cubicBezTo>
                  <a:cubicBezTo>
                    <a:pt x="7191" y="8270"/>
                    <a:pt x="6238" y="7908"/>
                    <a:pt x="5513" y="7183"/>
                  </a:cubicBezTo>
                  <a:cubicBezTo>
                    <a:pt x="4064" y="5734"/>
                    <a:pt x="4064" y="3371"/>
                    <a:pt x="5513" y="1922"/>
                  </a:cubicBezTo>
                  <a:cubicBezTo>
                    <a:pt x="6238" y="1197"/>
                    <a:pt x="7191" y="835"/>
                    <a:pt x="8144" y="835"/>
                  </a:cubicBezTo>
                  <a:close/>
                  <a:moveTo>
                    <a:pt x="3466" y="8632"/>
                  </a:moveTo>
                  <a:lnTo>
                    <a:pt x="4064" y="9231"/>
                  </a:lnTo>
                  <a:lnTo>
                    <a:pt x="1607" y="11688"/>
                  </a:lnTo>
                  <a:lnTo>
                    <a:pt x="1008" y="11090"/>
                  </a:lnTo>
                  <a:lnTo>
                    <a:pt x="3466" y="8632"/>
                  </a:lnTo>
                  <a:close/>
                  <a:moveTo>
                    <a:pt x="8172" y="0"/>
                  </a:moveTo>
                  <a:cubicBezTo>
                    <a:pt x="7010" y="0"/>
                    <a:pt x="5844" y="441"/>
                    <a:pt x="4946" y="1323"/>
                  </a:cubicBezTo>
                  <a:cubicBezTo>
                    <a:pt x="3277" y="3024"/>
                    <a:pt x="3182" y="5671"/>
                    <a:pt x="4694" y="7467"/>
                  </a:cubicBezTo>
                  <a:lnTo>
                    <a:pt x="4096" y="8065"/>
                  </a:lnTo>
                  <a:lnTo>
                    <a:pt x="3214" y="7183"/>
                  </a:lnTo>
                  <a:cubicBezTo>
                    <a:pt x="3151" y="7104"/>
                    <a:pt x="3048" y="7065"/>
                    <a:pt x="2942" y="7065"/>
                  </a:cubicBezTo>
                  <a:cubicBezTo>
                    <a:pt x="2836" y="7065"/>
                    <a:pt x="2725" y="7104"/>
                    <a:pt x="2646" y="7183"/>
                  </a:cubicBezTo>
                  <a:cubicBezTo>
                    <a:pt x="2489" y="7341"/>
                    <a:pt x="2489" y="7624"/>
                    <a:pt x="2646" y="7782"/>
                  </a:cubicBezTo>
                  <a:lnTo>
                    <a:pt x="2899" y="8065"/>
                  </a:lnTo>
                  <a:lnTo>
                    <a:pt x="158" y="10806"/>
                  </a:lnTo>
                  <a:cubicBezTo>
                    <a:pt x="0" y="10964"/>
                    <a:pt x="0" y="11247"/>
                    <a:pt x="158" y="11405"/>
                  </a:cubicBezTo>
                  <a:lnTo>
                    <a:pt x="1292" y="12539"/>
                  </a:lnTo>
                  <a:cubicBezTo>
                    <a:pt x="1371" y="12618"/>
                    <a:pt x="1481" y="12657"/>
                    <a:pt x="1591" y="12657"/>
                  </a:cubicBezTo>
                  <a:cubicBezTo>
                    <a:pt x="1701" y="12657"/>
                    <a:pt x="1812" y="12618"/>
                    <a:pt x="1890" y="12539"/>
                  </a:cubicBezTo>
                  <a:lnTo>
                    <a:pt x="4631" y="9798"/>
                  </a:lnTo>
                  <a:lnTo>
                    <a:pt x="4915" y="10050"/>
                  </a:lnTo>
                  <a:cubicBezTo>
                    <a:pt x="4994" y="10129"/>
                    <a:pt x="5104" y="10168"/>
                    <a:pt x="5214" y="10168"/>
                  </a:cubicBezTo>
                  <a:cubicBezTo>
                    <a:pt x="5324" y="10168"/>
                    <a:pt x="5435" y="10129"/>
                    <a:pt x="5513" y="10050"/>
                  </a:cubicBezTo>
                  <a:cubicBezTo>
                    <a:pt x="5671" y="9893"/>
                    <a:pt x="5671" y="9640"/>
                    <a:pt x="5513" y="9483"/>
                  </a:cubicBezTo>
                  <a:lnTo>
                    <a:pt x="4631" y="8601"/>
                  </a:lnTo>
                  <a:lnTo>
                    <a:pt x="5230" y="8034"/>
                  </a:lnTo>
                  <a:cubicBezTo>
                    <a:pt x="6059" y="8730"/>
                    <a:pt x="7090" y="9078"/>
                    <a:pt x="8127" y="9078"/>
                  </a:cubicBezTo>
                  <a:cubicBezTo>
                    <a:pt x="9296" y="9078"/>
                    <a:pt x="10472" y="8635"/>
                    <a:pt x="11373" y="7750"/>
                  </a:cubicBezTo>
                  <a:cubicBezTo>
                    <a:pt x="13138" y="5986"/>
                    <a:pt x="13138" y="3087"/>
                    <a:pt x="11373" y="1323"/>
                  </a:cubicBezTo>
                  <a:cubicBezTo>
                    <a:pt x="10491" y="441"/>
                    <a:pt x="9333" y="0"/>
                    <a:pt x="8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7"/>
            <p:cNvSpPr/>
            <p:nvPr/>
          </p:nvSpPr>
          <p:spPr>
            <a:xfrm>
              <a:off x="-63524775" y="1955275"/>
              <a:ext cx="123675" cy="134700"/>
            </a:xfrm>
            <a:custGeom>
              <a:avLst/>
              <a:gdLst/>
              <a:ahLst/>
              <a:cxnLst/>
              <a:rect l="l" t="t" r="r" b="b"/>
              <a:pathLst>
                <a:path w="4947" h="5388" extrusionOk="0">
                  <a:moveTo>
                    <a:pt x="2458" y="882"/>
                  </a:moveTo>
                  <a:cubicBezTo>
                    <a:pt x="2930" y="882"/>
                    <a:pt x="3308" y="1229"/>
                    <a:pt x="3308" y="1702"/>
                  </a:cubicBezTo>
                  <a:cubicBezTo>
                    <a:pt x="3308" y="2174"/>
                    <a:pt x="2962" y="2521"/>
                    <a:pt x="2458" y="2521"/>
                  </a:cubicBezTo>
                  <a:cubicBezTo>
                    <a:pt x="1985" y="2521"/>
                    <a:pt x="1639" y="2174"/>
                    <a:pt x="1639" y="1702"/>
                  </a:cubicBezTo>
                  <a:cubicBezTo>
                    <a:pt x="1639" y="1229"/>
                    <a:pt x="2048" y="882"/>
                    <a:pt x="2458" y="882"/>
                  </a:cubicBezTo>
                  <a:close/>
                  <a:moveTo>
                    <a:pt x="2458" y="3340"/>
                  </a:moveTo>
                  <a:cubicBezTo>
                    <a:pt x="3245" y="3340"/>
                    <a:pt x="3876" y="3875"/>
                    <a:pt x="4096" y="4600"/>
                  </a:cubicBezTo>
                  <a:lnTo>
                    <a:pt x="883" y="4600"/>
                  </a:lnTo>
                  <a:cubicBezTo>
                    <a:pt x="1040" y="3875"/>
                    <a:pt x="1733" y="3340"/>
                    <a:pt x="2458" y="3340"/>
                  </a:cubicBezTo>
                  <a:close/>
                  <a:moveTo>
                    <a:pt x="2458" y="0"/>
                  </a:moveTo>
                  <a:cubicBezTo>
                    <a:pt x="1576" y="0"/>
                    <a:pt x="820" y="756"/>
                    <a:pt x="820" y="1670"/>
                  </a:cubicBezTo>
                  <a:cubicBezTo>
                    <a:pt x="820" y="2080"/>
                    <a:pt x="977" y="2489"/>
                    <a:pt x="1292" y="2804"/>
                  </a:cubicBezTo>
                  <a:cubicBezTo>
                    <a:pt x="536" y="3245"/>
                    <a:pt x="0" y="4033"/>
                    <a:pt x="0" y="4978"/>
                  </a:cubicBezTo>
                  <a:cubicBezTo>
                    <a:pt x="0" y="5230"/>
                    <a:pt x="189" y="5388"/>
                    <a:pt x="410" y="5388"/>
                  </a:cubicBezTo>
                  <a:lnTo>
                    <a:pt x="4569" y="5388"/>
                  </a:lnTo>
                  <a:cubicBezTo>
                    <a:pt x="4789" y="5388"/>
                    <a:pt x="4947" y="5199"/>
                    <a:pt x="4947" y="4978"/>
                  </a:cubicBezTo>
                  <a:cubicBezTo>
                    <a:pt x="4947" y="4033"/>
                    <a:pt x="4443" y="3245"/>
                    <a:pt x="3655" y="2804"/>
                  </a:cubicBezTo>
                  <a:cubicBezTo>
                    <a:pt x="3939" y="2489"/>
                    <a:pt x="4128" y="2080"/>
                    <a:pt x="4128" y="1670"/>
                  </a:cubicBezTo>
                  <a:cubicBezTo>
                    <a:pt x="4128" y="756"/>
                    <a:pt x="3371" y="0"/>
                    <a:pt x="24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17"/>
          <p:cNvSpPr/>
          <p:nvPr/>
        </p:nvSpPr>
        <p:spPr>
          <a:xfrm>
            <a:off x="5054953" y="3258439"/>
            <a:ext cx="594348" cy="594364"/>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7"/>
          <p:cNvSpPr/>
          <p:nvPr/>
        </p:nvSpPr>
        <p:spPr>
          <a:xfrm>
            <a:off x="3464979" y="3258438"/>
            <a:ext cx="653788" cy="594367"/>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2" name="Google Shape;372;p17"/>
          <p:cNvCxnSpPr>
            <a:stCxn id="359" idx="0"/>
            <a:endCxn id="355" idx="6"/>
          </p:cNvCxnSpPr>
          <p:nvPr/>
        </p:nvCxnSpPr>
        <p:spPr>
          <a:xfrm rot="16200000" flipH="1" flipV="1">
            <a:off x="6405714" y="2247562"/>
            <a:ext cx="1163171" cy="1452945"/>
          </a:xfrm>
          <a:prstGeom prst="bentConnector4">
            <a:avLst>
              <a:gd name="adj1" fmla="val -19653"/>
              <a:gd name="adj2" fmla="val 93497"/>
            </a:avLst>
          </a:prstGeom>
          <a:noFill/>
          <a:ln w="9525" cap="flat" cmpd="sng">
            <a:solidFill>
              <a:schemeClr val="dk1"/>
            </a:solidFill>
            <a:prstDash val="solid"/>
            <a:round/>
            <a:headEnd type="none" w="med" len="med"/>
            <a:tailEnd type="none" w="med" len="med"/>
          </a:ln>
        </p:spPr>
      </p:cxnSp>
      <p:cxnSp>
        <p:nvCxnSpPr>
          <p:cNvPr id="373" name="Google Shape;373;p17"/>
          <p:cNvCxnSpPr>
            <a:stCxn id="362" idx="0"/>
            <a:endCxn id="354" idx="2"/>
          </p:cNvCxnSpPr>
          <p:nvPr/>
        </p:nvCxnSpPr>
        <p:spPr>
          <a:xfrm rot="16200000" flipH="1">
            <a:off x="2265915" y="817540"/>
            <a:ext cx="770629" cy="1989246"/>
          </a:xfrm>
          <a:prstGeom prst="bentConnector4">
            <a:avLst>
              <a:gd name="adj1" fmla="val -29664"/>
              <a:gd name="adj2" fmla="val 87162"/>
            </a:avLst>
          </a:prstGeom>
          <a:noFill/>
          <a:ln w="9525" cap="flat" cmpd="sng">
            <a:solidFill>
              <a:schemeClr val="dk1"/>
            </a:solidFill>
            <a:prstDash val="solid"/>
            <a:round/>
            <a:headEnd type="none" w="med" len="med"/>
            <a:tailEnd type="none" w="med" len="med"/>
          </a:ln>
        </p:spPr>
      </p:cxnSp>
      <p:cxnSp>
        <p:nvCxnSpPr>
          <p:cNvPr id="374" name="Google Shape;374;p17"/>
          <p:cNvCxnSpPr>
            <a:stCxn id="365" idx="0"/>
            <a:endCxn id="356" idx="2"/>
          </p:cNvCxnSpPr>
          <p:nvPr/>
        </p:nvCxnSpPr>
        <p:spPr>
          <a:xfrm rot="16200000" flipH="1">
            <a:off x="2107789" y="2780239"/>
            <a:ext cx="199572" cy="1351195"/>
          </a:xfrm>
          <a:prstGeom prst="bentConnector4">
            <a:avLst>
              <a:gd name="adj1" fmla="val -114545"/>
              <a:gd name="adj2" fmla="val 96583"/>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27"/>
          <p:cNvSpPr txBox="1">
            <a:spLocks noGrp="1"/>
          </p:cNvSpPr>
          <p:nvPr>
            <p:ph type="title"/>
          </p:nvPr>
        </p:nvSpPr>
        <p:spPr>
          <a:xfrm>
            <a:off x="448975" y="410350"/>
            <a:ext cx="8237700" cy="2184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id-ID" dirty="0"/>
              <a:t>Indikasi Masalah</a:t>
            </a:r>
            <a:endParaRPr dirty="0"/>
          </a:p>
        </p:txBody>
      </p:sp>
      <p:grpSp>
        <p:nvGrpSpPr>
          <p:cNvPr id="800" name="Google Shape;800;p27"/>
          <p:cNvGrpSpPr/>
          <p:nvPr/>
        </p:nvGrpSpPr>
        <p:grpSpPr>
          <a:xfrm>
            <a:off x="885300" y="994100"/>
            <a:ext cx="7373400" cy="826850"/>
            <a:chOff x="1237125" y="994100"/>
            <a:chExt cx="7373400" cy="826850"/>
          </a:xfrm>
        </p:grpSpPr>
        <p:sp>
          <p:nvSpPr>
            <p:cNvPr id="801" name="Google Shape;801;p27"/>
            <p:cNvSpPr/>
            <p:nvPr/>
          </p:nvSpPr>
          <p:spPr>
            <a:xfrm>
              <a:off x="1237125" y="1161850"/>
              <a:ext cx="7373400" cy="659100"/>
            </a:xfrm>
            <a:prstGeom prst="roundRect">
              <a:avLst>
                <a:gd name="adj" fmla="val 16667"/>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7"/>
            <p:cNvSpPr/>
            <p:nvPr/>
          </p:nvSpPr>
          <p:spPr>
            <a:xfrm>
              <a:off x="1237180" y="994100"/>
              <a:ext cx="1053300" cy="739375"/>
            </a:xfrm>
            <a:custGeom>
              <a:avLst/>
              <a:gdLst/>
              <a:ahLst/>
              <a:cxnLst/>
              <a:rect l="l" t="t" r="r" b="b"/>
              <a:pathLst>
                <a:path w="42132" h="29575" extrusionOk="0">
                  <a:moveTo>
                    <a:pt x="3209" y="1"/>
                  </a:moveTo>
                  <a:cubicBezTo>
                    <a:pt x="1429" y="1"/>
                    <a:pt x="0" y="1429"/>
                    <a:pt x="0" y="3209"/>
                  </a:cubicBezTo>
                  <a:lnTo>
                    <a:pt x="0" y="29575"/>
                  </a:lnTo>
                  <a:cubicBezTo>
                    <a:pt x="0" y="27795"/>
                    <a:pt x="1429" y="26342"/>
                    <a:pt x="3209" y="26342"/>
                  </a:cubicBezTo>
                  <a:lnTo>
                    <a:pt x="34537" y="26342"/>
                  </a:lnTo>
                  <a:lnTo>
                    <a:pt x="42131" y="13184"/>
                  </a:lnTo>
                  <a:lnTo>
                    <a:pt x="34537" y="1"/>
                  </a:lnTo>
                  <a:close/>
                </a:path>
              </a:pathLst>
            </a:cu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7"/>
            <p:cNvSpPr txBox="1"/>
            <p:nvPr/>
          </p:nvSpPr>
          <p:spPr>
            <a:xfrm>
              <a:off x="2382506" y="1161850"/>
              <a:ext cx="6228019" cy="596344"/>
            </a:xfrm>
            <a:prstGeom prst="rect">
              <a:avLst/>
            </a:prstGeom>
            <a:noFill/>
            <a:ln>
              <a:noFill/>
            </a:ln>
          </p:spPr>
          <p:txBody>
            <a:bodyPr spcFirstLastPara="1" wrap="square" lIns="91425" tIns="91425" rIns="91425" bIns="91425" anchor="ctr" anchorCtr="0">
              <a:noAutofit/>
            </a:bodyPr>
            <a:lstStyle/>
            <a:p>
              <a:r>
                <a:rPr lang="id-ID" dirty="0">
                  <a:solidFill>
                    <a:schemeClr val="bg1"/>
                  </a:solidFill>
                </a:rPr>
                <a:t>Proses pengajuan rencana anggaran kegiatan (RAK), Proposal, laporan pertanggungjawaban memakan waktu yang tidak efektif karena sulitnya mencari pihak yang bersangkutan dengan .</a:t>
              </a:r>
              <a:endParaRPr lang="id-ID" sz="1200" dirty="0">
                <a:solidFill>
                  <a:schemeClr val="bg1"/>
                </a:solidFill>
              </a:endParaRPr>
            </a:p>
          </p:txBody>
        </p:sp>
        <p:sp>
          <p:nvSpPr>
            <p:cNvPr id="805" name="Google Shape;805;p27"/>
            <p:cNvSpPr/>
            <p:nvPr/>
          </p:nvSpPr>
          <p:spPr>
            <a:xfrm>
              <a:off x="1518875" y="1080738"/>
              <a:ext cx="489900" cy="489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Fira Sans Extra Condensed Medium"/>
                  <a:ea typeface="Fira Sans Extra Condensed Medium"/>
                  <a:cs typeface="Fira Sans Extra Condensed Medium"/>
                  <a:sym typeface="Fira Sans Extra Condensed Medium"/>
                </a:rPr>
                <a:t>1</a:t>
              </a:r>
              <a:endParaRPr sz="2000">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806" name="Google Shape;806;p27"/>
          <p:cNvGrpSpPr/>
          <p:nvPr/>
        </p:nvGrpSpPr>
        <p:grpSpPr>
          <a:xfrm>
            <a:off x="885300" y="1907242"/>
            <a:ext cx="7373400" cy="837025"/>
            <a:chOff x="1237125" y="1885725"/>
            <a:chExt cx="7373400" cy="837025"/>
          </a:xfrm>
        </p:grpSpPr>
        <p:sp>
          <p:nvSpPr>
            <p:cNvPr id="807" name="Google Shape;807;p27"/>
            <p:cNvSpPr/>
            <p:nvPr/>
          </p:nvSpPr>
          <p:spPr>
            <a:xfrm>
              <a:off x="1237125" y="2063650"/>
              <a:ext cx="7373400" cy="6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7"/>
            <p:cNvSpPr/>
            <p:nvPr/>
          </p:nvSpPr>
          <p:spPr>
            <a:xfrm>
              <a:off x="1237180" y="1885725"/>
              <a:ext cx="1053300" cy="739375"/>
            </a:xfrm>
            <a:custGeom>
              <a:avLst/>
              <a:gdLst/>
              <a:ahLst/>
              <a:cxnLst/>
              <a:rect l="l" t="t" r="r" b="b"/>
              <a:pathLst>
                <a:path w="42132" h="29575" extrusionOk="0">
                  <a:moveTo>
                    <a:pt x="3209" y="0"/>
                  </a:moveTo>
                  <a:cubicBezTo>
                    <a:pt x="1429" y="0"/>
                    <a:pt x="0" y="1429"/>
                    <a:pt x="0" y="3208"/>
                  </a:cubicBezTo>
                  <a:lnTo>
                    <a:pt x="0" y="29574"/>
                  </a:lnTo>
                  <a:cubicBezTo>
                    <a:pt x="0" y="27795"/>
                    <a:pt x="1429" y="26341"/>
                    <a:pt x="3209" y="26341"/>
                  </a:cubicBezTo>
                  <a:lnTo>
                    <a:pt x="34537" y="26341"/>
                  </a:lnTo>
                  <a:lnTo>
                    <a:pt x="42131" y="13158"/>
                  </a:lnTo>
                  <a:lnTo>
                    <a:pt x="34537" y="0"/>
                  </a:lnTo>
                  <a:close/>
                </a:path>
              </a:pathLst>
            </a:cu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7"/>
            <p:cNvSpPr txBox="1"/>
            <p:nvPr/>
          </p:nvSpPr>
          <p:spPr>
            <a:xfrm>
              <a:off x="2382505" y="2269776"/>
              <a:ext cx="5946999" cy="208553"/>
            </a:xfrm>
            <a:prstGeom prst="rect">
              <a:avLst/>
            </a:prstGeom>
            <a:noFill/>
            <a:ln>
              <a:noFill/>
            </a:ln>
          </p:spPr>
          <p:txBody>
            <a:bodyPr spcFirstLastPara="1" wrap="square" lIns="91425" tIns="91425" rIns="91425" bIns="91425" anchor="ctr" anchorCtr="0">
              <a:noAutofit/>
            </a:bodyPr>
            <a:lstStyle/>
            <a:p>
              <a:r>
                <a:rPr lang="id-ID" dirty="0">
                  <a:solidFill>
                    <a:schemeClr val="bg1"/>
                  </a:solidFill>
                </a:rPr>
                <a:t>Proses pengajuan rencana anggaran kegiatan (RAK), Proposal, laporan pertanggungjawaban membutuhkan biaya yang relatif banyak.</a:t>
              </a:r>
              <a:endParaRPr lang="id-ID" sz="1200" dirty="0">
                <a:solidFill>
                  <a:schemeClr val="bg1"/>
                </a:solidFill>
              </a:endParaRPr>
            </a:p>
          </p:txBody>
        </p:sp>
        <p:sp>
          <p:nvSpPr>
            <p:cNvPr id="811" name="Google Shape;811;p27"/>
            <p:cNvSpPr/>
            <p:nvPr/>
          </p:nvSpPr>
          <p:spPr>
            <a:xfrm>
              <a:off x="1518875" y="1972346"/>
              <a:ext cx="489900" cy="489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Fira Sans Extra Condensed Medium"/>
                  <a:ea typeface="Fira Sans Extra Condensed Medium"/>
                  <a:cs typeface="Fira Sans Extra Condensed Medium"/>
                  <a:sym typeface="Fira Sans Extra Condensed Medium"/>
                </a:rPr>
                <a:t>2</a:t>
              </a:r>
              <a:endParaRPr sz="2000">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812" name="Google Shape;812;p27"/>
          <p:cNvGrpSpPr/>
          <p:nvPr/>
        </p:nvGrpSpPr>
        <p:grpSpPr>
          <a:xfrm>
            <a:off x="885300" y="2830558"/>
            <a:ext cx="7373400" cy="828275"/>
            <a:chOff x="1237125" y="2777325"/>
            <a:chExt cx="7373400" cy="828275"/>
          </a:xfrm>
        </p:grpSpPr>
        <p:sp>
          <p:nvSpPr>
            <p:cNvPr id="813" name="Google Shape;813;p27"/>
            <p:cNvSpPr/>
            <p:nvPr/>
          </p:nvSpPr>
          <p:spPr>
            <a:xfrm>
              <a:off x="1237125" y="2946500"/>
              <a:ext cx="7373400" cy="659100"/>
            </a:xfrm>
            <a:prstGeom prst="roundRect">
              <a:avLst>
                <a:gd name="adj" fmla="val 16667"/>
              </a:avLst>
            </a:prstGeom>
            <a:solidFill>
              <a:schemeClr val="accen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7"/>
            <p:cNvSpPr/>
            <p:nvPr/>
          </p:nvSpPr>
          <p:spPr>
            <a:xfrm>
              <a:off x="1237180" y="2777325"/>
              <a:ext cx="1053300" cy="739375"/>
            </a:xfrm>
            <a:custGeom>
              <a:avLst/>
              <a:gdLst/>
              <a:ahLst/>
              <a:cxnLst/>
              <a:rect l="l" t="t" r="r" b="b"/>
              <a:pathLst>
                <a:path w="42132" h="29575" extrusionOk="0">
                  <a:moveTo>
                    <a:pt x="3209" y="0"/>
                  </a:moveTo>
                  <a:cubicBezTo>
                    <a:pt x="1429" y="0"/>
                    <a:pt x="0" y="1429"/>
                    <a:pt x="0" y="3209"/>
                  </a:cubicBezTo>
                  <a:lnTo>
                    <a:pt x="0" y="29575"/>
                  </a:lnTo>
                  <a:cubicBezTo>
                    <a:pt x="0" y="27795"/>
                    <a:pt x="1429" y="26341"/>
                    <a:pt x="3209" y="26341"/>
                  </a:cubicBezTo>
                  <a:lnTo>
                    <a:pt x="34537" y="26341"/>
                  </a:lnTo>
                  <a:lnTo>
                    <a:pt x="42131" y="13158"/>
                  </a:lnTo>
                  <a:lnTo>
                    <a:pt x="34537" y="0"/>
                  </a:ln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7"/>
            <p:cNvSpPr txBox="1"/>
            <p:nvPr/>
          </p:nvSpPr>
          <p:spPr>
            <a:xfrm>
              <a:off x="2382505" y="3126679"/>
              <a:ext cx="5986800" cy="262800"/>
            </a:xfrm>
            <a:prstGeom prst="rect">
              <a:avLst/>
            </a:prstGeom>
            <a:noFill/>
            <a:ln>
              <a:noFill/>
            </a:ln>
          </p:spPr>
          <p:txBody>
            <a:bodyPr spcFirstLastPara="1" wrap="square" lIns="91425" tIns="91425" rIns="91425" bIns="91425" anchor="ctr" anchorCtr="0">
              <a:noAutofit/>
            </a:bodyPr>
            <a:lstStyle/>
            <a:p>
              <a:r>
                <a:rPr lang="id-ID" dirty="0"/>
                <a:t>Sering terjadinya pengajuan kegiatan yang tidak sesuai dengan jadwal rencana anggaran kegiatan (RAK) sehingga tidak disetujuinya kegiatan tersebut.</a:t>
              </a:r>
              <a:endParaRPr lang="id-ID" sz="1200" dirty="0"/>
            </a:p>
          </p:txBody>
        </p:sp>
        <p:sp>
          <p:nvSpPr>
            <p:cNvPr id="817" name="Google Shape;817;p27"/>
            <p:cNvSpPr/>
            <p:nvPr/>
          </p:nvSpPr>
          <p:spPr>
            <a:xfrm>
              <a:off x="1518875" y="2863954"/>
              <a:ext cx="489900" cy="48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Fira Sans Extra Condensed Medium"/>
                  <a:ea typeface="Fira Sans Extra Condensed Medium"/>
                  <a:cs typeface="Fira Sans Extra Condensed Medium"/>
                  <a:sym typeface="Fira Sans Extra Condensed Medium"/>
                </a:rPr>
                <a:t>3</a:t>
              </a:r>
              <a:endParaRPr sz="2000">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818" name="Google Shape;818;p27"/>
          <p:cNvGrpSpPr/>
          <p:nvPr/>
        </p:nvGrpSpPr>
        <p:grpSpPr>
          <a:xfrm>
            <a:off x="885300" y="3745125"/>
            <a:ext cx="7373400" cy="837050"/>
            <a:chOff x="1237125" y="3668925"/>
            <a:chExt cx="7373400" cy="837050"/>
          </a:xfrm>
        </p:grpSpPr>
        <p:sp>
          <p:nvSpPr>
            <p:cNvPr id="819" name="Google Shape;819;p27"/>
            <p:cNvSpPr/>
            <p:nvPr/>
          </p:nvSpPr>
          <p:spPr>
            <a:xfrm>
              <a:off x="1237125" y="3846875"/>
              <a:ext cx="7373400" cy="659100"/>
            </a:xfrm>
            <a:prstGeom prst="roundRect">
              <a:avLst>
                <a:gd name="adj" fmla="val 16667"/>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7"/>
            <p:cNvSpPr/>
            <p:nvPr/>
          </p:nvSpPr>
          <p:spPr>
            <a:xfrm>
              <a:off x="1237180" y="3668925"/>
              <a:ext cx="1053300" cy="739375"/>
            </a:xfrm>
            <a:custGeom>
              <a:avLst/>
              <a:gdLst/>
              <a:ahLst/>
              <a:cxnLst/>
              <a:rect l="l" t="t" r="r" b="b"/>
              <a:pathLst>
                <a:path w="42132" h="29575" extrusionOk="0">
                  <a:moveTo>
                    <a:pt x="3209" y="1"/>
                  </a:moveTo>
                  <a:cubicBezTo>
                    <a:pt x="1429" y="1"/>
                    <a:pt x="0" y="1429"/>
                    <a:pt x="0" y="3209"/>
                  </a:cubicBezTo>
                  <a:lnTo>
                    <a:pt x="0" y="29575"/>
                  </a:lnTo>
                  <a:cubicBezTo>
                    <a:pt x="0" y="27795"/>
                    <a:pt x="1429" y="26342"/>
                    <a:pt x="3209" y="26342"/>
                  </a:cubicBezTo>
                  <a:lnTo>
                    <a:pt x="34537" y="26342"/>
                  </a:lnTo>
                  <a:lnTo>
                    <a:pt x="42131" y="13159"/>
                  </a:lnTo>
                  <a:lnTo>
                    <a:pt x="34537" y="1"/>
                  </a:ln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7"/>
            <p:cNvSpPr txBox="1"/>
            <p:nvPr/>
          </p:nvSpPr>
          <p:spPr>
            <a:xfrm>
              <a:off x="2382505" y="3982663"/>
              <a:ext cx="5986800" cy="262800"/>
            </a:xfrm>
            <a:prstGeom prst="rect">
              <a:avLst/>
            </a:prstGeom>
            <a:noFill/>
            <a:ln>
              <a:noFill/>
            </a:ln>
          </p:spPr>
          <p:txBody>
            <a:bodyPr spcFirstLastPara="1" wrap="square" lIns="91425" tIns="91425" rIns="91425" bIns="91425" anchor="ctr" anchorCtr="0">
              <a:noAutofit/>
            </a:bodyPr>
            <a:lstStyle/>
            <a:p>
              <a:r>
                <a:rPr lang="id-ID" dirty="0">
                  <a:solidFill>
                    <a:schemeClr val="bg1"/>
                  </a:solidFill>
                </a:rPr>
                <a:t>Tidak adanya evaluasi kepada organisasi mahasiswa oleh pihak kampus (Kabag Kemahasiswaan, biro akademik, ka.prodi)</a:t>
              </a:r>
              <a:endParaRPr lang="id-ID" sz="1200" dirty="0">
                <a:solidFill>
                  <a:schemeClr val="bg1"/>
                </a:solidFill>
              </a:endParaRPr>
            </a:p>
          </p:txBody>
        </p:sp>
        <p:sp>
          <p:nvSpPr>
            <p:cNvPr id="823" name="Google Shape;823;p27"/>
            <p:cNvSpPr/>
            <p:nvPr/>
          </p:nvSpPr>
          <p:spPr>
            <a:xfrm>
              <a:off x="1518875" y="3755563"/>
              <a:ext cx="489900" cy="489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Fira Sans Extra Condensed Medium"/>
                  <a:ea typeface="Fira Sans Extra Condensed Medium"/>
                  <a:cs typeface="Fira Sans Extra Condensed Medium"/>
                  <a:sym typeface="Fira Sans Extra Condensed Medium"/>
                </a:rPr>
                <a:t>4</a:t>
              </a:r>
              <a:endParaRPr sz="2000">
                <a:solidFill>
                  <a:schemeClr val="lt1"/>
                </a:solidFill>
                <a:latin typeface="Fira Sans Extra Condensed Medium"/>
                <a:ea typeface="Fira Sans Extra Condensed Medium"/>
                <a:cs typeface="Fira Sans Extra Condensed Medium"/>
                <a:sym typeface="Fira Sans Extra Condensed Medium"/>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27"/>
          <p:cNvSpPr txBox="1">
            <a:spLocks noGrp="1"/>
          </p:cNvSpPr>
          <p:nvPr>
            <p:ph type="title"/>
          </p:nvPr>
        </p:nvSpPr>
        <p:spPr>
          <a:xfrm>
            <a:off x="448975" y="410350"/>
            <a:ext cx="8237700" cy="2184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id-ID" dirty="0"/>
              <a:t>Rumusan  Masalah</a:t>
            </a:r>
            <a:endParaRPr dirty="0"/>
          </a:p>
        </p:txBody>
      </p:sp>
      <p:grpSp>
        <p:nvGrpSpPr>
          <p:cNvPr id="800" name="Google Shape;800;p27"/>
          <p:cNvGrpSpPr/>
          <p:nvPr/>
        </p:nvGrpSpPr>
        <p:grpSpPr>
          <a:xfrm>
            <a:off x="885300" y="994100"/>
            <a:ext cx="7373400" cy="826850"/>
            <a:chOff x="1237125" y="994100"/>
            <a:chExt cx="7373400" cy="826850"/>
          </a:xfrm>
        </p:grpSpPr>
        <p:sp>
          <p:nvSpPr>
            <p:cNvPr id="801" name="Google Shape;801;p27"/>
            <p:cNvSpPr/>
            <p:nvPr/>
          </p:nvSpPr>
          <p:spPr>
            <a:xfrm>
              <a:off x="1237125" y="1161850"/>
              <a:ext cx="7373400" cy="659100"/>
            </a:xfrm>
            <a:prstGeom prst="roundRect">
              <a:avLst>
                <a:gd name="adj" fmla="val 16667"/>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7"/>
            <p:cNvSpPr/>
            <p:nvPr/>
          </p:nvSpPr>
          <p:spPr>
            <a:xfrm>
              <a:off x="1237180" y="994100"/>
              <a:ext cx="1053300" cy="739375"/>
            </a:xfrm>
            <a:custGeom>
              <a:avLst/>
              <a:gdLst/>
              <a:ahLst/>
              <a:cxnLst/>
              <a:rect l="l" t="t" r="r" b="b"/>
              <a:pathLst>
                <a:path w="42132" h="29575" extrusionOk="0">
                  <a:moveTo>
                    <a:pt x="3209" y="1"/>
                  </a:moveTo>
                  <a:cubicBezTo>
                    <a:pt x="1429" y="1"/>
                    <a:pt x="0" y="1429"/>
                    <a:pt x="0" y="3209"/>
                  </a:cubicBezTo>
                  <a:lnTo>
                    <a:pt x="0" y="29575"/>
                  </a:lnTo>
                  <a:cubicBezTo>
                    <a:pt x="0" y="27795"/>
                    <a:pt x="1429" y="26342"/>
                    <a:pt x="3209" y="26342"/>
                  </a:cubicBezTo>
                  <a:lnTo>
                    <a:pt x="34537" y="26342"/>
                  </a:lnTo>
                  <a:lnTo>
                    <a:pt x="42131" y="13184"/>
                  </a:lnTo>
                  <a:lnTo>
                    <a:pt x="34537" y="1"/>
                  </a:lnTo>
                  <a:close/>
                </a:path>
              </a:pathLst>
            </a:cu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7"/>
            <p:cNvSpPr txBox="1"/>
            <p:nvPr/>
          </p:nvSpPr>
          <p:spPr>
            <a:xfrm>
              <a:off x="2382506" y="1161850"/>
              <a:ext cx="6228019" cy="596344"/>
            </a:xfrm>
            <a:prstGeom prst="rect">
              <a:avLst/>
            </a:prstGeom>
            <a:noFill/>
            <a:ln>
              <a:noFill/>
            </a:ln>
          </p:spPr>
          <p:txBody>
            <a:bodyPr spcFirstLastPara="1" wrap="square" lIns="91425" tIns="91425" rIns="91425" bIns="91425" anchor="ctr" anchorCtr="0">
              <a:noAutofit/>
            </a:bodyPr>
            <a:lstStyle/>
            <a:p>
              <a:r>
                <a:rPr lang="id-ID" dirty="0">
                  <a:solidFill>
                    <a:schemeClr val="bg1"/>
                  </a:solidFill>
                </a:rPr>
                <a:t>Proses pengajuan rencana anggaran kegiatan (RAK), Proposal, laporan pertanggungjawaban memakan waktu yang tidak efektif karena sulitnya mencari pihak yang bersangkutan dengan .</a:t>
              </a:r>
              <a:endParaRPr lang="id-ID" sz="1200" dirty="0">
                <a:solidFill>
                  <a:schemeClr val="bg1"/>
                </a:solidFill>
              </a:endParaRPr>
            </a:p>
          </p:txBody>
        </p:sp>
        <p:sp>
          <p:nvSpPr>
            <p:cNvPr id="805" name="Google Shape;805;p27"/>
            <p:cNvSpPr/>
            <p:nvPr/>
          </p:nvSpPr>
          <p:spPr>
            <a:xfrm>
              <a:off x="1518875" y="1080738"/>
              <a:ext cx="489900" cy="489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Fira Sans Extra Condensed Medium"/>
                  <a:ea typeface="Fira Sans Extra Condensed Medium"/>
                  <a:cs typeface="Fira Sans Extra Condensed Medium"/>
                  <a:sym typeface="Fira Sans Extra Condensed Medium"/>
                </a:rPr>
                <a:t>1</a:t>
              </a:r>
              <a:endParaRPr sz="2000">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806" name="Google Shape;806;p27"/>
          <p:cNvGrpSpPr/>
          <p:nvPr/>
        </p:nvGrpSpPr>
        <p:grpSpPr>
          <a:xfrm>
            <a:off x="885300" y="1907242"/>
            <a:ext cx="7373400" cy="837025"/>
            <a:chOff x="1237125" y="1885725"/>
            <a:chExt cx="7373400" cy="837025"/>
          </a:xfrm>
        </p:grpSpPr>
        <p:sp>
          <p:nvSpPr>
            <p:cNvPr id="807" name="Google Shape;807;p27"/>
            <p:cNvSpPr/>
            <p:nvPr/>
          </p:nvSpPr>
          <p:spPr>
            <a:xfrm>
              <a:off x="1237125" y="2063650"/>
              <a:ext cx="7373400" cy="6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7"/>
            <p:cNvSpPr/>
            <p:nvPr/>
          </p:nvSpPr>
          <p:spPr>
            <a:xfrm>
              <a:off x="1237180" y="1885725"/>
              <a:ext cx="1053300" cy="739375"/>
            </a:xfrm>
            <a:custGeom>
              <a:avLst/>
              <a:gdLst/>
              <a:ahLst/>
              <a:cxnLst/>
              <a:rect l="l" t="t" r="r" b="b"/>
              <a:pathLst>
                <a:path w="42132" h="29575" extrusionOk="0">
                  <a:moveTo>
                    <a:pt x="3209" y="0"/>
                  </a:moveTo>
                  <a:cubicBezTo>
                    <a:pt x="1429" y="0"/>
                    <a:pt x="0" y="1429"/>
                    <a:pt x="0" y="3208"/>
                  </a:cubicBezTo>
                  <a:lnTo>
                    <a:pt x="0" y="29574"/>
                  </a:lnTo>
                  <a:cubicBezTo>
                    <a:pt x="0" y="27795"/>
                    <a:pt x="1429" y="26341"/>
                    <a:pt x="3209" y="26341"/>
                  </a:cubicBezTo>
                  <a:lnTo>
                    <a:pt x="34537" y="26341"/>
                  </a:lnTo>
                  <a:lnTo>
                    <a:pt x="42131" y="13158"/>
                  </a:lnTo>
                  <a:lnTo>
                    <a:pt x="34537" y="0"/>
                  </a:lnTo>
                  <a:close/>
                </a:path>
              </a:pathLst>
            </a:cu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7"/>
            <p:cNvSpPr txBox="1"/>
            <p:nvPr/>
          </p:nvSpPr>
          <p:spPr>
            <a:xfrm>
              <a:off x="2382505" y="2269776"/>
              <a:ext cx="5946999" cy="208553"/>
            </a:xfrm>
            <a:prstGeom prst="rect">
              <a:avLst/>
            </a:prstGeom>
            <a:noFill/>
            <a:ln>
              <a:noFill/>
            </a:ln>
          </p:spPr>
          <p:txBody>
            <a:bodyPr spcFirstLastPara="1" wrap="square" lIns="91425" tIns="91425" rIns="91425" bIns="91425" anchor="ctr" anchorCtr="0">
              <a:noAutofit/>
            </a:bodyPr>
            <a:lstStyle/>
            <a:p>
              <a:r>
                <a:rPr lang="id-ID" dirty="0">
                  <a:solidFill>
                    <a:schemeClr val="bg1"/>
                  </a:solidFill>
                </a:rPr>
                <a:t>Proses pengajuan rencana anggaran kegiatan (RAK), Proposal, laporan pertanggungjawaban membutuhkan biaya yang relatif banyak.</a:t>
              </a:r>
              <a:endParaRPr lang="id-ID" sz="1200" dirty="0">
                <a:solidFill>
                  <a:schemeClr val="bg1"/>
                </a:solidFill>
              </a:endParaRPr>
            </a:p>
          </p:txBody>
        </p:sp>
        <p:sp>
          <p:nvSpPr>
            <p:cNvPr id="811" name="Google Shape;811;p27"/>
            <p:cNvSpPr/>
            <p:nvPr/>
          </p:nvSpPr>
          <p:spPr>
            <a:xfrm>
              <a:off x="1518875" y="1972346"/>
              <a:ext cx="489900" cy="489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Fira Sans Extra Condensed Medium"/>
                  <a:ea typeface="Fira Sans Extra Condensed Medium"/>
                  <a:cs typeface="Fira Sans Extra Condensed Medium"/>
                  <a:sym typeface="Fira Sans Extra Condensed Medium"/>
                </a:rPr>
                <a:t>2</a:t>
              </a:r>
              <a:endParaRPr sz="2000">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812" name="Google Shape;812;p27"/>
          <p:cNvGrpSpPr/>
          <p:nvPr/>
        </p:nvGrpSpPr>
        <p:grpSpPr>
          <a:xfrm>
            <a:off x="885300" y="2830558"/>
            <a:ext cx="7373400" cy="828275"/>
            <a:chOff x="1237125" y="2777325"/>
            <a:chExt cx="7373400" cy="828275"/>
          </a:xfrm>
        </p:grpSpPr>
        <p:sp>
          <p:nvSpPr>
            <p:cNvPr id="813" name="Google Shape;813;p27"/>
            <p:cNvSpPr/>
            <p:nvPr/>
          </p:nvSpPr>
          <p:spPr>
            <a:xfrm>
              <a:off x="1237125" y="2946500"/>
              <a:ext cx="7373400" cy="659100"/>
            </a:xfrm>
            <a:prstGeom prst="roundRect">
              <a:avLst>
                <a:gd name="adj" fmla="val 16667"/>
              </a:avLst>
            </a:prstGeom>
            <a:solidFill>
              <a:schemeClr val="accen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7"/>
            <p:cNvSpPr/>
            <p:nvPr/>
          </p:nvSpPr>
          <p:spPr>
            <a:xfrm>
              <a:off x="1237180" y="2777325"/>
              <a:ext cx="1053300" cy="739375"/>
            </a:xfrm>
            <a:custGeom>
              <a:avLst/>
              <a:gdLst/>
              <a:ahLst/>
              <a:cxnLst/>
              <a:rect l="l" t="t" r="r" b="b"/>
              <a:pathLst>
                <a:path w="42132" h="29575" extrusionOk="0">
                  <a:moveTo>
                    <a:pt x="3209" y="0"/>
                  </a:moveTo>
                  <a:cubicBezTo>
                    <a:pt x="1429" y="0"/>
                    <a:pt x="0" y="1429"/>
                    <a:pt x="0" y="3209"/>
                  </a:cubicBezTo>
                  <a:lnTo>
                    <a:pt x="0" y="29575"/>
                  </a:lnTo>
                  <a:cubicBezTo>
                    <a:pt x="0" y="27795"/>
                    <a:pt x="1429" y="26341"/>
                    <a:pt x="3209" y="26341"/>
                  </a:cubicBezTo>
                  <a:lnTo>
                    <a:pt x="34537" y="26341"/>
                  </a:lnTo>
                  <a:lnTo>
                    <a:pt x="42131" y="13158"/>
                  </a:lnTo>
                  <a:lnTo>
                    <a:pt x="34537" y="0"/>
                  </a:ln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7"/>
            <p:cNvSpPr txBox="1"/>
            <p:nvPr/>
          </p:nvSpPr>
          <p:spPr>
            <a:xfrm>
              <a:off x="2382505" y="3126679"/>
              <a:ext cx="5986800" cy="262800"/>
            </a:xfrm>
            <a:prstGeom prst="rect">
              <a:avLst/>
            </a:prstGeom>
            <a:noFill/>
            <a:ln>
              <a:noFill/>
            </a:ln>
          </p:spPr>
          <p:txBody>
            <a:bodyPr spcFirstLastPara="1" wrap="square" lIns="91425" tIns="91425" rIns="91425" bIns="91425" anchor="ctr" anchorCtr="0">
              <a:noAutofit/>
            </a:bodyPr>
            <a:lstStyle/>
            <a:p>
              <a:r>
                <a:rPr lang="id-ID" dirty="0"/>
                <a:t>Sering terjadinya pengajuan kegiatan yang tidak sesuai dengan jadwal rencana anggaran kegiatan (RAK) sehingga tidak disetujuinya kegiatan tersebut.</a:t>
              </a:r>
              <a:endParaRPr lang="id-ID" sz="1200" dirty="0"/>
            </a:p>
          </p:txBody>
        </p:sp>
        <p:sp>
          <p:nvSpPr>
            <p:cNvPr id="817" name="Google Shape;817;p27"/>
            <p:cNvSpPr/>
            <p:nvPr/>
          </p:nvSpPr>
          <p:spPr>
            <a:xfrm>
              <a:off x="1518875" y="2863954"/>
              <a:ext cx="489900" cy="48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Fira Sans Extra Condensed Medium"/>
                  <a:ea typeface="Fira Sans Extra Condensed Medium"/>
                  <a:cs typeface="Fira Sans Extra Condensed Medium"/>
                  <a:sym typeface="Fira Sans Extra Condensed Medium"/>
                </a:rPr>
                <a:t>3</a:t>
              </a:r>
              <a:endParaRPr sz="2000">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818" name="Google Shape;818;p27"/>
          <p:cNvGrpSpPr/>
          <p:nvPr/>
        </p:nvGrpSpPr>
        <p:grpSpPr>
          <a:xfrm>
            <a:off x="885300" y="3745125"/>
            <a:ext cx="7373400" cy="837050"/>
            <a:chOff x="1237125" y="3668925"/>
            <a:chExt cx="7373400" cy="837050"/>
          </a:xfrm>
        </p:grpSpPr>
        <p:sp>
          <p:nvSpPr>
            <p:cNvPr id="819" name="Google Shape;819;p27"/>
            <p:cNvSpPr/>
            <p:nvPr/>
          </p:nvSpPr>
          <p:spPr>
            <a:xfrm>
              <a:off x="1237125" y="3846875"/>
              <a:ext cx="7373400" cy="659100"/>
            </a:xfrm>
            <a:prstGeom prst="roundRect">
              <a:avLst>
                <a:gd name="adj" fmla="val 16667"/>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7"/>
            <p:cNvSpPr/>
            <p:nvPr/>
          </p:nvSpPr>
          <p:spPr>
            <a:xfrm>
              <a:off x="1237180" y="3668925"/>
              <a:ext cx="1053300" cy="739375"/>
            </a:xfrm>
            <a:custGeom>
              <a:avLst/>
              <a:gdLst/>
              <a:ahLst/>
              <a:cxnLst/>
              <a:rect l="l" t="t" r="r" b="b"/>
              <a:pathLst>
                <a:path w="42132" h="29575" extrusionOk="0">
                  <a:moveTo>
                    <a:pt x="3209" y="1"/>
                  </a:moveTo>
                  <a:cubicBezTo>
                    <a:pt x="1429" y="1"/>
                    <a:pt x="0" y="1429"/>
                    <a:pt x="0" y="3209"/>
                  </a:cubicBezTo>
                  <a:lnTo>
                    <a:pt x="0" y="29575"/>
                  </a:lnTo>
                  <a:cubicBezTo>
                    <a:pt x="0" y="27795"/>
                    <a:pt x="1429" y="26342"/>
                    <a:pt x="3209" y="26342"/>
                  </a:cubicBezTo>
                  <a:lnTo>
                    <a:pt x="34537" y="26342"/>
                  </a:lnTo>
                  <a:lnTo>
                    <a:pt x="42131" y="13159"/>
                  </a:lnTo>
                  <a:lnTo>
                    <a:pt x="34537" y="1"/>
                  </a:ln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7"/>
            <p:cNvSpPr txBox="1"/>
            <p:nvPr/>
          </p:nvSpPr>
          <p:spPr>
            <a:xfrm>
              <a:off x="2382505" y="3982663"/>
              <a:ext cx="5986800" cy="262800"/>
            </a:xfrm>
            <a:prstGeom prst="rect">
              <a:avLst/>
            </a:prstGeom>
            <a:noFill/>
            <a:ln>
              <a:noFill/>
            </a:ln>
          </p:spPr>
          <p:txBody>
            <a:bodyPr spcFirstLastPara="1" wrap="square" lIns="91425" tIns="91425" rIns="91425" bIns="91425" anchor="ctr" anchorCtr="0">
              <a:noAutofit/>
            </a:bodyPr>
            <a:lstStyle/>
            <a:p>
              <a:r>
                <a:rPr lang="id-ID" dirty="0">
                  <a:solidFill>
                    <a:schemeClr val="bg1"/>
                  </a:solidFill>
                </a:rPr>
                <a:t>Tidak adanya evaluasi kepada organisasi mahasiswa oleh pihak kampus (Kabag Kemahasiswaan, biro akademik, ka.prodi)</a:t>
              </a:r>
              <a:endParaRPr lang="id-ID" sz="1200" dirty="0">
                <a:solidFill>
                  <a:schemeClr val="bg1"/>
                </a:solidFill>
              </a:endParaRPr>
            </a:p>
          </p:txBody>
        </p:sp>
        <p:sp>
          <p:nvSpPr>
            <p:cNvPr id="823" name="Google Shape;823;p27"/>
            <p:cNvSpPr/>
            <p:nvPr/>
          </p:nvSpPr>
          <p:spPr>
            <a:xfrm>
              <a:off x="1518875" y="3755563"/>
              <a:ext cx="489900" cy="489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Fira Sans Extra Condensed Medium"/>
                  <a:ea typeface="Fira Sans Extra Condensed Medium"/>
                  <a:cs typeface="Fira Sans Extra Condensed Medium"/>
                  <a:sym typeface="Fira Sans Extra Condensed Medium"/>
                </a:rPr>
                <a:t>4</a:t>
              </a:r>
              <a:endParaRPr sz="2000">
                <a:solidFill>
                  <a:schemeClr val="lt1"/>
                </a:solidFill>
                <a:latin typeface="Fira Sans Extra Condensed Medium"/>
                <a:ea typeface="Fira Sans Extra Condensed Medium"/>
                <a:cs typeface="Fira Sans Extra Condensed Medium"/>
                <a:sym typeface="Fira Sans Extra Condensed Medium"/>
              </a:endParaRPr>
            </a:p>
          </p:txBody>
        </p:sp>
      </p:grpSp>
    </p:spTree>
    <p:extLst>
      <p:ext uri="{BB962C8B-B14F-4D97-AF65-F5344CB8AC3E}">
        <p14:creationId xmlns:p14="http://schemas.microsoft.com/office/powerpoint/2010/main" val="3902390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26"/>
          <p:cNvSpPr txBox="1">
            <a:spLocks noGrp="1"/>
          </p:cNvSpPr>
          <p:nvPr>
            <p:ph type="title"/>
          </p:nvPr>
        </p:nvSpPr>
        <p:spPr>
          <a:xfrm>
            <a:off x="448975" y="410350"/>
            <a:ext cx="8237700" cy="21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Metodologi Pengembangan Siatem</a:t>
            </a:r>
            <a:br>
              <a:rPr lang="en" dirty="0"/>
            </a:br>
            <a:r>
              <a:rPr lang="en" dirty="0"/>
              <a:t>“Waterfall”</a:t>
            </a:r>
            <a:endParaRPr dirty="0"/>
          </a:p>
        </p:txBody>
      </p:sp>
      <p:grpSp>
        <p:nvGrpSpPr>
          <p:cNvPr id="771" name="Google Shape;771;p26"/>
          <p:cNvGrpSpPr/>
          <p:nvPr/>
        </p:nvGrpSpPr>
        <p:grpSpPr>
          <a:xfrm>
            <a:off x="457188" y="1382488"/>
            <a:ext cx="2230038" cy="1403575"/>
            <a:chOff x="457188" y="1382488"/>
            <a:chExt cx="2230038" cy="1403575"/>
          </a:xfrm>
        </p:grpSpPr>
        <p:sp>
          <p:nvSpPr>
            <p:cNvPr id="772" name="Google Shape;772;p26"/>
            <p:cNvSpPr/>
            <p:nvPr/>
          </p:nvSpPr>
          <p:spPr>
            <a:xfrm>
              <a:off x="463025" y="1982063"/>
              <a:ext cx="2224200" cy="8040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12700" lvl="0" indent="0" algn="ctr" rtl="0">
                <a:spcBef>
                  <a:spcPts val="0"/>
                </a:spcBef>
                <a:spcAft>
                  <a:spcPts val="0"/>
                </a:spcAft>
                <a:buNone/>
              </a:pPr>
              <a:r>
                <a:rPr lang="en" sz="1200" dirty="0">
                  <a:solidFill>
                    <a:schemeClr val="dk1"/>
                  </a:solidFill>
                  <a:latin typeface="Roboto"/>
                  <a:ea typeface="Roboto"/>
                  <a:cs typeface="Roboto"/>
                  <a:sym typeface="Roboto"/>
                </a:rPr>
                <a:t>Melakukan Observasi kepada pihak yang bersangkutan</a:t>
              </a:r>
              <a:endParaRPr dirty="0">
                <a:solidFill>
                  <a:schemeClr val="dk1"/>
                </a:solidFill>
              </a:endParaRPr>
            </a:p>
          </p:txBody>
        </p:sp>
        <p:sp>
          <p:nvSpPr>
            <p:cNvPr id="773" name="Google Shape;773;p26"/>
            <p:cNvSpPr/>
            <p:nvPr/>
          </p:nvSpPr>
          <p:spPr>
            <a:xfrm>
              <a:off x="457188" y="1382488"/>
              <a:ext cx="2224200" cy="621000"/>
            </a:xfrm>
            <a:prstGeom prst="round2SameRect">
              <a:avLst>
                <a:gd name="adj1" fmla="val 33597"/>
                <a:gd name="adj2" fmla="val 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D" sz="2000" dirty="0">
                  <a:solidFill>
                    <a:schemeClr val="lt1"/>
                  </a:solidFill>
                  <a:latin typeface="Fira Sans Extra Condensed Medium"/>
                  <a:ea typeface="Fira Sans Extra Condensed Medium"/>
                  <a:cs typeface="Fira Sans Extra Condensed Medium"/>
                  <a:sym typeface="Fira Sans Extra Condensed Medium"/>
                </a:rPr>
                <a:t>Analisa </a:t>
              </a:r>
              <a:r>
                <a:rPr lang="en-ID" sz="2000" dirty="0" err="1">
                  <a:solidFill>
                    <a:schemeClr val="lt1"/>
                  </a:solidFill>
                  <a:latin typeface="Fira Sans Extra Condensed Medium"/>
                  <a:ea typeface="Fira Sans Extra Condensed Medium"/>
                  <a:cs typeface="Fira Sans Extra Condensed Medium"/>
                  <a:sym typeface="Fira Sans Extra Condensed Medium"/>
                </a:rPr>
                <a:t>Kebutuhan</a:t>
              </a:r>
              <a:endParaRPr lang="en-ID" dirty="0"/>
            </a:p>
          </p:txBody>
        </p:sp>
      </p:grpSp>
      <p:sp>
        <p:nvSpPr>
          <p:cNvPr id="774" name="Google Shape;774;p26"/>
          <p:cNvSpPr/>
          <p:nvPr/>
        </p:nvSpPr>
        <p:spPr>
          <a:xfrm>
            <a:off x="1331185" y="970747"/>
            <a:ext cx="487884" cy="487946"/>
          </a:xfrm>
          <a:custGeom>
            <a:avLst/>
            <a:gdLst/>
            <a:ahLst/>
            <a:cxnLst/>
            <a:rect l="l" t="t" r="r" b="b"/>
            <a:pathLst>
              <a:path w="24835" h="24835" extrusionOk="0">
                <a:moveTo>
                  <a:pt x="0" y="12417"/>
                </a:moveTo>
                <a:cubicBezTo>
                  <a:pt x="0" y="19265"/>
                  <a:pt x="5570" y="24834"/>
                  <a:pt x="12417" y="24834"/>
                </a:cubicBezTo>
                <a:lnTo>
                  <a:pt x="12417" y="24834"/>
                </a:lnTo>
                <a:cubicBezTo>
                  <a:pt x="19288" y="24834"/>
                  <a:pt x="24834" y="19265"/>
                  <a:pt x="24834" y="12417"/>
                </a:cubicBezTo>
                <a:lnTo>
                  <a:pt x="24834" y="12417"/>
                </a:lnTo>
                <a:cubicBezTo>
                  <a:pt x="24834" y="5547"/>
                  <a:pt x="19288" y="1"/>
                  <a:pt x="12417" y="1"/>
                </a:cubicBezTo>
                <a:lnTo>
                  <a:pt x="12417" y="1"/>
                </a:lnTo>
                <a:cubicBezTo>
                  <a:pt x="5570" y="1"/>
                  <a:pt x="0" y="5547"/>
                  <a:pt x="0" y="12417"/>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Fira Sans Extra Condensed Medium"/>
                <a:ea typeface="Fira Sans Extra Condensed Medium"/>
                <a:cs typeface="Fira Sans Extra Condensed Medium"/>
                <a:sym typeface="Fira Sans Extra Condensed Medium"/>
              </a:rPr>
              <a:t>1</a:t>
            </a:r>
            <a:endParaRPr sz="2000">
              <a:solidFill>
                <a:schemeClr val="lt1"/>
              </a:solidFill>
              <a:latin typeface="Fira Sans Extra Condensed Medium"/>
              <a:ea typeface="Fira Sans Extra Condensed Medium"/>
              <a:cs typeface="Fira Sans Extra Condensed Medium"/>
              <a:sym typeface="Fira Sans Extra Condensed Medium"/>
            </a:endParaRPr>
          </a:p>
        </p:txBody>
      </p:sp>
      <p:grpSp>
        <p:nvGrpSpPr>
          <p:cNvPr id="775" name="Google Shape;775;p26"/>
          <p:cNvGrpSpPr/>
          <p:nvPr/>
        </p:nvGrpSpPr>
        <p:grpSpPr>
          <a:xfrm>
            <a:off x="3457200" y="1382488"/>
            <a:ext cx="2230038" cy="1403575"/>
            <a:chOff x="3457200" y="1382488"/>
            <a:chExt cx="2230038" cy="1403575"/>
          </a:xfrm>
        </p:grpSpPr>
        <p:sp>
          <p:nvSpPr>
            <p:cNvPr id="776" name="Google Shape;776;p26"/>
            <p:cNvSpPr/>
            <p:nvPr/>
          </p:nvSpPr>
          <p:spPr>
            <a:xfrm>
              <a:off x="3463038" y="1982063"/>
              <a:ext cx="2224200" cy="804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12700" lvl="0" indent="0" algn="ctr" rtl="0">
                <a:spcBef>
                  <a:spcPts val="0"/>
                </a:spcBef>
                <a:spcAft>
                  <a:spcPts val="0"/>
                </a:spcAft>
                <a:buNone/>
              </a:pPr>
              <a:r>
                <a:rPr lang="en" sz="1200" dirty="0">
                  <a:solidFill>
                    <a:schemeClr val="dk1"/>
                  </a:solidFill>
                  <a:latin typeface="Roboto"/>
                  <a:ea typeface="Roboto"/>
                  <a:cs typeface="Roboto"/>
                  <a:sym typeface="Roboto"/>
                </a:rPr>
                <a:t>UML, Pencil, Phpmyadmin (Mysql)</a:t>
              </a:r>
              <a:endParaRPr dirty="0">
                <a:solidFill>
                  <a:schemeClr val="dk1"/>
                </a:solidFill>
              </a:endParaRPr>
            </a:p>
          </p:txBody>
        </p:sp>
        <p:sp>
          <p:nvSpPr>
            <p:cNvPr id="777" name="Google Shape;777;p26"/>
            <p:cNvSpPr/>
            <p:nvPr/>
          </p:nvSpPr>
          <p:spPr>
            <a:xfrm>
              <a:off x="3457200" y="1382488"/>
              <a:ext cx="2224200" cy="621000"/>
            </a:xfrm>
            <a:prstGeom prst="round2SameRect">
              <a:avLst>
                <a:gd name="adj1" fmla="val 33597"/>
                <a:gd name="adj2" fmla="val 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lt1"/>
                  </a:solidFill>
                  <a:latin typeface="Fira Sans Extra Condensed Medium"/>
                  <a:ea typeface="Fira Sans Extra Condensed Medium"/>
                  <a:cs typeface="Fira Sans Extra Condensed Medium"/>
                  <a:sym typeface="Fira Sans Extra Condensed Medium"/>
                </a:rPr>
                <a:t>Desain Sistem</a:t>
              </a:r>
              <a:endParaRPr dirty="0"/>
            </a:p>
          </p:txBody>
        </p:sp>
      </p:grpSp>
      <p:sp>
        <p:nvSpPr>
          <p:cNvPr id="778" name="Google Shape;778;p26"/>
          <p:cNvSpPr/>
          <p:nvPr/>
        </p:nvSpPr>
        <p:spPr>
          <a:xfrm>
            <a:off x="4334135" y="970747"/>
            <a:ext cx="487884" cy="487946"/>
          </a:xfrm>
          <a:custGeom>
            <a:avLst/>
            <a:gdLst/>
            <a:ahLst/>
            <a:cxnLst/>
            <a:rect l="l" t="t" r="r" b="b"/>
            <a:pathLst>
              <a:path w="24835" h="24835" extrusionOk="0">
                <a:moveTo>
                  <a:pt x="0" y="12417"/>
                </a:moveTo>
                <a:cubicBezTo>
                  <a:pt x="0" y="19265"/>
                  <a:pt x="5570" y="24834"/>
                  <a:pt x="12417" y="24834"/>
                </a:cubicBezTo>
                <a:lnTo>
                  <a:pt x="12417" y="24834"/>
                </a:lnTo>
                <a:cubicBezTo>
                  <a:pt x="19288" y="24834"/>
                  <a:pt x="24834" y="19265"/>
                  <a:pt x="24834" y="12417"/>
                </a:cubicBezTo>
                <a:lnTo>
                  <a:pt x="24834" y="12417"/>
                </a:lnTo>
                <a:cubicBezTo>
                  <a:pt x="24834" y="5547"/>
                  <a:pt x="19288" y="1"/>
                  <a:pt x="12417" y="1"/>
                </a:cubicBezTo>
                <a:lnTo>
                  <a:pt x="12417" y="1"/>
                </a:lnTo>
                <a:cubicBezTo>
                  <a:pt x="5570" y="1"/>
                  <a:pt x="0" y="5547"/>
                  <a:pt x="0" y="12417"/>
                </a:cubicBezTo>
                <a:close/>
              </a:path>
            </a:pathLst>
          </a:cu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Fira Sans Extra Condensed Medium"/>
                <a:ea typeface="Fira Sans Extra Condensed Medium"/>
                <a:cs typeface="Fira Sans Extra Condensed Medium"/>
                <a:sym typeface="Fira Sans Extra Condensed Medium"/>
              </a:rPr>
              <a:t>2</a:t>
            </a:r>
            <a:endParaRPr sz="2000">
              <a:solidFill>
                <a:schemeClr val="lt1"/>
              </a:solidFill>
              <a:latin typeface="Fira Sans Extra Condensed Medium"/>
              <a:ea typeface="Fira Sans Extra Condensed Medium"/>
              <a:cs typeface="Fira Sans Extra Condensed Medium"/>
              <a:sym typeface="Fira Sans Extra Condensed Medium"/>
            </a:endParaRPr>
          </a:p>
        </p:txBody>
      </p:sp>
      <p:grpSp>
        <p:nvGrpSpPr>
          <p:cNvPr id="779" name="Google Shape;779;p26"/>
          <p:cNvGrpSpPr/>
          <p:nvPr/>
        </p:nvGrpSpPr>
        <p:grpSpPr>
          <a:xfrm>
            <a:off x="6457225" y="1382488"/>
            <a:ext cx="2230038" cy="1403575"/>
            <a:chOff x="6457225" y="1382488"/>
            <a:chExt cx="2230038" cy="1403575"/>
          </a:xfrm>
        </p:grpSpPr>
        <p:sp>
          <p:nvSpPr>
            <p:cNvPr id="780" name="Google Shape;780;p26"/>
            <p:cNvSpPr/>
            <p:nvPr/>
          </p:nvSpPr>
          <p:spPr>
            <a:xfrm>
              <a:off x="6463063" y="1982063"/>
              <a:ext cx="2224200" cy="804000"/>
            </a:xfrm>
            <a:prstGeom prst="rect">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12700" lvl="0" indent="0" algn="ctr" rtl="0">
                <a:spcBef>
                  <a:spcPts val="0"/>
                </a:spcBef>
                <a:spcAft>
                  <a:spcPts val="0"/>
                </a:spcAft>
                <a:buNone/>
              </a:pPr>
              <a:r>
                <a:rPr lang="en" sz="1200" dirty="0">
                  <a:solidFill>
                    <a:schemeClr val="dk1"/>
                  </a:solidFill>
                  <a:latin typeface="Roboto"/>
                  <a:ea typeface="Roboto"/>
                  <a:cs typeface="Roboto"/>
                  <a:sym typeface="Roboto"/>
                </a:rPr>
                <a:t>Menggukan framework CodeIgniter</a:t>
              </a:r>
              <a:endParaRPr dirty="0">
                <a:solidFill>
                  <a:schemeClr val="dk1"/>
                </a:solidFill>
              </a:endParaRPr>
            </a:p>
          </p:txBody>
        </p:sp>
        <p:sp>
          <p:nvSpPr>
            <p:cNvPr id="781" name="Google Shape;781;p26"/>
            <p:cNvSpPr/>
            <p:nvPr/>
          </p:nvSpPr>
          <p:spPr>
            <a:xfrm>
              <a:off x="6457225" y="1382488"/>
              <a:ext cx="2224200" cy="621000"/>
            </a:xfrm>
            <a:prstGeom prst="round2SameRect">
              <a:avLst>
                <a:gd name="adj1" fmla="val 33597"/>
                <a:gd name="adj2" fmla="val 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lt1"/>
                  </a:solidFill>
                  <a:latin typeface="Fira Sans Extra Condensed Medium"/>
                  <a:ea typeface="Fira Sans Extra Condensed Medium"/>
                  <a:cs typeface="Fira Sans Extra Condensed Medium"/>
                  <a:sym typeface="Fira Sans Extra Condensed Medium"/>
                </a:rPr>
                <a:t>Penulisan Kode Program</a:t>
              </a:r>
              <a:endParaRPr dirty="0"/>
            </a:p>
          </p:txBody>
        </p:sp>
      </p:grpSp>
      <p:sp>
        <p:nvSpPr>
          <p:cNvPr id="782" name="Google Shape;782;p26"/>
          <p:cNvSpPr/>
          <p:nvPr/>
        </p:nvSpPr>
        <p:spPr>
          <a:xfrm>
            <a:off x="7325385" y="970747"/>
            <a:ext cx="487884" cy="487946"/>
          </a:xfrm>
          <a:custGeom>
            <a:avLst/>
            <a:gdLst/>
            <a:ahLst/>
            <a:cxnLst/>
            <a:rect l="l" t="t" r="r" b="b"/>
            <a:pathLst>
              <a:path w="24835" h="24835" extrusionOk="0">
                <a:moveTo>
                  <a:pt x="0" y="12417"/>
                </a:moveTo>
                <a:cubicBezTo>
                  <a:pt x="0" y="19265"/>
                  <a:pt x="5570" y="24834"/>
                  <a:pt x="12417" y="24834"/>
                </a:cubicBezTo>
                <a:lnTo>
                  <a:pt x="12417" y="24834"/>
                </a:lnTo>
                <a:cubicBezTo>
                  <a:pt x="19288" y="24834"/>
                  <a:pt x="24834" y="19265"/>
                  <a:pt x="24834" y="12417"/>
                </a:cubicBezTo>
                <a:lnTo>
                  <a:pt x="24834" y="12417"/>
                </a:lnTo>
                <a:cubicBezTo>
                  <a:pt x="24834" y="5547"/>
                  <a:pt x="19288" y="1"/>
                  <a:pt x="12417" y="1"/>
                </a:cubicBezTo>
                <a:lnTo>
                  <a:pt x="12417" y="1"/>
                </a:lnTo>
                <a:cubicBezTo>
                  <a:pt x="5570" y="1"/>
                  <a:pt x="0" y="5547"/>
                  <a:pt x="0" y="12417"/>
                </a:cubicBez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Fira Sans Extra Condensed Medium"/>
                <a:ea typeface="Fira Sans Extra Condensed Medium"/>
                <a:cs typeface="Fira Sans Extra Condensed Medium"/>
                <a:sym typeface="Fira Sans Extra Condensed Medium"/>
              </a:rPr>
              <a:t>3</a:t>
            </a:r>
            <a:endParaRPr sz="2000">
              <a:solidFill>
                <a:schemeClr val="lt1"/>
              </a:solidFill>
              <a:latin typeface="Fira Sans Extra Condensed Medium"/>
              <a:ea typeface="Fira Sans Extra Condensed Medium"/>
              <a:cs typeface="Fira Sans Extra Condensed Medium"/>
              <a:sym typeface="Fira Sans Extra Condensed Medium"/>
            </a:endParaRPr>
          </a:p>
        </p:txBody>
      </p:sp>
      <p:grpSp>
        <p:nvGrpSpPr>
          <p:cNvPr id="783" name="Google Shape;783;p26"/>
          <p:cNvGrpSpPr/>
          <p:nvPr/>
        </p:nvGrpSpPr>
        <p:grpSpPr>
          <a:xfrm>
            <a:off x="1976701" y="3331000"/>
            <a:ext cx="2230038" cy="1403575"/>
            <a:chOff x="457188" y="3331000"/>
            <a:chExt cx="2230038" cy="1403575"/>
          </a:xfrm>
        </p:grpSpPr>
        <p:sp>
          <p:nvSpPr>
            <p:cNvPr id="784" name="Google Shape;784;p26"/>
            <p:cNvSpPr/>
            <p:nvPr/>
          </p:nvSpPr>
          <p:spPr>
            <a:xfrm>
              <a:off x="463025" y="3930575"/>
              <a:ext cx="2224200" cy="8040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12700" lvl="0" indent="0" algn="ctr" rtl="0">
                <a:spcBef>
                  <a:spcPts val="0"/>
                </a:spcBef>
                <a:spcAft>
                  <a:spcPts val="0"/>
                </a:spcAft>
                <a:buNone/>
              </a:pPr>
              <a:r>
                <a:rPr lang="en" sz="1200" dirty="0">
                  <a:solidFill>
                    <a:schemeClr val="dk1"/>
                  </a:solidFill>
                  <a:latin typeface="Roboto"/>
                  <a:ea typeface="Roboto"/>
                  <a:cs typeface="Roboto"/>
                  <a:sym typeface="Roboto"/>
                </a:rPr>
                <a:t>Melakukan Pengujian Sistem</a:t>
              </a:r>
              <a:endParaRPr dirty="0">
                <a:solidFill>
                  <a:schemeClr val="dk1"/>
                </a:solidFill>
              </a:endParaRPr>
            </a:p>
          </p:txBody>
        </p:sp>
        <p:sp>
          <p:nvSpPr>
            <p:cNvPr id="785" name="Google Shape;785;p26"/>
            <p:cNvSpPr/>
            <p:nvPr/>
          </p:nvSpPr>
          <p:spPr>
            <a:xfrm>
              <a:off x="457188" y="3331000"/>
              <a:ext cx="2224200" cy="621000"/>
            </a:xfrm>
            <a:prstGeom prst="round2SameRect">
              <a:avLst>
                <a:gd name="adj1" fmla="val 33597"/>
                <a:gd name="adj2" fmla="val 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lt1"/>
                  </a:solidFill>
                  <a:latin typeface="Fira Sans Extra Condensed Medium"/>
                  <a:ea typeface="Fira Sans Extra Condensed Medium"/>
                  <a:cs typeface="Fira Sans Extra Condensed Medium"/>
                  <a:sym typeface="Fira Sans Extra Condensed Medium"/>
                </a:rPr>
                <a:t>Penerapan</a:t>
              </a:r>
              <a:endParaRPr dirty="0"/>
            </a:p>
          </p:txBody>
        </p:sp>
      </p:grpSp>
      <p:sp>
        <p:nvSpPr>
          <p:cNvPr id="786" name="Google Shape;786;p26"/>
          <p:cNvSpPr/>
          <p:nvPr/>
        </p:nvSpPr>
        <p:spPr>
          <a:xfrm>
            <a:off x="2850698" y="2919247"/>
            <a:ext cx="487884" cy="487946"/>
          </a:xfrm>
          <a:custGeom>
            <a:avLst/>
            <a:gdLst/>
            <a:ahLst/>
            <a:cxnLst/>
            <a:rect l="l" t="t" r="r" b="b"/>
            <a:pathLst>
              <a:path w="24835" h="24835" extrusionOk="0">
                <a:moveTo>
                  <a:pt x="0" y="12417"/>
                </a:moveTo>
                <a:cubicBezTo>
                  <a:pt x="0" y="19265"/>
                  <a:pt x="5570" y="24834"/>
                  <a:pt x="12417" y="24834"/>
                </a:cubicBezTo>
                <a:lnTo>
                  <a:pt x="12417" y="24834"/>
                </a:lnTo>
                <a:cubicBezTo>
                  <a:pt x="19288" y="24834"/>
                  <a:pt x="24834" y="19265"/>
                  <a:pt x="24834" y="12417"/>
                </a:cubicBezTo>
                <a:lnTo>
                  <a:pt x="24834" y="12417"/>
                </a:lnTo>
                <a:cubicBezTo>
                  <a:pt x="24834" y="5547"/>
                  <a:pt x="19288" y="1"/>
                  <a:pt x="12417" y="1"/>
                </a:cubicBezTo>
                <a:lnTo>
                  <a:pt x="12417" y="1"/>
                </a:lnTo>
                <a:cubicBezTo>
                  <a:pt x="5570" y="1"/>
                  <a:pt x="0" y="5547"/>
                  <a:pt x="0" y="12417"/>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Fira Sans Extra Condensed Medium"/>
                <a:ea typeface="Fira Sans Extra Condensed Medium"/>
                <a:cs typeface="Fira Sans Extra Condensed Medium"/>
                <a:sym typeface="Fira Sans Extra Condensed Medium"/>
              </a:rPr>
              <a:t>4</a:t>
            </a:r>
            <a:endParaRPr sz="2000">
              <a:solidFill>
                <a:schemeClr val="lt1"/>
              </a:solidFill>
              <a:latin typeface="Fira Sans Extra Condensed Medium"/>
              <a:ea typeface="Fira Sans Extra Condensed Medium"/>
              <a:cs typeface="Fira Sans Extra Condensed Medium"/>
              <a:sym typeface="Fira Sans Extra Condensed Medium"/>
            </a:endParaRPr>
          </a:p>
        </p:txBody>
      </p:sp>
      <p:grpSp>
        <p:nvGrpSpPr>
          <p:cNvPr id="791" name="Google Shape;791;p26"/>
          <p:cNvGrpSpPr/>
          <p:nvPr/>
        </p:nvGrpSpPr>
        <p:grpSpPr>
          <a:xfrm>
            <a:off x="5185610" y="3331000"/>
            <a:ext cx="2230038" cy="1403575"/>
            <a:chOff x="6463075" y="3331000"/>
            <a:chExt cx="2230038" cy="1403575"/>
          </a:xfrm>
        </p:grpSpPr>
        <p:sp>
          <p:nvSpPr>
            <p:cNvPr id="792" name="Google Shape;792;p26"/>
            <p:cNvSpPr/>
            <p:nvPr/>
          </p:nvSpPr>
          <p:spPr>
            <a:xfrm>
              <a:off x="6468913" y="3930575"/>
              <a:ext cx="2224200" cy="8040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12700" lvl="0" indent="0" algn="ctr" rtl="0">
                <a:spcBef>
                  <a:spcPts val="0"/>
                </a:spcBef>
                <a:spcAft>
                  <a:spcPts val="0"/>
                </a:spcAft>
                <a:buNone/>
              </a:pPr>
              <a:r>
                <a:rPr lang="en-US" sz="1200" dirty="0" err="1">
                  <a:solidFill>
                    <a:schemeClr val="dk1"/>
                  </a:solidFill>
                  <a:latin typeface="Roboto"/>
                  <a:ea typeface="Roboto"/>
                  <a:sym typeface="Roboto"/>
                </a:rPr>
                <a:t>Pencadangan</a:t>
              </a:r>
              <a:r>
                <a:rPr lang="en-US" sz="1200" dirty="0">
                  <a:solidFill>
                    <a:schemeClr val="dk1"/>
                  </a:solidFill>
                  <a:latin typeface="Roboto"/>
                  <a:ea typeface="Roboto"/>
                  <a:sym typeface="Roboto"/>
                </a:rPr>
                <a:t> database, </a:t>
              </a:r>
              <a:r>
                <a:rPr lang="en-US" sz="1200" dirty="0" err="1">
                  <a:solidFill>
                    <a:schemeClr val="dk1"/>
                  </a:solidFill>
                  <a:latin typeface="Roboto"/>
                  <a:ea typeface="Roboto"/>
                  <a:sym typeface="Roboto"/>
                </a:rPr>
                <a:t>perubahan</a:t>
              </a:r>
              <a:r>
                <a:rPr lang="en-US" sz="1200" dirty="0">
                  <a:solidFill>
                    <a:schemeClr val="dk1"/>
                  </a:solidFill>
                  <a:latin typeface="Roboto"/>
                  <a:ea typeface="Roboto"/>
                  <a:sym typeface="Roboto"/>
                </a:rPr>
                <a:t> </a:t>
              </a:r>
              <a:r>
                <a:rPr lang="en-US" sz="1200" dirty="0" err="1">
                  <a:solidFill>
                    <a:schemeClr val="dk1"/>
                  </a:solidFill>
                  <a:latin typeface="Roboto"/>
                  <a:ea typeface="Roboto"/>
                  <a:sym typeface="Roboto"/>
                </a:rPr>
                <a:t>struktur</a:t>
              </a:r>
              <a:r>
                <a:rPr lang="en-US" sz="1200" dirty="0">
                  <a:solidFill>
                    <a:schemeClr val="dk1"/>
                  </a:solidFill>
                  <a:latin typeface="Roboto"/>
                  <a:ea typeface="Roboto"/>
                  <a:sym typeface="Roboto"/>
                </a:rPr>
                <a:t> hardware, dan update </a:t>
              </a:r>
              <a:r>
                <a:rPr lang="en-US" sz="1200" dirty="0" err="1">
                  <a:solidFill>
                    <a:schemeClr val="dk1"/>
                  </a:solidFill>
                  <a:latin typeface="Roboto"/>
                  <a:ea typeface="Roboto"/>
                  <a:sym typeface="Roboto"/>
                </a:rPr>
                <a:t>fitur</a:t>
              </a:r>
              <a:r>
                <a:rPr lang="en-US" sz="1200" dirty="0">
                  <a:solidFill>
                    <a:schemeClr val="dk1"/>
                  </a:solidFill>
                  <a:latin typeface="Roboto"/>
                  <a:ea typeface="Roboto"/>
                  <a:sym typeface="Roboto"/>
                </a:rPr>
                <a:t> pada </a:t>
              </a:r>
              <a:r>
                <a:rPr lang="en-US" sz="1200" dirty="0" err="1">
                  <a:solidFill>
                    <a:schemeClr val="dk1"/>
                  </a:solidFill>
                  <a:latin typeface="Roboto"/>
                  <a:ea typeface="Roboto"/>
                  <a:sym typeface="Roboto"/>
                </a:rPr>
                <a:t>sistem</a:t>
              </a:r>
              <a:endParaRPr lang="en-US" sz="1200" dirty="0">
                <a:solidFill>
                  <a:schemeClr val="dk1"/>
                </a:solidFill>
              </a:endParaRPr>
            </a:p>
          </p:txBody>
        </p:sp>
        <p:sp>
          <p:nvSpPr>
            <p:cNvPr id="793" name="Google Shape;793;p26"/>
            <p:cNvSpPr/>
            <p:nvPr/>
          </p:nvSpPr>
          <p:spPr>
            <a:xfrm>
              <a:off x="6463075" y="3331000"/>
              <a:ext cx="2224200" cy="621000"/>
            </a:xfrm>
            <a:prstGeom prst="round2SameRect">
              <a:avLst>
                <a:gd name="adj1" fmla="val 33597"/>
                <a:gd name="adj2" fmla="val 0"/>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D" sz="2000" dirty="0" err="1">
                  <a:solidFill>
                    <a:schemeClr val="lt1"/>
                  </a:solidFill>
                  <a:latin typeface="Fira Sans Extra Condensed Medium"/>
                  <a:ea typeface="Fira Sans Extra Condensed Medium"/>
                  <a:cs typeface="Fira Sans Extra Condensed Medium"/>
                  <a:sym typeface="Fira Sans Extra Condensed Medium"/>
                </a:rPr>
                <a:t>Pengujian</a:t>
              </a:r>
              <a:r>
                <a:rPr lang="en-ID" sz="2000" dirty="0">
                  <a:solidFill>
                    <a:schemeClr val="lt1"/>
                  </a:solidFill>
                  <a:latin typeface="Fira Sans Extra Condensed Medium"/>
                  <a:ea typeface="Fira Sans Extra Condensed Medium"/>
                  <a:cs typeface="Fira Sans Extra Condensed Medium"/>
                  <a:sym typeface="Fira Sans Extra Condensed Medium"/>
                </a:rPr>
                <a:t> program dan </a:t>
              </a:r>
              <a:r>
                <a:rPr lang="en-ID" sz="2000" dirty="0" err="1">
                  <a:solidFill>
                    <a:schemeClr val="lt1"/>
                  </a:solidFill>
                  <a:latin typeface="Fira Sans Extra Condensed Medium"/>
                  <a:ea typeface="Fira Sans Extra Condensed Medium"/>
                  <a:cs typeface="Fira Sans Extra Condensed Medium"/>
                  <a:sym typeface="Fira Sans Extra Condensed Medium"/>
                </a:rPr>
                <a:t>Pemeliharaan</a:t>
              </a:r>
              <a:endParaRPr lang="en-ID" sz="2000" dirty="0"/>
            </a:p>
          </p:txBody>
        </p:sp>
      </p:grpSp>
      <p:sp>
        <p:nvSpPr>
          <p:cNvPr id="794" name="Google Shape;794;p26"/>
          <p:cNvSpPr/>
          <p:nvPr/>
        </p:nvSpPr>
        <p:spPr>
          <a:xfrm>
            <a:off x="6047909" y="2919250"/>
            <a:ext cx="487884" cy="487946"/>
          </a:xfrm>
          <a:custGeom>
            <a:avLst/>
            <a:gdLst/>
            <a:ahLst/>
            <a:cxnLst/>
            <a:rect l="l" t="t" r="r" b="b"/>
            <a:pathLst>
              <a:path w="24835" h="24835" extrusionOk="0">
                <a:moveTo>
                  <a:pt x="0" y="12417"/>
                </a:moveTo>
                <a:cubicBezTo>
                  <a:pt x="0" y="19265"/>
                  <a:pt x="5570" y="24834"/>
                  <a:pt x="12417" y="24834"/>
                </a:cubicBezTo>
                <a:lnTo>
                  <a:pt x="12417" y="24834"/>
                </a:lnTo>
                <a:cubicBezTo>
                  <a:pt x="19288" y="24834"/>
                  <a:pt x="24834" y="19265"/>
                  <a:pt x="24834" y="12417"/>
                </a:cubicBezTo>
                <a:lnTo>
                  <a:pt x="24834" y="12417"/>
                </a:lnTo>
                <a:cubicBezTo>
                  <a:pt x="24834" y="5547"/>
                  <a:pt x="19288" y="1"/>
                  <a:pt x="12417" y="1"/>
                </a:cubicBezTo>
                <a:lnTo>
                  <a:pt x="12417" y="1"/>
                </a:lnTo>
                <a:cubicBezTo>
                  <a:pt x="5570" y="1"/>
                  <a:pt x="0" y="5547"/>
                  <a:pt x="0" y="12417"/>
                </a:cubicBezTo>
                <a:close/>
              </a:path>
            </a:pathLst>
          </a:custGeom>
          <a:solidFill>
            <a:schemeClr val="accent4"/>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lt1"/>
                </a:solidFill>
                <a:latin typeface="Fira Sans Extra Condensed Medium"/>
                <a:ea typeface="Fira Sans Extra Condensed Medium"/>
                <a:cs typeface="Fira Sans Extra Condensed Medium"/>
                <a:sym typeface="Fira Sans Extra Condensed Medium"/>
              </a:rPr>
              <a:t>5</a:t>
            </a:r>
            <a:endParaRPr sz="2000" dirty="0">
              <a:solidFill>
                <a:schemeClr val="lt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29"/>
          <p:cNvSpPr txBox="1">
            <a:spLocks noGrp="1"/>
          </p:cNvSpPr>
          <p:nvPr>
            <p:ph type="title"/>
          </p:nvPr>
        </p:nvSpPr>
        <p:spPr>
          <a:xfrm>
            <a:off x="448975" y="410350"/>
            <a:ext cx="8237700" cy="21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a:t>Usecase Sistem Berjalan</a:t>
            </a:r>
            <a:endParaRPr dirty="0"/>
          </a:p>
        </p:txBody>
      </p:sp>
      <p:pic>
        <p:nvPicPr>
          <p:cNvPr id="2" name="Picture 1"/>
          <p:cNvPicPr>
            <a:picLocks noChangeAspect="1"/>
          </p:cNvPicPr>
          <p:nvPr/>
        </p:nvPicPr>
        <p:blipFill rotWithShape="1">
          <a:blip r:embed="rId3"/>
          <a:srcRect l="4250" r="5107"/>
          <a:stretch/>
        </p:blipFill>
        <p:spPr>
          <a:xfrm>
            <a:off x="1781299" y="869419"/>
            <a:ext cx="5058888" cy="427408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29"/>
          <p:cNvSpPr txBox="1">
            <a:spLocks noGrp="1"/>
          </p:cNvSpPr>
          <p:nvPr>
            <p:ph type="title"/>
          </p:nvPr>
        </p:nvSpPr>
        <p:spPr>
          <a:xfrm>
            <a:off x="448975" y="410350"/>
            <a:ext cx="8237700" cy="21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a:t>Aktivity diagram Berjalan</a:t>
            </a:r>
            <a:endParaRPr dirty="0"/>
          </a:p>
        </p:txBody>
      </p:sp>
      <p:pic>
        <p:nvPicPr>
          <p:cNvPr id="3" name="Picture 2"/>
          <p:cNvPicPr>
            <a:picLocks noChangeAspect="1"/>
          </p:cNvPicPr>
          <p:nvPr/>
        </p:nvPicPr>
        <p:blipFill>
          <a:blip r:embed="rId3"/>
          <a:stretch>
            <a:fillRect/>
          </a:stretch>
        </p:blipFill>
        <p:spPr>
          <a:xfrm>
            <a:off x="0" y="1020200"/>
            <a:ext cx="4201111" cy="3934374"/>
          </a:xfrm>
          <a:prstGeom prst="rect">
            <a:avLst/>
          </a:prstGeom>
        </p:spPr>
      </p:pic>
      <p:pic>
        <p:nvPicPr>
          <p:cNvPr id="4" name="Picture 3"/>
          <p:cNvPicPr>
            <a:picLocks noChangeAspect="1"/>
          </p:cNvPicPr>
          <p:nvPr/>
        </p:nvPicPr>
        <p:blipFill>
          <a:blip r:embed="rId4"/>
          <a:stretch>
            <a:fillRect/>
          </a:stretch>
        </p:blipFill>
        <p:spPr>
          <a:xfrm>
            <a:off x="4210008" y="1020201"/>
            <a:ext cx="4826786" cy="3934374"/>
          </a:xfrm>
          <a:prstGeom prst="rect">
            <a:avLst/>
          </a:prstGeom>
        </p:spPr>
      </p:pic>
    </p:spTree>
    <p:extLst>
      <p:ext uri="{BB962C8B-B14F-4D97-AF65-F5344CB8AC3E}">
        <p14:creationId xmlns:p14="http://schemas.microsoft.com/office/powerpoint/2010/main" val="2688278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29"/>
          <p:cNvSpPr txBox="1">
            <a:spLocks noGrp="1"/>
          </p:cNvSpPr>
          <p:nvPr>
            <p:ph type="title"/>
          </p:nvPr>
        </p:nvSpPr>
        <p:spPr>
          <a:xfrm>
            <a:off x="353972" y="1752262"/>
            <a:ext cx="1391701" cy="492174"/>
          </a:xfrm>
        </p:spPr>
        <p:txBody>
          <a:bodyPr/>
          <a:lstStyle/>
          <a:p>
            <a:pPr lvl="0"/>
            <a:r>
              <a:rPr lang="id-ID" dirty="0"/>
              <a:t>Aktivity diagram Berjalan</a:t>
            </a:r>
          </a:p>
        </p:txBody>
      </p:sp>
      <p:pic>
        <p:nvPicPr>
          <p:cNvPr id="2" name="Picture 1"/>
          <p:cNvPicPr>
            <a:picLocks noChangeAspect="1"/>
          </p:cNvPicPr>
          <p:nvPr/>
        </p:nvPicPr>
        <p:blipFill>
          <a:blip r:embed="rId3"/>
          <a:stretch>
            <a:fillRect/>
          </a:stretch>
        </p:blipFill>
        <p:spPr>
          <a:xfrm>
            <a:off x="1643400" y="830452"/>
            <a:ext cx="3545035" cy="3971303"/>
          </a:xfrm>
          <a:prstGeom prst="rect">
            <a:avLst/>
          </a:prstGeom>
        </p:spPr>
      </p:pic>
      <p:pic>
        <p:nvPicPr>
          <p:cNvPr id="9" name="Picture 8"/>
          <p:cNvPicPr>
            <a:picLocks noChangeAspect="1"/>
          </p:cNvPicPr>
          <p:nvPr/>
        </p:nvPicPr>
        <p:blipFill>
          <a:blip r:embed="rId4"/>
          <a:stretch>
            <a:fillRect/>
          </a:stretch>
        </p:blipFill>
        <p:spPr>
          <a:xfrm>
            <a:off x="5333882" y="2792"/>
            <a:ext cx="3501359" cy="5140708"/>
          </a:xfrm>
          <a:prstGeom prst="rect">
            <a:avLst/>
          </a:prstGeom>
        </p:spPr>
      </p:pic>
    </p:spTree>
    <p:extLst>
      <p:ext uri="{BB962C8B-B14F-4D97-AF65-F5344CB8AC3E}">
        <p14:creationId xmlns:p14="http://schemas.microsoft.com/office/powerpoint/2010/main" val="2442203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29"/>
          <p:cNvSpPr txBox="1">
            <a:spLocks noGrp="1"/>
          </p:cNvSpPr>
          <p:nvPr>
            <p:ph type="title"/>
          </p:nvPr>
        </p:nvSpPr>
        <p:spPr>
          <a:xfrm>
            <a:off x="1711905" y="101590"/>
            <a:ext cx="5971429" cy="302170"/>
          </a:xfrm>
        </p:spPr>
        <p:txBody>
          <a:bodyPr/>
          <a:lstStyle/>
          <a:p>
            <a:pPr lvl="0"/>
            <a:r>
              <a:rPr lang="id-ID" dirty="0"/>
              <a:t>Usecase diagram yang diusulkan</a:t>
            </a:r>
          </a:p>
        </p:txBody>
      </p:sp>
      <p:pic>
        <p:nvPicPr>
          <p:cNvPr id="5" name="Picture 4"/>
          <p:cNvPicPr>
            <a:picLocks noChangeAspect="1"/>
          </p:cNvPicPr>
          <p:nvPr/>
        </p:nvPicPr>
        <p:blipFill rotWithShape="1">
          <a:blip r:embed="rId3"/>
          <a:srcRect l="698" r="3430" b="6184"/>
          <a:stretch/>
        </p:blipFill>
        <p:spPr>
          <a:xfrm>
            <a:off x="633172" y="568654"/>
            <a:ext cx="8128893" cy="4359605"/>
          </a:xfrm>
          <a:prstGeom prst="rect">
            <a:avLst/>
          </a:prstGeom>
        </p:spPr>
      </p:pic>
    </p:spTree>
    <p:extLst>
      <p:ext uri="{BB962C8B-B14F-4D97-AF65-F5344CB8AC3E}">
        <p14:creationId xmlns:p14="http://schemas.microsoft.com/office/powerpoint/2010/main" val="3205348022"/>
      </p:ext>
    </p:extLst>
  </p:cSld>
  <p:clrMapOvr>
    <a:masterClrMapping/>
  </p:clrMapOvr>
</p:sld>
</file>

<file path=ppt/theme/theme1.xml><?xml version="1.0" encoding="utf-8"?>
<a:theme xmlns:a="http://schemas.openxmlformats.org/drawingml/2006/main" name="Recruitment Infographics by Slidesgo">
  <a:themeElements>
    <a:clrScheme name="Simple Light">
      <a:dk1>
        <a:srgbClr val="000000"/>
      </a:dk1>
      <a:lt1>
        <a:srgbClr val="FFFFFF"/>
      </a:lt1>
      <a:dk2>
        <a:srgbClr val="F55C47"/>
      </a:dk2>
      <a:lt2>
        <a:srgbClr val="D63F23"/>
      </a:lt2>
      <a:accent1>
        <a:srgbClr val="98D699"/>
      </a:accent1>
      <a:accent2>
        <a:srgbClr val="4AA96C"/>
      </a:accent2>
      <a:accent3>
        <a:srgbClr val="76E0D4"/>
      </a:accent3>
      <a:accent4>
        <a:srgbClr val="58CABD"/>
      </a:accent4>
      <a:accent5>
        <a:srgbClr val="3A373B"/>
      </a:accent5>
      <a:accent6>
        <a:srgbClr val="E59AF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442</Words>
  <Application>Microsoft Office PowerPoint</Application>
  <PresentationFormat>On-screen Show (16:9)</PresentationFormat>
  <Paragraphs>55</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Roboto</vt:lpstr>
      <vt:lpstr>Fira Sans Extra Condensed SemiBold</vt:lpstr>
      <vt:lpstr>Fira Sans Extra Condensed Medium</vt:lpstr>
      <vt:lpstr>Recruitment Infographics by Slidesgo</vt:lpstr>
      <vt:lpstr>RANCANG BANGUN SISTEM INFORMASI MONITORING ORGANISASI MAHASISWA DI UNIVERSITAS BANTEN JAYA BERBASIS WEB MENGGUNAKAN FRAMEWORK CODEIGNITER</vt:lpstr>
      <vt:lpstr>Latar Belakang</vt:lpstr>
      <vt:lpstr>Indikasi Masalah</vt:lpstr>
      <vt:lpstr>Rumusan  Masalah</vt:lpstr>
      <vt:lpstr>Metodologi Pengembangan Siatem “Waterfall”</vt:lpstr>
      <vt:lpstr>Usecase Sistem Berjalan</vt:lpstr>
      <vt:lpstr>Aktivity diagram Berjalan</vt:lpstr>
      <vt:lpstr>Aktivity diagram Berjalan</vt:lpstr>
      <vt:lpstr>Usecase diagram yang diusulkan</vt:lpstr>
      <vt:lpstr>ERD Yang diusulkan</vt:lpstr>
      <vt:lpstr>Kesimpulan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RANCANG BANGUN SISTEM INFORMASI MONITORING ORGANISASI MAHASISWA DI UNIVERSITAS BANTEN JAYA BERBASIS WEB MENGGUNAKAN FRAMEWORK CODEIGNITER</dc:title>
  <dc:creator>Compaq</dc:creator>
  <cp:lastModifiedBy>islahatun nufusi</cp:lastModifiedBy>
  <cp:revision>25</cp:revision>
  <dcterms:modified xsi:type="dcterms:W3CDTF">2021-08-25T11:48:07Z</dcterms:modified>
</cp:coreProperties>
</file>