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9" r:id="rId3"/>
    <p:sldId id="269" r:id="rId4"/>
    <p:sldId id="289" r:id="rId5"/>
    <p:sldId id="297" r:id="rId6"/>
    <p:sldId id="268" r:id="rId7"/>
    <p:sldId id="271" r:id="rId8"/>
    <p:sldId id="292" r:id="rId9"/>
    <p:sldId id="293" r:id="rId10"/>
    <p:sldId id="294" r:id="rId11"/>
    <p:sldId id="295" r:id="rId12"/>
    <p:sldId id="296" r:id="rId13"/>
    <p:sldId id="280" r:id="rId14"/>
  </p:sldIdLst>
  <p:sldSz cx="9144000" cy="5143500" type="screen16x9"/>
  <p:notesSz cx="6858000" cy="9144000"/>
  <p:embeddedFontLst>
    <p:embeddedFont>
      <p:font typeface="Fira Sans Extra Condensed Medium" panose="020B060402020202020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1A131F-3A77-43C7-9C44-BAA0F26DAD22}">
  <a:tblStyle styleId="{E11A131F-3A77-43C7-9C44-BAA0F26DAD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84317" autoAdjust="0"/>
  </p:normalViewPr>
  <p:slideViewPr>
    <p:cSldViewPr snapToGrid="0">
      <p:cViewPr varScale="1">
        <p:scale>
          <a:sx n="71" d="100"/>
          <a:sy n="71" d="100"/>
        </p:scale>
        <p:origin x="12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413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539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de8180861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de8180861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30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de8180861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de8180861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e8180861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e8180861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de8180861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de8180861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de8180861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de8180861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27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de8180861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de8180861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11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de8180861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de8180861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88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e818086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e818086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8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52925" y="1311331"/>
            <a:ext cx="4318500" cy="21804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51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56625" y="3491669"/>
            <a:ext cx="4114800" cy="340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48975" y="410350"/>
            <a:ext cx="8237700" cy="2184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4"/>
          <p:cNvSpPr txBox="1">
            <a:spLocks noGrp="1"/>
          </p:cNvSpPr>
          <p:nvPr>
            <p:ph type="subTitle" idx="1"/>
          </p:nvPr>
        </p:nvSpPr>
        <p:spPr>
          <a:xfrm>
            <a:off x="3921651" y="4164022"/>
            <a:ext cx="4114800" cy="34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b="1" dirty="0"/>
              <a:t>ISLAHATUN NUFUSI</a:t>
            </a:r>
          </a:p>
          <a:p>
            <a:pPr marL="0" lvl="0" indent="0" algn="ctr" rtl="0">
              <a:spcBef>
                <a:spcPts val="0"/>
              </a:spcBef>
              <a:spcAft>
                <a:spcPts val="0"/>
              </a:spcAft>
              <a:buNone/>
            </a:pPr>
            <a:r>
              <a:rPr lang="id-ID" b="1" dirty="0"/>
              <a:t>1102171151</a:t>
            </a:r>
            <a:endParaRPr b="1" dirty="0"/>
          </a:p>
        </p:txBody>
      </p:sp>
      <p:sp>
        <p:nvSpPr>
          <p:cNvPr id="53" name="Google Shape;53;p14"/>
          <p:cNvSpPr txBox="1">
            <a:spLocks noGrp="1"/>
          </p:cNvSpPr>
          <p:nvPr>
            <p:ph type="ctrTitle"/>
          </p:nvPr>
        </p:nvSpPr>
        <p:spPr>
          <a:xfrm>
            <a:off x="2934269" y="444507"/>
            <a:ext cx="6089567" cy="1346515"/>
          </a:xfrm>
          <a:prstGeom prst="rect">
            <a:avLst/>
          </a:prstGeom>
        </p:spPr>
        <p:txBody>
          <a:bodyPr spcFirstLastPara="1" wrap="square" lIns="91425" tIns="91425" rIns="91425" bIns="91425" anchor="ctr" anchorCtr="0">
            <a:noAutofit/>
          </a:bodyPr>
          <a:lstStyle/>
          <a:p>
            <a:pPr algn="ctr"/>
            <a:r>
              <a:rPr lang="id-ID" sz="2300" b="1" dirty="0"/>
              <a:t>RANCANG BANGUN SISTEM INFORMASI </a:t>
            </a:r>
            <a:r>
              <a:rPr lang="id-ID" sz="2300" b="1" i="1" dirty="0"/>
              <a:t>MONITORING</a:t>
            </a:r>
            <a:r>
              <a:rPr lang="id-ID" sz="2300" b="1" dirty="0"/>
              <a:t> ORGANISASI MAHASISWA DI UNIVERSITAS BANTEN JAYA BERBASIS WEB</a:t>
            </a:r>
            <a:r>
              <a:rPr lang="id-ID" sz="2300" dirty="0"/>
              <a:t> </a:t>
            </a:r>
            <a:r>
              <a:rPr lang="id-ID" sz="2300" b="1" dirty="0"/>
              <a:t>MENGGUNAKAN </a:t>
            </a:r>
            <a:r>
              <a:rPr lang="id-ID" sz="2300" b="1" i="1" dirty="0"/>
              <a:t>FRAMEWORK CODEIGNITER</a:t>
            </a:r>
            <a:endParaRPr sz="2300" dirty="0">
              <a:solidFill>
                <a:schemeClr val="dk1"/>
              </a:solidFill>
            </a:endParaRPr>
          </a:p>
        </p:txBody>
      </p:sp>
      <p:pic>
        <p:nvPicPr>
          <p:cNvPr id="3" name="Picture 2">
            <a:extLst>
              <a:ext uri="{FF2B5EF4-FFF2-40B4-BE49-F238E27FC236}">
                <a16:creationId xmlns:a16="http://schemas.microsoft.com/office/drawing/2014/main" id="{B3E68F8C-54D0-4764-90FA-200D44FF4DC1}"/>
              </a:ext>
            </a:extLst>
          </p:cNvPr>
          <p:cNvPicPr>
            <a:picLocks noChangeAspect="1"/>
          </p:cNvPicPr>
          <p:nvPr/>
        </p:nvPicPr>
        <p:blipFill>
          <a:blip r:embed="rId3"/>
          <a:stretch>
            <a:fillRect/>
          </a:stretch>
        </p:blipFill>
        <p:spPr>
          <a:xfrm>
            <a:off x="120164" y="1330526"/>
            <a:ext cx="3667544" cy="3568664"/>
          </a:xfrm>
          <a:prstGeom prst="rect">
            <a:avLst/>
          </a:prstGeom>
        </p:spPr>
      </p:pic>
      <p:pic>
        <p:nvPicPr>
          <p:cNvPr id="4" name="Picture 3">
            <a:extLst>
              <a:ext uri="{FF2B5EF4-FFF2-40B4-BE49-F238E27FC236}">
                <a16:creationId xmlns:a16="http://schemas.microsoft.com/office/drawing/2014/main" id="{0B8BE874-1A10-4C8D-9430-0436C1A25880}"/>
              </a:ext>
            </a:extLst>
          </p:cNvPr>
          <p:cNvPicPr>
            <a:picLocks noChangeAspect="1"/>
          </p:cNvPicPr>
          <p:nvPr/>
        </p:nvPicPr>
        <p:blipFill>
          <a:blip r:embed="rId4"/>
          <a:stretch>
            <a:fillRect/>
          </a:stretch>
        </p:blipFill>
        <p:spPr>
          <a:xfrm>
            <a:off x="5227534" y="2379408"/>
            <a:ext cx="1503033" cy="11962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1711905" y="101590"/>
            <a:ext cx="5971429" cy="302170"/>
          </a:xfrm>
        </p:spPr>
        <p:txBody>
          <a:bodyPr/>
          <a:lstStyle/>
          <a:p>
            <a:pPr lvl="0"/>
            <a:r>
              <a:rPr lang="id-ID" dirty="0"/>
              <a:t>Usecase diagram yang diusulkan</a:t>
            </a:r>
          </a:p>
        </p:txBody>
      </p:sp>
      <p:pic>
        <p:nvPicPr>
          <p:cNvPr id="3" name="Picture 2">
            <a:extLst>
              <a:ext uri="{FF2B5EF4-FFF2-40B4-BE49-F238E27FC236}">
                <a16:creationId xmlns:a16="http://schemas.microsoft.com/office/drawing/2014/main" id="{AC050226-5AB9-4C49-BF2D-E0C29F2C9A2A}"/>
              </a:ext>
            </a:extLst>
          </p:cNvPr>
          <p:cNvPicPr>
            <a:picLocks noChangeAspect="1"/>
          </p:cNvPicPr>
          <p:nvPr/>
        </p:nvPicPr>
        <p:blipFill>
          <a:blip r:embed="rId3"/>
          <a:stretch>
            <a:fillRect/>
          </a:stretch>
        </p:blipFill>
        <p:spPr>
          <a:xfrm>
            <a:off x="430306" y="730645"/>
            <a:ext cx="8283388" cy="4412855"/>
          </a:xfrm>
          <a:prstGeom prst="rect">
            <a:avLst/>
          </a:prstGeom>
        </p:spPr>
      </p:pic>
    </p:spTree>
    <p:extLst>
      <p:ext uri="{BB962C8B-B14F-4D97-AF65-F5344CB8AC3E}">
        <p14:creationId xmlns:p14="http://schemas.microsoft.com/office/powerpoint/2010/main" val="320534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1711905" y="101590"/>
            <a:ext cx="5971429" cy="302170"/>
          </a:xfrm>
        </p:spPr>
        <p:txBody>
          <a:bodyPr/>
          <a:lstStyle/>
          <a:p>
            <a:pPr lvl="0"/>
            <a:r>
              <a:rPr lang="en-US" dirty="0"/>
              <a:t>ERD Yang </a:t>
            </a:r>
            <a:r>
              <a:rPr lang="en-US" dirty="0" err="1"/>
              <a:t>diusulkan</a:t>
            </a:r>
            <a:endParaRPr lang="id-ID" dirty="0"/>
          </a:p>
        </p:txBody>
      </p:sp>
      <p:pic>
        <p:nvPicPr>
          <p:cNvPr id="12" name="Picture 11">
            <a:extLst>
              <a:ext uri="{FF2B5EF4-FFF2-40B4-BE49-F238E27FC236}">
                <a16:creationId xmlns:a16="http://schemas.microsoft.com/office/drawing/2014/main" id="{5A2A4D29-36AE-46C5-8087-9E28AEEC9495}"/>
              </a:ext>
            </a:extLst>
          </p:cNvPr>
          <p:cNvPicPr>
            <a:picLocks noChangeAspect="1"/>
          </p:cNvPicPr>
          <p:nvPr/>
        </p:nvPicPr>
        <p:blipFill>
          <a:blip r:embed="rId3"/>
          <a:stretch>
            <a:fillRect/>
          </a:stretch>
        </p:blipFill>
        <p:spPr>
          <a:xfrm>
            <a:off x="2296499" y="590708"/>
            <a:ext cx="4306007" cy="4646921"/>
          </a:xfrm>
          <a:prstGeom prst="rect">
            <a:avLst/>
          </a:prstGeom>
        </p:spPr>
      </p:pic>
    </p:spTree>
    <p:extLst>
      <p:ext uri="{BB962C8B-B14F-4D97-AF65-F5344CB8AC3E}">
        <p14:creationId xmlns:p14="http://schemas.microsoft.com/office/powerpoint/2010/main" val="5545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p38"/>
          <p:cNvSpPr txBox="1">
            <a:spLocks noGrp="1"/>
          </p:cNvSpPr>
          <p:nvPr>
            <p:ph type="title"/>
          </p:nvPr>
        </p:nvSpPr>
        <p:spPr>
          <a:xfrm>
            <a:off x="448974" y="165347"/>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Kesimpulan</a:t>
            </a:r>
            <a:endParaRPr dirty="0"/>
          </a:p>
        </p:txBody>
      </p:sp>
      <p:grpSp>
        <p:nvGrpSpPr>
          <p:cNvPr id="1590" name="Google Shape;1590;p38"/>
          <p:cNvGrpSpPr/>
          <p:nvPr/>
        </p:nvGrpSpPr>
        <p:grpSpPr>
          <a:xfrm>
            <a:off x="212802" y="165347"/>
            <a:ext cx="8693691" cy="1248776"/>
            <a:chOff x="1137100" y="859900"/>
            <a:chExt cx="7632789" cy="1248776"/>
          </a:xfrm>
        </p:grpSpPr>
        <p:grpSp>
          <p:nvGrpSpPr>
            <p:cNvPr id="1591" name="Google Shape;1591;p38"/>
            <p:cNvGrpSpPr/>
            <p:nvPr/>
          </p:nvGrpSpPr>
          <p:grpSpPr>
            <a:xfrm>
              <a:off x="1137100" y="1155775"/>
              <a:ext cx="7632789" cy="952901"/>
              <a:chOff x="982550" y="1098638"/>
              <a:chExt cx="7754534" cy="968100"/>
            </a:xfrm>
          </p:grpSpPr>
          <p:sp>
            <p:nvSpPr>
              <p:cNvPr id="1575" name="Google Shape;1575;p38"/>
              <p:cNvSpPr/>
              <p:nvPr/>
            </p:nvSpPr>
            <p:spPr>
              <a:xfrm>
                <a:off x="982550" y="1098638"/>
                <a:ext cx="7625883" cy="96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txBox="1"/>
              <p:nvPr/>
            </p:nvSpPr>
            <p:spPr>
              <a:xfrm>
                <a:off x="1214394" y="1422804"/>
                <a:ext cx="7522690" cy="330884"/>
              </a:xfrm>
              <a:prstGeom prst="rect">
                <a:avLst/>
              </a:prstGeom>
              <a:noFill/>
              <a:ln>
                <a:noFill/>
              </a:ln>
            </p:spPr>
            <p:txBody>
              <a:bodyPr spcFirstLastPara="1" wrap="square" lIns="91425" tIns="91425" rIns="91425" bIns="91425" anchor="ctr" anchorCtr="0">
                <a:noAutofit/>
              </a:bodyPr>
              <a:lstStyle/>
              <a:p>
                <a:r>
                  <a:rPr lang="id-ID" dirty="0"/>
                  <a:t>Sistem ini memudahkan para Organisasi mahasiswa dalam pembuatan Rancangan Anggaran Kegiatan (RAK), dan pengajuan Proposal, serta Laporan Pertanggungjawaban (LPJ) tanpa harus meminta tanda tangan sebagai bentuk persetujuan dari beberapa pihak terkait. Pada sistem ini juga Kabag Kemahasiswaan dapat melihat jumlah anggota di setiap Organisasi Mahasiswa.</a:t>
                </a:r>
                <a:endParaRPr lang="id-ID" sz="1200" dirty="0">
                  <a:effectLst/>
                </a:endParaRPr>
              </a:p>
            </p:txBody>
          </p:sp>
        </p:grpSp>
        <p:sp>
          <p:nvSpPr>
            <p:cNvPr id="1594" name="Google Shape;1594;p38"/>
            <p:cNvSpPr/>
            <p:nvPr/>
          </p:nvSpPr>
          <p:spPr>
            <a:xfrm>
              <a:off x="1137100" y="859900"/>
              <a:ext cx="295800" cy="550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1</a:t>
              </a:r>
              <a:endParaRPr sz="16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1600" name="Google Shape;1600;p38"/>
          <p:cNvGrpSpPr/>
          <p:nvPr/>
        </p:nvGrpSpPr>
        <p:grpSpPr>
          <a:xfrm>
            <a:off x="220863" y="1478275"/>
            <a:ext cx="8541398" cy="1248794"/>
            <a:chOff x="4971383" y="2172846"/>
            <a:chExt cx="3273642" cy="1248794"/>
          </a:xfrm>
        </p:grpSpPr>
        <p:grpSp>
          <p:nvGrpSpPr>
            <p:cNvPr id="1601" name="Google Shape;1601;p38"/>
            <p:cNvGrpSpPr/>
            <p:nvPr/>
          </p:nvGrpSpPr>
          <p:grpSpPr>
            <a:xfrm>
              <a:off x="4971440" y="2468739"/>
              <a:ext cx="3273585" cy="952901"/>
              <a:chOff x="4878050" y="2432544"/>
              <a:chExt cx="3325800" cy="968100"/>
            </a:xfrm>
          </p:grpSpPr>
          <p:sp>
            <p:nvSpPr>
              <p:cNvPr id="1579" name="Google Shape;1579;p38"/>
              <p:cNvSpPr/>
              <p:nvPr/>
            </p:nvSpPr>
            <p:spPr>
              <a:xfrm>
                <a:off x="4878050" y="2432544"/>
                <a:ext cx="3325800" cy="968100"/>
              </a:xfrm>
              <a:prstGeom prst="roundRect">
                <a:avLst>
                  <a:gd name="adj" fmla="val 16667"/>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txBox="1"/>
              <p:nvPr/>
            </p:nvSpPr>
            <p:spPr>
              <a:xfrm>
                <a:off x="4990032" y="2798010"/>
                <a:ext cx="3207604" cy="345000"/>
              </a:xfrm>
              <a:prstGeom prst="rect">
                <a:avLst/>
              </a:prstGeom>
              <a:noFill/>
              <a:ln>
                <a:noFill/>
              </a:ln>
            </p:spPr>
            <p:txBody>
              <a:bodyPr spcFirstLastPara="1" wrap="square" lIns="91425" tIns="91425" rIns="91425" bIns="91425" anchor="ctr" anchorCtr="0">
                <a:noAutofit/>
              </a:bodyPr>
              <a:lstStyle/>
              <a:p>
                <a:r>
                  <a:rPr lang="id-ID" dirty="0"/>
                  <a:t>Di dalam sistem ini Organisasi Mahasiswa hanya mengirim dalam bentuk data-data RAK proposal dan Laporan Pertanggungjawaban (LPJ) menunggu konfirmasi persetujuan dari Badan Eksekutif Mahasiswa (BEM), Dewan Perwakilan Mahasiswa (DPM), Kaprodi, Kabag Kemahasiswaan, dan Biro Akademik.</a:t>
                </a:r>
                <a:endParaRPr lang="id-ID" sz="1200" dirty="0"/>
              </a:p>
            </p:txBody>
          </p:sp>
        </p:grpSp>
        <p:sp>
          <p:nvSpPr>
            <p:cNvPr id="1604" name="Google Shape;1604;p38"/>
            <p:cNvSpPr/>
            <p:nvPr/>
          </p:nvSpPr>
          <p:spPr>
            <a:xfrm>
              <a:off x="4971383" y="2172846"/>
              <a:ext cx="126039" cy="548700"/>
            </a:xfrm>
            <a:prstGeom prst="roundRect">
              <a:avLst>
                <a:gd name="adj" fmla="val 16667"/>
              </a:avLst>
            </a:prstGeom>
            <a:solidFill>
              <a:schemeClr val="tx2">
                <a:lumMod val="60000"/>
                <a:lumOff val="40000"/>
              </a:schemeClr>
            </a:solidFill>
            <a:ln>
              <a:solidFill>
                <a:schemeClr val="tx2">
                  <a:lumMod val="60000"/>
                  <a:lumOff val="4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Fira Sans Extra Condensed SemiBold"/>
                  <a:ea typeface="Fira Sans Extra Condensed SemiBold"/>
                  <a:cs typeface="Fira Sans Extra Condensed SemiBold"/>
                  <a:sym typeface="Fira Sans Extra Condensed SemiBold"/>
                </a:rPr>
                <a:t>3</a:t>
              </a:r>
              <a:endParaRPr sz="160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1610" name="Google Shape;1610;p38"/>
          <p:cNvGrpSpPr/>
          <p:nvPr/>
        </p:nvGrpSpPr>
        <p:grpSpPr>
          <a:xfrm>
            <a:off x="212802" y="2791221"/>
            <a:ext cx="8549459" cy="1248800"/>
            <a:chOff x="4963322" y="3485792"/>
            <a:chExt cx="3274887" cy="1248800"/>
          </a:xfrm>
          <a:solidFill>
            <a:srgbClr val="00B050"/>
          </a:solidFill>
        </p:grpSpPr>
        <p:grpSp>
          <p:nvGrpSpPr>
            <p:cNvPr id="1611" name="Google Shape;1611;p38"/>
            <p:cNvGrpSpPr/>
            <p:nvPr/>
          </p:nvGrpSpPr>
          <p:grpSpPr>
            <a:xfrm>
              <a:off x="4964624" y="3781691"/>
              <a:ext cx="3273585" cy="952901"/>
              <a:chOff x="4871125" y="3766438"/>
              <a:chExt cx="3325800" cy="968100"/>
            </a:xfrm>
            <a:grpFill/>
          </p:grpSpPr>
          <p:sp>
            <p:nvSpPr>
              <p:cNvPr id="1582" name="Google Shape;1582;p38"/>
              <p:cNvSpPr/>
              <p:nvPr/>
            </p:nvSpPr>
            <p:spPr>
              <a:xfrm>
                <a:off x="4871125" y="3766438"/>
                <a:ext cx="3325800" cy="968100"/>
              </a:xfrm>
              <a:prstGeom prst="roundRect">
                <a:avLst>
                  <a:gd name="adj" fmla="val 16667"/>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txBox="1"/>
              <p:nvPr/>
            </p:nvSpPr>
            <p:spPr>
              <a:xfrm>
                <a:off x="5000916" y="4023271"/>
                <a:ext cx="3175836" cy="345000"/>
              </a:xfrm>
              <a:prstGeom prst="rect">
                <a:avLst/>
              </a:prstGeom>
              <a:grpFill/>
              <a:ln>
                <a:noFill/>
              </a:ln>
            </p:spPr>
            <p:txBody>
              <a:bodyPr spcFirstLastPara="1" wrap="square" lIns="91425" tIns="91425" rIns="91425" bIns="91425" anchor="ctr" anchorCtr="0">
                <a:noAutofit/>
              </a:bodyPr>
              <a:lstStyle/>
              <a:p>
                <a:r>
                  <a:rPr lang="id-ID" dirty="0"/>
                  <a:t>Pada pengajuan kegiatan sudah secara otomatis terisi data rancangan anggaran kegiatan yang dibutuhkan dalam proposal dan data tersebut tidak dapat diubah oleh organisasi mahasiswa maupun oleh pihak lainnya. </a:t>
                </a:r>
                <a:endParaRPr lang="id-ID" sz="1200" dirty="0"/>
              </a:p>
            </p:txBody>
          </p:sp>
        </p:grpSp>
        <p:sp>
          <p:nvSpPr>
            <p:cNvPr id="1614" name="Google Shape;1614;p38"/>
            <p:cNvSpPr/>
            <p:nvPr/>
          </p:nvSpPr>
          <p:spPr>
            <a:xfrm>
              <a:off x="4963322" y="3485792"/>
              <a:ext cx="129056" cy="548700"/>
            </a:xfrm>
            <a:prstGeom prst="roundRect">
              <a:avLst>
                <a:gd name="adj" fmla="val 16667"/>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6</a:t>
              </a:r>
              <a:endParaRPr sz="16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44" name="Google Shape;1610;p38"/>
          <p:cNvGrpSpPr/>
          <p:nvPr/>
        </p:nvGrpSpPr>
        <p:grpSpPr>
          <a:xfrm>
            <a:off x="160965" y="4104167"/>
            <a:ext cx="8549459" cy="1248800"/>
            <a:chOff x="4963322" y="3485792"/>
            <a:chExt cx="3274887" cy="1248800"/>
          </a:xfrm>
        </p:grpSpPr>
        <p:grpSp>
          <p:nvGrpSpPr>
            <p:cNvPr id="45" name="Google Shape;1611;p38"/>
            <p:cNvGrpSpPr/>
            <p:nvPr/>
          </p:nvGrpSpPr>
          <p:grpSpPr>
            <a:xfrm>
              <a:off x="4964624" y="3781691"/>
              <a:ext cx="3273585" cy="952901"/>
              <a:chOff x="4871125" y="3766438"/>
              <a:chExt cx="3325800" cy="968100"/>
            </a:xfrm>
          </p:grpSpPr>
          <p:sp>
            <p:nvSpPr>
              <p:cNvPr id="47" name="Google Shape;1582;p38"/>
              <p:cNvSpPr/>
              <p:nvPr/>
            </p:nvSpPr>
            <p:spPr>
              <a:xfrm>
                <a:off x="4871125" y="3766438"/>
                <a:ext cx="3325800" cy="968100"/>
              </a:xfrm>
              <a:prstGeom prst="roundRect">
                <a:avLst>
                  <a:gd name="adj" fmla="val 16667"/>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12;p38"/>
              <p:cNvSpPr txBox="1"/>
              <p:nvPr/>
            </p:nvSpPr>
            <p:spPr>
              <a:xfrm>
                <a:off x="5000916" y="4023271"/>
                <a:ext cx="3175836" cy="345000"/>
              </a:xfrm>
              <a:prstGeom prst="rect">
                <a:avLst/>
              </a:prstGeom>
              <a:noFill/>
              <a:ln>
                <a:noFill/>
              </a:ln>
            </p:spPr>
            <p:txBody>
              <a:bodyPr spcFirstLastPara="1" wrap="square" lIns="91425" tIns="91425" rIns="91425" bIns="91425" anchor="ctr" anchorCtr="0">
                <a:noAutofit/>
              </a:bodyPr>
              <a:lstStyle/>
              <a:p>
                <a:r>
                  <a:rPr lang="id-ID" dirty="0"/>
                  <a:t>Kabag Kemahasiswaan dan Organisasi Mahasiswa mengetahui berapa banyak Kegiatan yang sudah terlaksana oleh Organisasi Mahasiswa selama 1 tahun untuk dijadikan bahan evaluasi ditahun berikutnya.</a:t>
                </a:r>
                <a:endParaRPr lang="id-ID" dirty="0">
                  <a:effectLst/>
                </a:endParaRPr>
              </a:p>
            </p:txBody>
          </p:sp>
        </p:grpSp>
        <p:sp>
          <p:nvSpPr>
            <p:cNvPr id="46" name="Google Shape;1614;p38"/>
            <p:cNvSpPr/>
            <p:nvPr/>
          </p:nvSpPr>
          <p:spPr>
            <a:xfrm>
              <a:off x="4963322" y="3485792"/>
              <a:ext cx="129056" cy="548700"/>
            </a:xfrm>
            <a:prstGeom prst="roundRect">
              <a:avLst>
                <a:gd name="adj" fmla="val 16667"/>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6</a:t>
              </a:r>
              <a:endParaRPr sz="1600">
                <a:solidFill>
                  <a:schemeClr val="lt1"/>
                </a:solidFill>
                <a:latin typeface="Fira Sans Extra Condensed SemiBold"/>
                <a:ea typeface="Fira Sans Extra Condensed SemiBold"/>
                <a:cs typeface="Fira Sans Extra Condensed SemiBold"/>
                <a:sym typeface="Fira Sans Extra Condensed SemiBold"/>
              </a:endParaRPr>
            </a:p>
          </p:txBody>
        </p:sp>
      </p:grpSp>
    </p:spTree>
    <p:extLst>
      <p:ext uri="{BB962C8B-B14F-4D97-AF65-F5344CB8AC3E}">
        <p14:creationId xmlns:p14="http://schemas.microsoft.com/office/powerpoint/2010/main" val="114446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p38"/>
          <p:cNvSpPr txBox="1">
            <a:spLocks noGrp="1"/>
          </p:cNvSpPr>
          <p:nvPr>
            <p:ph type="title"/>
          </p:nvPr>
        </p:nvSpPr>
        <p:spPr>
          <a:xfrm>
            <a:off x="453150" y="193643"/>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SARAN</a:t>
            </a:r>
            <a:endParaRPr dirty="0"/>
          </a:p>
        </p:txBody>
      </p:sp>
      <p:grpSp>
        <p:nvGrpSpPr>
          <p:cNvPr id="1590" name="Google Shape;1590;p38"/>
          <p:cNvGrpSpPr/>
          <p:nvPr/>
        </p:nvGrpSpPr>
        <p:grpSpPr>
          <a:xfrm>
            <a:off x="216978" y="662888"/>
            <a:ext cx="8693691" cy="1248776"/>
            <a:chOff x="1137100" y="859900"/>
            <a:chExt cx="7632789" cy="1248776"/>
          </a:xfrm>
        </p:grpSpPr>
        <p:grpSp>
          <p:nvGrpSpPr>
            <p:cNvPr id="1591" name="Google Shape;1591;p38"/>
            <p:cNvGrpSpPr/>
            <p:nvPr/>
          </p:nvGrpSpPr>
          <p:grpSpPr>
            <a:xfrm>
              <a:off x="1137100" y="1155775"/>
              <a:ext cx="7632789" cy="952901"/>
              <a:chOff x="982550" y="1098638"/>
              <a:chExt cx="7754534" cy="968100"/>
            </a:xfrm>
          </p:grpSpPr>
          <p:sp>
            <p:nvSpPr>
              <p:cNvPr id="1575" name="Google Shape;1575;p38"/>
              <p:cNvSpPr/>
              <p:nvPr/>
            </p:nvSpPr>
            <p:spPr>
              <a:xfrm>
                <a:off x="982550" y="1098638"/>
                <a:ext cx="7625883" cy="96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txBox="1"/>
              <p:nvPr/>
            </p:nvSpPr>
            <p:spPr>
              <a:xfrm>
                <a:off x="1214394" y="1422804"/>
                <a:ext cx="7522690" cy="330884"/>
              </a:xfrm>
              <a:prstGeom prst="rect">
                <a:avLst/>
              </a:prstGeom>
              <a:noFill/>
              <a:ln>
                <a:noFill/>
              </a:ln>
            </p:spPr>
            <p:txBody>
              <a:bodyPr spcFirstLastPara="1" wrap="square" lIns="91425" tIns="91425" rIns="91425" bIns="91425" anchor="ctr" anchorCtr="0">
                <a:noAutofit/>
              </a:bodyPr>
              <a:lstStyle/>
              <a:p>
                <a:pPr algn="just" rtl="0">
                  <a:spcAft>
                    <a:spcPts val="0"/>
                  </a:spcAft>
                </a:pPr>
                <a:r>
                  <a:rPr lang="id-ID" sz="1800" b="0" i="0" dirty="0">
                    <a:effectLst/>
                    <a:latin typeface="Times New Roman, serif"/>
                  </a:rPr>
                  <a:t>Untuk kedepannya diperlukan notifikasi kepada pengguna bahwa ada pengajuan atau notifikasi pengajuan sudah di setujui atau adanya revisi.</a:t>
                </a:r>
                <a:endParaRPr lang="id-ID" dirty="0">
                  <a:effectLst/>
                </a:endParaRPr>
              </a:p>
            </p:txBody>
          </p:sp>
        </p:grpSp>
        <p:sp>
          <p:nvSpPr>
            <p:cNvPr id="1594" name="Google Shape;1594;p38"/>
            <p:cNvSpPr/>
            <p:nvPr/>
          </p:nvSpPr>
          <p:spPr>
            <a:xfrm>
              <a:off x="1137100" y="859900"/>
              <a:ext cx="295800" cy="5508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1</a:t>
              </a:r>
              <a:endParaRPr sz="160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1600" name="Google Shape;1600;p38"/>
          <p:cNvGrpSpPr/>
          <p:nvPr/>
        </p:nvGrpSpPr>
        <p:grpSpPr>
          <a:xfrm>
            <a:off x="225039" y="1975816"/>
            <a:ext cx="8541398" cy="1248794"/>
            <a:chOff x="4971383" y="2172846"/>
            <a:chExt cx="3273642" cy="1248794"/>
          </a:xfrm>
        </p:grpSpPr>
        <p:grpSp>
          <p:nvGrpSpPr>
            <p:cNvPr id="1601" name="Google Shape;1601;p38"/>
            <p:cNvGrpSpPr/>
            <p:nvPr/>
          </p:nvGrpSpPr>
          <p:grpSpPr>
            <a:xfrm>
              <a:off x="4971440" y="2468739"/>
              <a:ext cx="3273585" cy="952901"/>
              <a:chOff x="4878050" y="2432544"/>
              <a:chExt cx="3325800" cy="968100"/>
            </a:xfrm>
          </p:grpSpPr>
          <p:sp>
            <p:nvSpPr>
              <p:cNvPr id="1579" name="Google Shape;1579;p38"/>
              <p:cNvSpPr/>
              <p:nvPr/>
            </p:nvSpPr>
            <p:spPr>
              <a:xfrm>
                <a:off x="4878050" y="2432544"/>
                <a:ext cx="3325800" cy="968100"/>
              </a:xfrm>
              <a:prstGeom prst="roundRect">
                <a:avLst>
                  <a:gd name="adj" fmla="val 16667"/>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txBox="1"/>
              <p:nvPr/>
            </p:nvSpPr>
            <p:spPr>
              <a:xfrm>
                <a:off x="4990032" y="2798010"/>
                <a:ext cx="3207604" cy="345000"/>
              </a:xfrm>
              <a:prstGeom prst="rect">
                <a:avLst/>
              </a:prstGeom>
              <a:noFill/>
              <a:ln>
                <a:noFill/>
              </a:ln>
            </p:spPr>
            <p:txBody>
              <a:bodyPr spcFirstLastPara="1" wrap="square" lIns="91425" tIns="91425" rIns="91425" bIns="91425" anchor="ctr" anchorCtr="0">
                <a:noAutofit/>
              </a:bodyPr>
              <a:lstStyle/>
              <a:p>
                <a:r>
                  <a:rPr lang="id-ID" sz="1800" b="0" i="0" dirty="0">
                    <a:effectLst/>
                    <a:latin typeface="times new roman" panose="02020603050405020304" pitchFamily="18" charset="0"/>
                  </a:rPr>
                  <a:t>Untuk kedepannya diperlukan perawatan yang rutin terhadap sistem agar sistem dapat berjalan dengan baik.</a:t>
                </a:r>
                <a:endParaRPr lang="id-ID" sz="1600" b="0" i="0" dirty="0">
                  <a:effectLst/>
                </a:endParaRPr>
              </a:p>
              <a:p>
                <a:endParaRPr lang="id-ID" sz="1200" dirty="0"/>
              </a:p>
            </p:txBody>
          </p:sp>
        </p:grpSp>
        <p:sp>
          <p:nvSpPr>
            <p:cNvPr id="1604" name="Google Shape;1604;p38"/>
            <p:cNvSpPr/>
            <p:nvPr/>
          </p:nvSpPr>
          <p:spPr>
            <a:xfrm>
              <a:off x="4971383" y="2172846"/>
              <a:ext cx="126039" cy="548700"/>
            </a:xfrm>
            <a:prstGeom prst="roundRect">
              <a:avLst>
                <a:gd name="adj" fmla="val 16667"/>
              </a:avLst>
            </a:prstGeom>
            <a:solidFill>
              <a:schemeClr val="tx2">
                <a:lumMod val="60000"/>
                <a:lumOff val="40000"/>
              </a:schemeClr>
            </a:solidFill>
            <a:ln>
              <a:solidFill>
                <a:schemeClr val="tx2">
                  <a:lumMod val="60000"/>
                  <a:lumOff val="4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Fira Sans Extra Condensed SemiBold"/>
                  <a:ea typeface="Fira Sans Extra Condensed SemiBold"/>
                  <a:cs typeface="Fira Sans Extra Condensed SemiBold"/>
                  <a:sym typeface="Fira Sans Extra Condensed SemiBold"/>
                </a:rPr>
                <a:t>3</a:t>
              </a:r>
              <a:endParaRPr sz="1600" dirty="0">
                <a:solidFill>
                  <a:schemeClr val="lt1"/>
                </a:solidFill>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7"/>
          <p:cNvSpPr txBox="1">
            <a:spLocks noGrp="1"/>
          </p:cNvSpPr>
          <p:nvPr>
            <p:ph type="title"/>
          </p:nvPr>
        </p:nvSpPr>
        <p:spPr>
          <a:xfrm>
            <a:off x="448975" y="410350"/>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Latar Belakang</a:t>
            </a:r>
            <a:endParaRPr dirty="0"/>
          </a:p>
        </p:txBody>
      </p:sp>
      <p:grpSp>
        <p:nvGrpSpPr>
          <p:cNvPr id="353" name="Google Shape;353;p17"/>
          <p:cNvGrpSpPr/>
          <p:nvPr/>
        </p:nvGrpSpPr>
        <p:grpSpPr>
          <a:xfrm>
            <a:off x="2883173" y="1288628"/>
            <a:ext cx="3377655" cy="3175843"/>
            <a:chOff x="2883173" y="1288628"/>
            <a:chExt cx="3377655" cy="3175843"/>
          </a:xfrm>
        </p:grpSpPr>
        <p:sp>
          <p:nvSpPr>
            <p:cNvPr id="354" name="Google Shape;354;p17"/>
            <p:cNvSpPr/>
            <p:nvPr/>
          </p:nvSpPr>
          <p:spPr>
            <a:xfrm>
              <a:off x="3645853" y="1288628"/>
              <a:ext cx="1817400" cy="181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4443427" y="2646771"/>
              <a:ext cx="1817400" cy="181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2883173" y="2646772"/>
              <a:ext cx="1817400" cy="181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150200" y="2666626"/>
              <a:ext cx="843600" cy="843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17"/>
          <p:cNvGrpSpPr/>
          <p:nvPr/>
        </p:nvGrpSpPr>
        <p:grpSpPr>
          <a:xfrm>
            <a:off x="6449799" y="2392450"/>
            <a:ext cx="2527945" cy="1376700"/>
            <a:chOff x="6449799" y="2392450"/>
            <a:chExt cx="2527945" cy="968213"/>
          </a:xfrm>
        </p:grpSpPr>
        <p:sp>
          <p:nvSpPr>
            <p:cNvPr id="359" name="Google Shape;359;p17"/>
            <p:cNvSpPr txBox="1"/>
            <p:nvPr/>
          </p:nvSpPr>
          <p:spPr>
            <a:xfrm>
              <a:off x="6449799" y="2392450"/>
              <a:ext cx="2527945" cy="5288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a:solidFill>
                    <a:schemeClr val="accent1"/>
                  </a:solidFill>
                  <a:latin typeface="Fira Sans Extra Condensed Medium"/>
                  <a:ea typeface="Fira Sans Extra Condensed Medium"/>
                  <a:cs typeface="Fira Sans Extra Condensed Medium"/>
                  <a:sym typeface="Fira Sans Extra Condensed Medium"/>
                </a:rPr>
                <a:t>Pengajuan Kegiatan yang masih manual</a:t>
              </a:r>
              <a:endParaRPr sz="18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60" name="Google Shape;360;p17"/>
            <p:cNvSpPr txBox="1"/>
            <p:nvPr/>
          </p:nvSpPr>
          <p:spPr>
            <a:xfrm>
              <a:off x="6743821" y="2833563"/>
              <a:ext cx="1872000" cy="52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p:txBody>
        </p:sp>
      </p:grpSp>
      <p:grpSp>
        <p:nvGrpSpPr>
          <p:cNvPr id="361" name="Google Shape;361;p17"/>
          <p:cNvGrpSpPr/>
          <p:nvPr/>
        </p:nvGrpSpPr>
        <p:grpSpPr>
          <a:xfrm>
            <a:off x="178128" y="1426849"/>
            <a:ext cx="2956957" cy="1506355"/>
            <a:chOff x="178128" y="1426850"/>
            <a:chExt cx="2956957" cy="968211"/>
          </a:xfrm>
        </p:grpSpPr>
        <p:sp>
          <p:nvSpPr>
            <p:cNvPr id="362" name="Google Shape;362;p17"/>
            <p:cNvSpPr txBox="1"/>
            <p:nvPr/>
          </p:nvSpPr>
          <p:spPr>
            <a:xfrm flipH="1">
              <a:off x="178129" y="1426850"/>
              <a:ext cx="2956956"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a:solidFill>
                    <a:schemeClr val="dk2"/>
                  </a:solidFill>
                  <a:latin typeface="Fira Sans Extra Condensed Medium"/>
                  <a:ea typeface="Fira Sans Extra Condensed Medium"/>
                  <a:cs typeface="Fira Sans Extra Condensed Medium"/>
                  <a:sym typeface="Fira Sans Extra Condensed Medium"/>
                </a:rPr>
                <a:t>Ormawa Sebagai wadah dalam pengembangan kampus</a:t>
              </a:r>
              <a:endParaRPr sz="18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363" name="Google Shape;363;p17"/>
            <p:cNvSpPr txBox="1"/>
            <p:nvPr/>
          </p:nvSpPr>
          <p:spPr>
            <a:xfrm flipH="1">
              <a:off x="178128" y="1867962"/>
              <a:ext cx="2956955" cy="5270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p:txBody>
        </p:sp>
      </p:grpSp>
      <p:grpSp>
        <p:nvGrpSpPr>
          <p:cNvPr id="364" name="Google Shape;364;p17"/>
          <p:cNvGrpSpPr/>
          <p:nvPr/>
        </p:nvGrpSpPr>
        <p:grpSpPr>
          <a:xfrm>
            <a:off x="273132" y="3356050"/>
            <a:ext cx="2517693" cy="1310953"/>
            <a:chOff x="273132" y="3356050"/>
            <a:chExt cx="2517693" cy="970225"/>
          </a:xfrm>
        </p:grpSpPr>
        <p:sp>
          <p:nvSpPr>
            <p:cNvPr id="365" name="Google Shape;365;p17"/>
            <p:cNvSpPr txBox="1"/>
            <p:nvPr/>
          </p:nvSpPr>
          <p:spPr>
            <a:xfrm flipH="1">
              <a:off x="273132" y="3356050"/>
              <a:ext cx="2517693" cy="4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800" dirty="0">
                  <a:solidFill>
                    <a:schemeClr val="lt2"/>
                  </a:solidFill>
                  <a:latin typeface="Fira Sans Extra Condensed Medium"/>
                  <a:ea typeface="Fira Sans Extra Condensed Medium"/>
                  <a:cs typeface="Fira Sans Extra Condensed Medium"/>
                  <a:sym typeface="Fira Sans Extra Condensed Medium"/>
                </a:rPr>
                <a:t>Memonitoring Organisasi Mahasiswa</a:t>
              </a:r>
              <a:endParaRPr sz="1800" dirty="0">
                <a:solidFill>
                  <a:schemeClr val="lt2"/>
                </a:solidFill>
                <a:latin typeface="Fira Sans Extra Condensed Medium"/>
                <a:ea typeface="Fira Sans Extra Condensed Medium"/>
                <a:cs typeface="Fira Sans Extra Condensed Medium"/>
                <a:sym typeface="Fira Sans Extra Condensed Medium"/>
              </a:endParaRPr>
            </a:p>
          </p:txBody>
        </p:sp>
        <p:sp>
          <p:nvSpPr>
            <p:cNvPr id="366" name="Google Shape;366;p17"/>
            <p:cNvSpPr txBox="1"/>
            <p:nvPr/>
          </p:nvSpPr>
          <p:spPr>
            <a:xfrm flipH="1">
              <a:off x="528299" y="3799175"/>
              <a:ext cx="1484700" cy="52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grpSp>
      <p:grpSp>
        <p:nvGrpSpPr>
          <p:cNvPr id="367" name="Google Shape;367;p17"/>
          <p:cNvGrpSpPr/>
          <p:nvPr/>
        </p:nvGrpSpPr>
        <p:grpSpPr>
          <a:xfrm>
            <a:off x="4242509" y="1900300"/>
            <a:ext cx="624088" cy="594356"/>
            <a:chOff x="-63665750" y="1914325"/>
            <a:chExt cx="328450" cy="316450"/>
          </a:xfrm>
        </p:grpSpPr>
        <p:sp>
          <p:nvSpPr>
            <p:cNvPr id="368" name="Google Shape;368;p17"/>
            <p:cNvSpPr/>
            <p:nvPr/>
          </p:nvSpPr>
          <p:spPr>
            <a:xfrm>
              <a:off x="-63665750" y="1914325"/>
              <a:ext cx="328450" cy="316450"/>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63524775" y="1955275"/>
              <a:ext cx="123675" cy="134700"/>
            </a:xfrm>
            <a:custGeom>
              <a:avLst/>
              <a:gdLst/>
              <a:ahLst/>
              <a:cxnLst/>
              <a:rect l="l" t="t" r="r" b="b"/>
              <a:pathLst>
                <a:path w="4947" h="5388" extrusionOk="0">
                  <a:moveTo>
                    <a:pt x="2458" y="882"/>
                  </a:moveTo>
                  <a:cubicBezTo>
                    <a:pt x="2930" y="882"/>
                    <a:pt x="3308" y="1229"/>
                    <a:pt x="3308" y="1702"/>
                  </a:cubicBezTo>
                  <a:cubicBezTo>
                    <a:pt x="3308" y="2174"/>
                    <a:pt x="2962" y="2521"/>
                    <a:pt x="2458" y="2521"/>
                  </a:cubicBezTo>
                  <a:cubicBezTo>
                    <a:pt x="1985" y="2521"/>
                    <a:pt x="1639" y="2174"/>
                    <a:pt x="1639" y="1702"/>
                  </a:cubicBezTo>
                  <a:cubicBezTo>
                    <a:pt x="1639" y="1229"/>
                    <a:pt x="2048" y="882"/>
                    <a:pt x="2458" y="882"/>
                  </a:cubicBezTo>
                  <a:close/>
                  <a:moveTo>
                    <a:pt x="2458" y="3340"/>
                  </a:moveTo>
                  <a:cubicBezTo>
                    <a:pt x="3245" y="3340"/>
                    <a:pt x="3876" y="3875"/>
                    <a:pt x="4096" y="4600"/>
                  </a:cubicBezTo>
                  <a:lnTo>
                    <a:pt x="883" y="4600"/>
                  </a:lnTo>
                  <a:cubicBezTo>
                    <a:pt x="1040" y="3875"/>
                    <a:pt x="1733" y="3340"/>
                    <a:pt x="2458" y="3340"/>
                  </a:cubicBezTo>
                  <a:close/>
                  <a:moveTo>
                    <a:pt x="2458" y="0"/>
                  </a:moveTo>
                  <a:cubicBezTo>
                    <a:pt x="1576" y="0"/>
                    <a:pt x="820" y="756"/>
                    <a:pt x="820" y="1670"/>
                  </a:cubicBezTo>
                  <a:cubicBezTo>
                    <a:pt x="820" y="2080"/>
                    <a:pt x="977" y="2489"/>
                    <a:pt x="1292" y="2804"/>
                  </a:cubicBezTo>
                  <a:cubicBezTo>
                    <a:pt x="536" y="3245"/>
                    <a:pt x="0" y="4033"/>
                    <a:pt x="0" y="4978"/>
                  </a:cubicBezTo>
                  <a:cubicBezTo>
                    <a:pt x="0" y="5230"/>
                    <a:pt x="189" y="5388"/>
                    <a:pt x="410" y="5388"/>
                  </a:cubicBezTo>
                  <a:lnTo>
                    <a:pt x="4569" y="5388"/>
                  </a:lnTo>
                  <a:cubicBezTo>
                    <a:pt x="4789" y="5388"/>
                    <a:pt x="4947" y="5199"/>
                    <a:pt x="4947" y="4978"/>
                  </a:cubicBezTo>
                  <a:cubicBezTo>
                    <a:pt x="4947" y="4033"/>
                    <a:pt x="4443" y="3245"/>
                    <a:pt x="3655" y="2804"/>
                  </a:cubicBezTo>
                  <a:cubicBezTo>
                    <a:pt x="3939" y="2489"/>
                    <a:pt x="4128" y="2080"/>
                    <a:pt x="4128" y="1670"/>
                  </a:cubicBezTo>
                  <a:cubicBezTo>
                    <a:pt x="4128" y="756"/>
                    <a:pt x="3371" y="0"/>
                    <a:pt x="2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7"/>
          <p:cNvSpPr/>
          <p:nvPr/>
        </p:nvSpPr>
        <p:spPr>
          <a:xfrm>
            <a:off x="5054953" y="3258439"/>
            <a:ext cx="594348" cy="594364"/>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3464979" y="3258438"/>
            <a:ext cx="653788" cy="59436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17"/>
          <p:cNvCxnSpPr>
            <a:stCxn id="359" idx="0"/>
            <a:endCxn id="355" idx="6"/>
          </p:cNvCxnSpPr>
          <p:nvPr/>
        </p:nvCxnSpPr>
        <p:spPr>
          <a:xfrm rot="16200000" flipH="1" flipV="1">
            <a:off x="6405714" y="2247562"/>
            <a:ext cx="1163171" cy="1452945"/>
          </a:xfrm>
          <a:prstGeom prst="bentConnector4">
            <a:avLst>
              <a:gd name="adj1" fmla="val -19653"/>
              <a:gd name="adj2" fmla="val 93497"/>
            </a:avLst>
          </a:prstGeom>
          <a:noFill/>
          <a:ln w="9525" cap="flat" cmpd="sng">
            <a:solidFill>
              <a:schemeClr val="dk1"/>
            </a:solidFill>
            <a:prstDash val="solid"/>
            <a:round/>
            <a:headEnd type="none" w="med" len="med"/>
            <a:tailEnd type="none" w="med" len="med"/>
          </a:ln>
        </p:spPr>
      </p:cxnSp>
      <p:cxnSp>
        <p:nvCxnSpPr>
          <p:cNvPr id="373" name="Google Shape;373;p17"/>
          <p:cNvCxnSpPr>
            <a:stCxn id="362" idx="0"/>
            <a:endCxn id="354" idx="2"/>
          </p:cNvCxnSpPr>
          <p:nvPr/>
        </p:nvCxnSpPr>
        <p:spPr>
          <a:xfrm rot="16200000" flipH="1">
            <a:off x="2265915" y="817540"/>
            <a:ext cx="770629" cy="1989246"/>
          </a:xfrm>
          <a:prstGeom prst="bentConnector4">
            <a:avLst>
              <a:gd name="adj1" fmla="val -29664"/>
              <a:gd name="adj2" fmla="val 87162"/>
            </a:avLst>
          </a:prstGeom>
          <a:noFill/>
          <a:ln w="9525" cap="flat" cmpd="sng">
            <a:solidFill>
              <a:schemeClr val="dk1"/>
            </a:solidFill>
            <a:prstDash val="solid"/>
            <a:round/>
            <a:headEnd type="none" w="med" len="med"/>
            <a:tailEnd type="none" w="med" len="med"/>
          </a:ln>
        </p:spPr>
      </p:cxnSp>
      <p:cxnSp>
        <p:nvCxnSpPr>
          <p:cNvPr id="374" name="Google Shape;374;p17"/>
          <p:cNvCxnSpPr>
            <a:stCxn id="365" idx="0"/>
            <a:endCxn id="356" idx="2"/>
          </p:cNvCxnSpPr>
          <p:nvPr/>
        </p:nvCxnSpPr>
        <p:spPr>
          <a:xfrm rot="16200000" flipH="1">
            <a:off x="2107789" y="2780239"/>
            <a:ext cx="199572" cy="1351195"/>
          </a:xfrm>
          <a:prstGeom prst="bentConnector4">
            <a:avLst>
              <a:gd name="adj1" fmla="val -114545"/>
              <a:gd name="adj2" fmla="val 96583"/>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27"/>
          <p:cNvSpPr txBox="1">
            <a:spLocks noGrp="1"/>
          </p:cNvSpPr>
          <p:nvPr>
            <p:ph type="title"/>
          </p:nvPr>
        </p:nvSpPr>
        <p:spPr>
          <a:xfrm>
            <a:off x="448975" y="410350"/>
            <a:ext cx="8237700" cy="218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id-ID" dirty="0"/>
              <a:t>Indikasi Masalah</a:t>
            </a:r>
            <a:endParaRPr dirty="0"/>
          </a:p>
        </p:txBody>
      </p:sp>
      <p:grpSp>
        <p:nvGrpSpPr>
          <p:cNvPr id="800" name="Google Shape;800;p27"/>
          <p:cNvGrpSpPr/>
          <p:nvPr/>
        </p:nvGrpSpPr>
        <p:grpSpPr>
          <a:xfrm>
            <a:off x="885300" y="994100"/>
            <a:ext cx="7373400" cy="826850"/>
            <a:chOff x="1237125" y="994100"/>
            <a:chExt cx="7373400" cy="826850"/>
          </a:xfrm>
        </p:grpSpPr>
        <p:sp>
          <p:nvSpPr>
            <p:cNvPr id="801" name="Google Shape;801;p27"/>
            <p:cNvSpPr/>
            <p:nvPr/>
          </p:nvSpPr>
          <p:spPr>
            <a:xfrm>
              <a:off x="1237125" y="1161850"/>
              <a:ext cx="7373400" cy="659100"/>
            </a:xfrm>
            <a:prstGeom prst="roundRect">
              <a:avLst>
                <a:gd name="adj" fmla="val 16667"/>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7"/>
            <p:cNvSpPr/>
            <p:nvPr/>
          </p:nvSpPr>
          <p:spPr>
            <a:xfrm>
              <a:off x="1237180" y="994100"/>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84"/>
                  </a:lnTo>
                  <a:lnTo>
                    <a:pt x="34537" y="1"/>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7"/>
            <p:cNvSpPr txBox="1"/>
            <p:nvPr/>
          </p:nvSpPr>
          <p:spPr>
            <a:xfrm>
              <a:off x="2382506" y="1161850"/>
              <a:ext cx="6228019" cy="596344"/>
            </a:xfrm>
            <a:prstGeom prst="rect">
              <a:avLst/>
            </a:prstGeom>
            <a:noFill/>
            <a:ln>
              <a:noFill/>
            </a:ln>
          </p:spPr>
          <p:txBody>
            <a:bodyPr spcFirstLastPara="1" wrap="square" lIns="91425" tIns="91425" rIns="91425" bIns="91425" anchor="ctr" anchorCtr="0">
              <a:noAutofit/>
            </a:bodyPr>
            <a:lstStyle/>
            <a:p>
              <a:r>
                <a:rPr lang="id-ID" dirty="0">
                  <a:solidFill>
                    <a:schemeClr val="bg1"/>
                  </a:solidFill>
                </a:rPr>
                <a:t>Proses pengajuan </a:t>
              </a:r>
              <a:r>
                <a:rPr lang="en-US" dirty="0" err="1">
                  <a:solidFill>
                    <a:schemeClr val="bg1"/>
                  </a:solidFill>
                </a:rPr>
                <a:t>kegiatan</a:t>
              </a:r>
              <a:r>
                <a:rPr lang="en-US" dirty="0">
                  <a:solidFill>
                    <a:schemeClr val="bg1"/>
                  </a:solidFill>
                </a:rPr>
                <a:t> yang </a:t>
              </a:r>
              <a:r>
                <a:rPr lang="en-US" dirty="0" err="1">
                  <a:solidFill>
                    <a:schemeClr val="bg1"/>
                  </a:solidFill>
                </a:rPr>
                <a:t>kurang</a:t>
              </a:r>
              <a:r>
                <a:rPr lang="en-US" dirty="0">
                  <a:solidFill>
                    <a:schemeClr val="bg1"/>
                  </a:solidFill>
                </a:rPr>
                <a:t> </a:t>
              </a:r>
              <a:r>
                <a:rPr lang="en-US" dirty="0" err="1">
                  <a:solidFill>
                    <a:schemeClr val="bg1"/>
                  </a:solidFill>
                </a:rPr>
                <a:t>efektif</a:t>
              </a:r>
              <a:r>
                <a:rPr lang="id-ID" dirty="0">
                  <a:solidFill>
                    <a:schemeClr val="bg1"/>
                  </a:solidFill>
                </a:rPr>
                <a:t>.</a:t>
              </a:r>
              <a:endParaRPr lang="id-ID" sz="1200" dirty="0">
                <a:solidFill>
                  <a:schemeClr val="bg1"/>
                </a:solidFill>
              </a:endParaRPr>
            </a:p>
          </p:txBody>
        </p:sp>
        <p:sp>
          <p:nvSpPr>
            <p:cNvPr id="805" name="Google Shape;805;p27"/>
            <p:cNvSpPr/>
            <p:nvPr/>
          </p:nvSpPr>
          <p:spPr>
            <a:xfrm>
              <a:off x="1518875" y="1080738"/>
              <a:ext cx="489900" cy="489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1</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06" name="Google Shape;806;p27"/>
          <p:cNvGrpSpPr/>
          <p:nvPr/>
        </p:nvGrpSpPr>
        <p:grpSpPr>
          <a:xfrm>
            <a:off x="885300" y="1907242"/>
            <a:ext cx="7373400" cy="837025"/>
            <a:chOff x="1237125" y="1885725"/>
            <a:chExt cx="7373400" cy="837025"/>
          </a:xfrm>
        </p:grpSpPr>
        <p:sp>
          <p:nvSpPr>
            <p:cNvPr id="807" name="Google Shape;807;p27"/>
            <p:cNvSpPr/>
            <p:nvPr/>
          </p:nvSpPr>
          <p:spPr>
            <a:xfrm>
              <a:off x="1237125" y="2063650"/>
              <a:ext cx="7373400" cy="6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237180" y="1885725"/>
              <a:ext cx="1053300" cy="739375"/>
            </a:xfrm>
            <a:custGeom>
              <a:avLst/>
              <a:gdLst/>
              <a:ahLst/>
              <a:cxnLst/>
              <a:rect l="l" t="t" r="r" b="b"/>
              <a:pathLst>
                <a:path w="42132" h="29575" extrusionOk="0">
                  <a:moveTo>
                    <a:pt x="3209" y="0"/>
                  </a:moveTo>
                  <a:cubicBezTo>
                    <a:pt x="1429" y="0"/>
                    <a:pt x="0" y="1429"/>
                    <a:pt x="0" y="3208"/>
                  </a:cubicBezTo>
                  <a:lnTo>
                    <a:pt x="0" y="29574"/>
                  </a:lnTo>
                  <a:cubicBezTo>
                    <a:pt x="0" y="27795"/>
                    <a:pt x="1429" y="26341"/>
                    <a:pt x="3209" y="26341"/>
                  </a:cubicBezTo>
                  <a:lnTo>
                    <a:pt x="34537" y="26341"/>
                  </a:lnTo>
                  <a:lnTo>
                    <a:pt x="42131" y="13158"/>
                  </a:lnTo>
                  <a:lnTo>
                    <a:pt x="34537"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txBox="1"/>
            <p:nvPr/>
          </p:nvSpPr>
          <p:spPr>
            <a:xfrm>
              <a:off x="2382505" y="2269776"/>
              <a:ext cx="5946999" cy="208553"/>
            </a:xfrm>
            <a:prstGeom prst="rect">
              <a:avLst/>
            </a:prstGeom>
            <a:noFill/>
            <a:ln>
              <a:noFill/>
            </a:ln>
          </p:spPr>
          <p:txBody>
            <a:bodyPr spcFirstLastPara="1" wrap="square" lIns="91425" tIns="91425" rIns="91425" bIns="91425" anchor="ctr" anchorCtr="0">
              <a:noAutofit/>
            </a:bodyPr>
            <a:lstStyle/>
            <a:p>
              <a:r>
                <a:rPr lang="id-ID" dirty="0">
                  <a:solidFill>
                    <a:schemeClr val="bg1"/>
                  </a:solidFill>
                </a:rPr>
                <a:t>Proses pengajuan membutuhkan biaya yang relatif banyak.</a:t>
              </a:r>
              <a:endParaRPr lang="id-ID" sz="1200" dirty="0">
                <a:solidFill>
                  <a:schemeClr val="bg1"/>
                </a:solidFill>
              </a:endParaRPr>
            </a:p>
          </p:txBody>
        </p:sp>
        <p:sp>
          <p:nvSpPr>
            <p:cNvPr id="811" name="Google Shape;811;p27"/>
            <p:cNvSpPr/>
            <p:nvPr/>
          </p:nvSpPr>
          <p:spPr>
            <a:xfrm>
              <a:off x="1518875" y="1972346"/>
              <a:ext cx="489900" cy="489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2</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12" name="Google Shape;812;p27"/>
          <p:cNvGrpSpPr/>
          <p:nvPr/>
        </p:nvGrpSpPr>
        <p:grpSpPr>
          <a:xfrm>
            <a:off x="885300" y="2830558"/>
            <a:ext cx="7373400" cy="828275"/>
            <a:chOff x="1237125" y="2777325"/>
            <a:chExt cx="7373400" cy="828275"/>
          </a:xfrm>
        </p:grpSpPr>
        <p:sp>
          <p:nvSpPr>
            <p:cNvPr id="813" name="Google Shape;813;p27"/>
            <p:cNvSpPr/>
            <p:nvPr/>
          </p:nvSpPr>
          <p:spPr>
            <a:xfrm>
              <a:off x="1237125" y="2946500"/>
              <a:ext cx="7373400" cy="6591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1237180" y="2777325"/>
              <a:ext cx="1053300" cy="739375"/>
            </a:xfrm>
            <a:custGeom>
              <a:avLst/>
              <a:gdLst/>
              <a:ahLst/>
              <a:cxnLst/>
              <a:rect l="l" t="t" r="r" b="b"/>
              <a:pathLst>
                <a:path w="42132" h="29575" extrusionOk="0">
                  <a:moveTo>
                    <a:pt x="3209" y="0"/>
                  </a:moveTo>
                  <a:cubicBezTo>
                    <a:pt x="1429" y="0"/>
                    <a:pt x="0" y="1429"/>
                    <a:pt x="0" y="3209"/>
                  </a:cubicBezTo>
                  <a:lnTo>
                    <a:pt x="0" y="29575"/>
                  </a:lnTo>
                  <a:cubicBezTo>
                    <a:pt x="0" y="27795"/>
                    <a:pt x="1429" y="26341"/>
                    <a:pt x="3209" y="26341"/>
                  </a:cubicBezTo>
                  <a:lnTo>
                    <a:pt x="34537" y="26341"/>
                  </a:lnTo>
                  <a:lnTo>
                    <a:pt x="42131" y="13158"/>
                  </a:lnTo>
                  <a:lnTo>
                    <a:pt x="34537" y="0"/>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txBox="1"/>
            <p:nvPr/>
          </p:nvSpPr>
          <p:spPr>
            <a:xfrm>
              <a:off x="2382505" y="3126679"/>
              <a:ext cx="5986800" cy="262800"/>
            </a:xfrm>
            <a:prstGeom prst="rect">
              <a:avLst/>
            </a:prstGeom>
            <a:noFill/>
            <a:ln>
              <a:noFill/>
            </a:ln>
          </p:spPr>
          <p:txBody>
            <a:bodyPr spcFirstLastPara="1" wrap="square" lIns="91425" tIns="91425" rIns="91425" bIns="91425" anchor="ctr" anchorCtr="0">
              <a:noAutofit/>
            </a:bodyPr>
            <a:lstStyle/>
            <a:p>
              <a:r>
                <a:rPr lang="id-ID" dirty="0"/>
                <a:t>Sering terjadinya pengajuan kegiatan yang tidak sesuai dengan jadwal rencana anggaran kegiatan (RAK)</a:t>
              </a:r>
              <a:endParaRPr lang="id-ID" sz="1200" dirty="0"/>
            </a:p>
          </p:txBody>
        </p:sp>
        <p:sp>
          <p:nvSpPr>
            <p:cNvPr id="817" name="Google Shape;817;p27"/>
            <p:cNvSpPr/>
            <p:nvPr/>
          </p:nvSpPr>
          <p:spPr>
            <a:xfrm>
              <a:off x="1518875" y="2863954"/>
              <a:ext cx="489900" cy="48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3</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18" name="Google Shape;818;p27"/>
          <p:cNvGrpSpPr/>
          <p:nvPr/>
        </p:nvGrpSpPr>
        <p:grpSpPr>
          <a:xfrm>
            <a:off x="885300" y="3745125"/>
            <a:ext cx="7373400" cy="837050"/>
            <a:chOff x="1237125" y="3668925"/>
            <a:chExt cx="7373400" cy="837050"/>
          </a:xfrm>
        </p:grpSpPr>
        <p:sp>
          <p:nvSpPr>
            <p:cNvPr id="819" name="Google Shape;819;p27"/>
            <p:cNvSpPr/>
            <p:nvPr/>
          </p:nvSpPr>
          <p:spPr>
            <a:xfrm>
              <a:off x="1237125" y="3846875"/>
              <a:ext cx="7373400" cy="659100"/>
            </a:xfrm>
            <a:prstGeom prst="roundRect">
              <a:avLst>
                <a:gd name="adj" fmla="val 16667"/>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1237180" y="3668925"/>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59"/>
                  </a:lnTo>
                  <a:lnTo>
                    <a:pt x="34537"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txBox="1"/>
            <p:nvPr/>
          </p:nvSpPr>
          <p:spPr>
            <a:xfrm>
              <a:off x="2382505" y="3982663"/>
              <a:ext cx="5986800" cy="262800"/>
            </a:xfrm>
            <a:prstGeom prst="rect">
              <a:avLst/>
            </a:prstGeom>
            <a:noFill/>
            <a:ln>
              <a:noFill/>
            </a:ln>
          </p:spPr>
          <p:txBody>
            <a:bodyPr spcFirstLastPara="1" wrap="square" lIns="91425" tIns="91425" rIns="91425" bIns="91425" anchor="ctr" anchorCtr="0">
              <a:noAutofit/>
            </a:bodyPr>
            <a:lstStyle/>
            <a:p>
              <a:r>
                <a:rPr lang="en-US" sz="1200" dirty="0">
                  <a:solidFill>
                    <a:schemeClr val="bg1"/>
                  </a:solidFill>
                </a:rPr>
                <a:t>Kurang </a:t>
              </a:r>
              <a:r>
                <a:rPr lang="en-US" sz="1200" dirty="0" err="1">
                  <a:solidFill>
                    <a:schemeClr val="bg1"/>
                  </a:solidFill>
                </a:rPr>
                <a:t>mengetahui</a:t>
              </a:r>
              <a:r>
                <a:rPr lang="en-US" sz="1200" dirty="0">
                  <a:solidFill>
                    <a:schemeClr val="bg1"/>
                  </a:solidFill>
                </a:rPr>
                <a:t> </a:t>
              </a:r>
              <a:r>
                <a:rPr lang="en-US" sz="1200" dirty="0" err="1">
                  <a:solidFill>
                    <a:schemeClr val="bg1"/>
                  </a:solidFill>
                </a:rPr>
                <a:t>perkembangan</a:t>
              </a:r>
              <a:r>
                <a:rPr lang="en-US" sz="1200" dirty="0">
                  <a:solidFill>
                    <a:schemeClr val="bg1"/>
                  </a:solidFill>
                </a:rPr>
                <a:t> </a:t>
              </a:r>
              <a:r>
                <a:rPr lang="en-US" sz="1200" dirty="0" err="1">
                  <a:solidFill>
                    <a:schemeClr val="bg1"/>
                  </a:solidFill>
                </a:rPr>
                <a:t>organisasi</a:t>
              </a:r>
              <a:r>
                <a:rPr lang="en-US" sz="1200" dirty="0">
                  <a:solidFill>
                    <a:schemeClr val="bg1"/>
                  </a:solidFill>
                </a:rPr>
                <a:t> </a:t>
              </a:r>
              <a:r>
                <a:rPr lang="en-US" sz="1200" dirty="0" err="1">
                  <a:solidFill>
                    <a:schemeClr val="bg1"/>
                  </a:solidFill>
                </a:rPr>
                <a:t>mahasiswa</a:t>
              </a:r>
              <a:endParaRPr lang="id-ID" sz="1200" dirty="0">
                <a:solidFill>
                  <a:schemeClr val="bg1"/>
                </a:solidFill>
              </a:endParaRPr>
            </a:p>
          </p:txBody>
        </p:sp>
        <p:sp>
          <p:nvSpPr>
            <p:cNvPr id="823" name="Google Shape;823;p27"/>
            <p:cNvSpPr/>
            <p:nvPr/>
          </p:nvSpPr>
          <p:spPr>
            <a:xfrm>
              <a:off x="1518875" y="3755563"/>
              <a:ext cx="489900" cy="48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4</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27"/>
          <p:cNvSpPr txBox="1">
            <a:spLocks noGrp="1"/>
          </p:cNvSpPr>
          <p:nvPr>
            <p:ph type="title"/>
          </p:nvPr>
        </p:nvSpPr>
        <p:spPr>
          <a:xfrm>
            <a:off x="448975" y="410350"/>
            <a:ext cx="8237700" cy="218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id-ID" dirty="0"/>
              <a:t>Rumusan  Masalah</a:t>
            </a:r>
            <a:endParaRPr dirty="0"/>
          </a:p>
        </p:txBody>
      </p:sp>
      <p:grpSp>
        <p:nvGrpSpPr>
          <p:cNvPr id="800" name="Google Shape;800;p27"/>
          <p:cNvGrpSpPr/>
          <p:nvPr/>
        </p:nvGrpSpPr>
        <p:grpSpPr>
          <a:xfrm>
            <a:off x="885300" y="994100"/>
            <a:ext cx="7373400" cy="826850"/>
            <a:chOff x="1237125" y="994100"/>
            <a:chExt cx="7373400" cy="826850"/>
          </a:xfrm>
        </p:grpSpPr>
        <p:sp>
          <p:nvSpPr>
            <p:cNvPr id="801" name="Google Shape;801;p27"/>
            <p:cNvSpPr/>
            <p:nvPr/>
          </p:nvSpPr>
          <p:spPr>
            <a:xfrm>
              <a:off x="1237125" y="1161850"/>
              <a:ext cx="7373400" cy="659100"/>
            </a:xfrm>
            <a:prstGeom prst="roundRect">
              <a:avLst>
                <a:gd name="adj" fmla="val 16667"/>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7"/>
            <p:cNvSpPr/>
            <p:nvPr/>
          </p:nvSpPr>
          <p:spPr>
            <a:xfrm>
              <a:off x="1237180" y="994100"/>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84"/>
                  </a:lnTo>
                  <a:lnTo>
                    <a:pt x="34537" y="1"/>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7"/>
            <p:cNvSpPr txBox="1"/>
            <p:nvPr/>
          </p:nvSpPr>
          <p:spPr>
            <a:xfrm>
              <a:off x="2382506" y="1161850"/>
              <a:ext cx="6228019" cy="596344"/>
            </a:xfrm>
            <a:prstGeom prst="rect">
              <a:avLst/>
            </a:prstGeom>
            <a:noFill/>
            <a:ln>
              <a:noFill/>
            </a:ln>
          </p:spPr>
          <p:txBody>
            <a:bodyPr spcFirstLastPara="1" wrap="square" lIns="91425" tIns="91425" rIns="91425" bIns="91425" anchor="ctr" anchorCtr="0">
              <a:noAutofit/>
            </a:bodyPr>
            <a:lstStyle/>
            <a:p>
              <a:r>
                <a:rPr lang="en-US" dirty="0" err="1">
                  <a:solidFill>
                    <a:schemeClr val="bg1"/>
                  </a:solidFill>
                </a:rPr>
                <a:t>Bagaimana</a:t>
              </a:r>
              <a:r>
                <a:rPr lang="en-US" dirty="0">
                  <a:solidFill>
                    <a:schemeClr val="bg1"/>
                  </a:solidFill>
                </a:rPr>
                <a:t> </a:t>
              </a:r>
              <a:r>
                <a:rPr lang="en-US" dirty="0" err="1">
                  <a:solidFill>
                    <a:schemeClr val="bg1"/>
                  </a:solidFill>
                </a:rPr>
                <a:t>perancangan</a:t>
              </a:r>
              <a:r>
                <a:rPr lang="en-US" dirty="0">
                  <a:solidFill>
                    <a:schemeClr val="bg1"/>
                  </a:solidFill>
                </a:rPr>
                <a:t> system </a:t>
              </a:r>
              <a:r>
                <a:rPr lang="en-US" dirty="0" err="1">
                  <a:solidFill>
                    <a:schemeClr val="bg1"/>
                  </a:solidFill>
                </a:rPr>
                <a:t>informasi</a:t>
              </a:r>
              <a:r>
                <a:rPr lang="en-US" dirty="0">
                  <a:solidFill>
                    <a:schemeClr val="bg1"/>
                  </a:solidFill>
                </a:rPr>
                <a:t> monitoring </a:t>
              </a:r>
              <a:r>
                <a:rPr lang="en-US" dirty="0" err="1">
                  <a:solidFill>
                    <a:schemeClr val="bg1"/>
                  </a:solidFill>
                </a:rPr>
                <a:t>organisasi</a:t>
              </a:r>
              <a:r>
                <a:rPr lang="en-US" dirty="0">
                  <a:solidFill>
                    <a:schemeClr val="bg1"/>
                  </a:solidFill>
                </a:rPr>
                <a:t> </a:t>
              </a:r>
              <a:r>
                <a:rPr lang="en-US" dirty="0" err="1">
                  <a:solidFill>
                    <a:schemeClr val="bg1"/>
                  </a:solidFill>
                </a:rPr>
                <a:t>mahsiswa</a:t>
              </a:r>
              <a:r>
                <a:rPr lang="en-US" dirty="0">
                  <a:solidFill>
                    <a:schemeClr val="bg1"/>
                  </a:solidFill>
                </a:rPr>
                <a:t> </a:t>
              </a:r>
              <a:r>
                <a:rPr lang="en-US" dirty="0" err="1">
                  <a:solidFill>
                    <a:schemeClr val="bg1"/>
                  </a:solidFill>
                </a:rPr>
                <a:t>berbasis</a:t>
              </a:r>
              <a:r>
                <a:rPr lang="en-US" dirty="0">
                  <a:solidFill>
                    <a:schemeClr val="bg1"/>
                  </a:solidFill>
                </a:rPr>
                <a:t> web </a:t>
              </a:r>
              <a:r>
                <a:rPr lang="en-US" dirty="0" err="1">
                  <a:solidFill>
                    <a:schemeClr val="bg1"/>
                  </a:solidFill>
                </a:rPr>
                <a:t>menggunakan</a:t>
              </a:r>
              <a:r>
                <a:rPr lang="en-US" dirty="0">
                  <a:solidFill>
                    <a:schemeClr val="bg1"/>
                  </a:solidFill>
                </a:rPr>
                <a:t> framework </a:t>
              </a:r>
              <a:r>
                <a:rPr lang="en-US" dirty="0" err="1">
                  <a:solidFill>
                    <a:schemeClr val="bg1"/>
                  </a:solidFill>
                </a:rPr>
                <a:t>codeigneter</a:t>
              </a:r>
              <a:r>
                <a:rPr lang="en-US" dirty="0">
                  <a:solidFill>
                    <a:schemeClr val="bg1"/>
                  </a:solidFill>
                </a:rPr>
                <a:t>?</a:t>
              </a:r>
              <a:endParaRPr lang="id-ID" sz="1200" dirty="0">
                <a:solidFill>
                  <a:schemeClr val="bg1"/>
                </a:solidFill>
              </a:endParaRPr>
            </a:p>
          </p:txBody>
        </p:sp>
        <p:sp>
          <p:nvSpPr>
            <p:cNvPr id="805" name="Google Shape;805;p27"/>
            <p:cNvSpPr/>
            <p:nvPr/>
          </p:nvSpPr>
          <p:spPr>
            <a:xfrm>
              <a:off x="1518875" y="1080738"/>
              <a:ext cx="489900" cy="489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1</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06" name="Google Shape;806;p27"/>
          <p:cNvGrpSpPr/>
          <p:nvPr/>
        </p:nvGrpSpPr>
        <p:grpSpPr>
          <a:xfrm>
            <a:off x="885300" y="1907242"/>
            <a:ext cx="7373400" cy="837025"/>
            <a:chOff x="1237125" y="1885725"/>
            <a:chExt cx="7373400" cy="837025"/>
          </a:xfrm>
        </p:grpSpPr>
        <p:sp>
          <p:nvSpPr>
            <p:cNvPr id="807" name="Google Shape;807;p27"/>
            <p:cNvSpPr/>
            <p:nvPr/>
          </p:nvSpPr>
          <p:spPr>
            <a:xfrm>
              <a:off x="1237125" y="2063650"/>
              <a:ext cx="7373400" cy="6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237180" y="1885725"/>
              <a:ext cx="1053300" cy="739375"/>
            </a:xfrm>
            <a:custGeom>
              <a:avLst/>
              <a:gdLst/>
              <a:ahLst/>
              <a:cxnLst/>
              <a:rect l="l" t="t" r="r" b="b"/>
              <a:pathLst>
                <a:path w="42132" h="29575" extrusionOk="0">
                  <a:moveTo>
                    <a:pt x="3209" y="0"/>
                  </a:moveTo>
                  <a:cubicBezTo>
                    <a:pt x="1429" y="0"/>
                    <a:pt x="0" y="1429"/>
                    <a:pt x="0" y="3208"/>
                  </a:cubicBezTo>
                  <a:lnTo>
                    <a:pt x="0" y="29574"/>
                  </a:lnTo>
                  <a:cubicBezTo>
                    <a:pt x="0" y="27795"/>
                    <a:pt x="1429" y="26341"/>
                    <a:pt x="3209" y="26341"/>
                  </a:cubicBezTo>
                  <a:lnTo>
                    <a:pt x="34537" y="26341"/>
                  </a:lnTo>
                  <a:lnTo>
                    <a:pt x="42131" y="13158"/>
                  </a:lnTo>
                  <a:lnTo>
                    <a:pt x="34537"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txBox="1"/>
            <p:nvPr/>
          </p:nvSpPr>
          <p:spPr>
            <a:xfrm>
              <a:off x="2382505" y="2269776"/>
              <a:ext cx="5946999" cy="208553"/>
            </a:xfrm>
            <a:prstGeom prst="rect">
              <a:avLst/>
            </a:prstGeom>
            <a:noFill/>
            <a:ln>
              <a:noFill/>
            </a:ln>
          </p:spPr>
          <p:txBody>
            <a:bodyPr spcFirstLastPara="1" wrap="square" lIns="91425" tIns="91425" rIns="91425" bIns="91425" anchor="ctr" anchorCtr="0">
              <a:noAutofit/>
            </a:bodyPr>
            <a:lstStyle/>
            <a:p>
              <a:r>
                <a:rPr lang="en-US" dirty="0" err="1">
                  <a:solidFill>
                    <a:schemeClr val="bg1"/>
                  </a:solidFill>
                </a:rPr>
                <a:t>Bagamana</a:t>
              </a:r>
              <a:r>
                <a:rPr lang="en-US" dirty="0">
                  <a:solidFill>
                    <a:schemeClr val="bg1"/>
                  </a:solidFill>
                </a:rPr>
                <a:t> </a:t>
              </a:r>
              <a:r>
                <a:rPr lang="en-US" dirty="0" err="1">
                  <a:solidFill>
                    <a:schemeClr val="bg1"/>
                  </a:solidFill>
                </a:rPr>
                <a:t>pengajuan</a:t>
              </a:r>
              <a:r>
                <a:rPr lang="en-US" dirty="0">
                  <a:solidFill>
                    <a:schemeClr val="bg1"/>
                  </a:solidFill>
                </a:rPr>
                <a:t> RAK, proposal dan </a:t>
              </a:r>
              <a:r>
                <a:rPr lang="en-US" dirty="0" err="1">
                  <a:solidFill>
                    <a:schemeClr val="bg1"/>
                  </a:solidFill>
                </a:rPr>
                <a:t>lpj</a:t>
              </a:r>
              <a:r>
                <a:rPr lang="en-US" dirty="0">
                  <a:solidFill>
                    <a:schemeClr val="bg1"/>
                  </a:solidFill>
                </a:rPr>
                <a:t> </a:t>
              </a:r>
              <a:r>
                <a:rPr lang="en-US" dirty="0" err="1">
                  <a:solidFill>
                    <a:schemeClr val="bg1"/>
                  </a:solidFill>
                </a:rPr>
                <a:t>ormawa</a:t>
              </a:r>
              <a:r>
                <a:rPr lang="en-US" dirty="0">
                  <a:solidFill>
                    <a:schemeClr val="bg1"/>
                  </a:solidFill>
                </a:rPr>
                <a:t> agar </a:t>
              </a:r>
              <a:r>
                <a:rPr lang="en-US" dirty="0" err="1">
                  <a:solidFill>
                    <a:schemeClr val="bg1"/>
                  </a:solidFill>
                </a:rPr>
                <a:t>tidak</a:t>
              </a:r>
              <a:r>
                <a:rPr lang="en-US" dirty="0">
                  <a:solidFill>
                    <a:schemeClr val="bg1"/>
                  </a:solidFill>
                </a:rPr>
                <a:t> </a:t>
              </a:r>
              <a:r>
                <a:rPr lang="en-US" dirty="0" err="1">
                  <a:solidFill>
                    <a:schemeClr val="bg1"/>
                  </a:solidFill>
                </a:rPr>
                <a:t>mengeluarkan</a:t>
              </a:r>
              <a:r>
                <a:rPr lang="en-US" dirty="0">
                  <a:solidFill>
                    <a:schemeClr val="bg1"/>
                  </a:solidFill>
                </a:rPr>
                <a:t> </a:t>
              </a:r>
              <a:r>
                <a:rPr lang="en-US" dirty="0" err="1">
                  <a:solidFill>
                    <a:schemeClr val="bg1"/>
                  </a:solidFill>
                </a:rPr>
                <a:t>biaya</a:t>
              </a:r>
              <a:r>
                <a:rPr lang="en-US" dirty="0">
                  <a:solidFill>
                    <a:schemeClr val="bg1"/>
                  </a:solidFill>
                </a:rPr>
                <a:t> yang relative </a:t>
              </a:r>
              <a:r>
                <a:rPr lang="en-US" dirty="0" err="1">
                  <a:solidFill>
                    <a:schemeClr val="bg1"/>
                  </a:solidFill>
                </a:rPr>
                <a:t>banyak</a:t>
              </a:r>
              <a:endParaRPr lang="id-ID" sz="1200" dirty="0">
                <a:solidFill>
                  <a:schemeClr val="bg1"/>
                </a:solidFill>
              </a:endParaRPr>
            </a:p>
          </p:txBody>
        </p:sp>
        <p:sp>
          <p:nvSpPr>
            <p:cNvPr id="811" name="Google Shape;811;p27"/>
            <p:cNvSpPr/>
            <p:nvPr/>
          </p:nvSpPr>
          <p:spPr>
            <a:xfrm>
              <a:off x="1518875" y="1972346"/>
              <a:ext cx="489900" cy="489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2</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12" name="Google Shape;812;p27"/>
          <p:cNvGrpSpPr/>
          <p:nvPr/>
        </p:nvGrpSpPr>
        <p:grpSpPr>
          <a:xfrm>
            <a:off x="885300" y="2830558"/>
            <a:ext cx="7373400" cy="828275"/>
            <a:chOff x="1237125" y="2777325"/>
            <a:chExt cx="7373400" cy="828275"/>
          </a:xfrm>
        </p:grpSpPr>
        <p:sp>
          <p:nvSpPr>
            <p:cNvPr id="813" name="Google Shape;813;p27"/>
            <p:cNvSpPr/>
            <p:nvPr/>
          </p:nvSpPr>
          <p:spPr>
            <a:xfrm>
              <a:off x="1237125" y="2946500"/>
              <a:ext cx="7373400" cy="659100"/>
            </a:xfrm>
            <a:prstGeom prst="roundRect">
              <a:avLst>
                <a:gd name="adj" fmla="val 16667"/>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1237180" y="2777325"/>
              <a:ext cx="1053300" cy="739375"/>
            </a:xfrm>
            <a:custGeom>
              <a:avLst/>
              <a:gdLst/>
              <a:ahLst/>
              <a:cxnLst/>
              <a:rect l="l" t="t" r="r" b="b"/>
              <a:pathLst>
                <a:path w="42132" h="29575" extrusionOk="0">
                  <a:moveTo>
                    <a:pt x="3209" y="0"/>
                  </a:moveTo>
                  <a:cubicBezTo>
                    <a:pt x="1429" y="0"/>
                    <a:pt x="0" y="1429"/>
                    <a:pt x="0" y="3209"/>
                  </a:cubicBezTo>
                  <a:lnTo>
                    <a:pt x="0" y="29575"/>
                  </a:lnTo>
                  <a:cubicBezTo>
                    <a:pt x="0" y="27795"/>
                    <a:pt x="1429" y="26341"/>
                    <a:pt x="3209" y="26341"/>
                  </a:cubicBezTo>
                  <a:lnTo>
                    <a:pt x="34537" y="26341"/>
                  </a:lnTo>
                  <a:lnTo>
                    <a:pt x="42131" y="13158"/>
                  </a:lnTo>
                  <a:lnTo>
                    <a:pt x="34537" y="0"/>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txBox="1"/>
            <p:nvPr/>
          </p:nvSpPr>
          <p:spPr>
            <a:xfrm>
              <a:off x="2382505" y="3126679"/>
              <a:ext cx="5986800" cy="262800"/>
            </a:xfrm>
            <a:prstGeom prst="rect">
              <a:avLst/>
            </a:prstGeom>
            <a:noFill/>
            <a:ln>
              <a:noFill/>
            </a:ln>
          </p:spPr>
          <p:txBody>
            <a:bodyPr spcFirstLastPara="1" wrap="square" lIns="91425" tIns="91425" rIns="91425" bIns="91425" anchor="ctr" anchorCtr="0">
              <a:noAutofit/>
            </a:bodyPr>
            <a:lstStyle/>
            <a:p>
              <a:r>
                <a:rPr lang="en-US" sz="1200" dirty="0" err="1">
                  <a:solidFill>
                    <a:schemeClr val="tx1">
                      <a:lumMod val="85000"/>
                      <a:lumOff val="15000"/>
                    </a:schemeClr>
                  </a:solidFill>
                </a:rPr>
                <a:t>Bagaiamana</a:t>
              </a:r>
              <a:r>
                <a:rPr lang="en-US" sz="1200" dirty="0">
                  <a:solidFill>
                    <a:schemeClr val="tx1">
                      <a:lumMod val="85000"/>
                      <a:lumOff val="15000"/>
                    </a:schemeClr>
                  </a:solidFill>
                </a:rPr>
                <a:t> </a:t>
              </a:r>
              <a:r>
                <a:rPr lang="en-US" sz="1200" dirty="0" err="1">
                  <a:solidFill>
                    <a:schemeClr val="tx1">
                      <a:lumMod val="85000"/>
                      <a:lumOff val="15000"/>
                    </a:schemeClr>
                  </a:solidFill>
                </a:rPr>
                <a:t>pengajuan</a:t>
              </a:r>
              <a:r>
                <a:rPr lang="en-US" sz="1200" dirty="0">
                  <a:solidFill>
                    <a:schemeClr val="tx1">
                      <a:lumMod val="85000"/>
                      <a:lumOff val="15000"/>
                    </a:schemeClr>
                  </a:solidFill>
                </a:rPr>
                <a:t> </a:t>
              </a:r>
              <a:r>
                <a:rPr lang="en-US" sz="1200" dirty="0" err="1">
                  <a:solidFill>
                    <a:schemeClr val="tx1">
                      <a:lumMod val="85000"/>
                      <a:lumOff val="15000"/>
                    </a:schemeClr>
                  </a:solidFill>
                </a:rPr>
                <a:t>sesuai</a:t>
              </a:r>
              <a:r>
                <a:rPr lang="en-US" sz="1200" dirty="0">
                  <a:solidFill>
                    <a:schemeClr val="tx1">
                      <a:lumMod val="85000"/>
                      <a:lumOff val="15000"/>
                    </a:schemeClr>
                  </a:solidFill>
                </a:rPr>
                <a:t> </a:t>
              </a:r>
              <a:r>
                <a:rPr lang="en-US" sz="1200" dirty="0" err="1">
                  <a:solidFill>
                    <a:schemeClr val="tx1">
                      <a:lumMod val="85000"/>
                      <a:lumOff val="15000"/>
                    </a:schemeClr>
                  </a:solidFill>
                </a:rPr>
                <a:t>dengan</a:t>
              </a:r>
              <a:r>
                <a:rPr lang="en-US" sz="1200" dirty="0">
                  <a:solidFill>
                    <a:schemeClr val="tx1">
                      <a:lumMod val="85000"/>
                      <a:lumOff val="15000"/>
                    </a:schemeClr>
                  </a:solidFill>
                </a:rPr>
                <a:t> RAK?</a:t>
              </a:r>
              <a:endParaRPr lang="id-ID" sz="1200" dirty="0">
                <a:solidFill>
                  <a:schemeClr val="tx1">
                    <a:lumMod val="85000"/>
                    <a:lumOff val="15000"/>
                  </a:schemeClr>
                </a:solidFill>
              </a:endParaRPr>
            </a:p>
          </p:txBody>
        </p:sp>
        <p:sp>
          <p:nvSpPr>
            <p:cNvPr id="817" name="Google Shape;817;p27"/>
            <p:cNvSpPr/>
            <p:nvPr/>
          </p:nvSpPr>
          <p:spPr>
            <a:xfrm>
              <a:off x="1518875" y="2863954"/>
              <a:ext cx="489900" cy="48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3</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18" name="Google Shape;818;p27"/>
          <p:cNvGrpSpPr/>
          <p:nvPr/>
        </p:nvGrpSpPr>
        <p:grpSpPr>
          <a:xfrm>
            <a:off x="885300" y="3745125"/>
            <a:ext cx="7373400" cy="837050"/>
            <a:chOff x="1237125" y="3668925"/>
            <a:chExt cx="7373400" cy="837050"/>
          </a:xfrm>
        </p:grpSpPr>
        <p:sp>
          <p:nvSpPr>
            <p:cNvPr id="819" name="Google Shape;819;p27"/>
            <p:cNvSpPr/>
            <p:nvPr/>
          </p:nvSpPr>
          <p:spPr>
            <a:xfrm>
              <a:off x="1237125" y="3846875"/>
              <a:ext cx="7373400" cy="659100"/>
            </a:xfrm>
            <a:prstGeom prst="roundRect">
              <a:avLst>
                <a:gd name="adj" fmla="val 16667"/>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1237180" y="3668925"/>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59"/>
                  </a:lnTo>
                  <a:lnTo>
                    <a:pt x="34537"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txBox="1"/>
            <p:nvPr/>
          </p:nvSpPr>
          <p:spPr>
            <a:xfrm>
              <a:off x="2382505" y="3982663"/>
              <a:ext cx="5986800" cy="262800"/>
            </a:xfrm>
            <a:prstGeom prst="rect">
              <a:avLst/>
            </a:prstGeom>
            <a:noFill/>
            <a:ln>
              <a:noFill/>
            </a:ln>
          </p:spPr>
          <p:txBody>
            <a:bodyPr spcFirstLastPara="1" wrap="square" lIns="91425" tIns="91425" rIns="91425" bIns="91425" anchor="ctr" anchorCtr="0">
              <a:noAutofit/>
            </a:bodyPr>
            <a:lstStyle/>
            <a:p>
              <a:r>
                <a:rPr lang="en-US" dirty="0" err="1">
                  <a:solidFill>
                    <a:schemeClr val="bg1"/>
                  </a:solidFill>
                </a:rPr>
                <a:t>Bagaiaman</a:t>
              </a:r>
              <a:r>
                <a:rPr lang="en-US" dirty="0">
                  <a:solidFill>
                    <a:schemeClr val="bg1"/>
                  </a:solidFill>
                </a:rPr>
                <a:t> </a:t>
              </a:r>
              <a:r>
                <a:rPr lang="en-US" dirty="0" err="1">
                  <a:solidFill>
                    <a:schemeClr val="bg1"/>
                  </a:solidFill>
                </a:rPr>
                <a:t>pihak</a:t>
              </a:r>
              <a:r>
                <a:rPr lang="en-US" dirty="0">
                  <a:solidFill>
                    <a:schemeClr val="bg1"/>
                  </a:solidFill>
                </a:rPr>
                <a:t> </a:t>
              </a:r>
              <a:r>
                <a:rPr lang="en-US" dirty="0" err="1">
                  <a:solidFill>
                    <a:schemeClr val="bg1"/>
                  </a:solidFill>
                </a:rPr>
                <a:t>kampus</a:t>
              </a:r>
              <a:r>
                <a:rPr lang="en-US" dirty="0">
                  <a:solidFill>
                    <a:schemeClr val="bg1"/>
                  </a:solidFill>
                </a:rPr>
                <a:t> </a:t>
              </a:r>
              <a:r>
                <a:rPr lang="en-US" dirty="0" err="1">
                  <a:solidFill>
                    <a:schemeClr val="bg1"/>
                  </a:solidFill>
                </a:rPr>
                <a:t>mengetahui</a:t>
              </a:r>
              <a:r>
                <a:rPr lang="en-US" dirty="0">
                  <a:solidFill>
                    <a:schemeClr val="bg1"/>
                  </a:solidFill>
                </a:rPr>
                <a:t> </a:t>
              </a:r>
              <a:r>
                <a:rPr lang="en-US" dirty="0" err="1">
                  <a:solidFill>
                    <a:schemeClr val="bg1"/>
                  </a:solidFill>
                </a:rPr>
                <a:t>perkembangan</a:t>
              </a:r>
              <a:r>
                <a:rPr lang="en-US" dirty="0">
                  <a:solidFill>
                    <a:schemeClr val="bg1"/>
                  </a:solidFill>
                </a:rPr>
                <a:t> </a:t>
              </a:r>
              <a:r>
                <a:rPr lang="en-US" dirty="0" err="1">
                  <a:solidFill>
                    <a:schemeClr val="bg1"/>
                  </a:solidFill>
                </a:rPr>
                <a:t>organisasi</a:t>
              </a:r>
              <a:r>
                <a:rPr lang="en-US" dirty="0">
                  <a:solidFill>
                    <a:schemeClr val="bg1"/>
                  </a:solidFill>
                </a:rPr>
                <a:t> </a:t>
              </a:r>
              <a:r>
                <a:rPr lang="en-US" dirty="0" err="1">
                  <a:solidFill>
                    <a:schemeClr val="bg1"/>
                  </a:solidFill>
                </a:rPr>
                <a:t>mahasiswa</a:t>
              </a:r>
              <a:r>
                <a:rPr lang="en-US" dirty="0">
                  <a:solidFill>
                    <a:schemeClr val="bg1"/>
                  </a:solidFill>
                </a:rPr>
                <a:t>?</a:t>
              </a:r>
              <a:endParaRPr lang="id-ID" sz="1200" dirty="0">
                <a:solidFill>
                  <a:schemeClr val="bg1"/>
                </a:solidFill>
              </a:endParaRPr>
            </a:p>
          </p:txBody>
        </p:sp>
        <p:sp>
          <p:nvSpPr>
            <p:cNvPr id="823" name="Google Shape;823;p27"/>
            <p:cNvSpPr/>
            <p:nvPr/>
          </p:nvSpPr>
          <p:spPr>
            <a:xfrm>
              <a:off x="1518875" y="3755563"/>
              <a:ext cx="489900" cy="48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4</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spTree>
    <p:extLst>
      <p:ext uri="{BB962C8B-B14F-4D97-AF65-F5344CB8AC3E}">
        <p14:creationId xmlns:p14="http://schemas.microsoft.com/office/powerpoint/2010/main" val="390239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27"/>
          <p:cNvSpPr txBox="1">
            <a:spLocks noGrp="1"/>
          </p:cNvSpPr>
          <p:nvPr>
            <p:ph type="title"/>
          </p:nvPr>
        </p:nvSpPr>
        <p:spPr>
          <a:xfrm>
            <a:off x="448975" y="410350"/>
            <a:ext cx="8237700" cy="218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Tujuan</a:t>
            </a:r>
            <a:r>
              <a:rPr lang="en-US" dirty="0"/>
              <a:t> </a:t>
            </a:r>
            <a:r>
              <a:rPr lang="en-US" dirty="0" err="1"/>
              <a:t>Penelitian</a:t>
            </a:r>
            <a:endParaRPr dirty="0"/>
          </a:p>
        </p:txBody>
      </p:sp>
      <p:grpSp>
        <p:nvGrpSpPr>
          <p:cNvPr id="800" name="Google Shape;800;p27"/>
          <p:cNvGrpSpPr/>
          <p:nvPr/>
        </p:nvGrpSpPr>
        <p:grpSpPr>
          <a:xfrm>
            <a:off x="885300" y="994100"/>
            <a:ext cx="7373400" cy="826850"/>
            <a:chOff x="1237125" y="994100"/>
            <a:chExt cx="7373400" cy="826850"/>
          </a:xfrm>
        </p:grpSpPr>
        <p:sp>
          <p:nvSpPr>
            <p:cNvPr id="801" name="Google Shape;801;p27"/>
            <p:cNvSpPr/>
            <p:nvPr/>
          </p:nvSpPr>
          <p:spPr>
            <a:xfrm>
              <a:off x="1237125" y="1161850"/>
              <a:ext cx="7373400" cy="659100"/>
            </a:xfrm>
            <a:prstGeom prst="roundRect">
              <a:avLst>
                <a:gd name="adj" fmla="val 16667"/>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7"/>
            <p:cNvSpPr/>
            <p:nvPr/>
          </p:nvSpPr>
          <p:spPr>
            <a:xfrm>
              <a:off x="1237180" y="994100"/>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84"/>
                  </a:lnTo>
                  <a:lnTo>
                    <a:pt x="34537" y="1"/>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7"/>
            <p:cNvSpPr txBox="1"/>
            <p:nvPr/>
          </p:nvSpPr>
          <p:spPr>
            <a:xfrm>
              <a:off x="2382506" y="1161850"/>
              <a:ext cx="6228019" cy="596344"/>
            </a:xfrm>
            <a:prstGeom prst="rect">
              <a:avLst/>
            </a:prstGeom>
            <a:noFill/>
            <a:ln>
              <a:noFill/>
            </a:ln>
          </p:spPr>
          <p:txBody>
            <a:bodyPr spcFirstLastPara="1" wrap="square" lIns="91425" tIns="91425" rIns="91425" bIns="91425" anchor="ctr" anchorCtr="0">
              <a:noAutofit/>
            </a:bodyPr>
            <a:lstStyle/>
            <a:p>
              <a:r>
                <a:rPr lang="en-US" dirty="0" err="1">
                  <a:solidFill>
                    <a:schemeClr val="bg1"/>
                  </a:solidFill>
                </a:rPr>
                <a:t>Membantu</a:t>
              </a:r>
              <a:r>
                <a:rPr lang="en-US" dirty="0">
                  <a:solidFill>
                    <a:schemeClr val="bg1"/>
                  </a:solidFill>
                </a:rPr>
                <a:t> </a:t>
              </a:r>
              <a:r>
                <a:rPr lang="en-US" dirty="0" err="1">
                  <a:solidFill>
                    <a:schemeClr val="bg1"/>
                  </a:solidFill>
                </a:rPr>
                <a:t>mengoptimalkan</a:t>
              </a:r>
              <a:r>
                <a:rPr lang="en-US" dirty="0">
                  <a:solidFill>
                    <a:schemeClr val="bg1"/>
                  </a:solidFill>
                </a:rPr>
                <a:t> </a:t>
              </a:r>
              <a:r>
                <a:rPr lang="en-US" dirty="0" err="1">
                  <a:solidFill>
                    <a:schemeClr val="bg1"/>
                  </a:solidFill>
                </a:rPr>
                <a:t>pengajuan</a:t>
              </a:r>
              <a:r>
                <a:rPr lang="en-US" dirty="0">
                  <a:solidFill>
                    <a:schemeClr val="bg1"/>
                  </a:solidFill>
                </a:rPr>
                <a:t> </a:t>
              </a:r>
              <a:r>
                <a:rPr lang="en-US" dirty="0" err="1">
                  <a:solidFill>
                    <a:schemeClr val="bg1"/>
                  </a:solidFill>
                </a:rPr>
                <a:t>kegiatan</a:t>
              </a:r>
              <a:endParaRPr lang="id-ID" sz="1200" dirty="0">
                <a:solidFill>
                  <a:schemeClr val="bg1"/>
                </a:solidFill>
              </a:endParaRPr>
            </a:p>
          </p:txBody>
        </p:sp>
        <p:sp>
          <p:nvSpPr>
            <p:cNvPr id="805" name="Google Shape;805;p27"/>
            <p:cNvSpPr/>
            <p:nvPr/>
          </p:nvSpPr>
          <p:spPr>
            <a:xfrm>
              <a:off x="1518875" y="1080738"/>
              <a:ext cx="489900" cy="489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1</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06" name="Google Shape;806;p27"/>
          <p:cNvGrpSpPr/>
          <p:nvPr/>
        </p:nvGrpSpPr>
        <p:grpSpPr>
          <a:xfrm>
            <a:off x="885300" y="1907242"/>
            <a:ext cx="7373400" cy="837025"/>
            <a:chOff x="1237125" y="1885725"/>
            <a:chExt cx="7373400" cy="837025"/>
          </a:xfrm>
        </p:grpSpPr>
        <p:sp>
          <p:nvSpPr>
            <p:cNvPr id="807" name="Google Shape;807;p27"/>
            <p:cNvSpPr/>
            <p:nvPr/>
          </p:nvSpPr>
          <p:spPr>
            <a:xfrm>
              <a:off x="1237125" y="2063650"/>
              <a:ext cx="7373400" cy="6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237180" y="1885725"/>
              <a:ext cx="1053300" cy="739375"/>
            </a:xfrm>
            <a:custGeom>
              <a:avLst/>
              <a:gdLst/>
              <a:ahLst/>
              <a:cxnLst/>
              <a:rect l="l" t="t" r="r" b="b"/>
              <a:pathLst>
                <a:path w="42132" h="29575" extrusionOk="0">
                  <a:moveTo>
                    <a:pt x="3209" y="0"/>
                  </a:moveTo>
                  <a:cubicBezTo>
                    <a:pt x="1429" y="0"/>
                    <a:pt x="0" y="1429"/>
                    <a:pt x="0" y="3208"/>
                  </a:cubicBezTo>
                  <a:lnTo>
                    <a:pt x="0" y="29574"/>
                  </a:lnTo>
                  <a:cubicBezTo>
                    <a:pt x="0" y="27795"/>
                    <a:pt x="1429" y="26341"/>
                    <a:pt x="3209" y="26341"/>
                  </a:cubicBezTo>
                  <a:lnTo>
                    <a:pt x="34537" y="26341"/>
                  </a:lnTo>
                  <a:lnTo>
                    <a:pt x="42131" y="13158"/>
                  </a:lnTo>
                  <a:lnTo>
                    <a:pt x="34537"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txBox="1"/>
            <p:nvPr/>
          </p:nvSpPr>
          <p:spPr>
            <a:xfrm>
              <a:off x="2382505" y="2269776"/>
              <a:ext cx="5946999" cy="208553"/>
            </a:xfrm>
            <a:prstGeom prst="rect">
              <a:avLst/>
            </a:prstGeom>
            <a:noFill/>
            <a:ln>
              <a:noFill/>
            </a:ln>
          </p:spPr>
          <p:txBody>
            <a:bodyPr spcFirstLastPara="1" wrap="square" lIns="91425" tIns="91425" rIns="91425" bIns="91425" anchor="ctr" anchorCtr="0">
              <a:noAutofit/>
            </a:bodyPr>
            <a:lstStyle/>
            <a:p>
              <a:r>
                <a:rPr lang="en-US" dirty="0" err="1">
                  <a:solidFill>
                    <a:schemeClr val="bg1"/>
                  </a:solidFill>
                </a:rPr>
                <a:t>Melatih</a:t>
              </a:r>
              <a:r>
                <a:rPr lang="en-US" dirty="0">
                  <a:solidFill>
                    <a:schemeClr val="bg1"/>
                  </a:solidFill>
                </a:rPr>
                <a:t> </a:t>
              </a:r>
              <a:r>
                <a:rPr lang="en-US" dirty="0" err="1">
                  <a:solidFill>
                    <a:schemeClr val="bg1"/>
                  </a:solidFill>
                </a:rPr>
                <a:t>kedisiplinan</a:t>
              </a:r>
              <a:r>
                <a:rPr lang="en-US" dirty="0">
                  <a:solidFill>
                    <a:schemeClr val="bg1"/>
                  </a:solidFill>
                </a:rPr>
                <a:t> </a:t>
              </a:r>
              <a:r>
                <a:rPr lang="en-US" dirty="0" err="1">
                  <a:solidFill>
                    <a:schemeClr val="bg1"/>
                  </a:solidFill>
                </a:rPr>
                <a:t>ormawa</a:t>
              </a:r>
              <a:endParaRPr lang="id-ID" sz="1200" dirty="0">
                <a:solidFill>
                  <a:schemeClr val="bg1"/>
                </a:solidFill>
              </a:endParaRPr>
            </a:p>
          </p:txBody>
        </p:sp>
        <p:sp>
          <p:nvSpPr>
            <p:cNvPr id="811" name="Google Shape;811;p27"/>
            <p:cNvSpPr/>
            <p:nvPr/>
          </p:nvSpPr>
          <p:spPr>
            <a:xfrm>
              <a:off x="1518875" y="1972346"/>
              <a:ext cx="489900" cy="489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2</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818" name="Google Shape;818;p27"/>
          <p:cNvGrpSpPr/>
          <p:nvPr/>
        </p:nvGrpSpPr>
        <p:grpSpPr>
          <a:xfrm>
            <a:off x="885300" y="2871070"/>
            <a:ext cx="7373400" cy="837050"/>
            <a:chOff x="1237125" y="3668925"/>
            <a:chExt cx="7373400" cy="837050"/>
          </a:xfrm>
        </p:grpSpPr>
        <p:sp>
          <p:nvSpPr>
            <p:cNvPr id="819" name="Google Shape;819;p27"/>
            <p:cNvSpPr/>
            <p:nvPr/>
          </p:nvSpPr>
          <p:spPr>
            <a:xfrm>
              <a:off x="1237125" y="3846875"/>
              <a:ext cx="7373400" cy="659100"/>
            </a:xfrm>
            <a:prstGeom prst="roundRect">
              <a:avLst>
                <a:gd name="adj" fmla="val 16667"/>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1237180" y="3668925"/>
              <a:ext cx="1053300" cy="739375"/>
            </a:xfrm>
            <a:custGeom>
              <a:avLst/>
              <a:gdLst/>
              <a:ahLst/>
              <a:cxnLst/>
              <a:rect l="l" t="t" r="r" b="b"/>
              <a:pathLst>
                <a:path w="42132" h="29575" extrusionOk="0">
                  <a:moveTo>
                    <a:pt x="3209" y="1"/>
                  </a:moveTo>
                  <a:cubicBezTo>
                    <a:pt x="1429" y="1"/>
                    <a:pt x="0" y="1429"/>
                    <a:pt x="0" y="3209"/>
                  </a:cubicBezTo>
                  <a:lnTo>
                    <a:pt x="0" y="29575"/>
                  </a:lnTo>
                  <a:cubicBezTo>
                    <a:pt x="0" y="27795"/>
                    <a:pt x="1429" y="26342"/>
                    <a:pt x="3209" y="26342"/>
                  </a:cubicBezTo>
                  <a:lnTo>
                    <a:pt x="34537" y="26342"/>
                  </a:lnTo>
                  <a:lnTo>
                    <a:pt x="42131" y="13159"/>
                  </a:lnTo>
                  <a:lnTo>
                    <a:pt x="34537"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txBox="1"/>
            <p:nvPr/>
          </p:nvSpPr>
          <p:spPr>
            <a:xfrm>
              <a:off x="2382505" y="3982663"/>
              <a:ext cx="5986800" cy="262800"/>
            </a:xfrm>
            <a:prstGeom prst="rect">
              <a:avLst/>
            </a:prstGeom>
            <a:noFill/>
            <a:ln>
              <a:noFill/>
            </a:ln>
          </p:spPr>
          <p:txBody>
            <a:bodyPr spcFirstLastPara="1" wrap="square" lIns="91425" tIns="91425" rIns="91425" bIns="91425" anchor="ctr" anchorCtr="0">
              <a:noAutofit/>
            </a:bodyPr>
            <a:lstStyle/>
            <a:p>
              <a:r>
                <a:rPr lang="en-US" dirty="0" err="1">
                  <a:solidFill>
                    <a:schemeClr val="bg1"/>
                  </a:solidFill>
                </a:rPr>
                <a:t>Sebagai</a:t>
              </a:r>
              <a:r>
                <a:rPr lang="en-US" dirty="0">
                  <a:solidFill>
                    <a:schemeClr val="bg1"/>
                  </a:solidFill>
                </a:rPr>
                <a:t> </a:t>
              </a:r>
              <a:r>
                <a:rPr lang="en-US" dirty="0" err="1">
                  <a:solidFill>
                    <a:schemeClr val="bg1"/>
                  </a:solidFill>
                </a:rPr>
                <a:t>bahan</a:t>
              </a:r>
              <a:r>
                <a:rPr lang="en-US" dirty="0">
                  <a:solidFill>
                    <a:schemeClr val="bg1"/>
                  </a:solidFill>
                </a:rPr>
                <a:t> </a:t>
              </a:r>
              <a:r>
                <a:rPr lang="en-US" dirty="0" err="1">
                  <a:solidFill>
                    <a:schemeClr val="bg1"/>
                  </a:solidFill>
                </a:rPr>
                <a:t>alternatif</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mengawasi</a:t>
              </a:r>
              <a:r>
                <a:rPr lang="en-US" dirty="0">
                  <a:solidFill>
                    <a:schemeClr val="bg1"/>
                  </a:solidFill>
                </a:rPr>
                <a:t> </a:t>
              </a:r>
              <a:r>
                <a:rPr lang="en-US" dirty="0" err="1">
                  <a:solidFill>
                    <a:schemeClr val="bg1"/>
                  </a:solidFill>
                </a:rPr>
                <a:t>ormawa</a:t>
              </a:r>
              <a:endParaRPr lang="id-ID" sz="1200" dirty="0">
                <a:solidFill>
                  <a:schemeClr val="bg1"/>
                </a:solidFill>
              </a:endParaRPr>
            </a:p>
          </p:txBody>
        </p:sp>
        <p:sp>
          <p:nvSpPr>
            <p:cNvPr id="823" name="Google Shape;823;p27"/>
            <p:cNvSpPr/>
            <p:nvPr/>
          </p:nvSpPr>
          <p:spPr>
            <a:xfrm>
              <a:off x="1518875" y="3755563"/>
              <a:ext cx="489900" cy="48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3</a:t>
              </a:r>
              <a:endParaRPr sz="2000" dirty="0">
                <a:solidFill>
                  <a:schemeClr val="lt1"/>
                </a:solidFill>
                <a:latin typeface="Fira Sans Extra Condensed Medium"/>
                <a:ea typeface="Fira Sans Extra Condensed Medium"/>
                <a:cs typeface="Fira Sans Extra Condensed Medium"/>
                <a:sym typeface="Fira Sans Extra Condensed Medium"/>
              </a:endParaRPr>
            </a:p>
          </p:txBody>
        </p:sp>
      </p:grpSp>
    </p:spTree>
    <p:extLst>
      <p:ext uri="{BB962C8B-B14F-4D97-AF65-F5344CB8AC3E}">
        <p14:creationId xmlns:p14="http://schemas.microsoft.com/office/powerpoint/2010/main" val="409975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26"/>
          <p:cNvSpPr txBox="1">
            <a:spLocks noGrp="1"/>
          </p:cNvSpPr>
          <p:nvPr>
            <p:ph type="title"/>
          </p:nvPr>
        </p:nvSpPr>
        <p:spPr>
          <a:xfrm>
            <a:off x="448975" y="410350"/>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Metodologi Pengembangan Sistem</a:t>
            </a:r>
            <a:br>
              <a:rPr lang="en" dirty="0"/>
            </a:br>
            <a:r>
              <a:rPr lang="en" dirty="0"/>
              <a:t>“Waterfall”</a:t>
            </a:r>
            <a:endParaRPr dirty="0"/>
          </a:p>
        </p:txBody>
      </p:sp>
      <p:grpSp>
        <p:nvGrpSpPr>
          <p:cNvPr id="771" name="Google Shape;771;p26"/>
          <p:cNvGrpSpPr/>
          <p:nvPr/>
        </p:nvGrpSpPr>
        <p:grpSpPr>
          <a:xfrm>
            <a:off x="457188" y="1382488"/>
            <a:ext cx="2230038" cy="1403575"/>
            <a:chOff x="457188" y="1382488"/>
            <a:chExt cx="2230038" cy="1403575"/>
          </a:xfrm>
        </p:grpSpPr>
        <p:sp>
          <p:nvSpPr>
            <p:cNvPr id="772" name="Google Shape;772;p26"/>
            <p:cNvSpPr/>
            <p:nvPr/>
          </p:nvSpPr>
          <p:spPr>
            <a:xfrm>
              <a:off x="463025" y="1982063"/>
              <a:ext cx="2224200" cy="804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 sz="1200" dirty="0">
                  <a:solidFill>
                    <a:schemeClr val="dk1"/>
                  </a:solidFill>
                  <a:latin typeface="Roboto"/>
                  <a:ea typeface="Roboto"/>
                  <a:cs typeface="Roboto"/>
                  <a:sym typeface="Roboto"/>
                </a:rPr>
                <a:t>Melakukan Observasi kepada pihak yang bersangkutan</a:t>
              </a:r>
              <a:endParaRPr dirty="0">
                <a:solidFill>
                  <a:schemeClr val="dk1"/>
                </a:solidFill>
              </a:endParaRPr>
            </a:p>
          </p:txBody>
        </p:sp>
        <p:sp>
          <p:nvSpPr>
            <p:cNvPr id="773" name="Google Shape;773;p26"/>
            <p:cNvSpPr/>
            <p:nvPr/>
          </p:nvSpPr>
          <p:spPr>
            <a:xfrm>
              <a:off x="457188" y="1382488"/>
              <a:ext cx="2224200" cy="621000"/>
            </a:xfrm>
            <a:prstGeom prst="round2SameRect">
              <a:avLst>
                <a:gd name="adj1" fmla="val 33597"/>
                <a:gd name="adj2" fmla="val 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solidFill>
                    <a:schemeClr val="lt1"/>
                  </a:solidFill>
                  <a:latin typeface="Fira Sans Extra Condensed Medium"/>
                  <a:ea typeface="Fira Sans Extra Condensed Medium"/>
                  <a:cs typeface="Fira Sans Extra Condensed Medium"/>
                  <a:sym typeface="Fira Sans Extra Condensed Medium"/>
                </a:rPr>
                <a:t>Analisa </a:t>
              </a:r>
              <a:r>
                <a:rPr lang="en-ID" sz="2000" dirty="0" err="1">
                  <a:solidFill>
                    <a:schemeClr val="lt1"/>
                  </a:solidFill>
                  <a:latin typeface="Fira Sans Extra Condensed Medium"/>
                  <a:ea typeface="Fira Sans Extra Condensed Medium"/>
                  <a:cs typeface="Fira Sans Extra Condensed Medium"/>
                  <a:sym typeface="Fira Sans Extra Condensed Medium"/>
                </a:rPr>
                <a:t>Kebutuhan</a:t>
              </a:r>
              <a:endParaRPr lang="en-ID" dirty="0"/>
            </a:p>
          </p:txBody>
        </p:sp>
      </p:grpSp>
      <p:sp>
        <p:nvSpPr>
          <p:cNvPr id="774" name="Google Shape;774;p26"/>
          <p:cNvSpPr/>
          <p:nvPr/>
        </p:nvSpPr>
        <p:spPr>
          <a:xfrm>
            <a:off x="1331185" y="970747"/>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1</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775" name="Google Shape;775;p26"/>
          <p:cNvGrpSpPr/>
          <p:nvPr/>
        </p:nvGrpSpPr>
        <p:grpSpPr>
          <a:xfrm>
            <a:off x="3457200" y="1382488"/>
            <a:ext cx="2230038" cy="1403575"/>
            <a:chOff x="3457200" y="1382488"/>
            <a:chExt cx="2230038" cy="1403575"/>
          </a:xfrm>
        </p:grpSpPr>
        <p:sp>
          <p:nvSpPr>
            <p:cNvPr id="776" name="Google Shape;776;p26"/>
            <p:cNvSpPr/>
            <p:nvPr/>
          </p:nvSpPr>
          <p:spPr>
            <a:xfrm>
              <a:off x="3463038" y="1982063"/>
              <a:ext cx="2224200" cy="804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 sz="1200" dirty="0">
                  <a:solidFill>
                    <a:schemeClr val="dk1"/>
                  </a:solidFill>
                  <a:latin typeface="Roboto"/>
                  <a:ea typeface="Roboto"/>
                  <a:cs typeface="Roboto"/>
                  <a:sym typeface="Roboto"/>
                </a:rPr>
                <a:t>UML, Pencil, Phpmyadmin (Mysql)</a:t>
              </a:r>
              <a:endParaRPr dirty="0">
                <a:solidFill>
                  <a:schemeClr val="dk1"/>
                </a:solidFill>
              </a:endParaRPr>
            </a:p>
          </p:txBody>
        </p:sp>
        <p:sp>
          <p:nvSpPr>
            <p:cNvPr id="777" name="Google Shape;777;p26"/>
            <p:cNvSpPr/>
            <p:nvPr/>
          </p:nvSpPr>
          <p:spPr>
            <a:xfrm>
              <a:off x="3457200" y="1382488"/>
              <a:ext cx="2224200" cy="621000"/>
            </a:xfrm>
            <a:prstGeom prst="round2SameRect">
              <a:avLst>
                <a:gd name="adj1" fmla="val 33597"/>
                <a:gd name="adj2" fmla="val 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Desain Sistem</a:t>
              </a:r>
              <a:endParaRPr dirty="0"/>
            </a:p>
          </p:txBody>
        </p:sp>
      </p:grpSp>
      <p:sp>
        <p:nvSpPr>
          <p:cNvPr id="778" name="Google Shape;778;p26"/>
          <p:cNvSpPr/>
          <p:nvPr/>
        </p:nvSpPr>
        <p:spPr>
          <a:xfrm>
            <a:off x="4334135" y="970747"/>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2</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779" name="Google Shape;779;p26"/>
          <p:cNvGrpSpPr/>
          <p:nvPr/>
        </p:nvGrpSpPr>
        <p:grpSpPr>
          <a:xfrm>
            <a:off x="6457225" y="1382488"/>
            <a:ext cx="2230038" cy="1403575"/>
            <a:chOff x="6457225" y="1382488"/>
            <a:chExt cx="2230038" cy="1403575"/>
          </a:xfrm>
        </p:grpSpPr>
        <p:sp>
          <p:nvSpPr>
            <p:cNvPr id="780" name="Google Shape;780;p26"/>
            <p:cNvSpPr/>
            <p:nvPr/>
          </p:nvSpPr>
          <p:spPr>
            <a:xfrm>
              <a:off x="6463063" y="1982063"/>
              <a:ext cx="2224200" cy="8040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 sz="1200" dirty="0">
                  <a:solidFill>
                    <a:schemeClr val="dk1"/>
                  </a:solidFill>
                  <a:latin typeface="Roboto"/>
                  <a:ea typeface="Roboto"/>
                  <a:cs typeface="Roboto"/>
                  <a:sym typeface="Roboto"/>
                </a:rPr>
                <a:t>Menggukan framework CodeIgniter</a:t>
              </a:r>
              <a:endParaRPr dirty="0">
                <a:solidFill>
                  <a:schemeClr val="dk1"/>
                </a:solidFill>
              </a:endParaRPr>
            </a:p>
          </p:txBody>
        </p:sp>
        <p:sp>
          <p:nvSpPr>
            <p:cNvPr id="781" name="Google Shape;781;p26"/>
            <p:cNvSpPr/>
            <p:nvPr/>
          </p:nvSpPr>
          <p:spPr>
            <a:xfrm>
              <a:off x="6457225" y="1382488"/>
              <a:ext cx="2224200" cy="621000"/>
            </a:xfrm>
            <a:prstGeom prst="round2SameRect">
              <a:avLst>
                <a:gd name="adj1" fmla="val 33597"/>
                <a:gd name="adj2" fmla="val 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Penulisan Kode Program</a:t>
              </a:r>
              <a:endParaRPr dirty="0"/>
            </a:p>
          </p:txBody>
        </p:sp>
      </p:grpSp>
      <p:sp>
        <p:nvSpPr>
          <p:cNvPr id="782" name="Google Shape;782;p26"/>
          <p:cNvSpPr/>
          <p:nvPr/>
        </p:nvSpPr>
        <p:spPr>
          <a:xfrm>
            <a:off x="7325385" y="970747"/>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3</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783" name="Google Shape;783;p26"/>
          <p:cNvGrpSpPr/>
          <p:nvPr/>
        </p:nvGrpSpPr>
        <p:grpSpPr>
          <a:xfrm>
            <a:off x="1976701" y="3331000"/>
            <a:ext cx="2230038" cy="1403575"/>
            <a:chOff x="457188" y="3331000"/>
            <a:chExt cx="2230038" cy="1403575"/>
          </a:xfrm>
        </p:grpSpPr>
        <p:sp>
          <p:nvSpPr>
            <p:cNvPr id="784" name="Google Shape;784;p26"/>
            <p:cNvSpPr/>
            <p:nvPr/>
          </p:nvSpPr>
          <p:spPr>
            <a:xfrm>
              <a:off x="463025" y="3930575"/>
              <a:ext cx="2224200" cy="804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 sz="1200" dirty="0">
                  <a:solidFill>
                    <a:schemeClr val="dk1"/>
                  </a:solidFill>
                  <a:latin typeface="Roboto"/>
                  <a:ea typeface="Roboto"/>
                  <a:cs typeface="Roboto"/>
                  <a:sym typeface="Roboto"/>
                </a:rPr>
                <a:t>Melakukan Pengujian Sistem</a:t>
              </a:r>
              <a:endParaRPr dirty="0">
                <a:solidFill>
                  <a:schemeClr val="dk1"/>
                </a:solidFill>
              </a:endParaRPr>
            </a:p>
          </p:txBody>
        </p:sp>
        <p:sp>
          <p:nvSpPr>
            <p:cNvPr id="785" name="Google Shape;785;p26"/>
            <p:cNvSpPr/>
            <p:nvPr/>
          </p:nvSpPr>
          <p:spPr>
            <a:xfrm>
              <a:off x="457188" y="3331000"/>
              <a:ext cx="2224200" cy="621000"/>
            </a:xfrm>
            <a:prstGeom prst="round2SameRect">
              <a:avLst>
                <a:gd name="adj1" fmla="val 33597"/>
                <a:gd name="adj2" fmla="val 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Penerapan</a:t>
              </a:r>
              <a:endParaRPr dirty="0"/>
            </a:p>
          </p:txBody>
        </p:sp>
      </p:grpSp>
      <p:sp>
        <p:nvSpPr>
          <p:cNvPr id="786" name="Google Shape;786;p26"/>
          <p:cNvSpPr/>
          <p:nvPr/>
        </p:nvSpPr>
        <p:spPr>
          <a:xfrm>
            <a:off x="2850698" y="2919247"/>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4</a:t>
            </a:r>
            <a:endParaRPr sz="20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791" name="Google Shape;791;p26"/>
          <p:cNvGrpSpPr/>
          <p:nvPr/>
        </p:nvGrpSpPr>
        <p:grpSpPr>
          <a:xfrm>
            <a:off x="5185610" y="3331000"/>
            <a:ext cx="2230038" cy="1403575"/>
            <a:chOff x="6463075" y="3331000"/>
            <a:chExt cx="2230038" cy="1403575"/>
          </a:xfrm>
        </p:grpSpPr>
        <p:sp>
          <p:nvSpPr>
            <p:cNvPr id="792" name="Google Shape;792;p26"/>
            <p:cNvSpPr/>
            <p:nvPr/>
          </p:nvSpPr>
          <p:spPr>
            <a:xfrm>
              <a:off x="6468913" y="3930575"/>
              <a:ext cx="2224200" cy="8040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12700" lvl="0" indent="0" algn="ctr" rtl="0">
                <a:spcBef>
                  <a:spcPts val="0"/>
                </a:spcBef>
                <a:spcAft>
                  <a:spcPts val="0"/>
                </a:spcAft>
                <a:buNone/>
              </a:pPr>
              <a:r>
                <a:rPr lang="en-US" sz="1200" dirty="0" err="1">
                  <a:solidFill>
                    <a:schemeClr val="dk1"/>
                  </a:solidFill>
                  <a:latin typeface="Roboto"/>
                  <a:ea typeface="Roboto"/>
                  <a:sym typeface="Roboto"/>
                </a:rPr>
                <a:t>Pencadangan</a:t>
              </a:r>
              <a:r>
                <a:rPr lang="en-US" sz="1200" dirty="0">
                  <a:solidFill>
                    <a:schemeClr val="dk1"/>
                  </a:solidFill>
                  <a:latin typeface="Roboto"/>
                  <a:ea typeface="Roboto"/>
                  <a:sym typeface="Roboto"/>
                </a:rPr>
                <a:t> database, </a:t>
              </a:r>
              <a:r>
                <a:rPr lang="en-US" sz="1200" dirty="0" err="1">
                  <a:solidFill>
                    <a:schemeClr val="dk1"/>
                  </a:solidFill>
                  <a:latin typeface="Roboto"/>
                  <a:ea typeface="Roboto"/>
                  <a:sym typeface="Roboto"/>
                </a:rPr>
                <a:t>perubahan</a:t>
              </a:r>
              <a:r>
                <a:rPr lang="en-US" sz="1200" dirty="0">
                  <a:solidFill>
                    <a:schemeClr val="dk1"/>
                  </a:solidFill>
                  <a:latin typeface="Roboto"/>
                  <a:ea typeface="Roboto"/>
                  <a:sym typeface="Roboto"/>
                </a:rPr>
                <a:t> </a:t>
              </a:r>
              <a:r>
                <a:rPr lang="en-US" sz="1200" dirty="0" err="1">
                  <a:solidFill>
                    <a:schemeClr val="dk1"/>
                  </a:solidFill>
                  <a:latin typeface="Roboto"/>
                  <a:ea typeface="Roboto"/>
                  <a:sym typeface="Roboto"/>
                </a:rPr>
                <a:t>struktur</a:t>
              </a:r>
              <a:r>
                <a:rPr lang="en-US" sz="1200" dirty="0">
                  <a:solidFill>
                    <a:schemeClr val="dk1"/>
                  </a:solidFill>
                  <a:latin typeface="Roboto"/>
                  <a:ea typeface="Roboto"/>
                  <a:sym typeface="Roboto"/>
                </a:rPr>
                <a:t> hardware, dan update </a:t>
              </a:r>
              <a:r>
                <a:rPr lang="en-US" sz="1200" dirty="0" err="1">
                  <a:solidFill>
                    <a:schemeClr val="dk1"/>
                  </a:solidFill>
                  <a:latin typeface="Roboto"/>
                  <a:ea typeface="Roboto"/>
                  <a:sym typeface="Roboto"/>
                </a:rPr>
                <a:t>fitur</a:t>
              </a:r>
              <a:r>
                <a:rPr lang="en-US" sz="1200" dirty="0">
                  <a:solidFill>
                    <a:schemeClr val="dk1"/>
                  </a:solidFill>
                  <a:latin typeface="Roboto"/>
                  <a:ea typeface="Roboto"/>
                  <a:sym typeface="Roboto"/>
                </a:rPr>
                <a:t> pada </a:t>
              </a:r>
              <a:r>
                <a:rPr lang="en-US" sz="1200" dirty="0" err="1">
                  <a:solidFill>
                    <a:schemeClr val="dk1"/>
                  </a:solidFill>
                  <a:latin typeface="Roboto"/>
                  <a:ea typeface="Roboto"/>
                  <a:sym typeface="Roboto"/>
                </a:rPr>
                <a:t>sistem</a:t>
              </a:r>
              <a:endParaRPr lang="en-US" sz="1200" dirty="0">
                <a:solidFill>
                  <a:schemeClr val="dk1"/>
                </a:solidFill>
              </a:endParaRPr>
            </a:p>
          </p:txBody>
        </p:sp>
        <p:sp>
          <p:nvSpPr>
            <p:cNvPr id="793" name="Google Shape;793;p26"/>
            <p:cNvSpPr/>
            <p:nvPr/>
          </p:nvSpPr>
          <p:spPr>
            <a:xfrm>
              <a:off x="6463075" y="3331000"/>
              <a:ext cx="2224200" cy="621000"/>
            </a:xfrm>
            <a:prstGeom prst="round2SameRect">
              <a:avLst>
                <a:gd name="adj1" fmla="val 33597"/>
                <a:gd name="adj2" fmla="val 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err="1">
                  <a:solidFill>
                    <a:schemeClr val="lt1"/>
                  </a:solidFill>
                  <a:latin typeface="Fira Sans Extra Condensed Medium"/>
                  <a:ea typeface="Fira Sans Extra Condensed Medium"/>
                  <a:cs typeface="Fira Sans Extra Condensed Medium"/>
                  <a:sym typeface="Fira Sans Extra Condensed Medium"/>
                </a:rPr>
                <a:t>Pengujian</a:t>
              </a:r>
              <a:r>
                <a:rPr lang="en-ID" sz="2000" dirty="0">
                  <a:solidFill>
                    <a:schemeClr val="lt1"/>
                  </a:solidFill>
                  <a:latin typeface="Fira Sans Extra Condensed Medium"/>
                  <a:ea typeface="Fira Sans Extra Condensed Medium"/>
                  <a:cs typeface="Fira Sans Extra Condensed Medium"/>
                  <a:sym typeface="Fira Sans Extra Condensed Medium"/>
                </a:rPr>
                <a:t> program dan </a:t>
              </a:r>
              <a:r>
                <a:rPr lang="en-ID" sz="2000" dirty="0" err="1">
                  <a:solidFill>
                    <a:schemeClr val="lt1"/>
                  </a:solidFill>
                  <a:latin typeface="Fira Sans Extra Condensed Medium"/>
                  <a:ea typeface="Fira Sans Extra Condensed Medium"/>
                  <a:cs typeface="Fira Sans Extra Condensed Medium"/>
                  <a:sym typeface="Fira Sans Extra Condensed Medium"/>
                </a:rPr>
                <a:t>Pemeliharaan</a:t>
              </a:r>
              <a:endParaRPr lang="en-ID" sz="2000" dirty="0"/>
            </a:p>
          </p:txBody>
        </p:sp>
      </p:grpSp>
      <p:sp>
        <p:nvSpPr>
          <p:cNvPr id="794" name="Google Shape;794;p26"/>
          <p:cNvSpPr/>
          <p:nvPr/>
        </p:nvSpPr>
        <p:spPr>
          <a:xfrm>
            <a:off x="6047909" y="2919250"/>
            <a:ext cx="487884" cy="487946"/>
          </a:xfrm>
          <a:custGeom>
            <a:avLst/>
            <a:gdLst/>
            <a:ahLst/>
            <a:cxnLst/>
            <a:rect l="l" t="t" r="r" b="b"/>
            <a:pathLst>
              <a:path w="24835" h="24835" extrusionOk="0">
                <a:moveTo>
                  <a:pt x="0" y="12417"/>
                </a:moveTo>
                <a:cubicBezTo>
                  <a:pt x="0" y="19265"/>
                  <a:pt x="5570" y="24834"/>
                  <a:pt x="12417" y="24834"/>
                </a:cubicBezTo>
                <a:lnTo>
                  <a:pt x="12417" y="24834"/>
                </a:lnTo>
                <a:cubicBezTo>
                  <a:pt x="19288" y="24834"/>
                  <a:pt x="24834" y="19265"/>
                  <a:pt x="24834" y="12417"/>
                </a:cubicBezTo>
                <a:lnTo>
                  <a:pt x="24834" y="12417"/>
                </a:lnTo>
                <a:cubicBezTo>
                  <a:pt x="24834" y="5547"/>
                  <a:pt x="19288" y="1"/>
                  <a:pt x="12417" y="1"/>
                </a:cubicBezTo>
                <a:lnTo>
                  <a:pt x="12417" y="1"/>
                </a:lnTo>
                <a:cubicBezTo>
                  <a:pt x="5570" y="1"/>
                  <a:pt x="0" y="5547"/>
                  <a:pt x="0" y="12417"/>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Fira Sans Extra Condensed Medium"/>
                <a:ea typeface="Fira Sans Extra Condensed Medium"/>
                <a:cs typeface="Fira Sans Extra Condensed Medium"/>
                <a:sym typeface="Fira Sans Extra Condensed Medium"/>
              </a:rPr>
              <a:t>5</a:t>
            </a:r>
            <a:endParaRPr sz="20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448975" y="410350"/>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Usecase Sistem Berjalan</a:t>
            </a:r>
            <a:endParaRPr dirty="0"/>
          </a:p>
        </p:txBody>
      </p:sp>
      <p:pic>
        <p:nvPicPr>
          <p:cNvPr id="2" name="Picture 1"/>
          <p:cNvPicPr>
            <a:picLocks noChangeAspect="1"/>
          </p:cNvPicPr>
          <p:nvPr/>
        </p:nvPicPr>
        <p:blipFill rotWithShape="1">
          <a:blip r:embed="rId3"/>
          <a:srcRect l="4250" r="5107"/>
          <a:stretch/>
        </p:blipFill>
        <p:spPr>
          <a:xfrm>
            <a:off x="1781299" y="869419"/>
            <a:ext cx="5058888" cy="42740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448975" y="410350"/>
            <a:ext cx="8237700" cy="21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Aktivity diagram Berjalan</a:t>
            </a:r>
            <a:endParaRPr dirty="0"/>
          </a:p>
        </p:txBody>
      </p:sp>
      <p:pic>
        <p:nvPicPr>
          <p:cNvPr id="3" name="Picture 2"/>
          <p:cNvPicPr>
            <a:picLocks noChangeAspect="1"/>
          </p:cNvPicPr>
          <p:nvPr/>
        </p:nvPicPr>
        <p:blipFill>
          <a:blip r:embed="rId3"/>
          <a:stretch>
            <a:fillRect/>
          </a:stretch>
        </p:blipFill>
        <p:spPr>
          <a:xfrm>
            <a:off x="0" y="1020200"/>
            <a:ext cx="4201111" cy="3934374"/>
          </a:xfrm>
          <a:prstGeom prst="rect">
            <a:avLst/>
          </a:prstGeom>
        </p:spPr>
      </p:pic>
      <p:pic>
        <p:nvPicPr>
          <p:cNvPr id="4" name="Picture 3"/>
          <p:cNvPicPr>
            <a:picLocks noChangeAspect="1"/>
          </p:cNvPicPr>
          <p:nvPr/>
        </p:nvPicPr>
        <p:blipFill>
          <a:blip r:embed="rId4"/>
          <a:stretch>
            <a:fillRect/>
          </a:stretch>
        </p:blipFill>
        <p:spPr>
          <a:xfrm>
            <a:off x="4210008" y="1020201"/>
            <a:ext cx="4826786" cy="3934374"/>
          </a:xfrm>
          <a:prstGeom prst="rect">
            <a:avLst/>
          </a:prstGeom>
        </p:spPr>
      </p:pic>
    </p:spTree>
    <p:extLst>
      <p:ext uri="{BB962C8B-B14F-4D97-AF65-F5344CB8AC3E}">
        <p14:creationId xmlns:p14="http://schemas.microsoft.com/office/powerpoint/2010/main" val="268827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353972" y="1752262"/>
            <a:ext cx="1391701" cy="492174"/>
          </a:xfrm>
        </p:spPr>
        <p:txBody>
          <a:bodyPr/>
          <a:lstStyle/>
          <a:p>
            <a:pPr lvl="0"/>
            <a:r>
              <a:rPr lang="id-ID" dirty="0"/>
              <a:t>Aktivity diagram Berjalan</a:t>
            </a:r>
          </a:p>
        </p:txBody>
      </p:sp>
      <p:pic>
        <p:nvPicPr>
          <p:cNvPr id="2" name="Picture 1"/>
          <p:cNvPicPr>
            <a:picLocks noChangeAspect="1"/>
          </p:cNvPicPr>
          <p:nvPr/>
        </p:nvPicPr>
        <p:blipFill>
          <a:blip r:embed="rId3"/>
          <a:stretch>
            <a:fillRect/>
          </a:stretch>
        </p:blipFill>
        <p:spPr>
          <a:xfrm>
            <a:off x="1643400" y="830452"/>
            <a:ext cx="3545035" cy="3971303"/>
          </a:xfrm>
          <a:prstGeom prst="rect">
            <a:avLst/>
          </a:prstGeom>
        </p:spPr>
      </p:pic>
      <p:pic>
        <p:nvPicPr>
          <p:cNvPr id="9" name="Picture 8"/>
          <p:cNvPicPr>
            <a:picLocks noChangeAspect="1"/>
          </p:cNvPicPr>
          <p:nvPr/>
        </p:nvPicPr>
        <p:blipFill>
          <a:blip r:embed="rId4"/>
          <a:stretch>
            <a:fillRect/>
          </a:stretch>
        </p:blipFill>
        <p:spPr>
          <a:xfrm>
            <a:off x="5333882" y="2792"/>
            <a:ext cx="3501359" cy="5140708"/>
          </a:xfrm>
          <a:prstGeom prst="rect">
            <a:avLst/>
          </a:prstGeom>
        </p:spPr>
      </p:pic>
    </p:spTree>
    <p:extLst>
      <p:ext uri="{BB962C8B-B14F-4D97-AF65-F5344CB8AC3E}">
        <p14:creationId xmlns:p14="http://schemas.microsoft.com/office/powerpoint/2010/main" val="2442203108"/>
      </p:ext>
    </p:extLst>
  </p:cSld>
  <p:clrMapOvr>
    <a:masterClrMapping/>
  </p:clrMapOvr>
</p:sld>
</file>

<file path=ppt/theme/theme1.xml><?xml version="1.0" encoding="utf-8"?>
<a:theme xmlns:a="http://schemas.openxmlformats.org/drawingml/2006/main" name="Recruitment Infographics by Slidesgo">
  <a:themeElements>
    <a:clrScheme name="Simple Light">
      <a:dk1>
        <a:srgbClr val="000000"/>
      </a:dk1>
      <a:lt1>
        <a:srgbClr val="FFFFFF"/>
      </a:lt1>
      <a:dk2>
        <a:srgbClr val="F55C47"/>
      </a:dk2>
      <a:lt2>
        <a:srgbClr val="D63F23"/>
      </a:lt2>
      <a:accent1>
        <a:srgbClr val="98D699"/>
      </a:accent1>
      <a:accent2>
        <a:srgbClr val="4AA96C"/>
      </a:accent2>
      <a:accent3>
        <a:srgbClr val="76E0D4"/>
      </a:accent3>
      <a:accent4>
        <a:srgbClr val="58CABD"/>
      </a:accent4>
      <a:accent5>
        <a:srgbClr val="3A373B"/>
      </a:accent5>
      <a:accent6>
        <a:srgbClr val="E59AF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406</Words>
  <Application>Microsoft Office PowerPoint</Application>
  <PresentationFormat>On-screen Show (16:9)</PresentationFormat>
  <Paragraphs>67</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 serif</vt:lpstr>
      <vt:lpstr>Fira Sans Extra Condensed SemiBold</vt:lpstr>
      <vt:lpstr>Fira Sans Extra Condensed Medium</vt:lpstr>
      <vt:lpstr>Roboto</vt:lpstr>
      <vt:lpstr>times new roman</vt:lpstr>
      <vt:lpstr>Arial</vt:lpstr>
      <vt:lpstr>Recruitment Infographics by Slidesgo</vt:lpstr>
      <vt:lpstr>RANCANG BANGUN SISTEM INFORMASI MONITORING ORGANISASI MAHASISWA DI UNIVERSITAS BANTEN JAYA BERBASIS WEB MENGGUNAKAN FRAMEWORK CODEIGNITER</vt:lpstr>
      <vt:lpstr>Latar Belakang</vt:lpstr>
      <vt:lpstr>Indikasi Masalah</vt:lpstr>
      <vt:lpstr>Rumusan  Masalah</vt:lpstr>
      <vt:lpstr>Tujuan Penelitian</vt:lpstr>
      <vt:lpstr>Metodologi Pengembangan Sistem “Waterfall”</vt:lpstr>
      <vt:lpstr>Usecase Sistem Berjalan</vt:lpstr>
      <vt:lpstr>Aktivity diagram Berjalan</vt:lpstr>
      <vt:lpstr>Aktivity diagram Berjalan</vt:lpstr>
      <vt:lpstr>Usecase diagram yang diusulkan</vt:lpstr>
      <vt:lpstr>ERD Yang diusulkan</vt:lpstr>
      <vt:lpstr>Kesimpulan</vt:lpstr>
      <vt:lpstr>SARAN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SISTEM INFORMASI MONITORING ORGANISASI MAHASISWA DI UNIVERSITAS BANTEN JAYA BERBASIS WEB MENGGUNAKAN FRAMEWORK CODEIGNITER</dc:title>
  <dc:creator>Compaq</dc:creator>
  <cp:lastModifiedBy>islahatun nufusi</cp:lastModifiedBy>
  <cp:revision>29</cp:revision>
  <dcterms:modified xsi:type="dcterms:W3CDTF">2021-08-29T13:04:08Z</dcterms:modified>
</cp:coreProperties>
</file>