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Poppins Bold" charset="1" panose="00000800000000000000"/>
      <p:regular r:id="rId45"/>
    </p:embeddedFont>
    <p:embeddedFont>
      <p:font typeface="Poppins" charset="1" panose="00000500000000000000"/>
      <p:regular r:id="rId46"/>
    </p:embeddedFont>
    <p:embeddedFont>
      <p:font typeface="Arimo Bold" charset="1" panose="020B070402020202020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12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37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https://student-depression-app.streamlit.app" TargetMode="External" Type="http://schemas.openxmlformats.org/officeDocument/2006/relationships/hyperlink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student-depression-app.streamlit.app" TargetMode="External" Type="http://schemas.openxmlformats.org/officeDocument/2006/relationships/hyperlink"/><Relationship Id="rId11" Target="https://github.com/Arwa-Hamdy2004/Health-Care-Project/blob/master/CODE/FINAL.ipynb" TargetMode="External" Type="http://schemas.openxmlformats.org/officeDocument/2006/relationships/hyperlink"/><Relationship Id="rId12" Target="https://github.com/Arwa-Hamdy2004/Health-Care-Project/blob/master/Reports/Final%20Report.pdf" TargetMode="External" Type="http://schemas.openxmlformats.org/officeDocument/2006/relationships/hyperlink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aliabdsalam2003@gmail.com" TargetMode="External" Type="http://schemas.openxmlformats.org/officeDocument/2006/relationships/hyperlink"/><Relationship Id="rId11" Target="../media/image4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07411" y="3693822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DEPRESSION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68201" y="5317082"/>
            <a:ext cx="9551598" cy="395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30"/>
              </a:lnSpc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members :</a:t>
            </a:r>
          </a:p>
          <a:p>
            <a:pPr algn="l" marL="806631" indent="-403316" lvl="1">
              <a:lnSpc>
                <a:spcPts val="5230"/>
              </a:lnSpc>
              <a:buFont typeface="Arial"/>
              <a:buChar char="•"/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Arwa Hamdy Mohammdy</a:t>
            </a:r>
          </a:p>
          <a:p>
            <a:pPr algn="l" marL="806631" indent="-403316" lvl="1">
              <a:lnSpc>
                <a:spcPts val="5230"/>
              </a:lnSpc>
              <a:buFont typeface="Arial"/>
              <a:buChar char="•"/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Eslam Mohamed Abd El Fattah</a:t>
            </a:r>
          </a:p>
          <a:p>
            <a:pPr algn="l" marL="806631" indent="-403316" lvl="1">
              <a:lnSpc>
                <a:spcPts val="5230"/>
              </a:lnSpc>
              <a:buFont typeface="Arial"/>
              <a:buChar char="•"/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Mariam Mostafa Abdelaziz</a:t>
            </a:r>
          </a:p>
          <a:p>
            <a:pPr algn="l" marL="806631" indent="-403316" lvl="1">
              <a:lnSpc>
                <a:spcPts val="5230"/>
              </a:lnSpc>
              <a:buFont typeface="Arial"/>
              <a:buChar char="•"/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Mariam Mostafa Abdelaal</a:t>
            </a:r>
          </a:p>
          <a:p>
            <a:pPr algn="l">
              <a:lnSpc>
                <a:spcPts val="523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0721" y="4419697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89454" y="5394707"/>
            <a:ext cx="7761118" cy="11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have an issue where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69%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Students is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Depressed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64956" y="1157399"/>
            <a:ext cx="8705065" cy="1030616"/>
            <a:chOff x="0" y="0"/>
            <a:chExt cx="2619648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19648" cy="310147"/>
            </a:xfrm>
            <a:custGeom>
              <a:avLst/>
              <a:gdLst/>
              <a:ahLst/>
              <a:cxnLst/>
              <a:rect r="r" b="b" t="t" l="l"/>
              <a:pathLst>
                <a:path h="310147" w="2619648">
                  <a:moveTo>
                    <a:pt x="0" y="0"/>
                  </a:moveTo>
                  <a:lnTo>
                    <a:pt x="2619648" y="0"/>
                  </a:lnTo>
                  <a:lnTo>
                    <a:pt x="261964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619648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17980" y="1197687"/>
            <a:ext cx="8852041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ERCENTAGE OF DEPRESSION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254903" y="3134623"/>
            <a:ext cx="6281003" cy="6470380"/>
          </a:xfrm>
          <a:custGeom>
            <a:avLst/>
            <a:gdLst/>
            <a:ahLst/>
            <a:cxnLst/>
            <a:rect r="r" b="b" t="t" l="l"/>
            <a:pathLst>
              <a:path h="6470380" w="6281003">
                <a:moveTo>
                  <a:pt x="0" y="0"/>
                </a:moveTo>
                <a:lnTo>
                  <a:pt x="6281003" y="0"/>
                </a:lnTo>
                <a:lnTo>
                  <a:pt x="6281003" y="6470380"/>
                </a:lnTo>
                <a:lnTo>
                  <a:pt x="0" y="6470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89454" y="5394707"/>
            <a:ext cx="7761118" cy="175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Nearly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54%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students with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suicidal thoughts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are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Depressed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796696" y="1157399"/>
            <a:ext cx="10694608" cy="1030616"/>
            <a:chOff x="0" y="0"/>
            <a:chExt cx="3218369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18369" cy="310147"/>
            </a:xfrm>
            <a:custGeom>
              <a:avLst/>
              <a:gdLst/>
              <a:ahLst/>
              <a:cxnLst/>
              <a:rect r="r" b="b" t="t" l="l"/>
              <a:pathLst>
                <a:path h="310147" w="3218369">
                  <a:moveTo>
                    <a:pt x="0" y="0"/>
                  </a:moveTo>
                  <a:lnTo>
                    <a:pt x="3218369" y="0"/>
                  </a:lnTo>
                  <a:lnTo>
                    <a:pt x="3218369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3218369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796696" y="1197673"/>
            <a:ext cx="1069460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DEPRESSION BY SUICIDAL THOUGHTS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423536" y="3118618"/>
            <a:ext cx="7720464" cy="6059555"/>
          </a:xfrm>
          <a:custGeom>
            <a:avLst/>
            <a:gdLst/>
            <a:ahLst/>
            <a:cxnLst/>
            <a:rect r="r" b="b" t="t" l="l"/>
            <a:pathLst>
              <a:path h="6059555" w="7720464">
                <a:moveTo>
                  <a:pt x="0" y="0"/>
                </a:moveTo>
                <a:lnTo>
                  <a:pt x="7720464" y="0"/>
                </a:lnTo>
                <a:lnTo>
                  <a:pt x="7720464" y="6059555"/>
                </a:lnTo>
                <a:lnTo>
                  <a:pt x="0" y="60595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36" t="0" r="-836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8041" y="5307991"/>
            <a:ext cx="7761118" cy="11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Nearly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39%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bullied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students are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Depressed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64956" y="1157399"/>
            <a:ext cx="8705065" cy="1030616"/>
            <a:chOff x="0" y="0"/>
            <a:chExt cx="2619648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19648" cy="310147"/>
            </a:xfrm>
            <a:custGeom>
              <a:avLst/>
              <a:gdLst/>
              <a:ahLst/>
              <a:cxnLst/>
              <a:rect r="r" b="b" t="t" l="l"/>
              <a:pathLst>
                <a:path h="310147" w="2619648">
                  <a:moveTo>
                    <a:pt x="0" y="0"/>
                  </a:moveTo>
                  <a:lnTo>
                    <a:pt x="2619648" y="0"/>
                  </a:lnTo>
                  <a:lnTo>
                    <a:pt x="261964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619648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17980" y="1197687"/>
            <a:ext cx="8852041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DEPRESSION BY BULLYING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8157460" y="3238629"/>
            <a:ext cx="8059392" cy="6221524"/>
          </a:xfrm>
          <a:custGeom>
            <a:avLst/>
            <a:gdLst/>
            <a:ahLst/>
            <a:cxnLst/>
            <a:rect r="r" b="b" t="t" l="l"/>
            <a:pathLst>
              <a:path h="6221524" w="8059392">
                <a:moveTo>
                  <a:pt x="0" y="0"/>
                </a:moveTo>
                <a:lnTo>
                  <a:pt x="8059392" y="0"/>
                </a:lnTo>
                <a:lnTo>
                  <a:pt x="8059392" y="6221523"/>
                </a:lnTo>
                <a:lnTo>
                  <a:pt x="0" y="62215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293" y="9622014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073210" y="2983497"/>
            <a:ext cx="7761118" cy="59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69.1%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Females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are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Depressed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671751" y="1157399"/>
            <a:ext cx="7512219" cy="1030616"/>
            <a:chOff x="0" y="0"/>
            <a:chExt cx="2260681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60681" cy="310147"/>
            </a:xfrm>
            <a:custGeom>
              <a:avLst/>
              <a:gdLst/>
              <a:ahLst/>
              <a:cxnLst/>
              <a:rect r="r" b="b" t="t" l="l"/>
              <a:pathLst>
                <a:path h="310147" w="2260681">
                  <a:moveTo>
                    <a:pt x="0" y="0"/>
                  </a:moveTo>
                  <a:lnTo>
                    <a:pt x="2260681" y="0"/>
                  </a:lnTo>
                  <a:lnTo>
                    <a:pt x="2260681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260681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17980" y="1197687"/>
            <a:ext cx="9487889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RESSION BY GENDER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176511" y="3795028"/>
            <a:ext cx="5554515" cy="5784993"/>
          </a:xfrm>
          <a:custGeom>
            <a:avLst/>
            <a:gdLst/>
            <a:ahLst/>
            <a:cxnLst/>
            <a:rect r="r" b="b" t="t" l="l"/>
            <a:pathLst>
              <a:path h="5784993" w="5554515">
                <a:moveTo>
                  <a:pt x="0" y="0"/>
                </a:moveTo>
                <a:lnTo>
                  <a:pt x="5554516" y="0"/>
                </a:lnTo>
                <a:lnTo>
                  <a:pt x="5554516" y="5784993"/>
                </a:lnTo>
                <a:lnTo>
                  <a:pt x="0" y="57849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200308" y="3795028"/>
            <a:ext cx="5380299" cy="5603548"/>
          </a:xfrm>
          <a:custGeom>
            <a:avLst/>
            <a:gdLst/>
            <a:ahLst/>
            <a:cxnLst/>
            <a:rect r="r" b="b" t="t" l="l"/>
            <a:pathLst>
              <a:path h="5603548" w="5380299">
                <a:moveTo>
                  <a:pt x="0" y="0"/>
                </a:moveTo>
                <a:lnTo>
                  <a:pt x="5380298" y="0"/>
                </a:lnTo>
                <a:lnTo>
                  <a:pt x="5380298" y="5603547"/>
                </a:lnTo>
                <a:lnTo>
                  <a:pt x="0" y="56035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95948" y="2983497"/>
            <a:ext cx="6989017" cy="59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69%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Males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are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Depressed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672370" y="263338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0293" y="97863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89454" y="5394707"/>
            <a:ext cx="7761118" cy="175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There is a higher </a:t>
            </a: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likelihood of depression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among students who study </a:t>
            </a:r>
            <a:r>
              <a:rPr lang="en-US" b="true" sz="3299">
                <a:solidFill>
                  <a:srgbClr val="5F5F5F"/>
                </a:solidFill>
                <a:latin typeface="Poppins Bold"/>
                <a:ea typeface="Poppins Bold"/>
                <a:cs typeface="Poppins Bold"/>
                <a:sym typeface="Poppins Bold"/>
              </a:rPr>
              <a:t>more than 6 hours.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717980" y="1157399"/>
            <a:ext cx="8852041" cy="1030616"/>
            <a:chOff x="0" y="0"/>
            <a:chExt cx="2663878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63878" cy="310147"/>
            </a:xfrm>
            <a:custGeom>
              <a:avLst/>
              <a:gdLst/>
              <a:ahLst/>
              <a:cxnLst/>
              <a:rect r="r" b="b" t="t" l="l"/>
              <a:pathLst>
                <a:path h="310147" w="2663878">
                  <a:moveTo>
                    <a:pt x="0" y="0"/>
                  </a:moveTo>
                  <a:lnTo>
                    <a:pt x="2663878" y="0"/>
                  </a:lnTo>
                  <a:lnTo>
                    <a:pt x="266387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663878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17980" y="1197687"/>
            <a:ext cx="8852041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DEPRESSION BY STUDY HOURS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891929" y="9843432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36307" y="3197353"/>
            <a:ext cx="8067712" cy="6344919"/>
          </a:xfrm>
          <a:custGeom>
            <a:avLst/>
            <a:gdLst/>
            <a:ahLst/>
            <a:cxnLst/>
            <a:rect r="r" b="b" t="t" l="l"/>
            <a:pathLst>
              <a:path h="6344919" w="8067712">
                <a:moveTo>
                  <a:pt x="0" y="0"/>
                </a:moveTo>
                <a:lnTo>
                  <a:pt x="8067712" y="0"/>
                </a:lnTo>
                <a:lnTo>
                  <a:pt x="8067712" y="6344920"/>
                </a:lnTo>
                <a:lnTo>
                  <a:pt x="0" y="6344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74644" y="428245"/>
            <a:ext cx="5538711" cy="1030616"/>
            <a:chOff x="0" y="0"/>
            <a:chExt cx="1666785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568301" y="468533"/>
            <a:ext cx="51513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300390" y="1644385"/>
            <a:ext cx="13687220" cy="7699061"/>
            <a:chOff x="0" y="0"/>
            <a:chExt cx="24384000" cy="13716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" r="0" b="-16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300390" y="9419647"/>
            <a:ext cx="13687220" cy="65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3"/>
              </a:lnSpc>
              <a:spcBef>
                <a:spcPct val="0"/>
              </a:spcBef>
            </a:pPr>
            <a:r>
              <a:rPr lang="en-US" sz="36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b="true" sz="36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360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ower Bi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0721" y="4419697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MODELS we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73167" y="2500941"/>
            <a:ext cx="11996618" cy="6959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Types of m</a:t>
            </a: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odels evaluated: 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1)CatBoost classifier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2)XGBoost classifier 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3)Artificial Neural Networks (ANN)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4)Logistic Regression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5)LightGBM Classifier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6)Random Forest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7) KNN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8)Naive Bayes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9)Decision Tree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10)SVM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  <a:r>
              <a:rPr lang="en-US" sz="3435" spc="-68">
                <a:solidFill>
                  <a:srgbClr val="313738"/>
                </a:solidFill>
                <a:latin typeface="Poppins"/>
                <a:ea typeface="Poppins"/>
                <a:cs typeface="Poppins"/>
                <a:sym typeface="Poppins"/>
              </a:rPr>
              <a:t>11)Gradient Boosting</a:t>
            </a:r>
          </a:p>
          <a:p>
            <a:pPr algn="l">
              <a:lnSpc>
                <a:spcPts val="4225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40293" y="9460152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XGB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40293" y="9460152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0293" y="2953344"/>
            <a:ext cx="8243950" cy="1333580"/>
          </a:xfrm>
          <a:custGeom>
            <a:avLst/>
            <a:gdLst/>
            <a:ahLst/>
            <a:cxnLst/>
            <a:rect r="r" b="b" t="t" l="l"/>
            <a:pathLst>
              <a:path h="1333580" w="8243950">
                <a:moveTo>
                  <a:pt x="0" y="0"/>
                </a:moveTo>
                <a:lnTo>
                  <a:pt x="8243949" y="0"/>
                </a:lnTo>
                <a:lnTo>
                  <a:pt x="8243949" y="1333580"/>
                </a:lnTo>
                <a:lnTo>
                  <a:pt x="0" y="13335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40293" y="4484151"/>
            <a:ext cx="7509406" cy="4468097"/>
          </a:xfrm>
          <a:custGeom>
            <a:avLst/>
            <a:gdLst/>
            <a:ahLst/>
            <a:cxnLst/>
            <a:rect r="r" b="b" t="t" l="l"/>
            <a:pathLst>
              <a:path h="4468097" w="7509406">
                <a:moveTo>
                  <a:pt x="0" y="0"/>
                </a:moveTo>
                <a:lnTo>
                  <a:pt x="7509406" y="0"/>
                </a:lnTo>
                <a:lnTo>
                  <a:pt x="7509406" y="4468097"/>
                </a:lnTo>
                <a:lnTo>
                  <a:pt x="0" y="44680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949323" y="3589931"/>
            <a:ext cx="6212608" cy="5362317"/>
          </a:xfrm>
          <a:custGeom>
            <a:avLst/>
            <a:gdLst/>
            <a:ahLst/>
            <a:cxnLst/>
            <a:rect r="r" b="b" t="t" l="l"/>
            <a:pathLst>
              <a:path h="5362317" w="6212608">
                <a:moveTo>
                  <a:pt x="0" y="0"/>
                </a:moveTo>
                <a:lnTo>
                  <a:pt x="6212608" y="0"/>
                </a:lnTo>
                <a:lnTo>
                  <a:pt x="6212608" y="5362317"/>
                </a:lnTo>
                <a:lnTo>
                  <a:pt x="0" y="53623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46101" y="4179197"/>
            <a:ext cx="4364106" cy="2737429"/>
            <a:chOff x="0" y="0"/>
            <a:chExt cx="1149394" cy="7209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9394" cy="720969"/>
            </a:xfrm>
            <a:custGeom>
              <a:avLst/>
              <a:gdLst/>
              <a:ahLst/>
              <a:cxnLst/>
              <a:rect r="r" b="b" t="t" l="l"/>
              <a:pathLst>
                <a:path h="720969" w="1149394">
                  <a:moveTo>
                    <a:pt x="0" y="0"/>
                  </a:moveTo>
                  <a:lnTo>
                    <a:pt x="1149394" y="0"/>
                  </a:lnTo>
                  <a:lnTo>
                    <a:pt x="1149394" y="720969"/>
                  </a:lnTo>
                  <a:lnTo>
                    <a:pt x="0" y="720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149394" cy="778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42264" y="3503042"/>
            <a:ext cx="9066610" cy="487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Project Objective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 Description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Cleaning and Exploratory Data Analysis (EDA) 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Visualization and Dashboard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models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Deployment and ML Flow 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Suggestions and Solutions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71148" y="4444267"/>
            <a:ext cx="3893411" cy="2180310"/>
          </a:xfrm>
          <a:custGeom>
            <a:avLst/>
            <a:gdLst/>
            <a:ahLst/>
            <a:cxnLst/>
            <a:rect r="r" b="b" t="t" l="l"/>
            <a:pathLst>
              <a:path h="2180310" w="3893411">
                <a:moveTo>
                  <a:pt x="0" y="0"/>
                </a:moveTo>
                <a:lnTo>
                  <a:pt x="3893411" y="0"/>
                </a:lnTo>
                <a:lnTo>
                  <a:pt x="3893411" y="2180310"/>
                </a:lnTo>
                <a:lnTo>
                  <a:pt x="0" y="218031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96922" y="1281534"/>
            <a:ext cx="4078647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CATBOOST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40293" y="9460152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40293" y="3189168"/>
            <a:ext cx="7601718" cy="770993"/>
          </a:xfrm>
          <a:custGeom>
            <a:avLst/>
            <a:gdLst/>
            <a:ahLst/>
            <a:cxnLst/>
            <a:rect r="r" b="b" t="t" l="l"/>
            <a:pathLst>
              <a:path h="770993" w="7601718">
                <a:moveTo>
                  <a:pt x="0" y="0"/>
                </a:moveTo>
                <a:lnTo>
                  <a:pt x="7601718" y="0"/>
                </a:lnTo>
                <a:lnTo>
                  <a:pt x="7601718" y="770993"/>
                </a:lnTo>
                <a:lnTo>
                  <a:pt x="0" y="7709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40293" y="4379261"/>
            <a:ext cx="7338695" cy="4375697"/>
          </a:xfrm>
          <a:custGeom>
            <a:avLst/>
            <a:gdLst/>
            <a:ahLst/>
            <a:cxnLst/>
            <a:rect r="r" b="b" t="t" l="l"/>
            <a:pathLst>
              <a:path h="4375697" w="7338695">
                <a:moveTo>
                  <a:pt x="0" y="0"/>
                </a:moveTo>
                <a:lnTo>
                  <a:pt x="7338694" y="0"/>
                </a:lnTo>
                <a:lnTo>
                  <a:pt x="7338694" y="4375697"/>
                </a:lnTo>
                <a:lnTo>
                  <a:pt x="0" y="43756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609601" y="3574665"/>
            <a:ext cx="6081362" cy="5249034"/>
          </a:xfrm>
          <a:custGeom>
            <a:avLst/>
            <a:gdLst/>
            <a:ahLst/>
            <a:cxnLst/>
            <a:rect r="r" b="b" t="t" l="l"/>
            <a:pathLst>
              <a:path h="5249034" w="6081362">
                <a:moveTo>
                  <a:pt x="0" y="0"/>
                </a:moveTo>
                <a:lnTo>
                  <a:pt x="6081361" y="0"/>
                </a:lnTo>
                <a:lnTo>
                  <a:pt x="6081361" y="5249034"/>
                </a:lnTo>
                <a:lnTo>
                  <a:pt x="0" y="52490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RANDOMFOREST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40293" y="9460152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7793" y="3416567"/>
            <a:ext cx="8874698" cy="625496"/>
          </a:xfrm>
          <a:custGeom>
            <a:avLst/>
            <a:gdLst/>
            <a:ahLst/>
            <a:cxnLst/>
            <a:rect r="r" b="b" t="t" l="l"/>
            <a:pathLst>
              <a:path h="625496" w="8874698">
                <a:moveTo>
                  <a:pt x="0" y="0"/>
                </a:moveTo>
                <a:lnTo>
                  <a:pt x="8874698" y="0"/>
                </a:lnTo>
                <a:lnTo>
                  <a:pt x="8874698" y="625496"/>
                </a:lnTo>
                <a:lnTo>
                  <a:pt x="0" y="6254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713" t="0" r="0" b="-61092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466126" y="5051713"/>
            <a:ext cx="6169525" cy="3645628"/>
          </a:xfrm>
          <a:custGeom>
            <a:avLst/>
            <a:gdLst/>
            <a:ahLst/>
            <a:cxnLst/>
            <a:rect r="r" b="b" t="t" l="l"/>
            <a:pathLst>
              <a:path h="3645628" w="6169525">
                <a:moveTo>
                  <a:pt x="0" y="0"/>
                </a:moveTo>
                <a:lnTo>
                  <a:pt x="6169525" y="0"/>
                </a:lnTo>
                <a:lnTo>
                  <a:pt x="6169525" y="3645629"/>
                </a:lnTo>
                <a:lnTo>
                  <a:pt x="0" y="36456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062491" y="4060467"/>
            <a:ext cx="5856410" cy="5085372"/>
          </a:xfrm>
          <a:custGeom>
            <a:avLst/>
            <a:gdLst/>
            <a:ahLst/>
            <a:cxnLst/>
            <a:rect r="r" b="b" t="t" l="l"/>
            <a:pathLst>
              <a:path h="5085372" w="5856410">
                <a:moveTo>
                  <a:pt x="0" y="0"/>
                </a:moveTo>
                <a:lnTo>
                  <a:pt x="5856410" y="0"/>
                </a:lnTo>
                <a:lnTo>
                  <a:pt x="5856410" y="5085371"/>
                </a:lnTo>
                <a:lnTo>
                  <a:pt x="0" y="50853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45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LIGHTGBM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40293" y="9460152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2" y="0"/>
                </a:lnTo>
                <a:lnTo>
                  <a:pt x="1432702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2953344"/>
            <a:ext cx="8816993" cy="700860"/>
          </a:xfrm>
          <a:custGeom>
            <a:avLst/>
            <a:gdLst/>
            <a:ahLst/>
            <a:cxnLst/>
            <a:rect r="r" b="b" t="t" l="l"/>
            <a:pathLst>
              <a:path h="700860" w="8816993">
                <a:moveTo>
                  <a:pt x="0" y="0"/>
                </a:moveTo>
                <a:lnTo>
                  <a:pt x="8816993" y="0"/>
                </a:lnTo>
                <a:lnTo>
                  <a:pt x="8816993" y="700860"/>
                </a:lnTo>
                <a:lnTo>
                  <a:pt x="0" y="7008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491746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4025057"/>
            <a:ext cx="6450767" cy="4631731"/>
          </a:xfrm>
          <a:custGeom>
            <a:avLst/>
            <a:gdLst/>
            <a:ahLst/>
            <a:cxnLst/>
            <a:rect r="r" b="b" t="t" l="l"/>
            <a:pathLst>
              <a:path h="4631731" w="6450767">
                <a:moveTo>
                  <a:pt x="0" y="0"/>
                </a:moveTo>
                <a:lnTo>
                  <a:pt x="6450767" y="0"/>
                </a:lnTo>
                <a:lnTo>
                  <a:pt x="6450767" y="4631731"/>
                </a:lnTo>
                <a:lnTo>
                  <a:pt x="0" y="463173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068156" y="4025057"/>
            <a:ext cx="5346504" cy="4631731"/>
          </a:xfrm>
          <a:custGeom>
            <a:avLst/>
            <a:gdLst/>
            <a:ahLst/>
            <a:cxnLst/>
            <a:rect r="r" b="b" t="t" l="l"/>
            <a:pathLst>
              <a:path h="4631731" w="5346504">
                <a:moveTo>
                  <a:pt x="0" y="0"/>
                </a:moveTo>
                <a:lnTo>
                  <a:pt x="5346504" y="0"/>
                </a:lnTo>
                <a:lnTo>
                  <a:pt x="5346504" y="4631731"/>
                </a:lnTo>
                <a:lnTo>
                  <a:pt x="0" y="4631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0721" y="4419697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ML FLOW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XGB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Smote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37767" y="3183242"/>
            <a:ext cx="13212466" cy="5825264"/>
          </a:xfrm>
          <a:custGeom>
            <a:avLst/>
            <a:gdLst/>
            <a:ahLst/>
            <a:cxnLst/>
            <a:rect r="r" b="b" t="t" l="l"/>
            <a:pathLst>
              <a:path h="5825264" w="13212466">
                <a:moveTo>
                  <a:pt x="0" y="0"/>
                </a:moveTo>
                <a:lnTo>
                  <a:pt x="13212466" y="0"/>
                </a:lnTo>
                <a:lnTo>
                  <a:pt x="13212466" y="5825264"/>
                </a:lnTo>
                <a:lnTo>
                  <a:pt x="0" y="582526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705553" y="1157399"/>
            <a:ext cx="12876893" cy="1030616"/>
            <a:chOff x="0" y="0"/>
            <a:chExt cx="3875092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5093" cy="310147"/>
            </a:xfrm>
            <a:custGeom>
              <a:avLst/>
              <a:gdLst/>
              <a:ahLst/>
              <a:cxnLst/>
              <a:rect r="r" b="b" t="t" l="l"/>
              <a:pathLst>
                <a:path h="310147" w="3875093">
                  <a:moveTo>
                    <a:pt x="0" y="0"/>
                  </a:moveTo>
                  <a:lnTo>
                    <a:pt x="3875093" y="0"/>
                  </a:lnTo>
                  <a:lnTo>
                    <a:pt x="387509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875092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05553" y="1197673"/>
            <a:ext cx="12876893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LightGBM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Smote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677669" y="3160616"/>
            <a:ext cx="12932661" cy="5897793"/>
          </a:xfrm>
          <a:custGeom>
            <a:avLst/>
            <a:gdLst/>
            <a:ahLst/>
            <a:cxnLst/>
            <a:rect r="r" b="b" t="t" l="l"/>
            <a:pathLst>
              <a:path h="5897793" w="12932661">
                <a:moveTo>
                  <a:pt x="0" y="0"/>
                </a:moveTo>
                <a:lnTo>
                  <a:pt x="12932662" y="0"/>
                </a:lnTo>
                <a:lnTo>
                  <a:pt x="12932662" y="5897793"/>
                </a:lnTo>
                <a:lnTo>
                  <a:pt x="0" y="58977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73340" y="1157399"/>
            <a:ext cx="12876893" cy="1030616"/>
            <a:chOff x="0" y="0"/>
            <a:chExt cx="3875092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5093" cy="310147"/>
            </a:xfrm>
            <a:custGeom>
              <a:avLst/>
              <a:gdLst/>
              <a:ahLst/>
              <a:cxnLst/>
              <a:rect r="r" b="b" t="t" l="l"/>
              <a:pathLst>
                <a:path h="310147" w="3875093">
                  <a:moveTo>
                    <a:pt x="0" y="0"/>
                  </a:moveTo>
                  <a:lnTo>
                    <a:pt x="3875093" y="0"/>
                  </a:lnTo>
                  <a:lnTo>
                    <a:pt x="387509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875092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73340" y="1197673"/>
            <a:ext cx="12876893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Catboost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Smote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686372" y="3153381"/>
            <a:ext cx="12915256" cy="5912262"/>
          </a:xfrm>
          <a:custGeom>
            <a:avLst/>
            <a:gdLst/>
            <a:ahLst/>
            <a:cxnLst/>
            <a:rect r="r" b="b" t="t" l="l"/>
            <a:pathLst>
              <a:path h="5912262" w="12915256">
                <a:moveTo>
                  <a:pt x="0" y="0"/>
                </a:moveTo>
                <a:lnTo>
                  <a:pt x="12915256" y="0"/>
                </a:lnTo>
                <a:lnTo>
                  <a:pt x="12915256" y="5912263"/>
                </a:lnTo>
                <a:lnTo>
                  <a:pt x="0" y="591226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73340" y="1157399"/>
            <a:ext cx="12876893" cy="1030616"/>
            <a:chOff x="0" y="0"/>
            <a:chExt cx="3875092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75093" cy="310147"/>
            </a:xfrm>
            <a:custGeom>
              <a:avLst/>
              <a:gdLst/>
              <a:ahLst/>
              <a:cxnLst/>
              <a:rect r="r" b="b" t="t" l="l"/>
              <a:pathLst>
                <a:path h="310147" w="3875093">
                  <a:moveTo>
                    <a:pt x="0" y="0"/>
                  </a:moveTo>
                  <a:lnTo>
                    <a:pt x="3875093" y="0"/>
                  </a:lnTo>
                  <a:lnTo>
                    <a:pt x="387509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875092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686372" y="3083058"/>
            <a:ext cx="13002566" cy="6062780"/>
          </a:xfrm>
          <a:custGeom>
            <a:avLst/>
            <a:gdLst/>
            <a:ahLst/>
            <a:cxnLst/>
            <a:rect r="r" b="b" t="t" l="l"/>
            <a:pathLst>
              <a:path h="6062780" w="13002566">
                <a:moveTo>
                  <a:pt x="0" y="0"/>
                </a:moveTo>
                <a:lnTo>
                  <a:pt x="13002566" y="0"/>
                </a:lnTo>
                <a:lnTo>
                  <a:pt x="13002566" y="6062780"/>
                </a:lnTo>
                <a:lnTo>
                  <a:pt x="0" y="60627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73340" y="1197673"/>
            <a:ext cx="12876893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Logistic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Smote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XGB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 best model by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recall.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25265" y="3206399"/>
            <a:ext cx="15237470" cy="5542630"/>
          </a:xfrm>
          <a:custGeom>
            <a:avLst/>
            <a:gdLst/>
            <a:ahLst/>
            <a:cxnLst/>
            <a:rect r="r" b="b" t="t" l="l"/>
            <a:pathLst>
              <a:path h="5542630" w="15237470">
                <a:moveTo>
                  <a:pt x="0" y="0"/>
                </a:moveTo>
                <a:lnTo>
                  <a:pt x="15237470" y="0"/>
                </a:lnTo>
                <a:lnTo>
                  <a:pt x="15237470" y="5542630"/>
                </a:lnTo>
                <a:lnTo>
                  <a:pt x="0" y="55426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0365" y="1157399"/>
            <a:ext cx="11994475" cy="1030616"/>
            <a:chOff x="0" y="0"/>
            <a:chExt cx="3609543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9543" cy="310147"/>
            </a:xfrm>
            <a:custGeom>
              <a:avLst/>
              <a:gdLst/>
              <a:ahLst/>
              <a:cxnLst/>
              <a:rect r="r" b="b" t="t" l="l"/>
              <a:pathLst>
                <a:path h="310147" w="3609543">
                  <a:moveTo>
                    <a:pt x="0" y="0"/>
                  </a:moveTo>
                  <a:lnTo>
                    <a:pt x="3609543" y="0"/>
                  </a:lnTo>
                  <a:lnTo>
                    <a:pt x="3609543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609543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73340" y="1197673"/>
            <a:ext cx="12541320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XGB </a:t>
            </a:r>
            <a:r>
              <a:rPr lang="en-US" sz="4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 best model by</a:t>
            </a: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F1_Score.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891929" y="2865355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7875532" y="932283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466126" y="3162894"/>
            <a:ext cx="15237470" cy="5333115"/>
          </a:xfrm>
          <a:custGeom>
            <a:avLst/>
            <a:gdLst/>
            <a:ahLst/>
            <a:cxnLst/>
            <a:rect r="r" b="b" t="t" l="l"/>
            <a:pathLst>
              <a:path h="5333115" w="15237470">
                <a:moveTo>
                  <a:pt x="0" y="0"/>
                </a:moveTo>
                <a:lnTo>
                  <a:pt x="15237470" y="0"/>
                </a:lnTo>
                <a:lnTo>
                  <a:pt x="15237470" y="5333114"/>
                </a:lnTo>
                <a:lnTo>
                  <a:pt x="0" y="53331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14537" y="2599297"/>
            <a:ext cx="10258926" cy="3861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Depression</a:t>
            </a:r>
          </a:p>
          <a:p>
            <a:pPr algn="l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Student depression is a critical issue affecting academic performance, mental well-being, and social behavior.</a:t>
            </a:r>
          </a:p>
          <a:p>
            <a:pPr algn="l" marL="582928" indent="-291464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Various studies indicate a rise in depression rates among students due to academic pressure, financial stress, social isolation, and personal struggles.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6366890" y="1241246"/>
            <a:ext cx="5538711" cy="1030616"/>
            <a:chOff x="0" y="0"/>
            <a:chExt cx="1666785" cy="3101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6785" cy="310147"/>
            </a:xfrm>
            <a:custGeom>
              <a:avLst/>
              <a:gdLst/>
              <a:ahLst/>
              <a:cxnLst/>
              <a:rect r="r" b="b" t="t" l="l"/>
              <a:pathLst>
                <a:path h="310147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6667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765987" y="1281534"/>
            <a:ext cx="4740516" cy="81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06783" y="6788168"/>
            <a:ext cx="10258926" cy="245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Depression</a:t>
            </a:r>
            <a:r>
              <a:rPr lang="en-US" sz="2999" spc="2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Prediction</a:t>
            </a:r>
          </a:p>
          <a:p>
            <a:pPr algn="l" marL="582927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 spc="2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this project, we use data science to analyze factors that may contribute to student depression, such as sleep, study hours, social life, and physical activity.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0721" y="4419697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DEPLOYMENT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9489" y="1430400"/>
            <a:ext cx="17609021" cy="7426200"/>
          </a:xfrm>
          <a:custGeom>
            <a:avLst/>
            <a:gdLst/>
            <a:ahLst/>
            <a:cxnLst/>
            <a:rect r="r" b="b" t="t" l="l"/>
            <a:pathLst>
              <a:path h="7426200" w="17609021">
                <a:moveTo>
                  <a:pt x="0" y="0"/>
                </a:moveTo>
                <a:lnTo>
                  <a:pt x="17609022" y="0"/>
                </a:lnTo>
                <a:lnTo>
                  <a:pt x="17609022" y="7426200"/>
                </a:lnTo>
                <a:lnTo>
                  <a:pt x="0" y="7426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70744" y="9179203"/>
            <a:ext cx="5946513" cy="54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9"/>
              </a:lnSpc>
            </a:pPr>
            <a:r>
              <a:rPr lang="en-US" b="true" sz="3457" spc="32" u="sng">
                <a:solidFill>
                  <a:srgbClr val="0000FF"/>
                </a:solidFill>
                <a:latin typeface="Arimo Bold"/>
                <a:ea typeface="Arimo Bold"/>
                <a:cs typeface="Arimo Bold"/>
                <a:sym typeface="Arimo Bold"/>
                <a:hlinkClick r:id="rId11" tooltip="https://student-depression-app.streamlit.app"/>
              </a:rPr>
              <a:t>Click here to show the app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117256" y="9272915"/>
            <a:ext cx="374475" cy="374475"/>
          </a:xfrm>
          <a:custGeom>
            <a:avLst/>
            <a:gdLst/>
            <a:ahLst/>
            <a:cxnLst/>
            <a:rect r="r" b="b" t="t" l="l"/>
            <a:pathLst>
              <a:path h="374475" w="374475">
                <a:moveTo>
                  <a:pt x="0" y="0"/>
                </a:moveTo>
                <a:lnTo>
                  <a:pt x="374475" y="0"/>
                </a:lnTo>
                <a:lnTo>
                  <a:pt x="374475" y="374475"/>
                </a:lnTo>
                <a:lnTo>
                  <a:pt x="0" y="3744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248944" y="258489"/>
            <a:ext cx="7790112" cy="1030616"/>
            <a:chOff x="0" y="0"/>
            <a:chExt cx="2344308" cy="3101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44308" cy="310147"/>
            </a:xfrm>
            <a:custGeom>
              <a:avLst/>
              <a:gdLst/>
              <a:ahLst/>
              <a:cxnLst/>
              <a:rect r="r" b="b" t="t" l="l"/>
              <a:pathLst>
                <a:path h="310147" w="2344308">
                  <a:moveTo>
                    <a:pt x="0" y="0"/>
                  </a:moveTo>
                  <a:lnTo>
                    <a:pt x="2344308" y="0"/>
                  </a:lnTo>
                  <a:lnTo>
                    <a:pt x="234430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344308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705553" y="298763"/>
            <a:ext cx="12876893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 Page Deployment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248944" y="258489"/>
            <a:ext cx="7790112" cy="1030616"/>
            <a:chOff x="0" y="0"/>
            <a:chExt cx="2344308" cy="3101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4308" cy="310147"/>
            </a:xfrm>
            <a:custGeom>
              <a:avLst/>
              <a:gdLst/>
              <a:ahLst/>
              <a:cxnLst/>
              <a:rect r="r" b="b" t="t" l="l"/>
              <a:pathLst>
                <a:path h="310147" w="2344308">
                  <a:moveTo>
                    <a:pt x="0" y="0"/>
                  </a:moveTo>
                  <a:lnTo>
                    <a:pt x="2344308" y="0"/>
                  </a:lnTo>
                  <a:lnTo>
                    <a:pt x="2344308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44308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05553" y="298763"/>
            <a:ext cx="12876893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Home Page Deployment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374624" y="2758303"/>
            <a:ext cx="12732146" cy="1549402"/>
          </a:xfrm>
          <a:custGeom>
            <a:avLst/>
            <a:gdLst/>
            <a:ahLst/>
            <a:cxnLst/>
            <a:rect r="r" b="b" t="t" l="l"/>
            <a:pathLst>
              <a:path h="1549402" w="12732146">
                <a:moveTo>
                  <a:pt x="0" y="0"/>
                </a:moveTo>
                <a:lnTo>
                  <a:pt x="12732146" y="0"/>
                </a:lnTo>
                <a:lnTo>
                  <a:pt x="12732146" y="1549402"/>
                </a:lnTo>
                <a:lnTo>
                  <a:pt x="0" y="1549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30" t="0" r="-6565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74624" y="4545830"/>
            <a:ext cx="12732146" cy="2035400"/>
          </a:xfrm>
          <a:custGeom>
            <a:avLst/>
            <a:gdLst/>
            <a:ahLst/>
            <a:cxnLst/>
            <a:rect r="r" b="b" t="t" l="l"/>
            <a:pathLst>
              <a:path h="2035400" w="12732146">
                <a:moveTo>
                  <a:pt x="0" y="0"/>
                </a:moveTo>
                <a:lnTo>
                  <a:pt x="12732146" y="0"/>
                </a:lnTo>
                <a:lnTo>
                  <a:pt x="12732146" y="2035400"/>
                </a:lnTo>
                <a:lnTo>
                  <a:pt x="0" y="2035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7679" r="0" b="-11889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033978" y="6987412"/>
            <a:ext cx="10220045" cy="1866329"/>
            <a:chOff x="0" y="0"/>
            <a:chExt cx="2691699" cy="4915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91699" cy="491543"/>
            </a:xfrm>
            <a:custGeom>
              <a:avLst/>
              <a:gdLst/>
              <a:ahLst/>
              <a:cxnLst/>
              <a:rect r="r" b="b" t="t" l="l"/>
              <a:pathLst>
                <a:path h="491543" w="2691699">
                  <a:moveTo>
                    <a:pt x="0" y="0"/>
                  </a:moveTo>
                  <a:lnTo>
                    <a:pt x="2691699" y="0"/>
                  </a:lnTo>
                  <a:lnTo>
                    <a:pt x="2691699" y="491543"/>
                  </a:lnTo>
                  <a:lnTo>
                    <a:pt x="0" y="4915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691699" cy="548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033978" y="6995699"/>
            <a:ext cx="10220045" cy="175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Output:</a:t>
            </a:r>
          </a:p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app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io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ws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pre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dict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ion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know student is depressed 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 no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82488" y="3453746"/>
            <a:ext cx="12552684" cy="55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  Python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44396" y="855076"/>
            <a:ext cx="13383698" cy="1030616"/>
            <a:chOff x="0" y="0"/>
            <a:chExt cx="4027607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27607" cy="310147"/>
            </a:xfrm>
            <a:custGeom>
              <a:avLst/>
              <a:gdLst/>
              <a:ahLst/>
              <a:cxnLst/>
              <a:rect r="r" b="b" t="t" l="l"/>
              <a:pathLst>
                <a:path h="310147" w="4027607">
                  <a:moveTo>
                    <a:pt x="0" y="0"/>
                  </a:moveTo>
                  <a:lnTo>
                    <a:pt x="4027607" y="0"/>
                  </a:lnTo>
                  <a:lnTo>
                    <a:pt x="4027607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027607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95958" y="2739280"/>
            <a:ext cx="6080574" cy="630432"/>
            <a:chOff x="0" y="0"/>
            <a:chExt cx="2991396" cy="3101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91396" cy="310147"/>
            </a:xfrm>
            <a:custGeom>
              <a:avLst/>
              <a:gdLst/>
              <a:ahLst/>
              <a:cxnLst/>
              <a:rect r="r" b="b" t="t" l="l"/>
              <a:pathLst>
                <a:path h="310147" w="2991396">
                  <a:moveTo>
                    <a:pt x="0" y="0"/>
                  </a:moveTo>
                  <a:lnTo>
                    <a:pt x="2991396" y="0"/>
                  </a:lnTo>
                  <a:lnTo>
                    <a:pt x="2991396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991396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44396" y="895350"/>
            <a:ext cx="133836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PROGRAMMING LANGUAGES + FRAMEWORKS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95958" y="2728423"/>
            <a:ext cx="6080574" cy="56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PROGRAMMING LANGUAGES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641782" y="4152460"/>
            <a:ext cx="6988928" cy="630432"/>
            <a:chOff x="0" y="0"/>
            <a:chExt cx="3438269" cy="3101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438269" cy="310147"/>
            </a:xfrm>
            <a:custGeom>
              <a:avLst/>
              <a:gdLst/>
              <a:ahLst/>
              <a:cxnLst/>
              <a:rect r="r" b="b" t="t" l="l"/>
              <a:pathLst>
                <a:path h="310147" w="3438269">
                  <a:moveTo>
                    <a:pt x="0" y="0"/>
                  </a:moveTo>
                  <a:lnTo>
                    <a:pt x="3438269" y="0"/>
                  </a:lnTo>
                  <a:lnTo>
                    <a:pt x="3438269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438269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641782" y="4157463"/>
            <a:ext cx="6988928" cy="56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FRAMEWORKS/TOOLS:NGUAGES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59903" y="4992442"/>
            <a:ext cx="12552684" cy="496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Kaggle: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collection.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Pandas &amp; NumPy: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data manipulation and analysis.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Matplotlib &amp; Seaborn &amp; plotly: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creating visualizations.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Power BI: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creating interactive dashboards.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Scikit-learn: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implementing machine learning models.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MLFLOW: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Models Tracking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Streamlit: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 deploying interactive web applications.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hosting Streamlit page.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Canva : 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Presentation &amp; Reports.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58022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507411" y="3415405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SUGGESTIONS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80245" y="6815792"/>
            <a:ext cx="9527510" cy="71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TO REDUCE Student Depression?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907755" y="2712440"/>
            <a:ext cx="2305414" cy="3317142"/>
          </a:xfrm>
          <a:custGeom>
            <a:avLst/>
            <a:gdLst/>
            <a:ahLst/>
            <a:cxnLst/>
            <a:rect r="r" b="b" t="t" l="l"/>
            <a:pathLst>
              <a:path h="3317142" w="2305414">
                <a:moveTo>
                  <a:pt x="0" y="0"/>
                </a:moveTo>
                <a:lnTo>
                  <a:pt x="2305414" y="0"/>
                </a:lnTo>
                <a:lnTo>
                  <a:pt x="2305414" y="3317142"/>
                </a:lnTo>
                <a:lnTo>
                  <a:pt x="0" y="33171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21502" y="2731425"/>
            <a:ext cx="12244996" cy="595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Flexible Deadlines: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Allow extensions in cases of verified mental health challenges.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Mentorship Programs: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Connect students with upperclassmen or faculty for guidance and support.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Activity Engagement: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Encourage participation in sports, arts, and clubs to build belonging.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Stress-Free Zones: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Designate calm, tech-free zones in libraries and campuses.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Faculty Training: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Educate professors to recognize mental health warning signs.</a:t>
            </a:r>
          </a:p>
          <a:p>
            <a:pPr algn="l" marL="604518" indent="-302259" lvl="1">
              <a:lnSpc>
                <a:spcPts val="3919"/>
              </a:lnSpc>
              <a:buAutoNum type="arabicPeriod" startAt="1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Anti-Isolation Campaigns: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Promote inclusive events to integrate lonely or new students.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353590" y="1079622"/>
            <a:ext cx="13565311" cy="1030616"/>
            <a:chOff x="0" y="0"/>
            <a:chExt cx="4082260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2261" cy="310147"/>
            </a:xfrm>
            <a:custGeom>
              <a:avLst/>
              <a:gdLst/>
              <a:ahLst/>
              <a:cxnLst/>
              <a:rect r="r" b="b" t="t" l="l"/>
              <a:pathLst>
                <a:path h="310147" w="4082261">
                  <a:moveTo>
                    <a:pt x="0" y="0"/>
                  </a:moveTo>
                  <a:lnTo>
                    <a:pt x="4082261" y="0"/>
                  </a:lnTo>
                  <a:lnTo>
                    <a:pt x="4082261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082260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544036" y="1101827"/>
            <a:ext cx="1319992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ENHANCING ACADEMIC AND SOCIAL SUPPORT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743964" y="3514023"/>
            <a:ext cx="2264973" cy="3258954"/>
          </a:xfrm>
          <a:custGeom>
            <a:avLst/>
            <a:gdLst/>
            <a:ahLst/>
            <a:cxnLst/>
            <a:rect r="r" b="b" t="t" l="l"/>
            <a:pathLst>
              <a:path h="3258954" w="2264973">
                <a:moveTo>
                  <a:pt x="0" y="0"/>
                </a:moveTo>
                <a:lnTo>
                  <a:pt x="2264973" y="0"/>
                </a:lnTo>
                <a:lnTo>
                  <a:pt x="2264973" y="3258954"/>
                </a:lnTo>
                <a:lnTo>
                  <a:pt x="0" y="3258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21502" y="2731425"/>
            <a:ext cx="12244996" cy="595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Balanced Scheduling: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Advise students to avoid overloading credit hours.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Sleep Education: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Share the impact of sleep hygiene on mental health.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Nutritional Awareness: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Offer guidance on diet’s role in mood and focus.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Financial Counseling: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 reduce stress with budgeting tips and financial aid literacy.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Crisis Intervention: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 fast-response units for urgent psychological care.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Digital Detox Periods: </a:t>
            </a: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Encourage offline activities during exam weeks.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74985" y="1079622"/>
            <a:ext cx="14826647" cy="1030616"/>
            <a:chOff x="0" y="0"/>
            <a:chExt cx="4461839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1839" cy="310147"/>
            </a:xfrm>
            <a:custGeom>
              <a:avLst/>
              <a:gdLst/>
              <a:ahLst/>
              <a:cxnLst/>
              <a:rect r="r" b="b" t="t" l="l"/>
              <a:pathLst>
                <a:path h="310147" w="4461839">
                  <a:moveTo>
                    <a:pt x="0" y="0"/>
                  </a:moveTo>
                  <a:lnTo>
                    <a:pt x="4461839" y="0"/>
                  </a:lnTo>
                  <a:lnTo>
                    <a:pt x="4461839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461839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86368" y="1119896"/>
            <a:ext cx="14715264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PREVENTING BURNOUT AND EMOTIONAL OVERLOAD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786414" y="3514023"/>
            <a:ext cx="2264973" cy="3258954"/>
          </a:xfrm>
          <a:custGeom>
            <a:avLst/>
            <a:gdLst/>
            <a:ahLst/>
            <a:cxnLst/>
            <a:rect r="r" b="b" t="t" l="l"/>
            <a:pathLst>
              <a:path h="3258954" w="2264973">
                <a:moveTo>
                  <a:pt x="0" y="0"/>
                </a:moveTo>
                <a:lnTo>
                  <a:pt x="2264973" y="0"/>
                </a:lnTo>
                <a:lnTo>
                  <a:pt x="2264973" y="3258954"/>
                </a:lnTo>
                <a:lnTo>
                  <a:pt x="0" y="32589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21502" y="3239982"/>
            <a:ext cx="12244996" cy="44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App Link: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10" tooltip="https://student-depression-app.streamlit.app"/>
              </a:rPr>
              <a:t>click here to go to the app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Notebook Link: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11" tooltip="https://github.com/Arwa-Hamdy2004/Health-Care-Project/blob/master/CODE/FINAL.ipynb"/>
              </a:rPr>
              <a:t>click here to go to the Notebook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eport Link :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12" tooltip="https://github.com/Arwa-Hamdy2004/Health-Care-Project/blob/master/Reports/Final%20Report.pdf"/>
              </a:rPr>
              <a:t>click here to go to the report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273797" y="1079622"/>
            <a:ext cx="11740405" cy="1030616"/>
            <a:chOff x="0" y="0"/>
            <a:chExt cx="3533085" cy="310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533085" cy="310147"/>
            </a:xfrm>
            <a:custGeom>
              <a:avLst/>
              <a:gdLst/>
              <a:ahLst/>
              <a:cxnLst/>
              <a:rect r="r" b="b" t="t" l="l"/>
              <a:pathLst>
                <a:path h="310147" w="3533085">
                  <a:moveTo>
                    <a:pt x="0" y="0"/>
                  </a:moveTo>
                  <a:lnTo>
                    <a:pt x="3533085" y="0"/>
                  </a:lnTo>
                  <a:lnTo>
                    <a:pt x="353308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53308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273797" y="1101827"/>
            <a:ext cx="11740405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LIST OF REPORTS AND DOCUMENTATION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9520" y="5259553"/>
            <a:ext cx="12244996" cy="199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Islam Mohamed: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  <a:hlinkClick r:id="rId10" tooltip="mailto:aliabdsalam2003@gmail.com"/>
              </a:rPr>
              <a:t>10islammohamed01@gmail.com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Arwa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Hamdy: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arwahamdymo1042004@gmail.com</a:t>
            </a:r>
          </a:p>
          <a:p>
            <a:pPr algn="l" marL="604518" indent="-302259" lvl="1">
              <a:lnSpc>
                <a:spcPts val="3919"/>
              </a:lnSpc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iam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afa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delaziz: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mariamfarag197@gmail.com</a:t>
            </a:r>
          </a:p>
          <a:p>
            <a:pPr algn="l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Mariam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stafa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Abd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2799" spc="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laal:</a:t>
            </a:r>
            <a:r>
              <a:rPr lang="en-US" b="true" sz="2799" spc="25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799" spc="25" u="sng">
                <a:solidFill>
                  <a:srgbClr val="0000FF"/>
                </a:solidFill>
                <a:latin typeface="Poppins"/>
                <a:ea typeface="Poppins"/>
                <a:cs typeface="Poppins"/>
                <a:sym typeface="Poppins"/>
              </a:rPr>
              <a:t>mariamabdelaal287@gmail.com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86368" y="3409787"/>
            <a:ext cx="4482119" cy="1030616"/>
            <a:chOff x="0" y="0"/>
            <a:chExt cx="1348821" cy="310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8821" cy="310147"/>
            </a:xfrm>
            <a:custGeom>
              <a:avLst/>
              <a:gdLst/>
              <a:ahLst/>
              <a:cxnLst/>
              <a:rect r="r" b="b" t="t" l="l"/>
              <a:pathLst>
                <a:path h="310147" w="1348821">
                  <a:moveTo>
                    <a:pt x="0" y="0"/>
                  </a:moveTo>
                  <a:lnTo>
                    <a:pt x="1348821" y="0"/>
                  </a:lnTo>
                  <a:lnTo>
                    <a:pt x="1348821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48821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29960" y="2223080"/>
            <a:ext cx="4810237" cy="3406124"/>
            <a:chOff x="0" y="0"/>
            <a:chExt cx="1465838" cy="10379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65838" cy="1037958"/>
            </a:xfrm>
            <a:custGeom>
              <a:avLst/>
              <a:gdLst/>
              <a:ahLst/>
              <a:cxnLst/>
              <a:rect r="r" b="b" t="t" l="l"/>
              <a:pathLst>
                <a:path h="1037958" w="1465838">
                  <a:moveTo>
                    <a:pt x="0" y="0"/>
                  </a:moveTo>
                  <a:lnTo>
                    <a:pt x="1465838" y="0"/>
                  </a:lnTo>
                  <a:lnTo>
                    <a:pt x="1465838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465838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859050" y="2462058"/>
            <a:ext cx="4400250" cy="2928167"/>
          </a:xfrm>
          <a:custGeom>
            <a:avLst/>
            <a:gdLst/>
            <a:ahLst/>
            <a:cxnLst/>
            <a:rect r="r" b="b" t="t" l="l"/>
            <a:pathLst>
              <a:path h="2928167" w="4400250">
                <a:moveTo>
                  <a:pt x="0" y="0"/>
                </a:moveTo>
                <a:lnTo>
                  <a:pt x="4400250" y="0"/>
                </a:lnTo>
                <a:lnTo>
                  <a:pt x="4400250" y="2928167"/>
                </a:lnTo>
                <a:lnTo>
                  <a:pt x="0" y="29281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80025" y="3450075"/>
            <a:ext cx="4288462" cy="81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CONTACT US :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483943" y="477258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19704" y="7066923"/>
            <a:ext cx="10944556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33473" y="5677333"/>
            <a:ext cx="9551598" cy="67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 you have any questions for us?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96899" y="837789"/>
            <a:ext cx="9551598" cy="4658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</a:pPr>
            <a:r>
              <a:rPr lang="en-US" sz="3736" spc="-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are grateful to ENG. Eslam Elreedy for his efforts in helping us understand all the concepts clearly.</a:t>
            </a:r>
          </a:p>
          <a:p>
            <a:pPr algn="ctr">
              <a:lnSpc>
                <a:spcPts val="5230"/>
              </a:lnSpc>
            </a:pPr>
            <a:r>
              <a:rPr lang="en-US" sz="3736" spc="-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would also like to express our thanks to DEPI for the great opportunity we have had.</a:t>
            </a:r>
          </a:p>
          <a:p>
            <a:pPr algn="ctr">
              <a:lnSpc>
                <a:spcPts val="52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71148" y="3098345"/>
            <a:ext cx="10220045" cy="5459017"/>
            <a:chOff x="0" y="0"/>
            <a:chExt cx="2691699" cy="14377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91699" cy="1437766"/>
            </a:xfrm>
            <a:custGeom>
              <a:avLst/>
              <a:gdLst/>
              <a:ahLst/>
              <a:cxnLst/>
              <a:rect r="r" b="b" t="t" l="l"/>
              <a:pathLst>
                <a:path h="1437766" w="2691699">
                  <a:moveTo>
                    <a:pt x="57572" y="0"/>
                  </a:moveTo>
                  <a:lnTo>
                    <a:pt x="2634127" y="0"/>
                  </a:lnTo>
                  <a:cubicBezTo>
                    <a:pt x="2649396" y="0"/>
                    <a:pt x="2664040" y="6066"/>
                    <a:pt x="2674837" y="16862"/>
                  </a:cubicBezTo>
                  <a:cubicBezTo>
                    <a:pt x="2685634" y="27659"/>
                    <a:pt x="2691699" y="42303"/>
                    <a:pt x="2691699" y="57572"/>
                  </a:cubicBezTo>
                  <a:lnTo>
                    <a:pt x="2691699" y="1380194"/>
                  </a:lnTo>
                  <a:cubicBezTo>
                    <a:pt x="2691699" y="1411990"/>
                    <a:pt x="2665923" y="1437766"/>
                    <a:pt x="2634127" y="1437766"/>
                  </a:cubicBezTo>
                  <a:lnTo>
                    <a:pt x="57572" y="1437766"/>
                  </a:lnTo>
                  <a:cubicBezTo>
                    <a:pt x="42303" y="1437766"/>
                    <a:pt x="27659" y="1431700"/>
                    <a:pt x="16862" y="1420903"/>
                  </a:cubicBezTo>
                  <a:cubicBezTo>
                    <a:pt x="6066" y="1410107"/>
                    <a:pt x="0" y="1395463"/>
                    <a:pt x="0" y="1380194"/>
                  </a:cubicBezTo>
                  <a:lnTo>
                    <a:pt x="0" y="57572"/>
                  </a:lnTo>
                  <a:cubicBezTo>
                    <a:pt x="0" y="42303"/>
                    <a:pt x="6066" y="27659"/>
                    <a:pt x="16862" y="16862"/>
                  </a:cubicBezTo>
                  <a:cubicBezTo>
                    <a:pt x="27659" y="6066"/>
                    <a:pt x="42303" y="0"/>
                    <a:pt x="575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691699" cy="149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71148" y="3634181"/>
            <a:ext cx="10126068" cy="5104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062" indent="-26503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 the key factors affecting students’ mental health, such as academic stress, lack of sleep, or social isolation.</a:t>
            </a:r>
          </a:p>
          <a:p>
            <a:pPr algn="l" marL="530062" indent="-26503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smart model that can predict whether a student is at risk of depression or not.</a:t>
            </a:r>
          </a:p>
          <a:p>
            <a:pPr algn="l" marL="530062" indent="-26503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 detect potential depression cases early before things get worse</a:t>
            </a:r>
          </a:p>
          <a:p>
            <a:pPr algn="l" marL="530062" indent="-265031" lvl="1">
              <a:lnSpc>
                <a:spcPts val="3437"/>
              </a:lnSpc>
              <a:buFont typeface="Arial"/>
              <a:buChar char="•"/>
            </a:pP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Raise </a:t>
            </a:r>
            <a:r>
              <a:rPr lang="en-US" b="true" sz="24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awareness </a:t>
            </a: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about mental health by analyzing hidden patterns in students' behavior and lifestyle data.</a:t>
            </a:r>
          </a:p>
          <a:p>
            <a:pPr algn="l" marL="530062" indent="-265031" lvl="1">
              <a:lnSpc>
                <a:spcPts val="3437"/>
              </a:lnSpc>
              <a:buFont typeface="Arial"/>
              <a:buChar char="•"/>
            </a:pPr>
            <a:r>
              <a:rPr lang="en-US" b="true" sz="24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Handle</a:t>
            </a:r>
            <a:r>
              <a:rPr lang="en-US" sz="245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all personal data with care, respecting students’ privacy and confidentiality.</a:t>
            </a:r>
          </a:p>
          <a:p>
            <a:pPr algn="l">
              <a:lnSpc>
                <a:spcPts val="3162"/>
              </a:lnSpc>
              <a:spcBef>
                <a:spcPct val="0"/>
              </a:spcBef>
            </a:pPr>
          </a:p>
          <a:p>
            <a:pPr algn="l">
              <a:lnSpc>
                <a:spcPts val="3162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6090784" y="1235177"/>
            <a:ext cx="6106432" cy="1030616"/>
            <a:chOff x="0" y="0"/>
            <a:chExt cx="1837632" cy="310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37632" cy="310147"/>
            </a:xfrm>
            <a:custGeom>
              <a:avLst/>
              <a:gdLst/>
              <a:ahLst/>
              <a:cxnLst/>
              <a:rect r="r" b="b" t="t" l="l"/>
              <a:pathLst>
                <a:path h="310147" w="1837632">
                  <a:moveTo>
                    <a:pt x="0" y="0"/>
                  </a:moveTo>
                  <a:lnTo>
                    <a:pt x="1837632" y="0"/>
                  </a:lnTo>
                  <a:lnTo>
                    <a:pt x="1837632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837632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64804" y="1258062"/>
            <a:ext cx="5958393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587228" y="4213139"/>
            <a:ext cx="4852969" cy="3229430"/>
          </a:xfrm>
          <a:custGeom>
            <a:avLst/>
            <a:gdLst/>
            <a:ahLst/>
            <a:cxnLst/>
            <a:rect r="r" b="b" t="t" l="l"/>
            <a:pathLst>
              <a:path h="3229430" w="4852969">
                <a:moveTo>
                  <a:pt x="0" y="0"/>
                </a:moveTo>
                <a:lnTo>
                  <a:pt x="4852970" y="0"/>
                </a:lnTo>
                <a:lnTo>
                  <a:pt x="4852970" y="3229430"/>
                </a:lnTo>
                <a:lnTo>
                  <a:pt x="0" y="32294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42312" y="3729248"/>
            <a:ext cx="4410488" cy="3940997"/>
            <a:chOff x="0" y="0"/>
            <a:chExt cx="1161610" cy="10379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535201" y="3729248"/>
            <a:ext cx="4410488" cy="3940997"/>
            <a:chOff x="0" y="0"/>
            <a:chExt cx="1161610" cy="1037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38756" y="3729248"/>
            <a:ext cx="4410488" cy="3940997"/>
            <a:chOff x="0" y="0"/>
            <a:chExt cx="1161610" cy="10379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1610" cy="1037958"/>
            </a:xfrm>
            <a:custGeom>
              <a:avLst/>
              <a:gdLst/>
              <a:ahLst/>
              <a:cxnLst/>
              <a:rect r="r" b="b" t="t" l="l"/>
              <a:pathLst>
                <a:path h="1037958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1037958"/>
                  </a:lnTo>
                  <a:lnTo>
                    <a:pt x="0" y="10379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161610" cy="1095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582488" y="4400099"/>
            <a:ext cx="3866565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contains 27901 rows &amp; 27 columns Dataset from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Kaggle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Source dataset is in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csv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format.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981399" y="4200507"/>
            <a:ext cx="4382351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Dataset contains            (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17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numeric columns ,       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categorical ).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There is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missing values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the provided input dataset.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897151" y="4693240"/>
            <a:ext cx="3866565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</a:t>
            </a:r>
            <a:r>
              <a:rPr lang="en-US" b="true" sz="2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ression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the(target) which notifies whether a student is depressed or not.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797151" y="1241246"/>
            <a:ext cx="6693698" cy="1030616"/>
            <a:chOff x="0" y="0"/>
            <a:chExt cx="2014360" cy="31014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14360" cy="310147"/>
            </a:xfrm>
            <a:custGeom>
              <a:avLst/>
              <a:gdLst/>
              <a:ahLst/>
              <a:cxnLst/>
              <a:rect r="r" b="b" t="t" l="l"/>
              <a:pathLst>
                <a:path h="310147" w="2014360">
                  <a:moveTo>
                    <a:pt x="0" y="0"/>
                  </a:moveTo>
                  <a:lnTo>
                    <a:pt x="2014360" y="0"/>
                  </a:lnTo>
                  <a:lnTo>
                    <a:pt x="2014360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014360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797151" y="1281520"/>
            <a:ext cx="6693698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DESCRIPTION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061173" y="3430149"/>
            <a:ext cx="972766" cy="598197"/>
            <a:chOff x="0" y="0"/>
            <a:chExt cx="568927" cy="3498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54244" y="3430149"/>
            <a:ext cx="972766" cy="598197"/>
            <a:chOff x="0" y="0"/>
            <a:chExt cx="568927" cy="34985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657617" y="3430149"/>
            <a:ext cx="972766" cy="598197"/>
            <a:chOff x="0" y="0"/>
            <a:chExt cx="568927" cy="3498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8927" cy="349858"/>
            </a:xfrm>
            <a:custGeom>
              <a:avLst/>
              <a:gdLst/>
              <a:ahLst/>
              <a:cxnLst/>
              <a:rect r="r" b="b" t="t" l="l"/>
              <a:pathLst>
                <a:path h="349858" w="568927">
                  <a:moveTo>
                    <a:pt x="0" y="0"/>
                  </a:moveTo>
                  <a:lnTo>
                    <a:pt x="568927" y="0"/>
                  </a:lnTo>
                  <a:lnTo>
                    <a:pt x="56892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56892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8869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23016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331758" y="3449213"/>
            <a:ext cx="81429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2987880" y="633975"/>
            <a:ext cx="2731941" cy="2245158"/>
          </a:xfrm>
          <a:custGeom>
            <a:avLst/>
            <a:gdLst/>
            <a:ahLst/>
            <a:cxnLst/>
            <a:rect r="r" b="b" t="t" l="l"/>
            <a:pathLst>
              <a:path h="2245158" w="2731941">
                <a:moveTo>
                  <a:pt x="0" y="0"/>
                </a:moveTo>
                <a:lnTo>
                  <a:pt x="2731940" y="0"/>
                </a:lnTo>
                <a:lnTo>
                  <a:pt x="2731940" y="2245158"/>
                </a:lnTo>
                <a:lnTo>
                  <a:pt x="0" y="2245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53590" y="3321444"/>
            <a:ext cx="4410488" cy="2578467"/>
            <a:chOff x="0" y="0"/>
            <a:chExt cx="1161610" cy="679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1610" cy="679102"/>
            </a:xfrm>
            <a:custGeom>
              <a:avLst/>
              <a:gdLst/>
              <a:ahLst/>
              <a:cxnLst/>
              <a:rect r="r" b="b" t="t" l="l"/>
              <a:pathLst>
                <a:path h="679102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679102"/>
                  </a:lnTo>
                  <a:lnTo>
                    <a:pt x="0" y="679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161610" cy="736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11694" y="6515112"/>
            <a:ext cx="4410488" cy="3759327"/>
            <a:chOff x="0" y="0"/>
            <a:chExt cx="1161610" cy="9901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61610" cy="990111"/>
            </a:xfrm>
            <a:custGeom>
              <a:avLst/>
              <a:gdLst/>
              <a:ahLst/>
              <a:cxnLst/>
              <a:rect r="r" b="b" t="t" l="l"/>
              <a:pathLst>
                <a:path h="990111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990111"/>
                  </a:lnTo>
                  <a:lnTo>
                    <a:pt x="0" y="9901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161610" cy="104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50034" y="3321444"/>
            <a:ext cx="4410488" cy="2578467"/>
            <a:chOff x="0" y="0"/>
            <a:chExt cx="1161610" cy="6791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1610" cy="679102"/>
            </a:xfrm>
            <a:custGeom>
              <a:avLst/>
              <a:gdLst/>
              <a:ahLst/>
              <a:cxnLst/>
              <a:rect r="r" b="b" t="t" l="l"/>
              <a:pathLst>
                <a:path h="679102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679102"/>
                  </a:lnTo>
                  <a:lnTo>
                    <a:pt x="0" y="6791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61610" cy="736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682923" y="3721734"/>
            <a:ext cx="3866565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Academic Pressure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CGPA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Degree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Study Satisfaction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Work/Study Hours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29778" y="3847501"/>
            <a:ext cx="3451001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Have you ever had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suicidal thoughts ?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epre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ssi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PHQ-9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Cortisol_Level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683655" y="6857471"/>
            <a:ext cx="3866565" cy="319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Financial St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ress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Fam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History of Mental Illness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Social Isolation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Bullying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Family Issues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Uncertain Future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Social Media Usage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252950" y="1241246"/>
            <a:ext cx="9782100" cy="1030616"/>
            <a:chOff x="0" y="0"/>
            <a:chExt cx="2943765" cy="3101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43765" cy="310147"/>
            </a:xfrm>
            <a:custGeom>
              <a:avLst/>
              <a:gdLst/>
              <a:ahLst/>
              <a:cxnLst/>
              <a:rect r="r" b="b" t="t" l="l"/>
              <a:pathLst>
                <a:path h="310147" w="2943765">
                  <a:moveTo>
                    <a:pt x="0" y="0"/>
                  </a:moveTo>
                  <a:lnTo>
                    <a:pt x="2943765" y="0"/>
                  </a:lnTo>
                  <a:lnTo>
                    <a:pt x="2943765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943765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252950" y="1267587"/>
            <a:ext cx="9782100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STRUCTURE &amp; DESCRIPTION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772080" y="3022345"/>
            <a:ext cx="3688251" cy="598197"/>
            <a:chOff x="0" y="0"/>
            <a:chExt cx="2157092" cy="3498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57092" cy="349858"/>
            </a:xfrm>
            <a:custGeom>
              <a:avLst/>
              <a:gdLst/>
              <a:ahLst/>
              <a:cxnLst/>
              <a:rect r="r" b="b" t="t" l="l"/>
              <a:pathLst>
                <a:path h="349858" w="2157092">
                  <a:moveTo>
                    <a:pt x="0" y="0"/>
                  </a:moveTo>
                  <a:lnTo>
                    <a:pt x="2157092" y="0"/>
                  </a:lnTo>
                  <a:lnTo>
                    <a:pt x="2157092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2157092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678569" y="6216014"/>
            <a:ext cx="3889024" cy="598197"/>
            <a:chOff x="0" y="0"/>
            <a:chExt cx="2274515" cy="3498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74515" cy="349858"/>
            </a:xfrm>
            <a:custGeom>
              <a:avLst/>
              <a:gdLst/>
              <a:ahLst/>
              <a:cxnLst/>
              <a:rect r="r" b="b" t="t" l="l"/>
              <a:pathLst>
                <a:path h="349858" w="2274515">
                  <a:moveTo>
                    <a:pt x="0" y="0"/>
                  </a:moveTo>
                  <a:lnTo>
                    <a:pt x="2274515" y="0"/>
                  </a:lnTo>
                  <a:lnTo>
                    <a:pt x="2274515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2274515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624288" y="3022345"/>
            <a:ext cx="3084689" cy="598197"/>
            <a:chOff x="0" y="0"/>
            <a:chExt cx="1804095" cy="3498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04095" cy="349858"/>
            </a:xfrm>
            <a:custGeom>
              <a:avLst/>
              <a:gdLst/>
              <a:ahLst/>
              <a:cxnLst/>
              <a:rect r="r" b="b" t="t" l="l"/>
              <a:pathLst>
                <a:path h="349858" w="1804095">
                  <a:moveTo>
                    <a:pt x="0" y="0"/>
                  </a:moveTo>
                  <a:lnTo>
                    <a:pt x="1804095" y="0"/>
                  </a:lnTo>
                  <a:lnTo>
                    <a:pt x="1804095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804095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744265" y="3041409"/>
            <a:ext cx="371606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ACADEMIC FACTORS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96956" y="3009306"/>
            <a:ext cx="351664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MENTAL HEALTH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66282" y="6235077"/>
            <a:ext cx="3901311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EMOTIONAL FACTORS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1760572" y="3323082"/>
            <a:ext cx="4728412" cy="2916026"/>
            <a:chOff x="0" y="0"/>
            <a:chExt cx="1245343" cy="76800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45343" cy="768007"/>
            </a:xfrm>
            <a:custGeom>
              <a:avLst/>
              <a:gdLst/>
              <a:ahLst/>
              <a:cxnLst/>
              <a:rect r="r" b="b" t="t" l="l"/>
              <a:pathLst>
                <a:path h="768007" w="1245343">
                  <a:moveTo>
                    <a:pt x="0" y="0"/>
                  </a:moveTo>
                  <a:lnTo>
                    <a:pt x="1245343" y="0"/>
                  </a:lnTo>
                  <a:lnTo>
                    <a:pt x="1245343" y="768007"/>
                  </a:lnTo>
                  <a:lnTo>
                    <a:pt x="0" y="7680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1245343" cy="825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2075998" y="3721734"/>
            <a:ext cx="3866565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gender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ci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ty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pet ownership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fav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orite color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1966517" y="3085506"/>
            <a:ext cx="4402344" cy="598197"/>
            <a:chOff x="0" y="0"/>
            <a:chExt cx="2574732" cy="3498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574733" cy="349858"/>
            </a:xfrm>
            <a:custGeom>
              <a:avLst/>
              <a:gdLst/>
              <a:ahLst/>
              <a:cxnLst/>
              <a:rect r="r" b="b" t="t" l="l"/>
              <a:pathLst>
                <a:path h="349858" w="2574733">
                  <a:moveTo>
                    <a:pt x="0" y="0"/>
                  </a:moveTo>
                  <a:lnTo>
                    <a:pt x="2574733" y="0"/>
                  </a:lnTo>
                  <a:lnTo>
                    <a:pt x="2574733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57150"/>
              <a:ext cx="2574732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1880694" y="3115056"/>
            <a:ext cx="4488167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Person</a:t>
            </a: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AL INFORMATION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9465819" y="6858869"/>
            <a:ext cx="4410488" cy="2916026"/>
            <a:chOff x="0" y="0"/>
            <a:chExt cx="1161610" cy="76800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161610" cy="768007"/>
            </a:xfrm>
            <a:custGeom>
              <a:avLst/>
              <a:gdLst/>
              <a:ahLst/>
              <a:cxnLst/>
              <a:rect r="r" b="b" t="t" l="l"/>
              <a:pathLst>
                <a:path h="768007" w="1161610">
                  <a:moveTo>
                    <a:pt x="0" y="0"/>
                  </a:moveTo>
                  <a:lnTo>
                    <a:pt x="1161610" y="0"/>
                  </a:lnTo>
                  <a:lnTo>
                    <a:pt x="1161610" y="768007"/>
                  </a:lnTo>
                  <a:lnTo>
                    <a:pt x="0" y="7680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161610" cy="825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9781245" y="7257521"/>
            <a:ext cx="3866565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Sleep Dur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ation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Die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tary Habits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Drug/Smoking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Daily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Coffee Intake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Music Genre Pre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</a:t>
            </a: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rence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0323301" y="6559770"/>
            <a:ext cx="2795082" cy="598197"/>
            <a:chOff x="0" y="0"/>
            <a:chExt cx="1634717" cy="3498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634717" cy="349858"/>
            </a:xfrm>
            <a:custGeom>
              <a:avLst/>
              <a:gdLst/>
              <a:ahLst/>
              <a:cxnLst/>
              <a:rect r="r" b="b" t="t" l="l"/>
              <a:pathLst>
                <a:path h="349858" w="1634717">
                  <a:moveTo>
                    <a:pt x="0" y="0"/>
                  </a:moveTo>
                  <a:lnTo>
                    <a:pt x="1634717" y="0"/>
                  </a:lnTo>
                  <a:lnTo>
                    <a:pt x="163471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63471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9856494" y="6578834"/>
            <a:ext cx="3716066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HEALTH HABITS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0">
            <a:off x="15395218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69" y="0"/>
                </a:lnTo>
                <a:lnTo>
                  <a:pt x="3075969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80721" y="4419697"/>
            <a:ext cx="13273178" cy="172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7"/>
              </a:lnSpc>
              <a:spcBef>
                <a:spcPct val="0"/>
              </a:spcBef>
            </a:pPr>
            <a:r>
              <a:rPr lang="en-US" b="true" sz="9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5218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69" y="0"/>
                </a:lnTo>
                <a:lnTo>
                  <a:pt x="3075969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73396" y="3428101"/>
            <a:ext cx="852569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found nulls in column “Financial Stress” . Dealing with missing values by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removing rows.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4099" y="5589033"/>
            <a:ext cx="3889709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duplicates found.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52877" y="1241246"/>
            <a:ext cx="5012154" cy="1030616"/>
            <a:chOff x="0" y="0"/>
            <a:chExt cx="1508327" cy="3101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08327" cy="310147"/>
            </a:xfrm>
            <a:custGeom>
              <a:avLst/>
              <a:gdLst/>
              <a:ahLst/>
              <a:cxnLst/>
              <a:rect r="r" b="b" t="t" l="l"/>
              <a:pathLst>
                <a:path h="310147" w="1508327">
                  <a:moveTo>
                    <a:pt x="0" y="0"/>
                  </a:moveTo>
                  <a:lnTo>
                    <a:pt x="1508327" y="0"/>
                  </a:lnTo>
                  <a:lnTo>
                    <a:pt x="1508327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508327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567609" y="1281534"/>
            <a:ext cx="9137273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501663" y="2654245"/>
            <a:ext cx="3214855" cy="598197"/>
            <a:chOff x="0" y="0"/>
            <a:chExt cx="1880224" cy="34985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0224" cy="349858"/>
            </a:xfrm>
            <a:custGeom>
              <a:avLst/>
              <a:gdLst/>
              <a:ahLst/>
              <a:cxnLst/>
              <a:rect r="r" b="b" t="t" l="l"/>
              <a:pathLst>
                <a:path h="349858" w="1880224">
                  <a:moveTo>
                    <a:pt x="0" y="0"/>
                  </a:moveTo>
                  <a:lnTo>
                    <a:pt x="1880224" y="0"/>
                  </a:lnTo>
                  <a:lnTo>
                    <a:pt x="1880224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880224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56477" y="4676511"/>
            <a:ext cx="2505228" cy="598197"/>
            <a:chOff x="0" y="0"/>
            <a:chExt cx="1465195" cy="3498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65195" cy="349858"/>
            </a:xfrm>
            <a:custGeom>
              <a:avLst/>
              <a:gdLst/>
              <a:ahLst/>
              <a:cxnLst/>
              <a:rect r="r" b="b" t="t" l="l"/>
              <a:pathLst>
                <a:path h="349858" w="1465195">
                  <a:moveTo>
                    <a:pt x="0" y="0"/>
                  </a:moveTo>
                  <a:lnTo>
                    <a:pt x="1465195" y="0"/>
                  </a:lnTo>
                  <a:lnTo>
                    <a:pt x="1465195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465195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501663" y="2673309"/>
            <a:ext cx="321485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MISSING VALUES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47039" y="4695575"/>
            <a:ext cx="217841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DUPLICATES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33985" y="7471967"/>
            <a:ext cx="7750213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found outliers in column “PHQ-9” . Dealing with outliers by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keeping them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because of Their Low Percentage.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856477" y="6464195"/>
            <a:ext cx="2505228" cy="598197"/>
            <a:chOff x="0" y="0"/>
            <a:chExt cx="1465195" cy="34985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65195" cy="349858"/>
            </a:xfrm>
            <a:custGeom>
              <a:avLst/>
              <a:gdLst/>
              <a:ahLst/>
              <a:cxnLst/>
              <a:rect r="r" b="b" t="t" l="l"/>
              <a:pathLst>
                <a:path h="349858" w="1465195">
                  <a:moveTo>
                    <a:pt x="0" y="0"/>
                  </a:moveTo>
                  <a:lnTo>
                    <a:pt x="1465195" y="0"/>
                  </a:lnTo>
                  <a:lnTo>
                    <a:pt x="1465195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465195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047039" y="6483258"/>
            <a:ext cx="217841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716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57036" y="2886669"/>
            <a:ext cx="9116128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Standard Scaling ,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but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No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need for scaling, only when using sp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78879" y="4942826"/>
            <a:ext cx="10996676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After correlation,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deleting less important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columns is necessary.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42304" y="739506"/>
            <a:ext cx="5012154" cy="1030616"/>
            <a:chOff x="0" y="0"/>
            <a:chExt cx="1508327" cy="3101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08327" cy="310147"/>
            </a:xfrm>
            <a:custGeom>
              <a:avLst/>
              <a:gdLst/>
              <a:ahLst/>
              <a:cxnLst/>
              <a:rect r="r" b="b" t="t" l="l"/>
              <a:pathLst>
                <a:path h="310147" w="1508327">
                  <a:moveTo>
                    <a:pt x="0" y="0"/>
                  </a:moveTo>
                  <a:lnTo>
                    <a:pt x="1508327" y="0"/>
                  </a:lnTo>
                  <a:lnTo>
                    <a:pt x="1508327" y="310147"/>
                  </a:lnTo>
                  <a:lnTo>
                    <a:pt x="0" y="310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508327" cy="367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557036" y="779794"/>
            <a:ext cx="9137273" cy="81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b="true" sz="45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524372" y="2194949"/>
            <a:ext cx="3214855" cy="598197"/>
            <a:chOff x="0" y="0"/>
            <a:chExt cx="1880224" cy="3498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0224" cy="349858"/>
            </a:xfrm>
            <a:custGeom>
              <a:avLst/>
              <a:gdLst/>
              <a:ahLst/>
              <a:cxnLst/>
              <a:rect r="r" b="b" t="t" l="l"/>
              <a:pathLst>
                <a:path h="349858" w="1880224">
                  <a:moveTo>
                    <a:pt x="0" y="0"/>
                  </a:moveTo>
                  <a:lnTo>
                    <a:pt x="1880224" y="0"/>
                  </a:lnTo>
                  <a:lnTo>
                    <a:pt x="1880224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880224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379955" y="4058879"/>
            <a:ext cx="3359273" cy="598197"/>
            <a:chOff x="0" y="0"/>
            <a:chExt cx="1964687" cy="3498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64687" cy="349858"/>
            </a:xfrm>
            <a:custGeom>
              <a:avLst/>
              <a:gdLst/>
              <a:ahLst/>
              <a:cxnLst/>
              <a:rect r="r" b="b" t="t" l="l"/>
              <a:pathLst>
                <a:path h="349858" w="1964687">
                  <a:moveTo>
                    <a:pt x="0" y="0"/>
                  </a:moveTo>
                  <a:lnTo>
                    <a:pt x="1964687" y="0"/>
                  </a:lnTo>
                  <a:lnTo>
                    <a:pt x="1964687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964687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524372" y="2214013"/>
            <a:ext cx="3214855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SCALING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79955" y="4077942"/>
            <a:ext cx="335927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COLUMN DELETION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3869" y="6446533"/>
            <a:ext cx="7750213" cy="91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 balance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t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arg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column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”Depression”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Unfortunately was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unbalanced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996994" y="5562586"/>
            <a:ext cx="1823962" cy="598197"/>
            <a:chOff x="0" y="0"/>
            <a:chExt cx="1066753" cy="34985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6753" cy="349858"/>
            </a:xfrm>
            <a:custGeom>
              <a:avLst/>
              <a:gdLst/>
              <a:ahLst/>
              <a:cxnLst/>
              <a:rect r="r" b="b" t="t" l="l"/>
              <a:pathLst>
                <a:path h="349858" w="1066753">
                  <a:moveTo>
                    <a:pt x="0" y="0"/>
                  </a:moveTo>
                  <a:lnTo>
                    <a:pt x="1066753" y="0"/>
                  </a:lnTo>
                  <a:lnTo>
                    <a:pt x="1066753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066753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801505" y="5581649"/>
            <a:ext cx="2178413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BALANCE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19918" y="8502690"/>
            <a:ext cx="7750213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chi2_contingency,Correlation matrix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,Check </a:t>
            </a: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correlation 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betwee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 t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arg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columns with others.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574235" y="7618743"/>
            <a:ext cx="2669480" cy="598197"/>
            <a:chOff x="0" y="0"/>
            <a:chExt cx="1561259" cy="3498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61259" cy="349858"/>
            </a:xfrm>
            <a:custGeom>
              <a:avLst/>
              <a:gdLst/>
              <a:ahLst/>
              <a:cxnLst/>
              <a:rect r="r" b="b" t="t" l="l"/>
              <a:pathLst>
                <a:path h="349858" w="1561259">
                  <a:moveTo>
                    <a:pt x="0" y="0"/>
                  </a:moveTo>
                  <a:lnTo>
                    <a:pt x="1561259" y="0"/>
                  </a:lnTo>
                  <a:lnTo>
                    <a:pt x="1561259" y="349858"/>
                  </a:lnTo>
                  <a:lnTo>
                    <a:pt x="0" y="34985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561259" cy="407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574235" y="7637806"/>
            <a:ext cx="2669480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DAGngVFIlWs</dc:identifier>
  <dcterms:modified xsi:type="dcterms:W3CDTF">2011-08-01T06:04:30Z</dcterms:modified>
  <cp:revision>1</cp:revision>
  <dc:title>DEPI Presentation</dc:title>
</cp:coreProperties>
</file>