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91" r:id="rId5"/>
    <p:sldId id="310" r:id="rId6"/>
    <p:sldId id="311" r:id="rId7"/>
    <p:sldId id="318" r:id="rId8"/>
    <p:sldId id="314" r:id="rId9"/>
    <p:sldId id="315" r:id="rId10"/>
    <p:sldId id="313" r:id="rId11"/>
    <p:sldId id="324" r:id="rId12"/>
    <p:sldId id="325" r:id="rId13"/>
    <p:sldId id="326" r:id="rId14"/>
    <p:sldId id="274" r:id="rId15"/>
    <p:sldId id="299" r:id="rId16"/>
    <p:sldId id="301" r:id="rId17"/>
    <p:sldId id="302" r:id="rId18"/>
    <p:sldId id="261" r:id="rId19"/>
    <p:sldId id="262" r:id="rId20"/>
    <p:sldId id="307" r:id="rId21"/>
    <p:sldId id="295" r:id="rId22"/>
    <p:sldId id="296" r:id="rId23"/>
    <p:sldId id="306" r:id="rId24"/>
    <p:sldId id="319" r:id="rId25"/>
    <p:sldId id="327" r:id="rId26"/>
    <p:sldId id="320" r:id="rId27"/>
    <p:sldId id="321" r:id="rId28"/>
    <p:sldId id="322" r:id="rId29"/>
    <p:sldId id="323" r:id="rId30"/>
  </p:sldIdLst>
  <p:sldSz cx="9144000" cy="5143500" type="screen16x9"/>
  <p:notesSz cx="6858000" cy="9144000"/>
  <p:embeddedFontLst>
    <p:embeddedFont>
      <p:font typeface="Bebas Neue" panose="020F0502020204030204" pitchFamily="34" charset="0"/>
      <p:regular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FDD97-C8B6-40BC-A589-AA7EC5CDF7FD}" v="8" dt="2025-04-28T21:01:43.030"/>
  </p1510:revLst>
</p1510:revInfo>
</file>

<file path=ppt/tableStyles.xml><?xml version="1.0" encoding="utf-8"?>
<a:tblStyleLst xmlns:a="http://schemas.openxmlformats.org/drawingml/2006/main" def="{2BDD6931-FD68-41EE-99C2-4BC97DD00BB3}">
  <a:tblStyle styleId="{2BDD6931-FD68-41EE-99C2-4BC97DD00BB3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ACAA86-DAFC-4818-8402-14A2815A034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7" autoAdjust="0"/>
    <p:restoredTop sz="95503" autoAdjust="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samy" userId="f62438e5d99976d0" providerId="LiveId" clId="{CE3FDD97-C8B6-40BC-A589-AA7EC5CDF7FD}"/>
    <pc:docChg chg="undo custSel modSld">
      <pc:chgData name="ahmed samy" userId="f62438e5d99976d0" providerId="LiveId" clId="{CE3FDD97-C8B6-40BC-A589-AA7EC5CDF7FD}" dt="2025-04-28T21:03:50.281" v="95" actId="20577"/>
      <pc:docMkLst>
        <pc:docMk/>
      </pc:docMkLst>
      <pc:sldChg chg="addSp delSp modSp mod">
        <pc:chgData name="ahmed samy" userId="f62438e5d99976d0" providerId="LiveId" clId="{CE3FDD97-C8B6-40BC-A589-AA7EC5CDF7FD}" dt="2025-04-28T21:01:43.029" v="50" actId="1076"/>
        <pc:sldMkLst>
          <pc:docMk/>
          <pc:sldMk cId="1288942587" sldId="318"/>
        </pc:sldMkLst>
        <pc:spChg chg="mod">
          <ac:chgData name="ahmed samy" userId="f62438e5d99976d0" providerId="LiveId" clId="{CE3FDD97-C8B6-40BC-A589-AA7EC5CDF7FD}" dt="2025-04-28T20:56:52.125" v="42" actId="1036"/>
          <ac:spMkLst>
            <pc:docMk/>
            <pc:sldMk cId="1288942587" sldId="318"/>
            <ac:spMk id="7" creationId="{B262DECC-ECD8-673B-418F-8C5B4E88515B}"/>
          </ac:spMkLst>
        </pc:spChg>
        <pc:graphicFrameChg chg="del mod modGraphic">
          <ac:chgData name="ahmed samy" userId="f62438e5d99976d0" providerId="LiveId" clId="{CE3FDD97-C8B6-40BC-A589-AA7EC5CDF7FD}" dt="2025-04-28T20:56:35.262" v="2" actId="478"/>
          <ac:graphicFrameMkLst>
            <pc:docMk/>
            <pc:sldMk cId="1288942587" sldId="318"/>
            <ac:graphicFrameMk id="4" creationId="{A5CBC030-9D58-8ECF-6A95-2AF598BA1D2F}"/>
          </ac:graphicFrameMkLst>
        </pc:graphicFrameChg>
        <pc:picChg chg="add del">
          <ac:chgData name="ahmed samy" userId="f62438e5d99976d0" providerId="LiveId" clId="{CE3FDD97-C8B6-40BC-A589-AA7EC5CDF7FD}" dt="2025-04-28T20:57:47.418" v="44" actId="478"/>
          <ac:picMkLst>
            <pc:docMk/>
            <pc:sldMk cId="1288942587" sldId="318"/>
            <ac:picMk id="1026" creationId="{4277E08A-2818-2BB2-988C-B73BC43B452A}"/>
          </ac:picMkLst>
        </pc:picChg>
        <pc:picChg chg="add mod">
          <ac:chgData name="ahmed samy" userId="f62438e5d99976d0" providerId="LiveId" clId="{CE3FDD97-C8B6-40BC-A589-AA7EC5CDF7FD}" dt="2025-04-28T21:01:43.029" v="50" actId="1076"/>
          <ac:picMkLst>
            <pc:docMk/>
            <pc:sldMk cId="1288942587" sldId="318"/>
            <ac:picMk id="1028" creationId="{59F78438-DFDF-9B31-EE9B-E5800C919029}"/>
          </ac:picMkLst>
        </pc:picChg>
      </pc:sldChg>
      <pc:sldChg chg="modSp mod">
        <pc:chgData name="ahmed samy" userId="f62438e5d99976d0" providerId="LiveId" clId="{CE3FDD97-C8B6-40BC-A589-AA7EC5CDF7FD}" dt="2025-04-28T21:02:41.335" v="82" actId="20577"/>
        <pc:sldMkLst>
          <pc:docMk/>
          <pc:sldMk cId="766953597" sldId="319"/>
        </pc:sldMkLst>
        <pc:spChg chg="mod">
          <ac:chgData name="ahmed samy" userId="f62438e5d99976d0" providerId="LiveId" clId="{CE3FDD97-C8B6-40BC-A589-AA7EC5CDF7FD}" dt="2025-04-28T21:02:41.335" v="82" actId="20577"/>
          <ac:spMkLst>
            <pc:docMk/>
            <pc:sldMk cId="766953597" sldId="319"/>
            <ac:spMk id="7" creationId="{883B7788-8176-94E8-F3C9-37D5F85F755A}"/>
          </ac:spMkLst>
        </pc:spChg>
      </pc:sldChg>
      <pc:sldChg chg="modSp mod">
        <pc:chgData name="ahmed samy" userId="f62438e5d99976d0" providerId="LiveId" clId="{CE3FDD97-C8B6-40BC-A589-AA7EC5CDF7FD}" dt="2025-04-28T21:03:50.281" v="95" actId="20577"/>
        <pc:sldMkLst>
          <pc:docMk/>
          <pc:sldMk cId="1407707940" sldId="320"/>
        </pc:sldMkLst>
        <pc:spChg chg="mod">
          <ac:chgData name="ahmed samy" userId="f62438e5d99976d0" providerId="LiveId" clId="{CE3FDD97-C8B6-40BC-A589-AA7EC5CDF7FD}" dt="2025-04-28T21:03:50.281" v="95" actId="20577"/>
          <ac:spMkLst>
            <pc:docMk/>
            <pc:sldMk cId="1407707940" sldId="320"/>
            <ac:spMk id="7" creationId="{02D117F0-AB77-B673-355D-5446D1708E37}"/>
          </ac:spMkLst>
        </pc:spChg>
        <pc:graphicFrameChg chg="mod modGraphic">
          <ac:chgData name="ahmed samy" userId="f62438e5d99976d0" providerId="LiveId" clId="{CE3FDD97-C8B6-40BC-A589-AA7EC5CDF7FD}" dt="2025-04-28T21:03:45.229" v="93" actId="1076"/>
          <ac:graphicFrameMkLst>
            <pc:docMk/>
            <pc:sldMk cId="1407707940" sldId="320"/>
            <ac:graphicFrameMk id="4" creationId="{8892AB03-D7E1-B104-25ED-4377D21D18D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E02F32-F23D-F597-8FA1-515CA61594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70577-1611-BAD5-802F-0AE2110305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13778-40FD-4560-AE5A-69C800AA8EF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D78D9-99D7-C370-80F9-0BDC7349EF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6819C-9449-3E17-B414-884173EE53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F3BEC-7D54-4D0B-B75D-459C5724A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815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C7359AC7-A286-5EF0-D547-CF56D026D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d96be1b45_0_435:notes">
            <a:extLst>
              <a:ext uri="{FF2B5EF4-FFF2-40B4-BE49-F238E27FC236}">
                <a16:creationId xmlns:a16="http://schemas.microsoft.com/office/drawing/2014/main" id="{E56BB686-5159-232C-E705-B8BE648989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d96be1b45_0_435:notes">
            <a:extLst>
              <a:ext uri="{FF2B5EF4-FFF2-40B4-BE49-F238E27FC236}">
                <a16:creationId xmlns:a16="http://schemas.microsoft.com/office/drawing/2014/main" id="{EF1FB51A-F792-4C59-0046-E0EBC60B38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28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86A0E8BE-FC30-E12B-9FFC-4FA3C6CC2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d96be1b45_0_435:notes">
            <a:extLst>
              <a:ext uri="{FF2B5EF4-FFF2-40B4-BE49-F238E27FC236}">
                <a16:creationId xmlns:a16="http://schemas.microsoft.com/office/drawing/2014/main" id="{4CC90AD2-2E92-3100-8E06-4F2490740C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d96be1b45_0_435:notes">
            <a:extLst>
              <a:ext uri="{FF2B5EF4-FFF2-40B4-BE49-F238E27FC236}">
                <a16:creationId xmlns:a16="http://schemas.microsoft.com/office/drawing/2014/main" id="{2E752E7D-0785-572A-0EC5-253969C3E7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919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a2e635f374_0_15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a2e635f374_0_15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D1ED5EDD-ABA6-665A-0DDF-EEEF1A119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d96be1b45_0_435:notes">
            <a:extLst>
              <a:ext uri="{FF2B5EF4-FFF2-40B4-BE49-F238E27FC236}">
                <a16:creationId xmlns:a16="http://schemas.microsoft.com/office/drawing/2014/main" id="{D37E69D8-77E4-897A-7B93-16B25DF95B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d96be1b45_0_435:notes">
            <a:extLst>
              <a:ext uri="{FF2B5EF4-FFF2-40B4-BE49-F238E27FC236}">
                <a16:creationId xmlns:a16="http://schemas.microsoft.com/office/drawing/2014/main" id="{881E1E9B-D4CB-ACB9-DEBB-9A1CE89DFF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049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6C62908E-8544-88E5-F8DA-A9A76CCF9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d96be1b45_0_435:notes">
            <a:extLst>
              <a:ext uri="{FF2B5EF4-FFF2-40B4-BE49-F238E27FC236}">
                <a16:creationId xmlns:a16="http://schemas.microsoft.com/office/drawing/2014/main" id="{88507D17-4252-1CBC-DBA3-C6B61AE77D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d96be1b45_0_435:notes">
            <a:extLst>
              <a:ext uri="{FF2B5EF4-FFF2-40B4-BE49-F238E27FC236}">
                <a16:creationId xmlns:a16="http://schemas.microsoft.com/office/drawing/2014/main" id="{49805935-43A9-BD47-408A-97633FDA8F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112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9CFE432C-8C22-9E26-DF1E-B0F52606E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d96be1b45_0_435:notes">
            <a:extLst>
              <a:ext uri="{FF2B5EF4-FFF2-40B4-BE49-F238E27FC236}">
                <a16:creationId xmlns:a16="http://schemas.microsoft.com/office/drawing/2014/main" id="{70ADAE95-7C15-6CE3-04C9-93E555076F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d96be1b45_0_435:notes">
            <a:extLst>
              <a:ext uri="{FF2B5EF4-FFF2-40B4-BE49-F238E27FC236}">
                <a16:creationId xmlns:a16="http://schemas.microsoft.com/office/drawing/2014/main" id="{C3A2CD30-37F1-D43F-0588-F9624A0093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567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d96be1b4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d96be1b4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a32b52f43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a32b52f43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4BCB4D3A-CC7D-1C58-3713-A90CE4DE9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d96be1b45_0_435:notes">
            <a:extLst>
              <a:ext uri="{FF2B5EF4-FFF2-40B4-BE49-F238E27FC236}">
                <a16:creationId xmlns:a16="http://schemas.microsoft.com/office/drawing/2014/main" id="{58EC36A0-3E4A-5B6D-76CE-1462CFDA6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d96be1b45_0_435:notes">
            <a:extLst>
              <a:ext uri="{FF2B5EF4-FFF2-40B4-BE49-F238E27FC236}">
                <a16:creationId xmlns:a16="http://schemas.microsoft.com/office/drawing/2014/main" id="{B7F03467-B536-32F2-F921-2AF91EBE1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6021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6C800B17-29E1-ADAB-C315-DD5667CD5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d96be1b45_0_435:notes">
            <a:extLst>
              <a:ext uri="{FF2B5EF4-FFF2-40B4-BE49-F238E27FC236}">
                <a16:creationId xmlns:a16="http://schemas.microsoft.com/office/drawing/2014/main" id="{4B2A7F6F-0BAB-EE16-A1B5-FBED3AA7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d96be1b45_0_435:notes">
            <a:extLst>
              <a:ext uri="{FF2B5EF4-FFF2-40B4-BE49-F238E27FC236}">
                <a16:creationId xmlns:a16="http://schemas.microsoft.com/office/drawing/2014/main" id="{90AA5F14-560F-7A0C-2B17-78E09F435A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33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d96be1b45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ad96be1b45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A3B3152E-CA18-704D-CB27-6129E53E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d96be1b45_0_435:notes">
            <a:extLst>
              <a:ext uri="{FF2B5EF4-FFF2-40B4-BE49-F238E27FC236}">
                <a16:creationId xmlns:a16="http://schemas.microsoft.com/office/drawing/2014/main" id="{69965882-E217-0EA3-84EB-1D5C5B0A68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d96be1b45_0_435:notes">
            <a:extLst>
              <a:ext uri="{FF2B5EF4-FFF2-40B4-BE49-F238E27FC236}">
                <a16:creationId xmlns:a16="http://schemas.microsoft.com/office/drawing/2014/main" id="{89C103E4-E134-C056-DFBD-F3A2D9DE89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611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05BBA774-DCB9-FEAA-0BFD-0F70F1F2E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d96be1b45_0_435:notes">
            <a:extLst>
              <a:ext uri="{FF2B5EF4-FFF2-40B4-BE49-F238E27FC236}">
                <a16:creationId xmlns:a16="http://schemas.microsoft.com/office/drawing/2014/main" id="{FF2DDF7C-87F7-D253-8AE2-89A4F9F89E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d96be1b45_0_435:notes">
            <a:extLst>
              <a:ext uri="{FF2B5EF4-FFF2-40B4-BE49-F238E27FC236}">
                <a16:creationId xmlns:a16="http://schemas.microsoft.com/office/drawing/2014/main" id="{9B417778-7E56-037F-C37A-44D9E9303D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4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32b52f43e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32b52f43e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>
          <a:extLst>
            <a:ext uri="{FF2B5EF4-FFF2-40B4-BE49-F238E27FC236}">
              <a16:creationId xmlns:a16="http://schemas.microsoft.com/office/drawing/2014/main" id="{74F38B30-63C3-135C-8796-9DDB22740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d96be1b45_0_38:notes">
            <a:extLst>
              <a:ext uri="{FF2B5EF4-FFF2-40B4-BE49-F238E27FC236}">
                <a16:creationId xmlns:a16="http://schemas.microsoft.com/office/drawing/2014/main" id="{B3C66EF2-16F2-58EB-D9E8-F13D90E772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d96be1b45_0_38:notes">
            <a:extLst>
              <a:ext uri="{FF2B5EF4-FFF2-40B4-BE49-F238E27FC236}">
                <a16:creationId xmlns:a16="http://schemas.microsoft.com/office/drawing/2014/main" id="{A25BDFB7-F5D5-13D1-32D9-DE336D1C04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3527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6C17477F-5E94-340D-A0E8-CA8FC5B44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d96be1b45_0_435:notes">
            <a:extLst>
              <a:ext uri="{FF2B5EF4-FFF2-40B4-BE49-F238E27FC236}">
                <a16:creationId xmlns:a16="http://schemas.microsoft.com/office/drawing/2014/main" id="{5D59A39B-2DBF-7C3E-B1E9-B423CD539E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d96be1b45_0_435:notes">
            <a:extLst>
              <a:ext uri="{FF2B5EF4-FFF2-40B4-BE49-F238E27FC236}">
                <a16:creationId xmlns:a16="http://schemas.microsoft.com/office/drawing/2014/main" id="{ED0EC543-479F-2319-80BD-76F55FB882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15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F06A8DB6-8CD5-A94D-A033-631EC62C2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d96be1b45_0_435:notes">
            <a:extLst>
              <a:ext uri="{FF2B5EF4-FFF2-40B4-BE49-F238E27FC236}">
                <a16:creationId xmlns:a16="http://schemas.microsoft.com/office/drawing/2014/main" id="{825E1B44-7EDB-4562-996A-5364065047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d96be1b45_0_435:notes">
            <a:extLst>
              <a:ext uri="{FF2B5EF4-FFF2-40B4-BE49-F238E27FC236}">
                <a16:creationId xmlns:a16="http://schemas.microsoft.com/office/drawing/2014/main" id="{5818FB85-C47E-B34A-19BF-CAAD36720E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640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E3531C6F-4D87-215E-766B-8C41AD3D3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d96be1b45_0_435:notes">
            <a:extLst>
              <a:ext uri="{FF2B5EF4-FFF2-40B4-BE49-F238E27FC236}">
                <a16:creationId xmlns:a16="http://schemas.microsoft.com/office/drawing/2014/main" id="{11132E6D-6356-6CF0-032B-F3A174C68F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d96be1b45_0_435:notes">
            <a:extLst>
              <a:ext uri="{FF2B5EF4-FFF2-40B4-BE49-F238E27FC236}">
                <a16:creationId xmlns:a16="http://schemas.microsoft.com/office/drawing/2014/main" id="{4D291B16-AFE4-9DF2-CC04-691E7A0626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958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C9626C24-3205-530D-1D7D-43339CE5A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d96be1b45_0_435:notes">
            <a:extLst>
              <a:ext uri="{FF2B5EF4-FFF2-40B4-BE49-F238E27FC236}">
                <a16:creationId xmlns:a16="http://schemas.microsoft.com/office/drawing/2014/main" id="{F5281840-C8AF-5949-063D-AA96A950AB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d96be1b45_0_435:notes">
            <a:extLst>
              <a:ext uri="{FF2B5EF4-FFF2-40B4-BE49-F238E27FC236}">
                <a16:creationId xmlns:a16="http://schemas.microsoft.com/office/drawing/2014/main" id="{6177EF96-EEE8-DED5-E48A-D00CDC684B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255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BD55BC60-7AC0-6946-E21F-587B02397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d96be1b45_0_435:notes">
            <a:extLst>
              <a:ext uri="{FF2B5EF4-FFF2-40B4-BE49-F238E27FC236}">
                <a16:creationId xmlns:a16="http://schemas.microsoft.com/office/drawing/2014/main" id="{60ACE64F-6767-CDD3-D5E9-FF93CE2763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d96be1b45_0_435:notes">
            <a:extLst>
              <a:ext uri="{FF2B5EF4-FFF2-40B4-BE49-F238E27FC236}">
                <a16:creationId xmlns:a16="http://schemas.microsoft.com/office/drawing/2014/main" id="{30711944-53A8-7BBE-D594-8F9B5E92E9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815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27275"/>
            <a:ext cx="2746800" cy="26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514825"/>
            <a:ext cx="27468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7_1">
    <p:bg>
      <p:bgPr>
        <a:solidFill>
          <a:schemeClr val="accen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5248200" y="1172875"/>
            <a:ext cx="38958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5821500" y="2152100"/>
            <a:ext cx="2636700" cy="13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821500" y="1307400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678600" y="1280500"/>
            <a:ext cx="7786800" cy="33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366500" y="527275"/>
            <a:ext cx="40917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4366500" y="1352300"/>
            <a:ext cx="4091700" cy="16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685800" y="527275"/>
            <a:ext cx="77724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572000" y="1172875"/>
            <a:ext cx="38862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1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572000" y="1818500"/>
            <a:ext cx="3886200" cy="12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 hasCustomPrompt="1"/>
          </p:nvPr>
        </p:nvSpPr>
        <p:spPr>
          <a:xfrm>
            <a:off x="1695600" y="661763"/>
            <a:ext cx="5752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1695600" y="1402588"/>
            <a:ext cx="57528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2" hasCustomPrompt="1"/>
          </p:nvPr>
        </p:nvSpPr>
        <p:spPr>
          <a:xfrm>
            <a:off x="1695600" y="1974538"/>
            <a:ext cx="5752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3"/>
          </p:nvPr>
        </p:nvSpPr>
        <p:spPr>
          <a:xfrm>
            <a:off x="1695600" y="2715363"/>
            <a:ext cx="57528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4" hasCustomPrompt="1"/>
          </p:nvPr>
        </p:nvSpPr>
        <p:spPr>
          <a:xfrm>
            <a:off x="1695600" y="3287313"/>
            <a:ext cx="5752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5"/>
          </p:nvPr>
        </p:nvSpPr>
        <p:spPr>
          <a:xfrm>
            <a:off x="1695600" y="4028138"/>
            <a:ext cx="57528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685800" y="1409625"/>
            <a:ext cx="3231000" cy="20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1"/>
          </p:nvPr>
        </p:nvSpPr>
        <p:spPr>
          <a:xfrm>
            <a:off x="685800" y="3458875"/>
            <a:ext cx="3231000" cy="11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 hasCustomPrompt="1"/>
          </p:nvPr>
        </p:nvSpPr>
        <p:spPr>
          <a:xfrm>
            <a:off x="685800" y="704124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4"/>
          <p:cNvSpPr txBox="1">
            <a:spLocks noGrp="1"/>
          </p:cNvSpPr>
          <p:nvPr>
            <p:ph type="title" idx="2" hasCustomPrompt="1"/>
          </p:nvPr>
        </p:nvSpPr>
        <p:spPr>
          <a:xfrm>
            <a:off x="685800" y="1779970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2028700" y="1018075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title" idx="3"/>
          </p:nvPr>
        </p:nvSpPr>
        <p:spPr>
          <a:xfrm>
            <a:off x="4853100" y="527275"/>
            <a:ext cx="3605100" cy="13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title" idx="4" hasCustomPrompt="1"/>
          </p:nvPr>
        </p:nvSpPr>
        <p:spPr>
          <a:xfrm>
            <a:off x="685800" y="2855816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24"/>
          <p:cNvSpPr txBox="1">
            <a:spLocks noGrp="1"/>
          </p:cNvSpPr>
          <p:nvPr>
            <p:ph type="title" idx="5" hasCustomPrompt="1"/>
          </p:nvPr>
        </p:nvSpPr>
        <p:spPr>
          <a:xfrm>
            <a:off x="685800" y="3931662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6"/>
          </p:nvPr>
        </p:nvSpPr>
        <p:spPr>
          <a:xfrm>
            <a:off x="2028700" y="66286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7"/>
          </p:nvPr>
        </p:nvSpPr>
        <p:spPr>
          <a:xfrm>
            <a:off x="2028700" y="2093925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8"/>
          </p:nvPr>
        </p:nvSpPr>
        <p:spPr>
          <a:xfrm>
            <a:off x="2028700" y="173871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9"/>
          </p:nvPr>
        </p:nvSpPr>
        <p:spPr>
          <a:xfrm>
            <a:off x="2028700" y="3149125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13"/>
          </p:nvPr>
        </p:nvSpPr>
        <p:spPr>
          <a:xfrm>
            <a:off x="2028700" y="279391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4"/>
          </p:nvPr>
        </p:nvSpPr>
        <p:spPr>
          <a:xfrm>
            <a:off x="2028700" y="4204325"/>
            <a:ext cx="27009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15"/>
          </p:nvPr>
        </p:nvSpPr>
        <p:spPr>
          <a:xfrm>
            <a:off x="2028700" y="3849113"/>
            <a:ext cx="2700900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78600" y="1657100"/>
            <a:ext cx="7786800" cy="2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60" r:id="rId7"/>
    <p:sldLayoutId id="2147483662" r:id="rId8"/>
    <p:sldLayoutId id="2147483670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32">
          <p15:clr>
            <a:srgbClr val="EA4335"/>
          </p15:clr>
        </p15:guide>
        <p15:guide id="2" orient="horz" pos="332">
          <p15:clr>
            <a:srgbClr val="EA4335"/>
          </p15:clr>
        </p15:guide>
        <p15:guide id="3" pos="5328">
          <p15:clr>
            <a:srgbClr val="EA4335"/>
          </p15:clr>
        </p15:guide>
        <p15:guide id="4" orient="horz" pos="2908">
          <p15:clr>
            <a:srgbClr val="EA4335"/>
          </p15:clr>
        </p15:guide>
        <p15:guide id="5" orient="horz" pos="73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272a2d3-0afc-49f2-9d39-0a436d9da3e6/b39502ad983a395aedb1?experience=power-b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slamabdaljawad/Egypt-House-Price-Prediction" TargetMode="External"/><Relationship Id="rId3" Type="http://schemas.openxmlformats.org/officeDocument/2006/relationships/hyperlink" Target="https://www.linkedin.com/in/islam-abd-aljawad/" TargetMode="External"/><Relationship Id="rId7" Type="http://schemas.openxmlformats.org/officeDocument/2006/relationships/hyperlink" Target="https://www.linkedin.com/in/rana-ashraf-349a52198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habiba-ayman-384229227/?utm_source=share&amp;utm_campaign=share_via&amp;utm_content=profile&amp;utm_medium=ios_app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www.linkedin.com/in/ahmed-samy-abdelbaset-40060620a/?utm_source=share&amp;utm_campaign=share_via&amp;utm_content=profile&amp;utm_medium=android_app" TargetMode="External"/><Relationship Id="rId10" Type="http://schemas.openxmlformats.org/officeDocument/2006/relationships/hyperlink" Target="https://www.kaggle.com/code/islamabdallah/forecasting-house-prices-in-egypt#Random-Forest" TargetMode="External"/><Relationship Id="rId4" Type="http://schemas.openxmlformats.org/officeDocument/2006/relationships/hyperlink" Target="https://www.linkedin.com/in/mohamed-adel-14885b248/?utm_source=share&amp;utm_campaign=share_via&amp;utm_content=profile&amp;utm_medium=android_app" TargetMode="Externa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/>
          <p:nvPr/>
        </p:nvSpPr>
        <p:spPr>
          <a:xfrm>
            <a:off x="0" y="438717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ctrTitle"/>
          </p:nvPr>
        </p:nvSpPr>
        <p:spPr>
          <a:xfrm>
            <a:off x="446209" y="624924"/>
            <a:ext cx="4619761" cy="1946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Housing Market Explorer</a:t>
            </a:r>
            <a:endParaRPr sz="4000" dirty="0"/>
          </a:p>
        </p:txBody>
      </p:sp>
      <p:sp>
        <p:nvSpPr>
          <p:cNvPr id="138" name="Google Shape;138;p29"/>
          <p:cNvSpPr/>
          <p:nvPr/>
        </p:nvSpPr>
        <p:spPr>
          <a:xfrm>
            <a:off x="0" y="0"/>
            <a:ext cx="418500" cy="26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6;p29">
            <a:extLst>
              <a:ext uri="{FF2B5EF4-FFF2-40B4-BE49-F238E27FC236}">
                <a16:creationId xmlns:a16="http://schemas.microsoft.com/office/drawing/2014/main" id="{A393A350-C43A-D7F4-7623-C1D976FC98EA}"/>
              </a:ext>
            </a:extLst>
          </p:cNvPr>
          <p:cNvSpPr txBox="1">
            <a:spLocks/>
          </p:cNvSpPr>
          <p:nvPr/>
        </p:nvSpPr>
        <p:spPr>
          <a:xfrm>
            <a:off x="72639" y="3308795"/>
            <a:ext cx="3457500" cy="1168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DEPI Graduation project </a:t>
            </a:r>
          </a:p>
        </p:txBody>
      </p:sp>
      <p:sp>
        <p:nvSpPr>
          <p:cNvPr id="496" name="Google Shape;2819;p59">
            <a:extLst>
              <a:ext uri="{FF2B5EF4-FFF2-40B4-BE49-F238E27FC236}">
                <a16:creationId xmlns:a16="http://schemas.microsoft.com/office/drawing/2014/main" id="{CC5B450D-F274-D800-C5D0-E76DCC332346}"/>
              </a:ext>
            </a:extLst>
          </p:cNvPr>
          <p:cNvSpPr/>
          <p:nvPr/>
        </p:nvSpPr>
        <p:spPr>
          <a:xfrm>
            <a:off x="6158822" y="2690100"/>
            <a:ext cx="2751172" cy="2019712"/>
          </a:xfrm>
          <a:custGeom>
            <a:avLst/>
            <a:gdLst/>
            <a:ahLst/>
            <a:cxnLst/>
            <a:rect l="l" t="t" r="r" b="b"/>
            <a:pathLst>
              <a:path w="7220" h="6069" extrusionOk="0">
                <a:moveTo>
                  <a:pt x="503" y="0"/>
                </a:moveTo>
                <a:lnTo>
                  <a:pt x="210" y="21"/>
                </a:lnTo>
                <a:lnTo>
                  <a:pt x="147" y="21"/>
                </a:lnTo>
                <a:lnTo>
                  <a:pt x="126" y="126"/>
                </a:lnTo>
                <a:lnTo>
                  <a:pt x="84" y="356"/>
                </a:lnTo>
                <a:lnTo>
                  <a:pt x="126" y="523"/>
                </a:lnTo>
                <a:lnTo>
                  <a:pt x="126" y="649"/>
                </a:lnTo>
                <a:lnTo>
                  <a:pt x="42" y="858"/>
                </a:lnTo>
                <a:lnTo>
                  <a:pt x="1" y="1047"/>
                </a:lnTo>
                <a:lnTo>
                  <a:pt x="42" y="1193"/>
                </a:lnTo>
                <a:lnTo>
                  <a:pt x="126" y="1486"/>
                </a:lnTo>
                <a:lnTo>
                  <a:pt x="314" y="6068"/>
                </a:lnTo>
                <a:lnTo>
                  <a:pt x="7219" y="6005"/>
                </a:lnTo>
                <a:lnTo>
                  <a:pt x="7219" y="5985"/>
                </a:lnTo>
                <a:lnTo>
                  <a:pt x="7115" y="5964"/>
                </a:lnTo>
                <a:lnTo>
                  <a:pt x="6989" y="5796"/>
                </a:lnTo>
                <a:lnTo>
                  <a:pt x="6947" y="5754"/>
                </a:lnTo>
                <a:lnTo>
                  <a:pt x="6822" y="5692"/>
                </a:lnTo>
                <a:lnTo>
                  <a:pt x="6738" y="5566"/>
                </a:lnTo>
                <a:lnTo>
                  <a:pt x="6675" y="5587"/>
                </a:lnTo>
                <a:lnTo>
                  <a:pt x="6571" y="5587"/>
                </a:lnTo>
                <a:lnTo>
                  <a:pt x="6403" y="5461"/>
                </a:lnTo>
                <a:lnTo>
                  <a:pt x="6299" y="5169"/>
                </a:lnTo>
                <a:lnTo>
                  <a:pt x="6319" y="5106"/>
                </a:lnTo>
                <a:lnTo>
                  <a:pt x="6319" y="4938"/>
                </a:lnTo>
                <a:lnTo>
                  <a:pt x="6278" y="4855"/>
                </a:lnTo>
                <a:lnTo>
                  <a:pt x="6299" y="4813"/>
                </a:lnTo>
                <a:lnTo>
                  <a:pt x="6319" y="4855"/>
                </a:lnTo>
                <a:lnTo>
                  <a:pt x="6508" y="4855"/>
                </a:lnTo>
                <a:lnTo>
                  <a:pt x="6424" y="4792"/>
                </a:lnTo>
                <a:lnTo>
                  <a:pt x="6382" y="4792"/>
                </a:lnTo>
                <a:lnTo>
                  <a:pt x="6299" y="4624"/>
                </a:lnTo>
                <a:lnTo>
                  <a:pt x="6257" y="4604"/>
                </a:lnTo>
                <a:lnTo>
                  <a:pt x="6257" y="4645"/>
                </a:lnTo>
                <a:lnTo>
                  <a:pt x="6173" y="4583"/>
                </a:lnTo>
                <a:lnTo>
                  <a:pt x="6110" y="4415"/>
                </a:lnTo>
                <a:lnTo>
                  <a:pt x="5901" y="4080"/>
                </a:lnTo>
                <a:lnTo>
                  <a:pt x="5796" y="4018"/>
                </a:lnTo>
                <a:lnTo>
                  <a:pt x="5775" y="3871"/>
                </a:lnTo>
                <a:lnTo>
                  <a:pt x="5420" y="3327"/>
                </a:lnTo>
                <a:lnTo>
                  <a:pt x="5420" y="3223"/>
                </a:lnTo>
                <a:lnTo>
                  <a:pt x="5357" y="3118"/>
                </a:lnTo>
                <a:lnTo>
                  <a:pt x="5336" y="2867"/>
                </a:lnTo>
                <a:lnTo>
                  <a:pt x="5273" y="2825"/>
                </a:lnTo>
                <a:lnTo>
                  <a:pt x="5273" y="2741"/>
                </a:lnTo>
                <a:lnTo>
                  <a:pt x="5064" y="2532"/>
                </a:lnTo>
                <a:lnTo>
                  <a:pt x="5064" y="2448"/>
                </a:lnTo>
                <a:lnTo>
                  <a:pt x="5106" y="2344"/>
                </a:lnTo>
                <a:lnTo>
                  <a:pt x="5043" y="2281"/>
                </a:lnTo>
                <a:lnTo>
                  <a:pt x="4708" y="1988"/>
                </a:lnTo>
                <a:lnTo>
                  <a:pt x="4687" y="1884"/>
                </a:lnTo>
                <a:lnTo>
                  <a:pt x="4478" y="1653"/>
                </a:lnTo>
                <a:lnTo>
                  <a:pt x="4478" y="1507"/>
                </a:lnTo>
                <a:lnTo>
                  <a:pt x="4332" y="1360"/>
                </a:lnTo>
                <a:lnTo>
                  <a:pt x="4374" y="1277"/>
                </a:lnTo>
                <a:lnTo>
                  <a:pt x="4374" y="1193"/>
                </a:lnTo>
                <a:lnTo>
                  <a:pt x="4395" y="1151"/>
                </a:lnTo>
                <a:lnTo>
                  <a:pt x="4395" y="1193"/>
                </a:lnTo>
                <a:lnTo>
                  <a:pt x="4478" y="1193"/>
                </a:lnTo>
                <a:lnTo>
                  <a:pt x="4499" y="1339"/>
                </a:lnTo>
                <a:lnTo>
                  <a:pt x="4541" y="1402"/>
                </a:lnTo>
                <a:lnTo>
                  <a:pt x="4583" y="1465"/>
                </a:lnTo>
                <a:lnTo>
                  <a:pt x="4792" y="1674"/>
                </a:lnTo>
                <a:lnTo>
                  <a:pt x="4792" y="1779"/>
                </a:lnTo>
                <a:lnTo>
                  <a:pt x="4834" y="1884"/>
                </a:lnTo>
                <a:lnTo>
                  <a:pt x="5001" y="1967"/>
                </a:lnTo>
                <a:lnTo>
                  <a:pt x="5022" y="2072"/>
                </a:lnTo>
                <a:lnTo>
                  <a:pt x="5315" y="2344"/>
                </a:lnTo>
                <a:lnTo>
                  <a:pt x="5462" y="2428"/>
                </a:lnTo>
                <a:lnTo>
                  <a:pt x="5462" y="2490"/>
                </a:lnTo>
                <a:lnTo>
                  <a:pt x="5483" y="2407"/>
                </a:lnTo>
                <a:lnTo>
                  <a:pt x="5566" y="2323"/>
                </a:lnTo>
                <a:lnTo>
                  <a:pt x="5629" y="2114"/>
                </a:lnTo>
                <a:lnTo>
                  <a:pt x="5566" y="2072"/>
                </a:lnTo>
                <a:lnTo>
                  <a:pt x="5650" y="1904"/>
                </a:lnTo>
                <a:lnTo>
                  <a:pt x="5650" y="1779"/>
                </a:lnTo>
                <a:lnTo>
                  <a:pt x="5734" y="1465"/>
                </a:lnTo>
                <a:lnTo>
                  <a:pt x="5755" y="1444"/>
                </a:lnTo>
                <a:lnTo>
                  <a:pt x="5671" y="1235"/>
                </a:lnTo>
                <a:lnTo>
                  <a:pt x="5734" y="1088"/>
                </a:lnTo>
                <a:lnTo>
                  <a:pt x="5587" y="775"/>
                </a:lnTo>
                <a:lnTo>
                  <a:pt x="5441" y="544"/>
                </a:lnTo>
                <a:lnTo>
                  <a:pt x="5378" y="335"/>
                </a:lnTo>
                <a:lnTo>
                  <a:pt x="5273" y="147"/>
                </a:lnTo>
                <a:lnTo>
                  <a:pt x="5211" y="126"/>
                </a:lnTo>
                <a:lnTo>
                  <a:pt x="5127" y="231"/>
                </a:lnTo>
                <a:lnTo>
                  <a:pt x="4959" y="293"/>
                </a:lnTo>
                <a:lnTo>
                  <a:pt x="4604" y="231"/>
                </a:lnTo>
                <a:lnTo>
                  <a:pt x="4311" y="314"/>
                </a:lnTo>
                <a:lnTo>
                  <a:pt x="4102" y="147"/>
                </a:lnTo>
                <a:lnTo>
                  <a:pt x="4081" y="251"/>
                </a:lnTo>
                <a:lnTo>
                  <a:pt x="4164" y="398"/>
                </a:lnTo>
                <a:lnTo>
                  <a:pt x="4164" y="461"/>
                </a:lnTo>
                <a:lnTo>
                  <a:pt x="4081" y="335"/>
                </a:lnTo>
                <a:lnTo>
                  <a:pt x="3976" y="293"/>
                </a:lnTo>
                <a:lnTo>
                  <a:pt x="3955" y="189"/>
                </a:lnTo>
                <a:lnTo>
                  <a:pt x="3997" y="147"/>
                </a:lnTo>
                <a:lnTo>
                  <a:pt x="3955" y="105"/>
                </a:lnTo>
                <a:lnTo>
                  <a:pt x="3850" y="105"/>
                </a:lnTo>
                <a:lnTo>
                  <a:pt x="3746" y="84"/>
                </a:lnTo>
                <a:lnTo>
                  <a:pt x="3537" y="21"/>
                </a:lnTo>
                <a:lnTo>
                  <a:pt x="3495" y="42"/>
                </a:lnTo>
                <a:lnTo>
                  <a:pt x="3578" y="84"/>
                </a:lnTo>
                <a:lnTo>
                  <a:pt x="3599" y="105"/>
                </a:lnTo>
                <a:lnTo>
                  <a:pt x="3495" y="126"/>
                </a:lnTo>
                <a:lnTo>
                  <a:pt x="3390" y="105"/>
                </a:lnTo>
                <a:lnTo>
                  <a:pt x="3265" y="147"/>
                </a:lnTo>
                <a:lnTo>
                  <a:pt x="3223" y="126"/>
                </a:lnTo>
                <a:lnTo>
                  <a:pt x="3223" y="105"/>
                </a:lnTo>
                <a:lnTo>
                  <a:pt x="3348" y="84"/>
                </a:lnTo>
                <a:lnTo>
                  <a:pt x="3432" y="42"/>
                </a:lnTo>
                <a:lnTo>
                  <a:pt x="3327" y="42"/>
                </a:lnTo>
                <a:lnTo>
                  <a:pt x="3139" y="84"/>
                </a:lnTo>
                <a:lnTo>
                  <a:pt x="3076" y="126"/>
                </a:lnTo>
                <a:lnTo>
                  <a:pt x="2930" y="210"/>
                </a:lnTo>
                <a:lnTo>
                  <a:pt x="2846" y="231"/>
                </a:lnTo>
                <a:lnTo>
                  <a:pt x="2700" y="293"/>
                </a:lnTo>
                <a:lnTo>
                  <a:pt x="2595" y="419"/>
                </a:lnTo>
                <a:lnTo>
                  <a:pt x="2553" y="461"/>
                </a:lnTo>
                <a:lnTo>
                  <a:pt x="2386" y="461"/>
                </a:lnTo>
                <a:lnTo>
                  <a:pt x="2177" y="335"/>
                </a:lnTo>
                <a:lnTo>
                  <a:pt x="2009" y="314"/>
                </a:lnTo>
                <a:lnTo>
                  <a:pt x="1821" y="335"/>
                </a:lnTo>
                <a:lnTo>
                  <a:pt x="1674" y="231"/>
                </a:lnTo>
                <a:lnTo>
                  <a:pt x="1591" y="231"/>
                </a:lnTo>
                <a:lnTo>
                  <a:pt x="1507" y="251"/>
                </a:lnTo>
                <a:lnTo>
                  <a:pt x="1361" y="147"/>
                </a:lnTo>
                <a:lnTo>
                  <a:pt x="1172" y="105"/>
                </a:lnTo>
                <a:lnTo>
                  <a:pt x="733" y="84"/>
                </a:lnTo>
                <a:lnTo>
                  <a:pt x="50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7" name="Google Shape;4579;p59">
            <a:extLst>
              <a:ext uri="{FF2B5EF4-FFF2-40B4-BE49-F238E27FC236}">
                <a16:creationId xmlns:a16="http://schemas.microsoft.com/office/drawing/2014/main" id="{6311CDF0-2539-514C-A40E-0A3F9CF008DB}"/>
              </a:ext>
            </a:extLst>
          </p:cNvPr>
          <p:cNvSpPr/>
          <p:nvPr/>
        </p:nvSpPr>
        <p:spPr>
          <a:xfrm flipH="1">
            <a:off x="7416018" y="2704932"/>
            <a:ext cx="116242" cy="14445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9D4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579;p59">
            <a:extLst>
              <a:ext uri="{FF2B5EF4-FFF2-40B4-BE49-F238E27FC236}">
                <a16:creationId xmlns:a16="http://schemas.microsoft.com/office/drawing/2014/main" id="{427C02FA-1EF5-E5E4-8CF6-9F7F9A0F303E}"/>
              </a:ext>
            </a:extLst>
          </p:cNvPr>
          <p:cNvSpPr/>
          <p:nvPr/>
        </p:nvSpPr>
        <p:spPr>
          <a:xfrm flipH="1">
            <a:off x="6929861" y="2765764"/>
            <a:ext cx="116242" cy="14445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9D4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579;p59">
            <a:extLst>
              <a:ext uri="{FF2B5EF4-FFF2-40B4-BE49-F238E27FC236}">
                <a16:creationId xmlns:a16="http://schemas.microsoft.com/office/drawing/2014/main" id="{624B0AD9-9C86-871B-C787-A488ACF5A3E1}"/>
              </a:ext>
            </a:extLst>
          </p:cNvPr>
          <p:cNvSpPr/>
          <p:nvPr/>
        </p:nvSpPr>
        <p:spPr>
          <a:xfrm flipH="1">
            <a:off x="7440685" y="2953844"/>
            <a:ext cx="116242" cy="14445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9D4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4579;p59">
            <a:extLst>
              <a:ext uri="{FF2B5EF4-FFF2-40B4-BE49-F238E27FC236}">
                <a16:creationId xmlns:a16="http://schemas.microsoft.com/office/drawing/2014/main" id="{B919291C-6B2C-E0E0-B3E1-D9A5556A1721}"/>
              </a:ext>
            </a:extLst>
          </p:cNvPr>
          <p:cNvSpPr/>
          <p:nvPr/>
        </p:nvSpPr>
        <p:spPr>
          <a:xfrm flipH="1">
            <a:off x="7595639" y="3308795"/>
            <a:ext cx="116242" cy="14445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9D4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4579;p59">
            <a:extLst>
              <a:ext uri="{FF2B5EF4-FFF2-40B4-BE49-F238E27FC236}">
                <a16:creationId xmlns:a16="http://schemas.microsoft.com/office/drawing/2014/main" id="{9C5DA01C-557E-FA05-98F1-D822BC8188F1}"/>
              </a:ext>
            </a:extLst>
          </p:cNvPr>
          <p:cNvSpPr/>
          <p:nvPr/>
        </p:nvSpPr>
        <p:spPr>
          <a:xfrm flipH="1">
            <a:off x="7711881" y="3019885"/>
            <a:ext cx="116242" cy="14445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9D4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2" name="Google Shape;4579;p59">
            <a:extLst>
              <a:ext uri="{FF2B5EF4-FFF2-40B4-BE49-F238E27FC236}">
                <a16:creationId xmlns:a16="http://schemas.microsoft.com/office/drawing/2014/main" id="{954949A1-7801-2428-E3EC-0138CE65E14D}"/>
              </a:ext>
            </a:extLst>
          </p:cNvPr>
          <p:cNvSpPr/>
          <p:nvPr/>
        </p:nvSpPr>
        <p:spPr>
          <a:xfrm flipH="1">
            <a:off x="7711881" y="3538604"/>
            <a:ext cx="116242" cy="14445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9D4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4579;p59">
            <a:extLst>
              <a:ext uri="{FF2B5EF4-FFF2-40B4-BE49-F238E27FC236}">
                <a16:creationId xmlns:a16="http://schemas.microsoft.com/office/drawing/2014/main" id="{26885782-11B6-5F24-C2A3-3CBCFBBE49E4}"/>
              </a:ext>
            </a:extLst>
          </p:cNvPr>
          <p:cNvSpPr/>
          <p:nvPr/>
        </p:nvSpPr>
        <p:spPr>
          <a:xfrm flipH="1">
            <a:off x="7299776" y="3164340"/>
            <a:ext cx="116242" cy="14445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9D4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4579;p59">
            <a:extLst>
              <a:ext uri="{FF2B5EF4-FFF2-40B4-BE49-F238E27FC236}">
                <a16:creationId xmlns:a16="http://schemas.microsoft.com/office/drawing/2014/main" id="{DE9E03A2-66B5-5F33-973E-D4C19DB83C65}"/>
              </a:ext>
            </a:extLst>
          </p:cNvPr>
          <p:cNvSpPr/>
          <p:nvPr/>
        </p:nvSpPr>
        <p:spPr>
          <a:xfrm flipH="1">
            <a:off x="7864281" y="3691004"/>
            <a:ext cx="116242" cy="14445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9D4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4579;p59">
            <a:extLst>
              <a:ext uri="{FF2B5EF4-FFF2-40B4-BE49-F238E27FC236}">
                <a16:creationId xmlns:a16="http://schemas.microsoft.com/office/drawing/2014/main" id="{C87A1021-2263-4F55-F110-ADB92918013F}"/>
              </a:ext>
            </a:extLst>
          </p:cNvPr>
          <p:cNvSpPr/>
          <p:nvPr/>
        </p:nvSpPr>
        <p:spPr>
          <a:xfrm flipH="1">
            <a:off x="8016681" y="3843404"/>
            <a:ext cx="116242" cy="14445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9D4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4579;p59">
            <a:extLst>
              <a:ext uri="{FF2B5EF4-FFF2-40B4-BE49-F238E27FC236}">
                <a16:creationId xmlns:a16="http://schemas.microsoft.com/office/drawing/2014/main" id="{BFDE9286-7693-5262-E90F-05178FCF30EC}"/>
              </a:ext>
            </a:extLst>
          </p:cNvPr>
          <p:cNvSpPr/>
          <p:nvPr/>
        </p:nvSpPr>
        <p:spPr>
          <a:xfrm flipH="1">
            <a:off x="7980523" y="4132153"/>
            <a:ext cx="116242" cy="14445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9D4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4579;p59">
            <a:extLst>
              <a:ext uri="{FF2B5EF4-FFF2-40B4-BE49-F238E27FC236}">
                <a16:creationId xmlns:a16="http://schemas.microsoft.com/office/drawing/2014/main" id="{DB00029E-4D63-8FF9-8330-74BA305A22F6}"/>
              </a:ext>
            </a:extLst>
          </p:cNvPr>
          <p:cNvSpPr/>
          <p:nvPr/>
        </p:nvSpPr>
        <p:spPr>
          <a:xfrm flipH="1">
            <a:off x="8132923" y="4284553"/>
            <a:ext cx="116242" cy="14445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9D4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4579;p59">
            <a:extLst>
              <a:ext uri="{FF2B5EF4-FFF2-40B4-BE49-F238E27FC236}">
                <a16:creationId xmlns:a16="http://schemas.microsoft.com/office/drawing/2014/main" id="{79821674-D374-F969-7A80-15EDA1DB6520}"/>
              </a:ext>
            </a:extLst>
          </p:cNvPr>
          <p:cNvSpPr/>
          <p:nvPr/>
        </p:nvSpPr>
        <p:spPr>
          <a:xfrm flipH="1">
            <a:off x="8038644" y="3534839"/>
            <a:ext cx="116242" cy="14445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9D4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4579;p59">
            <a:extLst>
              <a:ext uri="{FF2B5EF4-FFF2-40B4-BE49-F238E27FC236}">
                <a16:creationId xmlns:a16="http://schemas.microsoft.com/office/drawing/2014/main" id="{149130C0-F4D7-4B32-2981-52F728B6381D}"/>
              </a:ext>
            </a:extLst>
          </p:cNvPr>
          <p:cNvSpPr/>
          <p:nvPr/>
        </p:nvSpPr>
        <p:spPr>
          <a:xfrm flipH="1">
            <a:off x="8168932" y="3308795"/>
            <a:ext cx="116242" cy="14445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9D4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4579;p59">
            <a:extLst>
              <a:ext uri="{FF2B5EF4-FFF2-40B4-BE49-F238E27FC236}">
                <a16:creationId xmlns:a16="http://schemas.microsoft.com/office/drawing/2014/main" id="{B15B14A7-62AC-E03B-95D0-3D6A6DE38A8B}"/>
              </a:ext>
            </a:extLst>
          </p:cNvPr>
          <p:cNvSpPr/>
          <p:nvPr/>
        </p:nvSpPr>
        <p:spPr>
          <a:xfrm flipH="1">
            <a:off x="6501825" y="2690100"/>
            <a:ext cx="116242" cy="14445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solidFill>
            <a:srgbClr val="C9D4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6" name="Picture 515">
            <a:extLst>
              <a:ext uri="{FF2B5EF4-FFF2-40B4-BE49-F238E27FC236}">
                <a16:creationId xmlns:a16="http://schemas.microsoft.com/office/drawing/2014/main" id="{84CF1AC3-D708-6AE6-AF0C-E0DB63101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142" y="67166"/>
            <a:ext cx="2371898" cy="12920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>
          <a:extLst>
            <a:ext uri="{FF2B5EF4-FFF2-40B4-BE49-F238E27FC236}">
              <a16:creationId xmlns:a16="http://schemas.microsoft.com/office/drawing/2014/main" id="{75CACDD3-8DB0-1022-507C-F594C5A68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>
            <a:extLst>
              <a:ext uri="{FF2B5EF4-FFF2-40B4-BE49-F238E27FC236}">
                <a16:creationId xmlns:a16="http://schemas.microsoft.com/office/drawing/2014/main" id="{1DF21DA3-E11C-31CC-5658-975AD1D08EC5}"/>
              </a:ext>
            </a:extLst>
          </p:cNvPr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91;p35">
            <a:extLst>
              <a:ext uri="{FF2B5EF4-FFF2-40B4-BE49-F238E27FC236}">
                <a16:creationId xmlns:a16="http://schemas.microsoft.com/office/drawing/2014/main" id="{E6D64F41-5612-3FE1-8745-0AA44E6405F3}"/>
              </a:ext>
            </a:extLst>
          </p:cNvPr>
          <p:cNvSpPr txBox="1">
            <a:spLocks/>
          </p:cNvSpPr>
          <p:nvPr/>
        </p:nvSpPr>
        <p:spPr>
          <a:xfrm>
            <a:off x="275944" y="3530238"/>
            <a:ext cx="8197136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400" b="1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Data Quality : </a:t>
            </a: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631825" indent="-22860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Irrelevant columns: </a:t>
            </a: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Presence of non-informative fields such as agent information, internal IDs,  and web links.</a:t>
            </a:r>
          </a:p>
          <a:p>
            <a:pPr marL="631825" indent="-22860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Missing data:</a:t>
            </a:r>
          </a:p>
          <a:p>
            <a:pPr marL="139700" indent="0"/>
            <a:r>
              <a:rPr lang="en-US" sz="1400" dirty="0"/>
              <a:t>                       -  </a:t>
            </a: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Some records had missing values for the target variable (price).</a:t>
            </a:r>
          </a:p>
          <a:p>
            <a:pPr marL="139700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      - Several features had more than 30% missing values.</a:t>
            </a:r>
          </a:p>
          <a:p>
            <a:pPr marL="631825" indent="-228600">
              <a:buFont typeface="Wingdings" panose="05000000000000000000" pitchFamily="2" charset="2"/>
              <a:buChar char="ü"/>
            </a:pPr>
            <a:r>
              <a:rPr lang="en-US" sz="1400" dirty="0"/>
              <a:t> </a:t>
            </a:r>
            <a:r>
              <a:rPr lang="en-US" sz="1400" b="1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Inconsistent categorical labels:</a:t>
            </a:r>
          </a:p>
          <a:p>
            <a:pPr marL="403225" indent="0"/>
            <a:r>
              <a:rPr lang="en-US" sz="1400" b="1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-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Variation in casing (e.g., "Cairo" vs 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cairo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").</a:t>
            </a:r>
          </a:p>
          <a:p>
            <a:pPr marL="403225" indent="0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- Mixture of Arabic and English entries.</a:t>
            </a:r>
          </a:p>
          <a:p>
            <a:pPr marL="688975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Outliers: </a:t>
            </a:r>
          </a:p>
          <a:p>
            <a:pPr marL="860425" indent="-457200"/>
            <a:r>
              <a:rPr lang="en-US" altLang="en-US" sz="1400" b="1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- 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Some properties listed with extreme prices (less than 100,000 EGP or more than   50,000,000 EGP).</a:t>
            </a:r>
          </a:p>
          <a:p>
            <a:pPr marL="403225" indent="0"/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- Some properties had unrealistic area sizes (less than 20 sqm or more than 1000 sqm)</a:t>
            </a:r>
            <a:endParaRPr lang="en-US" sz="1400" b="1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631825" indent="-228600">
              <a:buFont typeface="Wingdings" panose="05000000000000000000" pitchFamily="2" charset="2"/>
              <a:buChar char="ü"/>
            </a:pPr>
            <a:endParaRPr lang="en-US" sz="1400" b="1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403225" indent="0"/>
            <a:endParaRPr lang="en-US" sz="1400" b="1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Source : </a:t>
            </a: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public data set property listing</a:t>
            </a: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Volume :  </a:t>
            </a: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21,000 record</a:t>
            </a:r>
          </a:p>
          <a:p>
            <a:pPr marL="800100" indent="-512763"/>
            <a:endParaRPr lang="en-US" sz="1400" b="1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800100" indent="-512763"/>
            <a:endParaRPr lang="en-US" sz="1400" b="1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855663" indent="-282575"/>
            <a:endParaRPr lang="en-US" sz="1400" b="1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855663" indent="-282575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855663" indent="-282575"/>
            <a:endParaRPr lang="en-US" sz="1400" b="1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855663" indent="-282575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855663" indent="-282575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855663" indent="-282575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230187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0559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>
          <a:extLst>
            <a:ext uri="{FF2B5EF4-FFF2-40B4-BE49-F238E27FC236}">
              <a16:creationId xmlns:a16="http://schemas.microsoft.com/office/drawing/2014/main" id="{E076908D-7B6B-CBEF-3525-CAE89C92B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>
            <a:extLst>
              <a:ext uri="{FF2B5EF4-FFF2-40B4-BE49-F238E27FC236}">
                <a16:creationId xmlns:a16="http://schemas.microsoft.com/office/drawing/2014/main" id="{1067CAAD-03EB-1E7C-E952-C64923F510E2}"/>
              </a:ext>
            </a:extLst>
          </p:cNvPr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91;p35">
            <a:extLst>
              <a:ext uri="{FF2B5EF4-FFF2-40B4-BE49-F238E27FC236}">
                <a16:creationId xmlns:a16="http://schemas.microsoft.com/office/drawing/2014/main" id="{96BDCEEE-242D-3D0F-41A1-B2325530ACCC}"/>
              </a:ext>
            </a:extLst>
          </p:cNvPr>
          <p:cNvSpPr txBox="1">
            <a:spLocks/>
          </p:cNvSpPr>
          <p:nvPr/>
        </p:nvSpPr>
        <p:spPr>
          <a:xfrm>
            <a:off x="299961" y="212271"/>
            <a:ext cx="7575665" cy="4841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Data Cleaning process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       </a:t>
            </a: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287338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F1EF4D-F57B-CB49-5389-AC60850D6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151241"/>
              </p:ext>
            </p:extLst>
          </p:nvPr>
        </p:nvGraphicFramePr>
        <p:xfrm>
          <a:off x="733047" y="994803"/>
          <a:ext cx="7082896" cy="2729665"/>
        </p:xfrm>
        <a:graphic>
          <a:graphicData uri="http://schemas.openxmlformats.org/drawingml/2006/table">
            <a:tbl>
              <a:tblPr firstRow="1" bandRow="1">
                <a:tableStyleId>{30ACAA86-DAFC-4818-8402-14A2815A0340}</a:tableStyleId>
              </a:tblPr>
              <a:tblGrid>
                <a:gridCol w="2207003">
                  <a:extLst>
                    <a:ext uri="{9D8B030D-6E8A-4147-A177-3AD203B41FA5}">
                      <a16:colId xmlns:a16="http://schemas.microsoft.com/office/drawing/2014/main" val="2637734205"/>
                    </a:ext>
                  </a:extLst>
                </a:gridCol>
                <a:gridCol w="4875893">
                  <a:extLst>
                    <a:ext uri="{9D8B030D-6E8A-4147-A177-3AD203B41FA5}">
                      <a16:colId xmlns:a16="http://schemas.microsoft.com/office/drawing/2014/main" val="575451727"/>
                    </a:ext>
                  </a:extLst>
                </a:gridCol>
              </a:tblGrid>
              <a:tr h="44157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47709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lang="en-US" sz="1200" dirty="0"/>
                        <a:t>-  Empty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Removed useless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269038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lang="en-US" sz="1200" dirty="0"/>
                        <a:t>- Handle missing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 Removed rows with missing target variable ( price ).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- Impute missing values with median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71361"/>
                  </a:ext>
                </a:extLst>
              </a:tr>
              <a:tr h="370679">
                <a:tc>
                  <a:txBody>
                    <a:bodyPr/>
                    <a:lstStyle/>
                    <a:p>
                      <a:r>
                        <a:rPr lang="en-US" sz="1200" dirty="0"/>
                        <a:t>- Fix categorical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 Standardized text casing (title case).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367029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lang="en-US" sz="1200" dirty="0"/>
                        <a:t>- Create new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3C3C3C"/>
                          </a:solidFill>
                          <a:latin typeface="Lato"/>
                          <a:ea typeface="Lato"/>
                          <a:cs typeface="Lato"/>
                        </a:rPr>
                        <a:t> </a:t>
                      </a:r>
                      <a:r>
                        <a:rPr lang="en-US" sz="1200" dirty="0"/>
                        <a:t>- Created </a:t>
                      </a:r>
                      <a:r>
                        <a:rPr lang="en-US" sz="1200" dirty="0" err="1"/>
                        <a:t>delivery_time_in_months</a:t>
                      </a:r>
                      <a:r>
                        <a:rPr lang="en-US" sz="1200" dirty="0"/>
                        <a:t> by calculating months between    current date and delivery date. </a:t>
                      </a:r>
                      <a:br>
                        <a:rPr lang="en-US" sz="1200" dirty="0"/>
                      </a:br>
                      <a:endParaRPr lang="en-US" sz="1200" dirty="0">
                        <a:solidFill>
                          <a:srgbClr val="3C3C3C"/>
                        </a:solidFill>
                        <a:latin typeface="Lato"/>
                        <a:ea typeface="Lato"/>
                        <a:cs typeface="Lat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10909"/>
                  </a:ext>
                </a:extLst>
              </a:tr>
              <a:tr h="362935">
                <a:tc>
                  <a:txBody>
                    <a:bodyPr/>
                    <a:lstStyle/>
                    <a:p>
                      <a:r>
                        <a:rPr lang="en-US" sz="1200" dirty="0"/>
                        <a:t>- Outlier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0325" indent="-60325"/>
                      <a:r>
                        <a:rPr lang="en-US" sz="1200" dirty="0"/>
                        <a:t>- Using domain knowledge, we </a:t>
                      </a:r>
                      <a:r>
                        <a:rPr lang="en-US" sz="1200" dirty="0" err="1"/>
                        <a:t>handel</a:t>
                      </a:r>
                      <a:r>
                        <a:rPr lang="en-US" sz="1200" dirty="0"/>
                        <a:t> outliers separately per property type and feature (Price, Bedrooms, Bathrooms, Area)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09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09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9662025-813C-7596-7B9C-D7CEA03E4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3" y="650422"/>
            <a:ext cx="8485414" cy="4277234"/>
          </a:xfrm>
          <a:prstGeom prst="rect">
            <a:avLst/>
          </a:prstGeom>
        </p:spPr>
      </p:pic>
      <p:sp>
        <p:nvSpPr>
          <p:cNvPr id="7" name="Google Shape;343;p32">
            <a:extLst>
              <a:ext uri="{FF2B5EF4-FFF2-40B4-BE49-F238E27FC236}">
                <a16:creationId xmlns:a16="http://schemas.microsoft.com/office/drawing/2014/main" id="{FCE8E401-B45C-5B52-7A34-B0928B7D9D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593" y="115743"/>
            <a:ext cx="4659923" cy="4448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Box plot of price per type </a:t>
            </a:r>
            <a:endParaRPr sz="16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1305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F27B8-896F-974B-B205-1D5E5CAC7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3;p32">
            <a:extLst>
              <a:ext uri="{FF2B5EF4-FFF2-40B4-BE49-F238E27FC236}">
                <a16:creationId xmlns:a16="http://schemas.microsoft.com/office/drawing/2014/main" id="{9BF1B9B9-6D38-503E-299A-EEB3588ED2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593" y="115743"/>
            <a:ext cx="4659923" cy="4448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Box plot of area per type </a:t>
            </a:r>
            <a:endParaRPr sz="16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6F264-BF6A-8C70-DB46-CB27C4A40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31" y="560614"/>
            <a:ext cx="7833537" cy="443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3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47"/>
          <p:cNvSpPr txBox="1">
            <a:spLocks noGrp="1"/>
          </p:cNvSpPr>
          <p:nvPr>
            <p:ph type="title"/>
          </p:nvPr>
        </p:nvSpPr>
        <p:spPr>
          <a:xfrm>
            <a:off x="1695600" y="661763"/>
            <a:ext cx="5752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21,000</a:t>
            </a:r>
            <a:endParaRPr sz="4000" dirty="0"/>
          </a:p>
        </p:txBody>
      </p:sp>
      <p:sp>
        <p:nvSpPr>
          <p:cNvPr id="1379" name="Google Shape;1379;p47"/>
          <p:cNvSpPr txBox="1">
            <a:spLocks noGrp="1"/>
          </p:cNvSpPr>
          <p:nvPr>
            <p:ph type="subTitle" idx="1"/>
          </p:nvPr>
        </p:nvSpPr>
        <p:spPr>
          <a:xfrm>
            <a:off x="1695600" y="1402588"/>
            <a:ext cx="57528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Lato"/>
                <a:ea typeface="Lato"/>
                <a:cs typeface="Lato"/>
                <a:sym typeface="Lato"/>
              </a:rPr>
              <a:t>Total property</a:t>
            </a:r>
            <a:endParaRPr sz="16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0" name="Google Shape;1380;p47"/>
          <p:cNvSpPr txBox="1">
            <a:spLocks noGrp="1"/>
          </p:cNvSpPr>
          <p:nvPr>
            <p:ph type="title" idx="2"/>
          </p:nvPr>
        </p:nvSpPr>
        <p:spPr>
          <a:xfrm>
            <a:off x="1695600" y="1974538"/>
            <a:ext cx="5752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175</a:t>
            </a:r>
            <a:endParaRPr sz="4000" dirty="0"/>
          </a:p>
        </p:txBody>
      </p:sp>
      <p:sp>
        <p:nvSpPr>
          <p:cNvPr id="1381" name="Google Shape;1381;p47"/>
          <p:cNvSpPr txBox="1">
            <a:spLocks noGrp="1"/>
          </p:cNvSpPr>
          <p:nvPr>
            <p:ph type="subTitle" idx="3"/>
          </p:nvPr>
        </p:nvSpPr>
        <p:spPr>
          <a:xfrm>
            <a:off x="1695600" y="2715363"/>
            <a:ext cx="57528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Lato"/>
                <a:ea typeface="Lato"/>
                <a:cs typeface="Lato"/>
                <a:sym typeface="Lato"/>
              </a:rPr>
              <a:t>Count of cities </a:t>
            </a:r>
            <a:endParaRPr sz="16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2" name="Google Shape;1382;p47"/>
          <p:cNvSpPr txBox="1">
            <a:spLocks noGrp="1"/>
          </p:cNvSpPr>
          <p:nvPr>
            <p:ph type="title" idx="4"/>
          </p:nvPr>
        </p:nvSpPr>
        <p:spPr>
          <a:xfrm>
            <a:off x="1695600" y="3287313"/>
            <a:ext cx="57528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dirty="0"/>
              <a:t>539</a:t>
            </a:r>
            <a:endParaRPr sz="4000" dirty="0"/>
          </a:p>
        </p:txBody>
      </p:sp>
      <p:sp>
        <p:nvSpPr>
          <p:cNvPr id="1383" name="Google Shape;1383;p47"/>
          <p:cNvSpPr txBox="1">
            <a:spLocks noGrp="1"/>
          </p:cNvSpPr>
          <p:nvPr>
            <p:ph type="subTitle" idx="5"/>
          </p:nvPr>
        </p:nvSpPr>
        <p:spPr>
          <a:xfrm>
            <a:off x="1695600" y="4028138"/>
            <a:ext cx="5752800" cy="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600" b="1" dirty="0">
                <a:latin typeface="Lato"/>
                <a:ea typeface="Lato"/>
                <a:cs typeface="Lato"/>
                <a:sym typeface="Lato"/>
              </a:rPr>
              <a:t>Count of compounds </a:t>
            </a:r>
            <a:endParaRPr sz="16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4" name="Google Shape;1384;p47"/>
          <p:cNvSpPr/>
          <p:nvPr/>
        </p:nvSpPr>
        <p:spPr>
          <a:xfrm>
            <a:off x="8725500" y="527275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47"/>
          <p:cNvSpPr/>
          <p:nvPr/>
        </p:nvSpPr>
        <p:spPr>
          <a:xfrm>
            <a:off x="0" y="2001425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91;p35">
            <a:extLst>
              <a:ext uri="{FF2B5EF4-FFF2-40B4-BE49-F238E27FC236}">
                <a16:creationId xmlns:a16="http://schemas.microsoft.com/office/drawing/2014/main" id="{29464836-9666-3FF2-574A-DEDF321DAA1E}"/>
              </a:ext>
            </a:extLst>
          </p:cNvPr>
          <p:cNvSpPr txBox="1">
            <a:spLocks/>
          </p:cNvSpPr>
          <p:nvPr/>
        </p:nvSpPr>
        <p:spPr>
          <a:xfrm>
            <a:off x="564588" y="2866413"/>
            <a:ext cx="7575665" cy="7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Size of data</a:t>
            </a: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	</a:t>
            </a: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b="1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       </a:t>
            </a: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287338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>
          <a:extLst>
            <a:ext uri="{FF2B5EF4-FFF2-40B4-BE49-F238E27FC236}">
              <a16:creationId xmlns:a16="http://schemas.microsoft.com/office/drawing/2014/main" id="{107DCC3F-1D44-B9A3-67D5-E5EFDD7F3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>
            <a:extLst>
              <a:ext uri="{FF2B5EF4-FFF2-40B4-BE49-F238E27FC236}">
                <a16:creationId xmlns:a16="http://schemas.microsoft.com/office/drawing/2014/main" id="{54518484-EF3E-8360-C6CA-D9D849AED8EC}"/>
              </a:ext>
            </a:extLst>
          </p:cNvPr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91;p35">
            <a:extLst>
              <a:ext uri="{FF2B5EF4-FFF2-40B4-BE49-F238E27FC236}">
                <a16:creationId xmlns:a16="http://schemas.microsoft.com/office/drawing/2014/main" id="{90548B77-9CE0-C668-C0A2-9C15B2BED22E}"/>
              </a:ext>
            </a:extLst>
          </p:cNvPr>
          <p:cNvSpPr txBox="1">
            <a:spLocks/>
          </p:cNvSpPr>
          <p:nvPr/>
        </p:nvSpPr>
        <p:spPr>
          <a:xfrm>
            <a:off x="377499" y="1076720"/>
            <a:ext cx="7575665" cy="366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This script performs comprehensive data cleaning and preprocessing on a real estate dataset. The key steps , include handling duplicates, standardizing categories, converting data types, handling missing values, detecting , and removing outliers.</a:t>
            </a: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287338" indent="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Handling Duplicates:</a:t>
            </a:r>
          </a:p>
          <a:p>
            <a:pPr marL="139700" indent="0">
              <a:buNone/>
            </a:pP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-  The dataset is copied to avoid modifying the original data.</a:t>
            </a:r>
          </a:p>
          <a:p>
            <a:pPr marL="139700" indent="0">
              <a:buNone/>
            </a:pP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-  Duplicate rows are removed using </a:t>
            </a:r>
            <a:r>
              <a:rPr lang="en-US" sz="1400" dirty="0" err="1">
                <a:solidFill>
                  <a:srgbClr val="3C3C3C"/>
                </a:solidFill>
                <a:latin typeface="Lato"/>
                <a:ea typeface="Lato"/>
                <a:cs typeface="Lato"/>
              </a:rPr>
              <a:t>drop_duplicates</a:t>
            </a: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().</a:t>
            </a:r>
          </a:p>
          <a:p>
            <a:pPr marL="139700" indent="0">
              <a:buNone/>
            </a:pPr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425450" indent="-138113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Standardizing Property Types:</a:t>
            </a:r>
          </a:p>
          <a:p>
            <a:pPr marL="0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   - The Type column contains variations in capitalization for the same property type </a:t>
            </a:r>
          </a:p>
          <a:p>
            <a:pPr marL="0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      (</a:t>
            </a:r>
            <a:r>
              <a:rPr lang="en-US" sz="1400" dirty="0" err="1">
                <a:solidFill>
                  <a:srgbClr val="3C3C3C"/>
                </a:solidFill>
                <a:latin typeface="Lato"/>
                <a:ea typeface="Lato"/>
                <a:cs typeface="Lato"/>
              </a:rPr>
              <a:t>e.g.,"twin</a:t>
            </a: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400" dirty="0" err="1">
                <a:solidFill>
                  <a:srgbClr val="3C3C3C"/>
                </a:solidFill>
                <a:latin typeface="Lato"/>
                <a:ea typeface="Lato"/>
                <a:cs typeface="Lato"/>
              </a:rPr>
              <a:t>house"and</a:t>
            </a: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"Twin House").</a:t>
            </a:r>
          </a:p>
          <a:p>
            <a:pPr marL="0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   - The values are standardized to maintain consistency.</a:t>
            </a: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285750" indent="1588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Cleaning the "Price" Column:</a:t>
            </a:r>
          </a:p>
          <a:p>
            <a:pPr marL="285750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- The script identifies non-numeric values in the Price column, such as "Unknown".</a:t>
            </a:r>
          </a:p>
          <a:p>
            <a:pPr marL="285750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- Rows with "Unknown" prices are removed.</a:t>
            </a:r>
          </a:p>
          <a:p>
            <a:pPr marL="285750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- The Price column is converted to a numeric format.</a:t>
            </a:r>
          </a:p>
        </p:txBody>
      </p:sp>
      <p:sp>
        <p:nvSpPr>
          <p:cNvPr id="2" name="Google Shape;343;p32">
            <a:extLst>
              <a:ext uri="{FF2B5EF4-FFF2-40B4-BE49-F238E27FC236}">
                <a16:creationId xmlns:a16="http://schemas.microsoft.com/office/drawing/2014/main" id="{FA0FAA36-C993-4ADC-9700-6DABC94B9C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64" y="208272"/>
            <a:ext cx="4659923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Data Preparation </a:t>
            </a:r>
            <a:endParaRPr dirty="0"/>
          </a:p>
        </p:txBody>
      </p:sp>
      <p:sp>
        <p:nvSpPr>
          <p:cNvPr id="3" name="Google Shape;414;p32">
            <a:extLst>
              <a:ext uri="{FF2B5EF4-FFF2-40B4-BE49-F238E27FC236}">
                <a16:creationId xmlns:a16="http://schemas.microsoft.com/office/drawing/2014/main" id="{514B2BB3-E707-0443-E0C5-CF83530F451B}"/>
              </a:ext>
            </a:extLst>
          </p:cNvPr>
          <p:cNvSpPr/>
          <p:nvPr/>
        </p:nvSpPr>
        <p:spPr>
          <a:xfrm>
            <a:off x="0" y="722472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201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>
          <a:extLst>
            <a:ext uri="{FF2B5EF4-FFF2-40B4-BE49-F238E27FC236}">
              <a16:creationId xmlns:a16="http://schemas.microsoft.com/office/drawing/2014/main" id="{6FCF2816-5117-6C30-F4A8-D108A9992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>
            <a:extLst>
              <a:ext uri="{FF2B5EF4-FFF2-40B4-BE49-F238E27FC236}">
                <a16:creationId xmlns:a16="http://schemas.microsoft.com/office/drawing/2014/main" id="{90A21B8F-941E-223F-16A8-FE9C9C4FC65E}"/>
              </a:ext>
            </a:extLst>
          </p:cNvPr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91;p35">
            <a:extLst>
              <a:ext uri="{FF2B5EF4-FFF2-40B4-BE49-F238E27FC236}">
                <a16:creationId xmlns:a16="http://schemas.microsoft.com/office/drawing/2014/main" id="{4B166F00-5662-DEA2-FE59-D8E25E16217C}"/>
              </a:ext>
            </a:extLst>
          </p:cNvPr>
          <p:cNvSpPr txBox="1">
            <a:spLocks/>
          </p:cNvSpPr>
          <p:nvPr/>
        </p:nvSpPr>
        <p:spPr>
          <a:xfrm>
            <a:off x="747623" y="103518"/>
            <a:ext cx="6962301" cy="4146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287338" indent="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Cleaning the "Bedrooms" Column:</a:t>
            </a:r>
          </a:p>
          <a:p>
            <a:pPr marL="287338" indent="-173038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-  A unique value check reveals an entry "10+".</a:t>
            </a:r>
          </a:p>
          <a:p>
            <a:pPr marL="287338" indent="-173038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- The value "10+" is replaced with 10.</a:t>
            </a:r>
          </a:p>
          <a:p>
            <a:pPr marL="287338" indent="-173038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- The column is converted to a numeric type.</a:t>
            </a:r>
          </a:p>
          <a:p>
            <a:pPr marL="287338" indent="-173038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400050" indent="-169863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Cleaning the "Bathrooms" Column:</a:t>
            </a:r>
          </a:p>
          <a:p>
            <a:pPr marL="230187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- A unique value check reveals an entry "10+".</a:t>
            </a:r>
          </a:p>
          <a:p>
            <a:pPr marL="230187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- The value "10+" is replaced with 10.</a:t>
            </a:r>
          </a:p>
          <a:p>
            <a:pPr marL="230187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- The column is converted to a numeric type.</a:t>
            </a:r>
          </a:p>
          <a:p>
            <a:pPr marL="230187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515937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Enforcing Logical Ranges for Bedrooms &amp; Bathrooms</a:t>
            </a:r>
          </a:p>
          <a:p>
            <a:pPr marL="230187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- Each property type is assigned a valid range for bedrooms and bathrooms.</a:t>
            </a:r>
          </a:p>
          <a:p>
            <a:pPr marL="230187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- Values slightly outside the range (within 10%) are adjusted.</a:t>
            </a:r>
          </a:p>
          <a:p>
            <a:pPr marL="230187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- Extreme outliers are dropped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209145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>
          <a:extLst>
            <a:ext uri="{FF2B5EF4-FFF2-40B4-BE49-F238E27FC236}">
              <a16:creationId xmlns:a16="http://schemas.microsoft.com/office/drawing/2014/main" id="{7CAA3667-DA26-FC61-C10B-0F51ACBA9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>
            <a:extLst>
              <a:ext uri="{FF2B5EF4-FFF2-40B4-BE49-F238E27FC236}">
                <a16:creationId xmlns:a16="http://schemas.microsoft.com/office/drawing/2014/main" id="{BE298860-7263-EA3C-57FF-83E4A32B3EC4}"/>
              </a:ext>
            </a:extLst>
          </p:cNvPr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91;p35">
            <a:extLst>
              <a:ext uri="{FF2B5EF4-FFF2-40B4-BE49-F238E27FC236}">
                <a16:creationId xmlns:a16="http://schemas.microsoft.com/office/drawing/2014/main" id="{B0AEEE0A-A8DC-ED74-E867-6B0AF095E2E2}"/>
              </a:ext>
            </a:extLst>
          </p:cNvPr>
          <p:cNvSpPr txBox="1">
            <a:spLocks/>
          </p:cNvSpPr>
          <p:nvPr/>
        </p:nvSpPr>
        <p:spPr>
          <a:xfrm>
            <a:off x="552092" y="310551"/>
            <a:ext cx="6962301" cy="193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230187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</a:t>
            </a:r>
          </a:p>
          <a:p>
            <a:pPr marL="515937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Cleaning the "Area" Column</a:t>
            </a:r>
          </a:p>
          <a:p>
            <a:pPr marL="230187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- The script ensures that all values in the Area column are numeric.</a:t>
            </a:r>
          </a:p>
          <a:p>
            <a:pPr marL="230187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- The column is converted to float.</a:t>
            </a:r>
          </a:p>
          <a:p>
            <a:pPr marL="230187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515937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Enforcing Logical Ranges for Area</a:t>
            </a:r>
          </a:p>
          <a:p>
            <a:pPr marL="230187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- Each property type is assigned a valid area range.</a:t>
            </a:r>
          </a:p>
          <a:p>
            <a:pPr marL="230187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- Values slightly outside the range (within 10%) are adjusted.</a:t>
            </a:r>
          </a:p>
          <a:p>
            <a:pPr marL="230187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- Extreme outliers are dropped.</a:t>
            </a:r>
          </a:p>
          <a:p>
            <a:pPr marL="230187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9925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/>
          <p:cNvSpPr txBox="1">
            <a:spLocks noGrp="1"/>
          </p:cNvSpPr>
          <p:nvPr>
            <p:ph type="title"/>
          </p:nvPr>
        </p:nvSpPr>
        <p:spPr>
          <a:xfrm>
            <a:off x="5821500" y="2152100"/>
            <a:ext cx="2636700" cy="13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30" name="Google Shape;430;p34"/>
          <p:cNvSpPr txBox="1">
            <a:spLocks noGrp="1"/>
          </p:cNvSpPr>
          <p:nvPr>
            <p:ph type="title" idx="2"/>
          </p:nvPr>
        </p:nvSpPr>
        <p:spPr>
          <a:xfrm>
            <a:off x="5821500" y="1307400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6" name="Google Shape;486;p34"/>
          <p:cNvSpPr/>
          <p:nvPr/>
        </p:nvSpPr>
        <p:spPr>
          <a:xfrm>
            <a:off x="0" y="0"/>
            <a:ext cx="4185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6605;p63">
            <a:extLst>
              <a:ext uri="{FF2B5EF4-FFF2-40B4-BE49-F238E27FC236}">
                <a16:creationId xmlns:a16="http://schemas.microsoft.com/office/drawing/2014/main" id="{6D720769-3F18-5DB1-294C-FDDD2F2AECD5}"/>
              </a:ext>
            </a:extLst>
          </p:cNvPr>
          <p:cNvGrpSpPr/>
          <p:nvPr/>
        </p:nvGrpSpPr>
        <p:grpSpPr>
          <a:xfrm>
            <a:off x="1000323" y="1257184"/>
            <a:ext cx="3180613" cy="1739687"/>
            <a:chOff x="5159450" y="1919950"/>
            <a:chExt cx="1541050" cy="862500"/>
          </a:xfrm>
        </p:grpSpPr>
        <p:sp>
          <p:nvSpPr>
            <p:cNvPr id="15" name="Google Shape;6606;p63">
              <a:extLst>
                <a:ext uri="{FF2B5EF4-FFF2-40B4-BE49-F238E27FC236}">
                  <a16:creationId xmlns:a16="http://schemas.microsoft.com/office/drawing/2014/main" id="{50861741-2D0F-AB83-7B37-3E120F7CBBD9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rgbClr val="5F7D95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oogle Shape;6607;p63">
              <a:extLst>
                <a:ext uri="{FF2B5EF4-FFF2-40B4-BE49-F238E27FC236}">
                  <a16:creationId xmlns:a16="http://schemas.microsoft.com/office/drawing/2014/main" id="{D68C5914-893E-6587-CBC2-7C2D2CADEC11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17" name="Google Shape;6608;p63">
                <a:extLst>
                  <a:ext uri="{FF2B5EF4-FFF2-40B4-BE49-F238E27FC236}">
                    <a16:creationId xmlns:a16="http://schemas.microsoft.com/office/drawing/2014/main" id="{CBB80460-FA16-7A6C-792C-5886BA05CAEC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6609;p63">
                <a:extLst>
                  <a:ext uri="{FF2B5EF4-FFF2-40B4-BE49-F238E27FC236}">
                    <a16:creationId xmlns:a16="http://schemas.microsoft.com/office/drawing/2014/main" id="{9EC2591B-52A4-15EB-39C9-02F5832D325B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" name="Google Shape;6582;p63">
            <a:extLst>
              <a:ext uri="{FF2B5EF4-FFF2-40B4-BE49-F238E27FC236}">
                <a16:creationId xmlns:a16="http://schemas.microsoft.com/office/drawing/2014/main" id="{D09A33AC-D379-1352-0045-ED66CF6A6B23}"/>
              </a:ext>
            </a:extLst>
          </p:cNvPr>
          <p:cNvGrpSpPr/>
          <p:nvPr/>
        </p:nvGrpSpPr>
        <p:grpSpPr>
          <a:xfrm>
            <a:off x="1000323" y="3229269"/>
            <a:ext cx="3176994" cy="313310"/>
            <a:chOff x="4273350" y="2088443"/>
            <a:chExt cx="1433821" cy="191501"/>
          </a:xfrm>
        </p:grpSpPr>
        <p:grpSp>
          <p:nvGrpSpPr>
            <p:cNvPr id="20" name="Google Shape;6583;p63">
              <a:extLst>
                <a:ext uri="{FF2B5EF4-FFF2-40B4-BE49-F238E27FC236}">
                  <a16:creationId xmlns:a16="http://schemas.microsoft.com/office/drawing/2014/main" id="{D1E03808-0924-788B-A455-520BCFFDD741}"/>
                </a:ext>
              </a:extLst>
            </p:cNvPr>
            <p:cNvGrpSpPr/>
            <p:nvPr/>
          </p:nvGrpSpPr>
          <p:grpSpPr>
            <a:xfrm>
              <a:off x="4273350" y="2088443"/>
              <a:ext cx="1433821" cy="0"/>
              <a:chOff x="5224975" y="2962250"/>
              <a:chExt cx="1544400" cy="0"/>
            </a:xfrm>
          </p:grpSpPr>
          <p:cxnSp>
            <p:nvCxnSpPr>
              <p:cNvPr id="24" name="Google Shape;6584;p63">
                <a:extLst>
                  <a:ext uri="{FF2B5EF4-FFF2-40B4-BE49-F238E27FC236}">
                    <a16:creationId xmlns:a16="http://schemas.microsoft.com/office/drawing/2014/main" id="{5A5665BF-8FB6-E058-7ABC-07FFD4FAE1FE}"/>
                  </a:ext>
                </a:extLst>
              </p:cNvPr>
              <p:cNvCxnSpPr/>
              <p:nvPr/>
            </p:nvCxnSpPr>
            <p:spPr>
              <a:xfrm>
                <a:off x="5224975" y="2962250"/>
                <a:ext cx="1544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6585;p63">
                <a:extLst>
                  <a:ext uri="{FF2B5EF4-FFF2-40B4-BE49-F238E27FC236}">
                    <a16:creationId xmlns:a16="http://schemas.microsoft.com/office/drawing/2014/main" id="{4436608D-8FBC-518C-9930-30D21A572361}"/>
                  </a:ext>
                </a:extLst>
              </p:cNvPr>
              <p:cNvCxnSpPr/>
              <p:nvPr/>
            </p:nvCxnSpPr>
            <p:spPr>
              <a:xfrm>
                <a:off x="5225150" y="2962250"/>
                <a:ext cx="453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7994A9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1" name="Google Shape;6586;p63">
              <a:extLst>
                <a:ext uri="{FF2B5EF4-FFF2-40B4-BE49-F238E27FC236}">
                  <a16:creationId xmlns:a16="http://schemas.microsoft.com/office/drawing/2014/main" id="{37027ED2-DCF2-B24D-96F1-754311AAA547}"/>
                </a:ext>
              </a:extLst>
            </p:cNvPr>
            <p:cNvGrpSpPr/>
            <p:nvPr/>
          </p:nvGrpSpPr>
          <p:grpSpPr>
            <a:xfrm>
              <a:off x="4273350" y="2279944"/>
              <a:ext cx="1433821" cy="0"/>
              <a:chOff x="5224975" y="2962250"/>
              <a:chExt cx="1544400" cy="0"/>
            </a:xfrm>
          </p:grpSpPr>
          <p:cxnSp>
            <p:nvCxnSpPr>
              <p:cNvPr id="22" name="Google Shape;6587;p63">
                <a:extLst>
                  <a:ext uri="{FF2B5EF4-FFF2-40B4-BE49-F238E27FC236}">
                    <a16:creationId xmlns:a16="http://schemas.microsoft.com/office/drawing/2014/main" id="{423DEB92-FCB0-2997-20FD-75B667E16B6B}"/>
                  </a:ext>
                </a:extLst>
              </p:cNvPr>
              <p:cNvCxnSpPr/>
              <p:nvPr/>
            </p:nvCxnSpPr>
            <p:spPr>
              <a:xfrm>
                <a:off x="5224975" y="2962250"/>
                <a:ext cx="15444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6588;p63">
                <a:extLst>
                  <a:ext uri="{FF2B5EF4-FFF2-40B4-BE49-F238E27FC236}">
                    <a16:creationId xmlns:a16="http://schemas.microsoft.com/office/drawing/2014/main" id="{CD8D1F2E-E234-0384-65A5-7BB12C2121D2}"/>
                  </a:ext>
                </a:extLst>
              </p:cNvPr>
              <p:cNvCxnSpPr/>
              <p:nvPr/>
            </p:nvCxnSpPr>
            <p:spPr>
              <a:xfrm>
                <a:off x="5225150" y="2962250"/>
                <a:ext cx="9987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7994A9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606AF-B7A6-5C7E-CF37-9273AF47E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3" y="216963"/>
            <a:ext cx="8016815" cy="4503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>
            <a:spLocks noGrp="1"/>
          </p:cNvSpPr>
          <p:nvPr>
            <p:ph type="title"/>
          </p:nvPr>
        </p:nvSpPr>
        <p:spPr>
          <a:xfrm>
            <a:off x="678600" y="527275"/>
            <a:ext cx="77868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309" name="Google Shape;309;p30"/>
          <p:cNvSpPr txBox="1">
            <a:spLocks noGrp="1"/>
          </p:cNvSpPr>
          <p:nvPr>
            <p:ph type="body" idx="1"/>
          </p:nvPr>
        </p:nvSpPr>
        <p:spPr>
          <a:xfrm>
            <a:off x="604058" y="1172875"/>
            <a:ext cx="7861342" cy="25789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/>
            <a:r>
              <a:rPr lang="en-US" sz="1600" b="1" dirty="0">
                <a:hlinkClick r:id="rId3"/>
              </a:rPr>
              <a:t>Islam </a:t>
            </a:r>
            <a:r>
              <a:rPr lang="en-US" sz="1600" b="1" dirty="0" err="1">
                <a:hlinkClick r:id="rId3"/>
              </a:rPr>
              <a:t>Abdeljawaad</a:t>
            </a:r>
            <a:r>
              <a:rPr lang="en-US" sz="1600" b="1" dirty="0">
                <a:hlinkClick r:id="rId3"/>
              </a:rPr>
              <a:t>                    </a:t>
            </a:r>
            <a:endParaRPr lang="en-US" sz="1600" b="1" dirty="0"/>
          </a:p>
          <a:p>
            <a:pPr marL="171450" indent="-171450"/>
            <a:r>
              <a:rPr lang="en-US" sz="1600" b="1" dirty="0">
                <a:hlinkClick r:id="rId4"/>
              </a:rPr>
              <a:t>Mohamed Adel</a:t>
            </a:r>
            <a:endParaRPr lang="en-US" sz="1600" b="1" dirty="0"/>
          </a:p>
          <a:p>
            <a:pPr marL="171450" indent="-171450"/>
            <a:r>
              <a:rPr lang="en-US" sz="1600" b="1" dirty="0">
                <a:hlinkClick r:id="rId5"/>
              </a:rPr>
              <a:t>Ahmed Abdelbaset </a:t>
            </a:r>
            <a:endParaRPr lang="en-US" sz="1600" b="1" dirty="0"/>
          </a:p>
          <a:p>
            <a:pPr marL="171450" indent="-171450"/>
            <a:r>
              <a:rPr lang="en-US" sz="1600" b="1" dirty="0">
                <a:hlinkClick r:id="rId6"/>
              </a:rPr>
              <a:t>Habiba Kandil</a:t>
            </a:r>
            <a:endParaRPr lang="en-US" sz="1600" b="1" dirty="0"/>
          </a:p>
          <a:p>
            <a:pPr marL="171450" indent="-171450"/>
            <a:r>
              <a:rPr lang="en-US" sz="1600" b="1" dirty="0">
                <a:hlinkClick r:id="rId7"/>
              </a:rPr>
              <a:t>Rana Ashraf</a:t>
            </a:r>
            <a:endParaRPr lang="en-US" sz="1600" b="1" dirty="0"/>
          </a:p>
          <a:p>
            <a:pPr marL="0" indent="0">
              <a:buNone/>
            </a:pPr>
            <a:endParaRPr lang="ar-EG" sz="1600" dirty="0"/>
          </a:p>
          <a:p>
            <a:pPr marL="171450" indent="-171450"/>
            <a:endParaRPr lang="ar-EG" sz="1600" dirty="0"/>
          </a:p>
          <a:p>
            <a:pPr marL="0" indent="0">
              <a:buNone/>
            </a:pPr>
            <a:endParaRPr lang="en-US" sz="1600" dirty="0"/>
          </a:p>
          <a:p>
            <a:pPr marL="171450" indent="-171450"/>
            <a:r>
              <a:rPr lang="en-US" sz="1600" b="1" dirty="0"/>
              <a:t>Under Supervision: Eng. Mahmoud Elsayed</a:t>
            </a:r>
            <a:endParaRPr sz="1600" b="1" dirty="0"/>
          </a:p>
        </p:txBody>
      </p:sp>
      <p:pic>
        <p:nvPicPr>
          <p:cNvPr id="2050" name="Picture 2" descr="GitHub Logo, symbol, meaning, history, PNG, brand">
            <a:hlinkClick r:id="rId8"/>
            <a:extLst>
              <a:ext uri="{FF2B5EF4-FFF2-40B4-BE49-F238E27FC236}">
                <a16:creationId xmlns:a16="http://schemas.microsoft.com/office/drawing/2014/main" id="{6D8BED22-0FB8-E757-7E5A-9F49372C5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804" y="3307418"/>
            <a:ext cx="1304567" cy="73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aggle Brand Guidelines">
            <a:hlinkClick r:id="rId10"/>
            <a:extLst>
              <a:ext uri="{FF2B5EF4-FFF2-40B4-BE49-F238E27FC236}">
                <a16:creationId xmlns:a16="http://schemas.microsoft.com/office/drawing/2014/main" id="{2C37B789-65B7-D61F-284A-A957F51B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804" y="4248364"/>
            <a:ext cx="1324785" cy="60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3874A-5402-07F7-3B91-4A340C698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3E38E2-BE69-A262-7041-EB503EDBB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69" y="230036"/>
            <a:ext cx="7942574" cy="446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65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5C604-653C-063F-4B2E-DBDEFCBFA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32A444-58FF-5518-1261-31C0C017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30" y="257398"/>
            <a:ext cx="7654506" cy="430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38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E6D3E-77E9-4CA6-502A-8BC0CA3B9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610E98-CD1B-58D0-5A13-2983536E9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277090"/>
            <a:ext cx="8058935" cy="44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26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A4D0B-E3C1-6CAC-7B12-C7AA4F03B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64678C-7883-F5F8-B144-21904EB6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66" y="346701"/>
            <a:ext cx="7953555" cy="445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28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>
          <a:extLst>
            <a:ext uri="{FF2B5EF4-FFF2-40B4-BE49-F238E27FC236}">
              <a16:creationId xmlns:a16="http://schemas.microsoft.com/office/drawing/2014/main" id="{0D809B6A-3D81-67CC-3DB0-634A21FF9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>
            <a:extLst>
              <a:ext uri="{FF2B5EF4-FFF2-40B4-BE49-F238E27FC236}">
                <a16:creationId xmlns:a16="http://schemas.microsoft.com/office/drawing/2014/main" id="{2D49E31F-C4BE-7A47-EE3B-1300ED4CA8D4}"/>
              </a:ext>
            </a:extLst>
          </p:cNvPr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91;p35">
            <a:extLst>
              <a:ext uri="{FF2B5EF4-FFF2-40B4-BE49-F238E27FC236}">
                <a16:creationId xmlns:a16="http://schemas.microsoft.com/office/drawing/2014/main" id="{883B7788-8176-94E8-F3C9-37D5F85F755A}"/>
              </a:ext>
            </a:extLst>
          </p:cNvPr>
          <p:cNvSpPr txBox="1">
            <a:spLocks/>
          </p:cNvSpPr>
          <p:nvPr/>
        </p:nvSpPr>
        <p:spPr>
          <a:xfrm>
            <a:off x="377499" y="2215243"/>
            <a:ext cx="7575665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Models have been selected are :</a:t>
            </a:r>
          </a:p>
          <a:p>
            <a:pPr marL="0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      - </a:t>
            </a:r>
            <a:r>
              <a:rPr lang="en-US" sz="12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Random Forest</a:t>
            </a:r>
          </a:p>
          <a:p>
            <a:pPr marL="0" indent="0"/>
            <a:r>
              <a:rPr lang="en-US" sz="12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        - Support Vector Regression	</a:t>
            </a:r>
          </a:p>
          <a:p>
            <a:pPr marL="0" indent="0"/>
            <a:r>
              <a:rPr lang="en-US" sz="12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        - XGBoost	</a:t>
            </a:r>
          </a:p>
          <a:p>
            <a:pPr marL="0" indent="0"/>
            <a:r>
              <a:rPr lang="en-US" sz="12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        - LightGBM	               </a:t>
            </a:r>
          </a:p>
          <a:p>
            <a:pPr marL="0" indent="0"/>
            <a:r>
              <a:rPr lang="en-US" sz="12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        - Neural Network	</a:t>
            </a:r>
          </a:p>
          <a:p>
            <a:pPr marL="0" indent="0"/>
            <a:r>
              <a:rPr lang="en-US" sz="12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        - Stacked Models</a:t>
            </a:r>
          </a:p>
          <a:p>
            <a:pPr marL="0" indent="0"/>
            <a:endParaRPr lang="en-US" sz="1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Model Training: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- </a:t>
            </a:r>
            <a:r>
              <a:rPr lang="en-US" sz="1400" b="1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Data Preprocessing: </a:t>
            </a:r>
            <a:r>
              <a:rPr lang="en-US" sz="12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The data was split into training and test sets using an 80% training and 20% testing split, ensuring proper time-series validation. Features were preprocessed using pipelines that included scaling (Standardization), imputation, and encoding. </a:t>
            </a:r>
          </a:p>
          <a:p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- </a:t>
            </a:r>
            <a:r>
              <a:rPr lang="en-US" sz="1400" b="1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Training:</a:t>
            </a: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2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Each model was trained using the training set, followed by hyperparameter tuning through </a:t>
            </a:r>
            <a:r>
              <a:rPr lang="en-US" sz="1200" dirty="0" err="1">
                <a:solidFill>
                  <a:srgbClr val="3C3C3C"/>
                </a:solidFill>
                <a:latin typeface="Lato"/>
                <a:ea typeface="Lato"/>
                <a:cs typeface="Lato"/>
              </a:rPr>
              <a:t>GridSearchCV</a:t>
            </a:r>
            <a:r>
              <a:rPr lang="en-US" sz="12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. The models were evaluated on the training and test sets using the following error metrics: </a:t>
            </a:r>
          </a:p>
          <a:p>
            <a:r>
              <a:rPr lang="en-US" sz="12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    - RMSE (Root Mean Squared Error) </a:t>
            </a:r>
          </a:p>
          <a:p>
            <a:r>
              <a:rPr lang="en-US" sz="12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    - R2 (R-squared)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algn="l"/>
            <a:b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</a:br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287338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" name="Google Shape;343;p32">
            <a:extLst>
              <a:ext uri="{FF2B5EF4-FFF2-40B4-BE49-F238E27FC236}">
                <a16:creationId xmlns:a16="http://schemas.microsoft.com/office/drawing/2014/main" id="{369535C4-B3E6-8519-B256-3E540D61AF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9665" y="20289"/>
            <a:ext cx="4112094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Modeling </a:t>
            </a:r>
            <a:endParaRPr dirty="0"/>
          </a:p>
        </p:txBody>
      </p:sp>
      <p:sp>
        <p:nvSpPr>
          <p:cNvPr id="3" name="Google Shape;414;p32">
            <a:extLst>
              <a:ext uri="{FF2B5EF4-FFF2-40B4-BE49-F238E27FC236}">
                <a16:creationId xmlns:a16="http://schemas.microsoft.com/office/drawing/2014/main" id="{E49C8273-7BAC-C30F-A969-716B0B49F283}"/>
              </a:ext>
            </a:extLst>
          </p:cNvPr>
          <p:cNvSpPr/>
          <p:nvPr/>
        </p:nvSpPr>
        <p:spPr>
          <a:xfrm>
            <a:off x="0" y="534489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953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8CB0-BE63-4890-A73C-05BFB3EA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7309"/>
            <a:ext cx="7772400" cy="645600"/>
          </a:xfrm>
        </p:spPr>
        <p:txBody>
          <a:bodyPr/>
          <a:lstStyle/>
          <a:p>
            <a:pPr algn="ctr"/>
            <a:r>
              <a:rPr lang="en-US" dirty="0"/>
              <a:t>PIPLINE OF THE</a:t>
            </a:r>
            <a:r>
              <a:rPr lang="ar-EG" dirty="0"/>
              <a:t>   </a:t>
            </a:r>
            <a:r>
              <a:rPr lang="en-US" dirty="0"/>
              <a:t>TRAIN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02BC89-359B-9C95-11F7-2452F766F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88" y="1097531"/>
            <a:ext cx="4500624" cy="385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22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>
          <a:extLst>
            <a:ext uri="{FF2B5EF4-FFF2-40B4-BE49-F238E27FC236}">
              <a16:creationId xmlns:a16="http://schemas.microsoft.com/office/drawing/2014/main" id="{CE538CA3-1DEE-3762-08E5-C1573940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>
            <a:extLst>
              <a:ext uri="{FF2B5EF4-FFF2-40B4-BE49-F238E27FC236}">
                <a16:creationId xmlns:a16="http://schemas.microsoft.com/office/drawing/2014/main" id="{140F5D19-522A-D5B2-C36B-0E2475F60196}"/>
              </a:ext>
            </a:extLst>
          </p:cNvPr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91;p35">
            <a:extLst>
              <a:ext uri="{FF2B5EF4-FFF2-40B4-BE49-F238E27FC236}">
                <a16:creationId xmlns:a16="http://schemas.microsoft.com/office/drawing/2014/main" id="{02D117F0-AB77-B673-355D-5446D1708E37}"/>
              </a:ext>
            </a:extLst>
          </p:cNvPr>
          <p:cNvSpPr txBox="1">
            <a:spLocks/>
          </p:cNvSpPr>
          <p:nvPr/>
        </p:nvSpPr>
        <p:spPr>
          <a:xfrm>
            <a:off x="118323" y="888962"/>
            <a:ext cx="8478295" cy="412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Model Comparison Table </a:t>
            </a:r>
          </a:p>
          <a:p>
            <a:pPr marL="0" indent="0"/>
            <a:endParaRPr lang="en-US" sz="1400" b="1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       </a:t>
            </a: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Best Model: LightGBM performed best, chosen for its small model size and high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287338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92AB03-D7E1-B104-25ED-4377D21D1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24658"/>
              </p:ext>
            </p:extLst>
          </p:nvPr>
        </p:nvGraphicFramePr>
        <p:xfrm>
          <a:off x="938564" y="1242409"/>
          <a:ext cx="6193579" cy="2247936"/>
        </p:xfrm>
        <a:graphic>
          <a:graphicData uri="http://schemas.openxmlformats.org/drawingml/2006/table">
            <a:tbl>
              <a:tblPr firstRow="1" bandRow="1">
                <a:tableStyleId>{30ACAA86-DAFC-4818-8402-14A2815A0340}</a:tableStyleId>
              </a:tblPr>
              <a:tblGrid>
                <a:gridCol w="2397451">
                  <a:extLst>
                    <a:ext uri="{9D8B030D-6E8A-4147-A177-3AD203B41FA5}">
                      <a16:colId xmlns:a16="http://schemas.microsoft.com/office/drawing/2014/main" val="2637734205"/>
                    </a:ext>
                  </a:extLst>
                </a:gridCol>
                <a:gridCol w="1712946">
                  <a:extLst>
                    <a:ext uri="{9D8B030D-6E8A-4147-A177-3AD203B41FA5}">
                      <a16:colId xmlns:a16="http://schemas.microsoft.com/office/drawing/2014/main" val="2608008453"/>
                    </a:ext>
                  </a:extLst>
                </a:gridCol>
                <a:gridCol w="2083182">
                  <a:extLst>
                    <a:ext uri="{9D8B030D-6E8A-4147-A177-3AD203B41FA5}">
                      <a16:colId xmlns:a16="http://schemas.microsoft.com/office/drawing/2014/main" val="2532876772"/>
                    </a:ext>
                  </a:extLst>
                </a:gridCol>
              </a:tblGrid>
              <a:tr h="38973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47709"/>
                  </a:ext>
                </a:extLst>
              </a:tr>
              <a:tr h="33005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3C3C3C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- 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3C3C3C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3C3C3C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269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3C3C3C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- Support vector Regression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3C3C3C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>
                          <a:solidFill>
                            <a:srgbClr val="3C3C3C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068242"/>
                  </a:ext>
                </a:extLst>
              </a:tr>
              <a:tr h="313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3C3C3C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- XGBoost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71361"/>
                  </a:ext>
                </a:extLst>
              </a:tr>
              <a:tr h="3209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- LightGBM (LGBM)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baseline="0" dirty="0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367029"/>
                  </a:ext>
                </a:extLst>
              </a:tr>
              <a:tr h="3138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3C3C3C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- Neural Network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10909"/>
                  </a:ext>
                </a:extLst>
              </a:tr>
              <a:tr h="305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3C3C3C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- Stacking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0.70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0.65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07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707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>
          <a:extLst>
            <a:ext uri="{FF2B5EF4-FFF2-40B4-BE49-F238E27FC236}">
              <a16:creationId xmlns:a16="http://schemas.microsoft.com/office/drawing/2014/main" id="{7BA56D98-FCC4-98A5-4501-896DC3A57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>
            <a:extLst>
              <a:ext uri="{FF2B5EF4-FFF2-40B4-BE49-F238E27FC236}">
                <a16:creationId xmlns:a16="http://schemas.microsoft.com/office/drawing/2014/main" id="{A5ACA089-52AB-32A9-089B-17D065479008}"/>
              </a:ext>
            </a:extLst>
          </p:cNvPr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91;p35">
            <a:extLst>
              <a:ext uri="{FF2B5EF4-FFF2-40B4-BE49-F238E27FC236}">
                <a16:creationId xmlns:a16="http://schemas.microsoft.com/office/drawing/2014/main" id="{11F6684E-AFD0-9275-C428-9B5BAC5F5AD4}"/>
              </a:ext>
            </a:extLst>
          </p:cNvPr>
          <p:cNvSpPr txBox="1">
            <a:spLocks/>
          </p:cNvSpPr>
          <p:nvPr/>
        </p:nvSpPr>
        <p:spPr>
          <a:xfrm>
            <a:off x="377499" y="1256290"/>
            <a:ext cx="7575665" cy="348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algn="l"/>
            <a:b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</a:br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287338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" name="Google Shape;343;p32">
            <a:extLst>
              <a:ext uri="{FF2B5EF4-FFF2-40B4-BE49-F238E27FC236}">
                <a16:creationId xmlns:a16="http://schemas.microsoft.com/office/drawing/2014/main" id="{6BDFFD02-DAF9-1E5C-E660-FE10BF9BC6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93" y="75857"/>
            <a:ext cx="4112094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Deployment  </a:t>
            </a:r>
            <a:endParaRPr dirty="0"/>
          </a:p>
        </p:txBody>
      </p:sp>
      <p:sp>
        <p:nvSpPr>
          <p:cNvPr id="3" name="Google Shape;414;p32">
            <a:extLst>
              <a:ext uri="{FF2B5EF4-FFF2-40B4-BE49-F238E27FC236}">
                <a16:creationId xmlns:a16="http://schemas.microsoft.com/office/drawing/2014/main" id="{EE6EC802-77C5-3933-E05A-802FF9B27F3B}"/>
              </a:ext>
            </a:extLst>
          </p:cNvPr>
          <p:cNvSpPr/>
          <p:nvPr/>
        </p:nvSpPr>
        <p:spPr>
          <a:xfrm>
            <a:off x="0" y="610689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BC2EA-F993-8AC3-C410-3AAD69FC1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33" y="995559"/>
            <a:ext cx="7860274" cy="387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13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>
          <a:extLst>
            <a:ext uri="{FF2B5EF4-FFF2-40B4-BE49-F238E27FC236}">
              <a16:creationId xmlns:a16="http://schemas.microsoft.com/office/drawing/2014/main" id="{EAD3721D-044F-D946-C86D-44DBD72C4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>
            <a:extLst>
              <a:ext uri="{FF2B5EF4-FFF2-40B4-BE49-F238E27FC236}">
                <a16:creationId xmlns:a16="http://schemas.microsoft.com/office/drawing/2014/main" id="{387420A8-6459-4D16-6C68-69E75CAC975C}"/>
              </a:ext>
            </a:extLst>
          </p:cNvPr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343;p32">
            <a:extLst>
              <a:ext uri="{FF2B5EF4-FFF2-40B4-BE49-F238E27FC236}">
                <a16:creationId xmlns:a16="http://schemas.microsoft.com/office/drawing/2014/main" id="{B8EBC402-134A-2644-C015-040257AF69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8648" y="1378774"/>
            <a:ext cx="7035779" cy="16202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sz="6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" name="Google Shape;329;p31">
            <a:extLst>
              <a:ext uri="{FF2B5EF4-FFF2-40B4-BE49-F238E27FC236}">
                <a16:creationId xmlns:a16="http://schemas.microsoft.com/office/drawing/2014/main" id="{67EEFCBB-E31E-5C08-6029-26E86D83BA3C}"/>
              </a:ext>
            </a:extLst>
          </p:cNvPr>
          <p:cNvGrpSpPr/>
          <p:nvPr/>
        </p:nvGrpSpPr>
        <p:grpSpPr>
          <a:xfrm>
            <a:off x="1201910" y="744966"/>
            <a:ext cx="1314768" cy="1015948"/>
            <a:chOff x="6039677" y="1598990"/>
            <a:chExt cx="751430" cy="546673"/>
          </a:xfrm>
        </p:grpSpPr>
        <p:sp>
          <p:nvSpPr>
            <p:cNvPr id="5" name="Google Shape;330;p31">
              <a:extLst>
                <a:ext uri="{FF2B5EF4-FFF2-40B4-BE49-F238E27FC236}">
                  <a16:creationId xmlns:a16="http://schemas.microsoft.com/office/drawing/2014/main" id="{095C0B7B-4E0E-F927-076D-4549FA053F03}"/>
                </a:ext>
              </a:extLst>
            </p:cNvPr>
            <p:cNvSpPr/>
            <p:nvPr/>
          </p:nvSpPr>
          <p:spPr>
            <a:xfrm>
              <a:off x="6039677" y="1598990"/>
              <a:ext cx="751430" cy="546673"/>
            </a:xfrm>
            <a:custGeom>
              <a:avLst/>
              <a:gdLst/>
              <a:ahLst/>
              <a:cxnLst/>
              <a:rect l="l" t="t" r="r" b="b"/>
              <a:pathLst>
                <a:path w="15503" h="11278" extrusionOk="0">
                  <a:moveTo>
                    <a:pt x="7630" y="0"/>
                  </a:moveTo>
                  <a:cubicBezTo>
                    <a:pt x="3405" y="0"/>
                    <a:pt x="0" y="2523"/>
                    <a:pt x="0" y="5624"/>
                  </a:cubicBezTo>
                  <a:cubicBezTo>
                    <a:pt x="0" y="8754"/>
                    <a:pt x="3405" y="11277"/>
                    <a:pt x="7630" y="11277"/>
                  </a:cubicBezTo>
                  <a:cubicBezTo>
                    <a:pt x="9484" y="11277"/>
                    <a:pt x="11338" y="10761"/>
                    <a:pt x="12888" y="9697"/>
                  </a:cubicBezTo>
                  <a:lnTo>
                    <a:pt x="15502" y="10365"/>
                  </a:lnTo>
                  <a:lnTo>
                    <a:pt x="14499" y="8086"/>
                  </a:lnTo>
                  <a:cubicBezTo>
                    <a:pt x="14985" y="7356"/>
                    <a:pt x="15259" y="6505"/>
                    <a:pt x="15259" y="5624"/>
                  </a:cubicBezTo>
                  <a:cubicBezTo>
                    <a:pt x="15259" y="2523"/>
                    <a:pt x="11824" y="0"/>
                    <a:pt x="7630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1;p31">
              <a:extLst>
                <a:ext uri="{FF2B5EF4-FFF2-40B4-BE49-F238E27FC236}">
                  <a16:creationId xmlns:a16="http://schemas.microsoft.com/office/drawing/2014/main" id="{D6B203CA-49EA-9BCB-6100-A848FE0E4462}"/>
                </a:ext>
              </a:extLst>
            </p:cNvPr>
            <p:cNvSpPr/>
            <p:nvPr/>
          </p:nvSpPr>
          <p:spPr>
            <a:xfrm>
              <a:off x="6186986" y="1833274"/>
              <a:ext cx="89912" cy="77120"/>
            </a:xfrm>
            <a:custGeom>
              <a:avLst/>
              <a:gdLst/>
              <a:ahLst/>
              <a:cxnLst/>
              <a:rect l="l" t="t" r="r" b="b"/>
              <a:pathLst>
                <a:path w="1855" h="1591" extrusionOk="0">
                  <a:moveTo>
                    <a:pt x="1065" y="0"/>
                  </a:moveTo>
                  <a:cubicBezTo>
                    <a:pt x="335" y="0"/>
                    <a:pt x="1" y="851"/>
                    <a:pt x="487" y="1368"/>
                  </a:cubicBezTo>
                  <a:cubicBezTo>
                    <a:pt x="650" y="1522"/>
                    <a:pt x="847" y="1591"/>
                    <a:pt x="1040" y="1591"/>
                  </a:cubicBezTo>
                  <a:cubicBezTo>
                    <a:pt x="1457" y="1591"/>
                    <a:pt x="1855" y="1269"/>
                    <a:pt x="1855" y="791"/>
                  </a:cubicBezTo>
                  <a:cubicBezTo>
                    <a:pt x="1855" y="365"/>
                    <a:pt x="1490" y="0"/>
                    <a:pt x="10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2;p31">
              <a:extLst>
                <a:ext uri="{FF2B5EF4-FFF2-40B4-BE49-F238E27FC236}">
                  <a16:creationId xmlns:a16="http://schemas.microsoft.com/office/drawing/2014/main" id="{BD865BB4-E0A3-92B9-C02D-36A7D8621DB8}"/>
                </a:ext>
              </a:extLst>
            </p:cNvPr>
            <p:cNvSpPr/>
            <p:nvPr/>
          </p:nvSpPr>
          <p:spPr>
            <a:xfrm>
              <a:off x="6357901" y="1833274"/>
              <a:ext cx="89912" cy="77120"/>
            </a:xfrm>
            <a:custGeom>
              <a:avLst/>
              <a:gdLst/>
              <a:ahLst/>
              <a:cxnLst/>
              <a:rect l="l" t="t" r="r" b="b"/>
              <a:pathLst>
                <a:path w="1855" h="1591" extrusionOk="0">
                  <a:moveTo>
                    <a:pt x="1065" y="0"/>
                  </a:moveTo>
                  <a:cubicBezTo>
                    <a:pt x="365" y="0"/>
                    <a:pt x="1" y="851"/>
                    <a:pt x="487" y="1368"/>
                  </a:cubicBezTo>
                  <a:cubicBezTo>
                    <a:pt x="650" y="1522"/>
                    <a:pt x="847" y="1591"/>
                    <a:pt x="1040" y="1591"/>
                  </a:cubicBezTo>
                  <a:cubicBezTo>
                    <a:pt x="1457" y="1591"/>
                    <a:pt x="1855" y="1269"/>
                    <a:pt x="1855" y="791"/>
                  </a:cubicBezTo>
                  <a:cubicBezTo>
                    <a:pt x="1855" y="365"/>
                    <a:pt x="1490" y="0"/>
                    <a:pt x="10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3;p31">
              <a:extLst>
                <a:ext uri="{FF2B5EF4-FFF2-40B4-BE49-F238E27FC236}">
                  <a16:creationId xmlns:a16="http://schemas.microsoft.com/office/drawing/2014/main" id="{BD2B11FC-D4BE-E593-EED4-34AEB5C8E341}"/>
                </a:ext>
              </a:extLst>
            </p:cNvPr>
            <p:cNvSpPr/>
            <p:nvPr/>
          </p:nvSpPr>
          <p:spPr>
            <a:xfrm>
              <a:off x="6528816" y="1833274"/>
              <a:ext cx="89912" cy="77120"/>
            </a:xfrm>
            <a:custGeom>
              <a:avLst/>
              <a:gdLst/>
              <a:ahLst/>
              <a:cxnLst/>
              <a:rect l="l" t="t" r="r" b="b"/>
              <a:pathLst>
                <a:path w="1855" h="1591" extrusionOk="0">
                  <a:moveTo>
                    <a:pt x="1064" y="0"/>
                  </a:moveTo>
                  <a:cubicBezTo>
                    <a:pt x="365" y="0"/>
                    <a:pt x="1" y="851"/>
                    <a:pt x="517" y="1368"/>
                  </a:cubicBezTo>
                  <a:cubicBezTo>
                    <a:pt x="671" y="1522"/>
                    <a:pt x="861" y="1591"/>
                    <a:pt x="1049" y="1591"/>
                  </a:cubicBezTo>
                  <a:cubicBezTo>
                    <a:pt x="1457" y="1591"/>
                    <a:pt x="1855" y="1269"/>
                    <a:pt x="1855" y="791"/>
                  </a:cubicBezTo>
                  <a:cubicBezTo>
                    <a:pt x="1855" y="365"/>
                    <a:pt x="1520" y="0"/>
                    <a:pt x="10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334;p31">
            <a:extLst>
              <a:ext uri="{FF2B5EF4-FFF2-40B4-BE49-F238E27FC236}">
                <a16:creationId xmlns:a16="http://schemas.microsoft.com/office/drawing/2014/main" id="{55C8CB79-1F01-F3F5-9B2B-24FED94A33C9}"/>
              </a:ext>
            </a:extLst>
          </p:cNvPr>
          <p:cNvGrpSpPr/>
          <p:nvPr/>
        </p:nvGrpSpPr>
        <p:grpSpPr>
          <a:xfrm>
            <a:off x="6265556" y="2104102"/>
            <a:ext cx="891711" cy="684600"/>
            <a:chOff x="7357941" y="3473851"/>
            <a:chExt cx="389140" cy="282567"/>
          </a:xfrm>
        </p:grpSpPr>
        <p:sp>
          <p:nvSpPr>
            <p:cNvPr id="11" name="Google Shape;335;p31">
              <a:extLst>
                <a:ext uri="{FF2B5EF4-FFF2-40B4-BE49-F238E27FC236}">
                  <a16:creationId xmlns:a16="http://schemas.microsoft.com/office/drawing/2014/main" id="{60470062-E286-5A12-1F9B-5EF1C44F1515}"/>
                </a:ext>
              </a:extLst>
            </p:cNvPr>
            <p:cNvSpPr/>
            <p:nvPr/>
          </p:nvSpPr>
          <p:spPr>
            <a:xfrm>
              <a:off x="7357941" y="3473851"/>
              <a:ext cx="389140" cy="282567"/>
            </a:xfrm>
            <a:custGeom>
              <a:avLst/>
              <a:gdLst/>
              <a:ahLst/>
              <a:cxnLst/>
              <a:rect l="l" t="t" r="r" b="b"/>
              <a:pathLst>
                <a:path w="15533" h="11279" extrusionOk="0">
                  <a:moveTo>
                    <a:pt x="7903" y="0"/>
                  </a:moveTo>
                  <a:cubicBezTo>
                    <a:pt x="3708" y="0"/>
                    <a:pt x="274" y="2523"/>
                    <a:pt x="274" y="5654"/>
                  </a:cubicBezTo>
                  <a:cubicBezTo>
                    <a:pt x="274" y="6505"/>
                    <a:pt x="547" y="7387"/>
                    <a:pt x="1034" y="8086"/>
                  </a:cubicBezTo>
                  <a:lnTo>
                    <a:pt x="0" y="10396"/>
                  </a:lnTo>
                  <a:lnTo>
                    <a:pt x="0" y="10396"/>
                  </a:lnTo>
                  <a:lnTo>
                    <a:pt x="2645" y="9727"/>
                  </a:lnTo>
                  <a:cubicBezTo>
                    <a:pt x="4154" y="10733"/>
                    <a:pt x="5951" y="11278"/>
                    <a:pt x="7756" y="11278"/>
                  </a:cubicBezTo>
                  <a:cubicBezTo>
                    <a:pt x="7805" y="11278"/>
                    <a:pt x="7854" y="11278"/>
                    <a:pt x="7903" y="11277"/>
                  </a:cubicBezTo>
                  <a:cubicBezTo>
                    <a:pt x="12128" y="11277"/>
                    <a:pt x="15532" y="8754"/>
                    <a:pt x="15532" y="5654"/>
                  </a:cubicBezTo>
                  <a:cubicBezTo>
                    <a:pt x="15532" y="2523"/>
                    <a:pt x="12128" y="0"/>
                    <a:pt x="7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6;p31">
              <a:extLst>
                <a:ext uri="{FF2B5EF4-FFF2-40B4-BE49-F238E27FC236}">
                  <a16:creationId xmlns:a16="http://schemas.microsoft.com/office/drawing/2014/main" id="{3120EE5C-8AC6-3FB7-EFF1-CEA88173D01D}"/>
                </a:ext>
              </a:extLst>
            </p:cNvPr>
            <p:cNvSpPr/>
            <p:nvPr/>
          </p:nvSpPr>
          <p:spPr>
            <a:xfrm>
              <a:off x="7624467" y="3595689"/>
              <a:ext cx="46472" cy="39282"/>
            </a:xfrm>
            <a:custGeom>
              <a:avLst/>
              <a:gdLst/>
              <a:ahLst/>
              <a:cxnLst/>
              <a:rect l="l" t="t" r="r" b="b"/>
              <a:pathLst>
                <a:path w="1855" h="1568" extrusionOk="0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62"/>
                    <a:pt x="387" y="1568"/>
                    <a:pt x="798" y="1568"/>
                  </a:cubicBezTo>
                  <a:cubicBezTo>
                    <a:pt x="996" y="1568"/>
                    <a:pt x="1200" y="1497"/>
                    <a:pt x="1368" y="1338"/>
                  </a:cubicBezTo>
                  <a:cubicBezTo>
                    <a:pt x="1855" y="852"/>
                    <a:pt x="1520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;p31">
              <a:extLst>
                <a:ext uri="{FF2B5EF4-FFF2-40B4-BE49-F238E27FC236}">
                  <a16:creationId xmlns:a16="http://schemas.microsoft.com/office/drawing/2014/main" id="{36C61376-2D05-BC88-3635-B96330F305A8}"/>
                </a:ext>
              </a:extLst>
            </p:cNvPr>
            <p:cNvSpPr/>
            <p:nvPr/>
          </p:nvSpPr>
          <p:spPr>
            <a:xfrm>
              <a:off x="7536126" y="3595689"/>
              <a:ext cx="39633" cy="39633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1" y="1"/>
                  </a:moveTo>
                  <a:cubicBezTo>
                    <a:pt x="365" y="1"/>
                    <a:pt x="1" y="335"/>
                    <a:pt x="1" y="791"/>
                  </a:cubicBezTo>
                  <a:cubicBezTo>
                    <a:pt x="1" y="1217"/>
                    <a:pt x="365" y="1581"/>
                    <a:pt x="791" y="1581"/>
                  </a:cubicBezTo>
                  <a:cubicBezTo>
                    <a:pt x="1217" y="1581"/>
                    <a:pt x="1581" y="1217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8;p31">
              <a:extLst>
                <a:ext uri="{FF2B5EF4-FFF2-40B4-BE49-F238E27FC236}">
                  <a16:creationId xmlns:a16="http://schemas.microsoft.com/office/drawing/2014/main" id="{CFB161A1-F79E-CC7D-4A2F-FE6529E1D363}"/>
                </a:ext>
              </a:extLst>
            </p:cNvPr>
            <p:cNvSpPr/>
            <p:nvPr/>
          </p:nvSpPr>
          <p:spPr>
            <a:xfrm>
              <a:off x="7447785" y="3595689"/>
              <a:ext cx="39633" cy="39633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1" y="1"/>
                  </a:moveTo>
                  <a:cubicBezTo>
                    <a:pt x="335" y="1"/>
                    <a:pt x="1" y="335"/>
                    <a:pt x="1" y="791"/>
                  </a:cubicBezTo>
                  <a:cubicBezTo>
                    <a:pt x="1" y="1217"/>
                    <a:pt x="335" y="1581"/>
                    <a:pt x="791" y="1581"/>
                  </a:cubicBezTo>
                  <a:cubicBezTo>
                    <a:pt x="1217" y="1581"/>
                    <a:pt x="1581" y="1217"/>
                    <a:pt x="1581" y="791"/>
                  </a:cubicBezTo>
                  <a:cubicBezTo>
                    <a:pt x="158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99111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House by 1canoe2 | Postable">
            <a:extLst>
              <a:ext uri="{FF2B5EF4-FFF2-40B4-BE49-F238E27FC236}">
                <a16:creationId xmlns:a16="http://schemas.microsoft.com/office/drawing/2014/main" id="{125E186B-CC10-19C5-B6D9-BC81E5586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86" y="598714"/>
            <a:ext cx="6589486" cy="37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23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/>
          <p:nvPr/>
        </p:nvSpPr>
        <p:spPr>
          <a:xfrm>
            <a:off x="-34098" y="0"/>
            <a:ext cx="1969200" cy="5153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1"/>
          <p:cNvSpPr txBox="1">
            <a:spLocks noGrp="1"/>
          </p:cNvSpPr>
          <p:nvPr>
            <p:ph type="title"/>
          </p:nvPr>
        </p:nvSpPr>
        <p:spPr>
          <a:xfrm>
            <a:off x="685800" y="704124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2"/>
          </p:nvPr>
        </p:nvSpPr>
        <p:spPr>
          <a:xfrm>
            <a:off x="651702" y="2943850"/>
            <a:ext cx="1283400" cy="6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8" name="Google Shape;318;p31"/>
          <p:cNvSpPr txBox="1">
            <a:spLocks noGrp="1"/>
          </p:cNvSpPr>
          <p:nvPr>
            <p:ph type="title" idx="3"/>
          </p:nvPr>
        </p:nvSpPr>
        <p:spPr>
          <a:xfrm>
            <a:off x="5597831" y="1219773"/>
            <a:ext cx="3359132" cy="7755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TABLE OF CONTENTS</a:t>
            </a:r>
            <a:endParaRPr sz="3600"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6"/>
          </p:nvPr>
        </p:nvSpPr>
        <p:spPr>
          <a:xfrm>
            <a:off x="2087530" y="838686"/>
            <a:ext cx="4012952" cy="4355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Data science methodology </a:t>
            </a:r>
            <a:endParaRPr sz="2800"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8"/>
          </p:nvPr>
        </p:nvSpPr>
        <p:spPr>
          <a:xfrm>
            <a:off x="2030359" y="3000204"/>
            <a:ext cx="2700900" cy="4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Dashboards</a:t>
            </a:r>
            <a:endParaRPr sz="3200" dirty="0"/>
          </a:p>
        </p:txBody>
      </p:sp>
      <p:sp>
        <p:nvSpPr>
          <p:cNvPr id="327" name="Google Shape;327;p31"/>
          <p:cNvSpPr txBox="1">
            <a:spLocks noGrp="1"/>
          </p:cNvSpPr>
          <p:nvPr>
            <p:ph type="subTitle" idx="15"/>
          </p:nvPr>
        </p:nvSpPr>
        <p:spPr>
          <a:xfrm>
            <a:off x="2096796" y="3949614"/>
            <a:ext cx="1893443" cy="3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28" name="Google Shape;328;p31"/>
          <p:cNvSpPr/>
          <p:nvPr/>
        </p:nvSpPr>
        <p:spPr>
          <a:xfrm>
            <a:off x="5686500" y="2093925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>
          <a:extLst>
            <a:ext uri="{FF2B5EF4-FFF2-40B4-BE49-F238E27FC236}">
              <a16:creationId xmlns:a16="http://schemas.microsoft.com/office/drawing/2014/main" id="{08ACCD23-1D64-8325-CCD2-5A36CEC53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4">
            <a:extLst>
              <a:ext uri="{FF2B5EF4-FFF2-40B4-BE49-F238E27FC236}">
                <a16:creationId xmlns:a16="http://schemas.microsoft.com/office/drawing/2014/main" id="{E027BE7D-7408-AF84-398A-56E22B0B92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45917" y="2157511"/>
            <a:ext cx="3332961" cy="13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DS Medthodology </a:t>
            </a:r>
            <a:r>
              <a:rPr lang="en" dirty="0"/>
              <a:t> </a:t>
            </a:r>
            <a:endParaRPr dirty="0"/>
          </a:p>
        </p:txBody>
      </p:sp>
      <p:sp>
        <p:nvSpPr>
          <p:cNvPr id="430" name="Google Shape;430;p34">
            <a:extLst>
              <a:ext uri="{FF2B5EF4-FFF2-40B4-BE49-F238E27FC236}">
                <a16:creationId xmlns:a16="http://schemas.microsoft.com/office/drawing/2014/main" id="{34F43012-E375-FEA7-E194-11107B2521A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821500" y="1307400"/>
            <a:ext cx="26367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86" name="Google Shape;486;p34">
            <a:extLst>
              <a:ext uri="{FF2B5EF4-FFF2-40B4-BE49-F238E27FC236}">
                <a16:creationId xmlns:a16="http://schemas.microsoft.com/office/drawing/2014/main" id="{D4EDB253-B91A-7E27-ECDF-F5AE42CF22C4}"/>
              </a:ext>
            </a:extLst>
          </p:cNvPr>
          <p:cNvSpPr/>
          <p:nvPr/>
        </p:nvSpPr>
        <p:spPr>
          <a:xfrm>
            <a:off x="0" y="0"/>
            <a:ext cx="4185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285F71-820C-0D9A-68F6-6617C8140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6" y="2614800"/>
            <a:ext cx="5194225" cy="233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8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>
          <a:extLst>
            <a:ext uri="{FF2B5EF4-FFF2-40B4-BE49-F238E27FC236}">
              <a16:creationId xmlns:a16="http://schemas.microsoft.com/office/drawing/2014/main" id="{D1A41592-0A0A-172A-D28D-927D5C7A6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>
            <a:extLst>
              <a:ext uri="{FF2B5EF4-FFF2-40B4-BE49-F238E27FC236}">
                <a16:creationId xmlns:a16="http://schemas.microsoft.com/office/drawing/2014/main" id="{DA2F3E1F-49C4-1BA3-0021-C5B019721A6C}"/>
              </a:ext>
            </a:extLst>
          </p:cNvPr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429;p60">
            <a:extLst>
              <a:ext uri="{FF2B5EF4-FFF2-40B4-BE49-F238E27FC236}">
                <a16:creationId xmlns:a16="http://schemas.microsoft.com/office/drawing/2014/main" id="{F39218D2-B591-BCA5-C76F-C8B7DF1D9C46}"/>
              </a:ext>
            </a:extLst>
          </p:cNvPr>
          <p:cNvGrpSpPr/>
          <p:nvPr/>
        </p:nvGrpSpPr>
        <p:grpSpPr>
          <a:xfrm>
            <a:off x="1459685" y="886435"/>
            <a:ext cx="6577975" cy="3353667"/>
            <a:chOff x="2233143" y="3637269"/>
            <a:chExt cx="1062600" cy="715105"/>
          </a:xfrm>
        </p:grpSpPr>
        <p:sp>
          <p:nvSpPr>
            <p:cNvPr id="390" name="Google Shape;5430;p60">
              <a:extLst>
                <a:ext uri="{FF2B5EF4-FFF2-40B4-BE49-F238E27FC236}">
                  <a16:creationId xmlns:a16="http://schemas.microsoft.com/office/drawing/2014/main" id="{0ED0BA92-2DEC-4587-2B90-F34FACE82E2D}"/>
                </a:ext>
              </a:extLst>
            </p:cNvPr>
            <p:cNvSpPr/>
            <p:nvPr/>
          </p:nvSpPr>
          <p:spPr>
            <a:xfrm>
              <a:off x="2280516" y="4194525"/>
              <a:ext cx="555376" cy="157849"/>
            </a:xfrm>
            <a:custGeom>
              <a:avLst/>
              <a:gdLst/>
              <a:ahLst/>
              <a:cxnLst/>
              <a:rect l="l" t="t" r="r" b="b"/>
              <a:pathLst>
                <a:path w="128485" h="36518" extrusionOk="0">
                  <a:moveTo>
                    <a:pt x="2706" y="1"/>
                  </a:moveTo>
                  <a:lnTo>
                    <a:pt x="1" y="326"/>
                  </a:lnTo>
                  <a:cubicBezTo>
                    <a:pt x="1461" y="10577"/>
                    <a:pt x="6547" y="19612"/>
                    <a:pt x="13850" y="26130"/>
                  </a:cubicBezTo>
                  <a:cubicBezTo>
                    <a:pt x="21288" y="32568"/>
                    <a:pt x="30999" y="36517"/>
                    <a:pt x="41575" y="36517"/>
                  </a:cubicBezTo>
                  <a:lnTo>
                    <a:pt x="128484" y="36517"/>
                  </a:lnTo>
                  <a:lnTo>
                    <a:pt x="128484" y="33812"/>
                  </a:lnTo>
                  <a:lnTo>
                    <a:pt x="41575" y="33812"/>
                  </a:lnTo>
                  <a:cubicBezTo>
                    <a:pt x="31675" y="33812"/>
                    <a:pt x="22641" y="30188"/>
                    <a:pt x="15662" y="24102"/>
                  </a:cubicBezTo>
                  <a:cubicBezTo>
                    <a:pt x="8792" y="18016"/>
                    <a:pt x="4058" y="9468"/>
                    <a:pt x="2706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5431;p60">
              <a:extLst>
                <a:ext uri="{FF2B5EF4-FFF2-40B4-BE49-F238E27FC236}">
                  <a16:creationId xmlns:a16="http://schemas.microsoft.com/office/drawing/2014/main" id="{49D8F1C6-17A2-5F1D-8594-4FD3A76D04E6}"/>
                </a:ext>
              </a:extLst>
            </p:cNvPr>
            <p:cNvSpPr/>
            <p:nvPr/>
          </p:nvSpPr>
          <p:spPr>
            <a:xfrm>
              <a:off x="2269833" y="3993916"/>
              <a:ext cx="218757" cy="153401"/>
            </a:xfrm>
            <a:custGeom>
              <a:avLst/>
              <a:gdLst/>
              <a:ahLst/>
              <a:cxnLst/>
              <a:rect l="l" t="t" r="r" b="b"/>
              <a:pathLst>
                <a:path w="50609" h="35489" extrusionOk="0">
                  <a:moveTo>
                    <a:pt x="41358" y="0"/>
                  </a:moveTo>
                  <a:cubicBezTo>
                    <a:pt x="30998" y="0"/>
                    <a:pt x="21423" y="3814"/>
                    <a:pt x="14093" y="10144"/>
                  </a:cubicBezTo>
                  <a:cubicBezTo>
                    <a:pt x="6762" y="16338"/>
                    <a:pt x="1596" y="25129"/>
                    <a:pt x="0" y="35029"/>
                  </a:cubicBezTo>
                  <a:lnTo>
                    <a:pt x="2597" y="35489"/>
                  </a:lnTo>
                  <a:cubicBezTo>
                    <a:pt x="4166" y="26238"/>
                    <a:pt x="9034" y="18015"/>
                    <a:pt x="15905" y="12173"/>
                  </a:cubicBezTo>
                  <a:cubicBezTo>
                    <a:pt x="22775" y="6303"/>
                    <a:pt x="31675" y="2705"/>
                    <a:pt x="41358" y="2705"/>
                  </a:cubicBezTo>
                  <a:lnTo>
                    <a:pt x="50609" y="2705"/>
                  </a:lnTo>
                  <a:lnTo>
                    <a:pt x="50609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5432;p60">
              <a:extLst>
                <a:ext uri="{FF2B5EF4-FFF2-40B4-BE49-F238E27FC236}">
                  <a16:creationId xmlns:a16="http://schemas.microsoft.com/office/drawing/2014/main" id="{AB7ED488-2C3A-EA84-424A-0D4722305DC6}"/>
                </a:ext>
              </a:extLst>
            </p:cNvPr>
            <p:cNvSpPr/>
            <p:nvPr/>
          </p:nvSpPr>
          <p:spPr>
            <a:xfrm>
              <a:off x="2487003" y="3847747"/>
              <a:ext cx="808740" cy="157849"/>
            </a:xfrm>
            <a:custGeom>
              <a:avLst/>
              <a:gdLst/>
              <a:ahLst/>
              <a:cxnLst/>
              <a:rect l="l" t="t" r="r" b="b"/>
              <a:pathLst>
                <a:path w="187100" h="36518" extrusionOk="0">
                  <a:moveTo>
                    <a:pt x="184395" y="1"/>
                  </a:moveTo>
                  <a:cubicBezTo>
                    <a:pt x="183150" y="9468"/>
                    <a:pt x="178309" y="17908"/>
                    <a:pt x="171438" y="23994"/>
                  </a:cubicBezTo>
                  <a:cubicBezTo>
                    <a:pt x="164432" y="30080"/>
                    <a:pt x="155425" y="33812"/>
                    <a:pt x="145498" y="33812"/>
                  </a:cubicBezTo>
                  <a:lnTo>
                    <a:pt x="1" y="33812"/>
                  </a:lnTo>
                  <a:lnTo>
                    <a:pt x="1" y="36517"/>
                  </a:lnTo>
                  <a:lnTo>
                    <a:pt x="145498" y="36517"/>
                  </a:lnTo>
                  <a:cubicBezTo>
                    <a:pt x="156101" y="36517"/>
                    <a:pt x="165785" y="32568"/>
                    <a:pt x="173223" y="26022"/>
                  </a:cubicBezTo>
                  <a:cubicBezTo>
                    <a:pt x="180554" y="19612"/>
                    <a:pt x="185747" y="10469"/>
                    <a:pt x="187100" y="326"/>
                  </a:cubicBezTo>
                  <a:lnTo>
                    <a:pt x="184395" y="1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5433;p60">
              <a:extLst>
                <a:ext uri="{FF2B5EF4-FFF2-40B4-BE49-F238E27FC236}">
                  <a16:creationId xmlns:a16="http://schemas.microsoft.com/office/drawing/2014/main" id="{A44457DC-E088-D126-C9DF-C7777FE79E4E}"/>
                </a:ext>
              </a:extLst>
            </p:cNvPr>
            <p:cNvSpPr/>
            <p:nvPr/>
          </p:nvSpPr>
          <p:spPr>
            <a:xfrm>
              <a:off x="2919192" y="3637269"/>
              <a:ext cx="375081" cy="148491"/>
            </a:xfrm>
            <a:custGeom>
              <a:avLst/>
              <a:gdLst/>
              <a:ahLst/>
              <a:cxnLst/>
              <a:rect l="l" t="t" r="r" b="b"/>
              <a:pathLst>
                <a:path w="86774" h="34353" extrusionOk="0">
                  <a:moveTo>
                    <a:pt x="0" y="0"/>
                  </a:moveTo>
                  <a:lnTo>
                    <a:pt x="0" y="2705"/>
                  </a:lnTo>
                  <a:lnTo>
                    <a:pt x="45524" y="2705"/>
                  </a:lnTo>
                  <a:cubicBezTo>
                    <a:pt x="54991" y="2705"/>
                    <a:pt x="63674" y="6195"/>
                    <a:pt x="70545" y="11821"/>
                  </a:cubicBezTo>
                  <a:cubicBezTo>
                    <a:pt x="77415" y="17582"/>
                    <a:pt x="82284" y="25454"/>
                    <a:pt x="84177" y="34353"/>
                  </a:cubicBezTo>
                  <a:lnTo>
                    <a:pt x="86774" y="33920"/>
                  </a:lnTo>
                  <a:cubicBezTo>
                    <a:pt x="84854" y="24345"/>
                    <a:pt x="79579" y="15878"/>
                    <a:pt x="72249" y="9792"/>
                  </a:cubicBezTo>
                  <a:cubicBezTo>
                    <a:pt x="65027" y="3706"/>
                    <a:pt x="55668" y="0"/>
                    <a:pt x="45524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5434;p60">
              <a:extLst>
                <a:ext uri="{FF2B5EF4-FFF2-40B4-BE49-F238E27FC236}">
                  <a16:creationId xmlns:a16="http://schemas.microsoft.com/office/drawing/2014/main" id="{79027C95-5311-5864-9062-49F49A266710}"/>
                </a:ext>
              </a:extLst>
            </p:cNvPr>
            <p:cNvSpPr/>
            <p:nvPr/>
          </p:nvSpPr>
          <p:spPr>
            <a:xfrm>
              <a:off x="2233143" y="3637269"/>
              <a:ext cx="687188" cy="11680"/>
            </a:xfrm>
            <a:custGeom>
              <a:avLst/>
              <a:gdLst/>
              <a:ahLst/>
              <a:cxnLst/>
              <a:rect l="l" t="t" r="r" b="b"/>
              <a:pathLst>
                <a:path w="143713" h="2706" extrusionOk="0">
                  <a:moveTo>
                    <a:pt x="0" y="0"/>
                  </a:moveTo>
                  <a:lnTo>
                    <a:pt x="0" y="2705"/>
                  </a:lnTo>
                  <a:lnTo>
                    <a:pt x="143712" y="2705"/>
                  </a:lnTo>
                  <a:lnTo>
                    <a:pt x="143712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95" name="Google Shape;5435;p60">
              <a:extLst>
                <a:ext uri="{FF2B5EF4-FFF2-40B4-BE49-F238E27FC236}">
                  <a16:creationId xmlns:a16="http://schemas.microsoft.com/office/drawing/2014/main" id="{207C3E27-B092-FB4A-C76D-857F62AB2F4D}"/>
                </a:ext>
              </a:extLst>
            </p:cNvPr>
            <p:cNvSpPr/>
            <p:nvPr/>
          </p:nvSpPr>
          <p:spPr>
            <a:xfrm>
              <a:off x="2834625" y="4338714"/>
              <a:ext cx="270028" cy="13660"/>
            </a:xfrm>
            <a:custGeom>
              <a:avLst/>
              <a:gdLst/>
              <a:ahLst/>
              <a:cxnLst/>
              <a:rect l="l" t="t" r="r" b="b"/>
              <a:pathLst>
                <a:path w="106520" h="2706" extrusionOk="0">
                  <a:moveTo>
                    <a:pt x="0" y="0"/>
                  </a:moveTo>
                  <a:lnTo>
                    <a:pt x="0" y="2705"/>
                  </a:lnTo>
                  <a:lnTo>
                    <a:pt x="106520" y="2705"/>
                  </a:lnTo>
                  <a:lnTo>
                    <a:pt x="106520" y="0"/>
                  </a:ln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6" name="Oval 395">
            <a:extLst>
              <a:ext uri="{FF2B5EF4-FFF2-40B4-BE49-F238E27FC236}">
                <a16:creationId xmlns:a16="http://schemas.microsoft.com/office/drawing/2014/main" id="{7F8B6B00-485A-ECCE-6EB0-98D126DB7843}"/>
              </a:ext>
            </a:extLst>
          </p:cNvPr>
          <p:cNvSpPr/>
          <p:nvPr/>
        </p:nvSpPr>
        <p:spPr>
          <a:xfrm>
            <a:off x="1462054" y="509654"/>
            <a:ext cx="1182726" cy="77088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understanding </a:t>
            </a: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349AA7C9-B026-B9AA-42C8-D8C3F6CCF5D3}"/>
              </a:ext>
            </a:extLst>
          </p:cNvPr>
          <p:cNvSpPr/>
          <p:nvPr/>
        </p:nvSpPr>
        <p:spPr>
          <a:xfrm>
            <a:off x="3800040" y="509654"/>
            <a:ext cx="1182726" cy="77088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requirements  </a:t>
            </a: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D7D33BED-91EC-9A69-B261-EDDB80302610}"/>
              </a:ext>
            </a:extLst>
          </p:cNvPr>
          <p:cNvSpPr/>
          <p:nvPr/>
        </p:nvSpPr>
        <p:spPr>
          <a:xfrm>
            <a:off x="6076849" y="500996"/>
            <a:ext cx="1182726" cy="77088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collection </a:t>
            </a:r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A0C4D5D8-0BCF-1E2C-190E-E8C690A572EB}"/>
              </a:ext>
            </a:extLst>
          </p:cNvPr>
          <p:cNvSpPr/>
          <p:nvPr/>
        </p:nvSpPr>
        <p:spPr>
          <a:xfrm>
            <a:off x="7422144" y="1414183"/>
            <a:ext cx="1231032" cy="77088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Understanding </a:t>
            </a:r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C26CC4C7-7D70-84B4-4064-F2670C683C5C}"/>
              </a:ext>
            </a:extLst>
          </p:cNvPr>
          <p:cNvSpPr/>
          <p:nvPr/>
        </p:nvSpPr>
        <p:spPr>
          <a:xfrm>
            <a:off x="5786677" y="2183395"/>
            <a:ext cx="1182726" cy="77088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Preparation  </a:t>
            </a:r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78A399A9-1C7A-7C4C-4206-D05A6E5B435A}"/>
              </a:ext>
            </a:extLst>
          </p:cNvPr>
          <p:cNvSpPr/>
          <p:nvPr/>
        </p:nvSpPr>
        <p:spPr>
          <a:xfrm>
            <a:off x="3541003" y="2197546"/>
            <a:ext cx="1182726" cy="77088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Modeling </a:t>
            </a:r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8CC3A9DC-B3AC-F7D0-1030-56DCEA8D1715}"/>
              </a:ext>
            </a:extLst>
          </p:cNvPr>
          <p:cNvSpPr/>
          <p:nvPr/>
        </p:nvSpPr>
        <p:spPr>
          <a:xfrm>
            <a:off x="1279661" y="2925069"/>
            <a:ext cx="1182726" cy="77088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 </a:t>
            </a:r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9FC8DF89-27AB-243C-1968-236D147F3DFC}"/>
              </a:ext>
            </a:extLst>
          </p:cNvPr>
          <p:cNvSpPr/>
          <p:nvPr/>
        </p:nvSpPr>
        <p:spPr>
          <a:xfrm>
            <a:off x="3312565" y="3784879"/>
            <a:ext cx="1182726" cy="77088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Deployment  </a:t>
            </a: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36446332-1CD8-D659-CF6C-45EF0AC2FC5C}"/>
              </a:ext>
            </a:extLst>
          </p:cNvPr>
          <p:cNvSpPr/>
          <p:nvPr/>
        </p:nvSpPr>
        <p:spPr>
          <a:xfrm>
            <a:off x="5715574" y="3784879"/>
            <a:ext cx="1182726" cy="77088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Feedback </a:t>
            </a:r>
          </a:p>
        </p:txBody>
      </p:sp>
    </p:spTree>
    <p:extLst>
      <p:ext uri="{BB962C8B-B14F-4D97-AF65-F5344CB8AC3E}">
        <p14:creationId xmlns:p14="http://schemas.microsoft.com/office/powerpoint/2010/main" val="983114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>
          <a:extLst>
            <a:ext uri="{FF2B5EF4-FFF2-40B4-BE49-F238E27FC236}">
              <a16:creationId xmlns:a16="http://schemas.microsoft.com/office/drawing/2014/main" id="{764346B6-D3EF-1C5A-B8F4-DAAE51772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>
            <a:extLst>
              <a:ext uri="{FF2B5EF4-FFF2-40B4-BE49-F238E27FC236}">
                <a16:creationId xmlns:a16="http://schemas.microsoft.com/office/drawing/2014/main" id="{4B83A99A-77B3-F8C8-3ADB-892C2F6348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07409"/>
            <a:ext cx="4659923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Business understanding </a:t>
            </a:r>
            <a:endParaRPr dirty="0"/>
          </a:p>
        </p:txBody>
      </p:sp>
      <p:sp>
        <p:nvSpPr>
          <p:cNvPr id="414" name="Google Shape;414;p32">
            <a:extLst>
              <a:ext uri="{FF2B5EF4-FFF2-40B4-BE49-F238E27FC236}">
                <a16:creationId xmlns:a16="http://schemas.microsoft.com/office/drawing/2014/main" id="{B98005E1-3073-F4EF-EFE6-E98D47D1550D}"/>
              </a:ext>
            </a:extLst>
          </p:cNvPr>
          <p:cNvSpPr/>
          <p:nvPr/>
        </p:nvSpPr>
        <p:spPr>
          <a:xfrm>
            <a:off x="0" y="826593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2">
            <a:extLst>
              <a:ext uri="{FF2B5EF4-FFF2-40B4-BE49-F238E27FC236}">
                <a16:creationId xmlns:a16="http://schemas.microsoft.com/office/drawing/2014/main" id="{96688369-953D-6852-4EB9-393FE35DCC2C}"/>
              </a:ext>
            </a:extLst>
          </p:cNvPr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91;p35">
            <a:extLst>
              <a:ext uri="{FF2B5EF4-FFF2-40B4-BE49-F238E27FC236}">
                <a16:creationId xmlns:a16="http://schemas.microsoft.com/office/drawing/2014/main" id="{136A0768-0D48-2AAC-EC45-5EDEB2BA0366}"/>
              </a:ext>
            </a:extLst>
          </p:cNvPr>
          <p:cNvSpPr txBox="1">
            <a:spLocks/>
          </p:cNvSpPr>
          <p:nvPr/>
        </p:nvSpPr>
        <p:spPr>
          <a:xfrm>
            <a:off x="537556" y="826593"/>
            <a:ext cx="7575665" cy="2906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rPr>
              <a:t>Real estate in Egypt suffers from inconsistent pricing and lack of transparent valuation.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  <a:sym typeface="Lato"/>
              </a:rPr>
              <a:t>The project’s goal is to build a predictive model to estimate property prices using machine learning. This helps buyers, sellers, developers, and financial institutions make informed decisions.</a:t>
            </a: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  <a:sym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Dataset shows real estate listings scraped from popular Egyptian property platforms.</a:t>
            </a:r>
          </a:p>
        </p:txBody>
      </p:sp>
    </p:spTree>
    <p:extLst>
      <p:ext uri="{BB962C8B-B14F-4D97-AF65-F5344CB8AC3E}">
        <p14:creationId xmlns:p14="http://schemas.microsoft.com/office/powerpoint/2010/main" val="85395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>
          <a:extLst>
            <a:ext uri="{FF2B5EF4-FFF2-40B4-BE49-F238E27FC236}">
              <a16:creationId xmlns:a16="http://schemas.microsoft.com/office/drawing/2014/main" id="{D40B9D29-A76A-AB3F-43E8-94ADA81B2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>
            <a:extLst>
              <a:ext uri="{FF2B5EF4-FFF2-40B4-BE49-F238E27FC236}">
                <a16:creationId xmlns:a16="http://schemas.microsoft.com/office/drawing/2014/main" id="{A99ED7BD-B855-D609-D50F-8FE0AA180007}"/>
              </a:ext>
            </a:extLst>
          </p:cNvPr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91;p35">
            <a:extLst>
              <a:ext uri="{FF2B5EF4-FFF2-40B4-BE49-F238E27FC236}">
                <a16:creationId xmlns:a16="http://schemas.microsoft.com/office/drawing/2014/main" id="{B262DECC-ECD8-673B-418F-8C5B4E88515B}"/>
              </a:ext>
            </a:extLst>
          </p:cNvPr>
          <p:cNvSpPr txBox="1">
            <a:spLocks/>
          </p:cNvSpPr>
          <p:nvPr/>
        </p:nvSpPr>
        <p:spPr>
          <a:xfrm>
            <a:off x="580518" y="983605"/>
            <a:ext cx="7575665" cy="368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       </a:t>
            </a: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287338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" name="Google Shape;343;p32">
            <a:extLst>
              <a:ext uri="{FF2B5EF4-FFF2-40B4-BE49-F238E27FC236}">
                <a16:creationId xmlns:a16="http://schemas.microsoft.com/office/drawing/2014/main" id="{2686E3B9-B191-22F0-865F-DE95F185FF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64" y="208272"/>
            <a:ext cx="4659923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Data Requirements </a:t>
            </a:r>
            <a:endParaRPr dirty="0"/>
          </a:p>
        </p:txBody>
      </p:sp>
      <p:sp>
        <p:nvSpPr>
          <p:cNvPr id="3" name="Google Shape;414;p32">
            <a:extLst>
              <a:ext uri="{FF2B5EF4-FFF2-40B4-BE49-F238E27FC236}">
                <a16:creationId xmlns:a16="http://schemas.microsoft.com/office/drawing/2014/main" id="{3002693A-D78C-3736-9D2B-3116B2F3ED1B}"/>
              </a:ext>
            </a:extLst>
          </p:cNvPr>
          <p:cNvSpPr/>
          <p:nvPr/>
        </p:nvSpPr>
        <p:spPr>
          <a:xfrm>
            <a:off x="0" y="722472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Data Thinking ทักษะในศตวรรษที่ 21 ลูกผสม Design Thinking กับ Data Science">
            <a:extLst>
              <a:ext uri="{FF2B5EF4-FFF2-40B4-BE49-F238E27FC236}">
                <a16:creationId xmlns:a16="http://schemas.microsoft.com/office/drawing/2014/main" id="{59F78438-DFDF-9B31-EE9B-E5800C919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226" y="1362425"/>
            <a:ext cx="6245475" cy="326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94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>
          <a:extLst>
            <a:ext uri="{FF2B5EF4-FFF2-40B4-BE49-F238E27FC236}">
              <a16:creationId xmlns:a16="http://schemas.microsoft.com/office/drawing/2014/main" id="{5EB95732-B368-0CE2-2EDF-5BD79555D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>
            <a:extLst>
              <a:ext uri="{FF2B5EF4-FFF2-40B4-BE49-F238E27FC236}">
                <a16:creationId xmlns:a16="http://schemas.microsoft.com/office/drawing/2014/main" id="{522C5F48-F276-431F-3F40-B9F9E2DD0A65}"/>
              </a:ext>
            </a:extLst>
          </p:cNvPr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91;p35">
            <a:extLst>
              <a:ext uri="{FF2B5EF4-FFF2-40B4-BE49-F238E27FC236}">
                <a16:creationId xmlns:a16="http://schemas.microsoft.com/office/drawing/2014/main" id="{5511C0CE-F747-1272-AE76-88908B309879}"/>
              </a:ext>
            </a:extLst>
          </p:cNvPr>
          <p:cNvSpPr txBox="1">
            <a:spLocks/>
          </p:cNvSpPr>
          <p:nvPr/>
        </p:nvSpPr>
        <p:spPr>
          <a:xfrm>
            <a:off x="299961" y="3890257"/>
            <a:ext cx="7575665" cy="116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Data was collected from public source, it is structured dataset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The challenges were much, as we experienced unlogic inputs in many columns like : </a:t>
            </a:r>
          </a:p>
          <a:p>
            <a:pPr marL="285750" indent="-571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Bathrooms : </a:t>
            </a: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some rows include 9 bathrooms for a apartment </a:t>
            </a:r>
          </a:p>
          <a:p>
            <a:pPr marL="285750" indent="-571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Area  : </a:t>
            </a: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there was an apartment with 20cm2</a:t>
            </a:r>
          </a:p>
          <a:p>
            <a:pPr marL="285750" indent="-571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Price : </a:t>
            </a: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there was missing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Challenges have been solved by :</a:t>
            </a:r>
          </a:p>
          <a:p>
            <a:pPr marL="285750" indent="-571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Do market research to build our data on solid base.</a:t>
            </a:r>
          </a:p>
          <a:p>
            <a:pPr marL="285750" indent="-571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Remove the outliers.</a:t>
            </a:r>
          </a:p>
          <a:p>
            <a:pPr marL="285750" indent="-571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Handled missing values.	</a:t>
            </a: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b="1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       </a:t>
            </a: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287338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" name="Google Shape;343;p32">
            <a:extLst>
              <a:ext uri="{FF2B5EF4-FFF2-40B4-BE49-F238E27FC236}">
                <a16:creationId xmlns:a16="http://schemas.microsoft.com/office/drawing/2014/main" id="{53920E78-6412-54FF-BA38-8C13FFDBCB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247" y="208272"/>
            <a:ext cx="449084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Data Collection  </a:t>
            </a:r>
            <a:endParaRPr dirty="0"/>
          </a:p>
        </p:txBody>
      </p:sp>
      <p:sp>
        <p:nvSpPr>
          <p:cNvPr id="3" name="Google Shape;414;p32">
            <a:extLst>
              <a:ext uri="{FF2B5EF4-FFF2-40B4-BE49-F238E27FC236}">
                <a16:creationId xmlns:a16="http://schemas.microsoft.com/office/drawing/2014/main" id="{D14D5D4D-43AE-96F9-9BD5-E66581896400}"/>
              </a:ext>
            </a:extLst>
          </p:cNvPr>
          <p:cNvSpPr/>
          <p:nvPr/>
        </p:nvSpPr>
        <p:spPr>
          <a:xfrm>
            <a:off x="0" y="722472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884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>
          <a:extLst>
            <a:ext uri="{FF2B5EF4-FFF2-40B4-BE49-F238E27FC236}">
              <a16:creationId xmlns:a16="http://schemas.microsoft.com/office/drawing/2014/main" id="{DE8A163E-1AC8-931C-FF29-66C79E1FE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>
            <a:extLst>
              <a:ext uri="{FF2B5EF4-FFF2-40B4-BE49-F238E27FC236}">
                <a16:creationId xmlns:a16="http://schemas.microsoft.com/office/drawing/2014/main" id="{53784867-87F1-E284-BC9E-254830803E5D}"/>
              </a:ext>
            </a:extLst>
          </p:cNvPr>
          <p:cNvSpPr/>
          <p:nvPr/>
        </p:nvSpPr>
        <p:spPr>
          <a:xfrm>
            <a:off x="8725500" y="2528700"/>
            <a:ext cx="418500" cy="261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91;p35">
            <a:extLst>
              <a:ext uri="{FF2B5EF4-FFF2-40B4-BE49-F238E27FC236}">
                <a16:creationId xmlns:a16="http://schemas.microsoft.com/office/drawing/2014/main" id="{AEE9719F-02FF-E5CB-D518-89458838C08C}"/>
              </a:ext>
            </a:extLst>
          </p:cNvPr>
          <p:cNvSpPr txBox="1">
            <a:spLocks/>
          </p:cNvSpPr>
          <p:nvPr/>
        </p:nvSpPr>
        <p:spPr>
          <a:xfrm>
            <a:off x="299961" y="2634987"/>
            <a:ext cx="7575665" cy="241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Dataset Overview : </a:t>
            </a:r>
          </a:p>
          <a:p>
            <a:pPr marL="0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  - Dataset shows information about real state section in Egypt.</a:t>
            </a:r>
          </a:p>
          <a:p>
            <a:pPr marL="0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  - It also shows the variety in price in terms of types, compounds , and cities. </a:t>
            </a: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	</a:t>
            </a: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b="1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r>
              <a:rPr lang="en-US" sz="1400" dirty="0">
                <a:solidFill>
                  <a:srgbClr val="3C3C3C"/>
                </a:solidFill>
                <a:latin typeface="Lato"/>
                <a:ea typeface="Lato"/>
                <a:cs typeface="Lato"/>
              </a:rPr>
              <a:t>               </a:t>
            </a: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0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  <a:p>
            <a:pPr marL="287338" indent="0"/>
            <a:endParaRPr lang="en-US" sz="1400" dirty="0">
              <a:solidFill>
                <a:srgbClr val="3C3C3C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2" name="Google Shape;343;p32">
            <a:extLst>
              <a:ext uri="{FF2B5EF4-FFF2-40B4-BE49-F238E27FC236}">
                <a16:creationId xmlns:a16="http://schemas.microsoft.com/office/drawing/2014/main" id="{EC539796-2786-135A-1272-8DF673BDE6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247" y="208272"/>
            <a:ext cx="449084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r>
              <a:rPr lang="en-US" dirty="0"/>
              <a:t>Data Understanding   </a:t>
            </a:r>
            <a:endParaRPr dirty="0"/>
          </a:p>
        </p:txBody>
      </p:sp>
      <p:sp>
        <p:nvSpPr>
          <p:cNvPr id="3" name="Google Shape;414;p32">
            <a:extLst>
              <a:ext uri="{FF2B5EF4-FFF2-40B4-BE49-F238E27FC236}">
                <a16:creationId xmlns:a16="http://schemas.microsoft.com/office/drawing/2014/main" id="{D502F3DC-10E2-C613-6826-5DCF6D9F4167}"/>
              </a:ext>
            </a:extLst>
          </p:cNvPr>
          <p:cNvSpPr/>
          <p:nvPr/>
        </p:nvSpPr>
        <p:spPr>
          <a:xfrm>
            <a:off x="0" y="722472"/>
            <a:ext cx="3457500" cy="1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37DFD-879D-9877-9BC0-C6F1C223C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18" y="1841770"/>
            <a:ext cx="7696980" cy="288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0094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Skills Learning by Slidesgo">
  <a:themeElements>
    <a:clrScheme name="Simple Light">
      <a:dk1>
        <a:srgbClr val="263238"/>
      </a:dk1>
      <a:lt1>
        <a:srgbClr val="FFFFFF"/>
      </a:lt1>
      <a:dk2>
        <a:srgbClr val="455A64"/>
      </a:dk2>
      <a:lt2>
        <a:srgbClr val="EEEEEE"/>
      </a:lt2>
      <a:accent1>
        <a:srgbClr val="FFC727"/>
      </a:accent1>
      <a:accent2>
        <a:srgbClr val="2C2945"/>
      </a:accent2>
      <a:accent3>
        <a:srgbClr val="AD6359"/>
      </a:accent3>
      <a:accent4>
        <a:srgbClr val="F7A9A0"/>
      </a:accent4>
      <a:accent5>
        <a:srgbClr val="EFEFEF"/>
      </a:accent5>
      <a:accent6>
        <a:srgbClr val="F3F3F3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3665</TotalTime>
  <Words>1068</Words>
  <Application>Microsoft Office PowerPoint</Application>
  <PresentationFormat>On-screen Show (16:9)</PresentationFormat>
  <Paragraphs>303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Wingdings</vt:lpstr>
      <vt:lpstr>Times New Roman</vt:lpstr>
      <vt:lpstr>Bebas Neue</vt:lpstr>
      <vt:lpstr>Calibri</vt:lpstr>
      <vt:lpstr>Lato</vt:lpstr>
      <vt:lpstr>Social Skills Learning by Slidesgo</vt:lpstr>
      <vt:lpstr>Housing Market Explorer</vt:lpstr>
      <vt:lpstr>Our Team</vt:lpstr>
      <vt:lpstr>01</vt:lpstr>
      <vt:lpstr>DS Medthodology  </vt:lpstr>
      <vt:lpstr>PowerPoint Presentation</vt:lpstr>
      <vt:lpstr> Business understanding </vt:lpstr>
      <vt:lpstr> Data Requirements </vt:lpstr>
      <vt:lpstr> Data Collection  </vt:lpstr>
      <vt:lpstr> Data Understanding   </vt:lpstr>
      <vt:lpstr>PowerPoint Presentation</vt:lpstr>
      <vt:lpstr>PowerPoint Presentation</vt:lpstr>
      <vt:lpstr>Box plot of price per type </vt:lpstr>
      <vt:lpstr>Box plot of area per type </vt:lpstr>
      <vt:lpstr>21,000</vt:lpstr>
      <vt:lpstr> Data Preparation </vt:lpstr>
      <vt:lpstr>PowerPoint Presentation</vt:lpstr>
      <vt:lpstr>PowerPoint Presentation</vt:lpstr>
      <vt:lpstr>Dashboards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 </vt:lpstr>
      <vt:lpstr>PIPLINE OF THE   TRAIN</vt:lpstr>
      <vt:lpstr>PowerPoint Presentation</vt:lpstr>
      <vt:lpstr>Deployment  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adel</cp:lastModifiedBy>
  <cp:revision>48</cp:revision>
  <dcterms:modified xsi:type="dcterms:W3CDTF">2025-04-28T21:37:34Z</dcterms:modified>
</cp:coreProperties>
</file>