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57" r:id="rId4"/>
    <p:sldId id="258" r:id="rId5"/>
    <p:sldId id="276" r:id="rId6"/>
    <p:sldId id="274" r:id="rId7"/>
    <p:sldId id="273" r:id="rId8"/>
    <p:sldId id="259" r:id="rId9"/>
    <p:sldId id="260" r:id="rId10"/>
    <p:sldId id="268" r:id="rId11"/>
    <p:sldId id="269" r:id="rId12"/>
    <p:sldId id="261" r:id="rId13"/>
    <p:sldId id="262" r:id="rId14"/>
    <p:sldId id="270" r:id="rId15"/>
    <p:sldId id="272" r:id="rId16"/>
    <p:sldId id="265" r:id="rId17"/>
    <p:sldId id="275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06AA7-667D-4F63-9243-69D2AD06B7F2}" type="datetimeFigureOut">
              <a:rPr lang="ru-RU" smtClean="0"/>
              <a:t>07.09.2020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1E421-B4A3-4740-A20D-501826121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31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8D169BE-30FB-47E5-BC81-5A74B4133796}" type="slidenum">
              <a:rPr lang="ru-RU" altLang="ru-RU" smtClean="0"/>
              <a:pPr eaLnBrk="1" hangingPunct="1">
                <a:spcBef>
                  <a:spcPct val="0"/>
                </a:spcBef>
              </a:pPr>
              <a:t>2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E3C02AC-6DF4-479E-B24E-90FAD77BA586}" type="slidenum">
              <a:rPr lang="ru-RU" altLang="ru-RU" smtClean="0"/>
              <a:pPr eaLnBrk="1" hangingPunct="1">
                <a:spcBef>
                  <a:spcPct val="0"/>
                </a:spcBef>
              </a:pPr>
              <a:t>5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2FAF4B-5EC2-4B4D-A431-585CB79C39E7}" type="slidenum">
              <a:rPr lang="ru-RU" altLang="ru-RU" smtClean="0"/>
              <a:pPr eaLnBrk="1" hangingPunct="1">
                <a:spcBef>
                  <a:spcPct val="0"/>
                </a:spcBef>
              </a:pPr>
              <a:t>6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8EEB0D0-B8C8-4CF7-B50A-3FA6E308FDBA}" type="slidenum">
              <a:rPr lang="ru-RU" altLang="ru-RU" smtClean="0"/>
              <a:pPr eaLnBrk="1" hangingPunct="1">
                <a:spcBef>
                  <a:spcPct val="0"/>
                </a:spcBef>
              </a:pPr>
              <a:t>7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E9F4134-F217-4901-B6FB-C2F599B47141}" type="slidenum">
              <a:rPr lang="ru-RU" altLang="ru-RU" smtClean="0"/>
              <a:pPr eaLnBrk="1" hangingPunct="1">
                <a:spcBef>
                  <a:spcPct val="0"/>
                </a:spcBef>
              </a:pPr>
              <a:t>10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E9F4134-F217-4901-B6FB-C2F599B47141}" type="slidenum">
              <a:rPr lang="ru-RU" altLang="ru-RU" smtClean="0"/>
              <a:pPr eaLnBrk="1" hangingPunct="1">
                <a:spcBef>
                  <a:spcPct val="0"/>
                </a:spcBef>
              </a:pPr>
              <a:t>14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MPI practice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160840" cy="17526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sz="2400" dirty="0">
                <a:solidFill>
                  <a:schemeClr val="tx1"/>
                </a:solidFill>
              </a:rPr>
              <a:t>Aleksey Doludenko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29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4000">
                <a:latin typeface="Arial" charset="0"/>
              </a:rPr>
              <a:t>Первая программа</a:t>
            </a:r>
            <a:r>
              <a:rPr lang="en-US" altLang="ru-RU" sz="4000">
                <a:latin typeface="Arial" charset="0"/>
              </a:rPr>
              <a:t>, </a:t>
            </a:r>
            <a:r>
              <a:rPr lang="ru-RU" altLang="ru-RU" sz="4000">
                <a:latin typeface="Arial" charset="0"/>
              </a:rPr>
              <a:t>часть 3</a:t>
            </a:r>
          </a:p>
        </p:txBody>
      </p:sp>
      <p:sp>
        <p:nvSpPr>
          <p:cNvPr id="12291" name="Объект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113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/* At this point, all pro</a:t>
            </a:r>
            <a:r>
              <a:rPr lang="ru-RU" sz="2400" dirty="0">
                <a:solidFill>
                  <a:srgbClr val="0070C0"/>
                </a:solidFill>
              </a:rPr>
              <a:t>с</a:t>
            </a:r>
            <a:r>
              <a:rPr lang="en-US" sz="2400" dirty="0" err="1">
                <a:solidFill>
                  <a:srgbClr val="0070C0"/>
                </a:solidFill>
              </a:rPr>
              <a:t>esses</a:t>
            </a:r>
            <a:r>
              <a:rPr lang="en-US" sz="2400" dirty="0">
                <a:solidFill>
                  <a:srgbClr val="0070C0"/>
                </a:solidFill>
              </a:rPr>
              <a:t> are running equivalently, the rank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distinguishes the roles of the processes in the program,    with rank 0 often used specially... */</a:t>
            </a:r>
          </a:p>
          <a:p>
            <a:pPr marL="0" indent="0" eaLnBrk="1" hangingPunct="1">
              <a:buFont typeface="Arial" charset="0"/>
              <a:buNone/>
            </a:pPr>
            <a:endParaRPr lang="en-US" altLang="ru-RU" sz="2400" dirty="0"/>
          </a:p>
          <a:p>
            <a:pPr marL="0" indent="0" eaLnBrk="1" hangingPunct="1">
              <a:buFont typeface="Arial" charset="0"/>
              <a:buNone/>
            </a:pPr>
            <a:r>
              <a:rPr lang="en-US" altLang="ru-RU" sz="2400" dirty="0"/>
              <a:t>   </a:t>
            </a:r>
            <a:r>
              <a:rPr lang="en-US" altLang="ru-RU" sz="2400" dirty="0" err="1"/>
              <a:t>printf</a:t>
            </a:r>
            <a:r>
              <a:rPr lang="en-US" altLang="ru-RU" sz="2400" dirty="0"/>
              <a:t>("I am %d of %d\n", </a:t>
            </a:r>
            <a:r>
              <a:rPr lang="en-US" altLang="ru-RU" sz="2400" dirty="0" err="1"/>
              <a:t>myrank</a:t>
            </a:r>
            <a:r>
              <a:rPr lang="en-US" altLang="ru-RU" sz="2400" dirty="0"/>
              <a:t>, size);</a:t>
            </a:r>
          </a:p>
          <a:p>
            <a:pPr marL="0" indent="0" algn="just" eaLnBrk="1" hangingPunct="1">
              <a:buFont typeface="Arial" charset="0"/>
              <a:buNone/>
            </a:pPr>
            <a:endParaRPr lang="en-US" altLang="ru-RU" sz="2400" dirty="0"/>
          </a:p>
          <a:p>
            <a:pPr marL="0" indent="0">
              <a:buNone/>
            </a:pPr>
            <a:r>
              <a:rPr lang="en-US" altLang="ru-RU" sz="2400" dirty="0"/>
              <a:t>      </a:t>
            </a:r>
            <a:r>
              <a:rPr lang="en-US" sz="2400" dirty="0">
                <a:solidFill>
                  <a:srgbClr val="0070C0"/>
                </a:solidFill>
              </a:rPr>
              <a:t>/* MPI programs end with MPI Finalize*/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>
                <a:solidFill>
                  <a:srgbClr val="FF0000"/>
                </a:solidFill>
              </a:rPr>
              <a:t>MPI_Finalize</a:t>
            </a:r>
            <a:r>
              <a:rPr lang="en-US" sz="24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dirty="0"/>
              <a:t>   return 0;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6210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/>
              <a:t>Compilation and running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Before compiling, type in the command line </a:t>
            </a:r>
          </a:p>
          <a:p>
            <a:pPr marL="0" indent="0">
              <a:buNone/>
            </a:pPr>
            <a:r>
              <a:rPr lang="en-US" sz="2400" b="1" dirty="0"/>
              <a:t>module add </a:t>
            </a:r>
            <a:r>
              <a:rPr lang="en-US" sz="2400" b="1" dirty="0" err="1"/>
              <a:t>mpi</a:t>
            </a:r>
            <a:r>
              <a:rPr lang="en-US" sz="2400" b="1" dirty="0"/>
              <a:t>/openmpi4-x86_64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Compilation:</a:t>
            </a:r>
          </a:p>
          <a:p>
            <a:pPr marL="0" indent="0">
              <a:buNone/>
            </a:pPr>
            <a:r>
              <a:rPr lang="en-US" sz="2400" b="1" dirty="0" err="1"/>
              <a:t>mpicc</a:t>
            </a:r>
            <a:r>
              <a:rPr lang="en-US" sz="2400" b="1" dirty="0"/>
              <a:t>    </a:t>
            </a:r>
            <a:r>
              <a:rPr lang="en-US" sz="2400" b="1" dirty="0" err="1"/>
              <a:t>file_name.c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(by default the executable is named "</a:t>
            </a:r>
            <a:r>
              <a:rPr lang="en-US" sz="2400" dirty="0" err="1">
                <a:solidFill>
                  <a:srgbClr val="0070C0"/>
                </a:solidFill>
              </a:rPr>
              <a:t>a.out</a:t>
            </a:r>
            <a:r>
              <a:rPr lang="en-US" sz="2400" dirty="0">
                <a:solidFill>
                  <a:srgbClr val="0070C0"/>
                </a:solidFill>
              </a:rPr>
              <a:t>")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Running:</a:t>
            </a:r>
          </a:p>
          <a:p>
            <a:pPr marL="0" indent="0">
              <a:buNone/>
            </a:pPr>
            <a:r>
              <a:rPr lang="ru-RU" sz="2400" b="1" dirty="0" err="1"/>
              <a:t>mpirun</a:t>
            </a:r>
            <a:r>
              <a:rPr lang="ru-RU" sz="2400" b="1" dirty="0"/>
              <a:t> </a:t>
            </a:r>
            <a:r>
              <a:rPr lang="en-US" sz="2400" b="1" dirty="0"/>
              <a:t>   </a:t>
            </a:r>
            <a:r>
              <a:rPr lang="ru-RU" sz="2400" b="1" dirty="0"/>
              <a:t>-</a:t>
            </a:r>
            <a:r>
              <a:rPr lang="ru-RU" sz="2400" b="1" dirty="0" err="1"/>
              <a:t>np</a:t>
            </a:r>
            <a:r>
              <a:rPr lang="ru-RU" sz="2400" b="1" dirty="0"/>
              <a:t> </a:t>
            </a:r>
            <a:r>
              <a:rPr lang="en-US" sz="2400" b="1" dirty="0"/>
              <a:t>   </a:t>
            </a:r>
            <a:r>
              <a:rPr lang="en-US" sz="2400" b="1" dirty="0" err="1"/>
              <a:t>num_of_processes</a:t>
            </a:r>
            <a:r>
              <a:rPr lang="ru-RU" sz="2400" b="1" dirty="0"/>
              <a:t> ./</a:t>
            </a:r>
            <a:r>
              <a:rPr lang="ru-RU" sz="2400" b="1" dirty="0" err="1"/>
              <a:t>a.out</a:t>
            </a:r>
            <a:r>
              <a:rPr lang="en-US" sz="2400" b="1" dirty="0"/>
              <a:t>   </a:t>
            </a:r>
            <a:endParaRPr lang="en-US" sz="2400" dirty="0"/>
          </a:p>
          <a:p>
            <a:pPr marL="0" indent="0">
              <a:buNone/>
            </a:pPr>
            <a:r>
              <a:rPr lang="en-US" altLang="ru-RU" sz="2400" dirty="0">
                <a:solidFill>
                  <a:srgbClr val="0070C0"/>
                </a:solidFill>
              </a:rPr>
              <a:t>(</a:t>
            </a:r>
            <a:r>
              <a:rPr lang="en-US" altLang="ru-RU" sz="2400" dirty="0" err="1">
                <a:solidFill>
                  <a:srgbClr val="0070C0"/>
                </a:solidFill>
              </a:rPr>
              <a:t>num_of_processes</a:t>
            </a:r>
            <a:r>
              <a:rPr lang="en-US" altLang="ru-RU" sz="2400" dirty="0">
                <a:solidFill>
                  <a:srgbClr val="0070C0"/>
                </a:solidFill>
              </a:rPr>
              <a:t>  is the number</a:t>
            </a:r>
            <a:r>
              <a:rPr lang="ru-RU" altLang="ru-RU" sz="2400" dirty="0">
                <a:solidFill>
                  <a:srgbClr val="0070C0"/>
                </a:solidFill>
              </a:rPr>
              <a:t>!</a:t>
            </a:r>
            <a:r>
              <a:rPr lang="en-US" altLang="ru-RU" sz="2400" dirty="0">
                <a:solidFill>
                  <a:srgbClr val="0070C0"/>
                </a:solidFill>
              </a:rPr>
              <a:t>)</a:t>
            </a:r>
            <a:endParaRPr lang="ru-RU" altLang="ru-RU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4477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/>
              <a:t>1st program, part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/* At this point, all pro</a:t>
            </a:r>
            <a:r>
              <a:rPr lang="ru-RU" sz="2400" dirty="0">
                <a:solidFill>
                  <a:srgbClr val="0070C0"/>
                </a:solidFill>
              </a:rPr>
              <a:t>с</a:t>
            </a:r>
            <a:r>
              <a:rPr lang="en-US" sz="2400" dirty="0" err="1">
                <a:solidFill>
                  <a:srgbClr val="0070C0"/>
                </a:solidFill>
              </a:rPr>
              <a:t>esses</a:t>
            </a:r>
            <a:r>
              <a:rPr lang="en-US" sz="2400" dirty="0">
                <a:solidFill>
                  <a:srgbClr val="0070C0"/>
                </a:solidFill>
              </a:rPr>
              <a:t> are running equivalently, the rank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distinguishes the roles of the processes in the program,    with rank 0 often used specially... */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printf</a:t>
            </a:r>
            <a:r>
              <a:rPr lang="en-US" sz="2400" dirty="0"/>
              <a:t>("I am %d of %d\n", rank, size);</a:t>
            </a:r>
          </a:p>
          <a:p>
            <a:pPr marL="0" indent="0">
              <a:buNone/>
            </a:pPr>
            <a:r>
              <a:rPr lang="en-US" sz="2400" dirty="0"/>
              <a:t>      if (</a:t>
            </a:r>
            <a:r>
              <a:rPr lang="en-US" sz="2400" dirty="0" err="1"/>
              <a:t>myrank</a:t>
            </a:r>
            <a:r>
              <a:rPr lang="en-US" sz="2400" dirty="0"/>
              <a:t> == 0){</a:t>
            </a:r>
          </a:p>
          <a:p>
            <a:pPr marL="0" indent="633413">
              <a:buNone/>
            </a:pPr>
            <a:r>
              <a:rPr lang="en-US" sz="2400" dirty="0"/>
              <a:t>      for (i = 0; i &lt; 10; i++){</a:t>
            </a:r>
          </a:p>
          <a:p>
            <a:pPr marL="0" indent="633413">
              <a:buNone/>
            </a:pPr>
            <a:r>
              <a:rPr lang="en-US" sz="2400" dirty="0"/>
              <a:t>          array[i] = i;</a:t>
            </a:r>
          </a:p>
          <a:p>
            <a:pPr marL="0" indent="633413">
              <a:buNone/>
            </a:pPr>
            <a:r>
              <a:rPr lang="en-US" sz="2400" dirty="0"/>
              <a:t>      }</a:t>
            </a:r>
          </a:p>
          <a:p>
            <a:pPr marL="0" indent="633413">
              <a:buNone/>
            </a:pPr>
            <a:r>
              <a:rPr lang="en-US" sz="2400" dirty="0"/>
              <a:t>      </a:t>
            </a:r>
            <a:r>
              <a:rPr lang="en-US" sz="2400" dirty="0">
                <a:solidFill>
                  <a:srgbClr val="0070C0"/>
                </a:solidFill>
              </a:rPr>
              <a:t>/* send to rank 1: */ </a:t>
            </a:r>
          </a:p>
          <a:p>
            <a:pPr marL="0" indent="633413">
              <a:buNone/>
            </a:pPr>
            <a:r>
              <a:rPr lang="en-US" sz="2400" dirty="0">
                <a:solidFill>
                  <a:srgbClr val="FF0000"/>
                </a:solidFill>
              </a:rPr>
              <a:t>      </a:t>
            </a:r>
            <a:r>
              <a:rPr lang="en-US" sz="2400" dirty="0" err="1">
                <a:solidFill>
                  <a:srgbClr val="FF0000"/>
                </a:solidFill>
              </a:rPr>
              <a:t>MPI_Send</a:t>
            </a:r>
            <a:r>
              <a:rPr lang="en-US" sz="2400" dirty="0">
                <a:solidFill>
                  <a:srgbClr val="FF0000"/>
                </a:solidFill>
              </a:rPr>
              <a:t>(&amp;array[5], 5, MPI_INT, 1, 1, 				MPI_COMM_WORLD) ;         </a:t>
            </a:r>
          </a:p>
          <a:p>
            <a:pPr marL="0" indent="0">
              <a:buNone/>
            </a:pPr>
            <a:r>
              <a:rPr lang="en-US" sz="2400" dirty="0"/>
              <a:t>    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002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/>
              <a:t>1st program, part 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if (</a:t>
            </a:r>
            <a:r>
              <a:rPr lang="en-US" sz="2400" dirty="0" err="1"/>
              <a:t>myrank</a:t>
            </a:r>
            <a:r>
              <a:rPr lang="en-US" sz="2400" dirty="0"/>
              <a:t> == 1){</a:t>
            </a:r>
          </a:p>
          <a:p>
            <a:pPr marL="0" indent="265113">
              <a:buNone/>
            </a:pPr>
            <a:r>
              <a:rPr lang="en-US" sz="2400" dirty="0"/>
              <a:t>      </a:t>
            </a:r>
          </a:p>
          <a:p>
            <a:pPr marL="0" indent="265113">
              <a:buNone/>
            </a:pPr>
            <a:r>
              <a:rPr lang="en-US" sz="2400" dirty="0"/>
              <a:t>     </a:t>
            </a:r>
            <a:r>
              <a:rPr lang="en-US" sz="2400" dirty="0">
                <a:solidFill>
                  <a:srgbClr val="0070C0"/>
                </a:solidFill>
              </a:rPr>
              <a:t>/* receive from rank 0: */ </a:t>
            </a:r>
          </a:p>
          <a:p>
            <a:pPr marL="0" indent="265113">
              <a:buNone/>
            </a:pPr>
            <a:r>
              <a:rPr lang="en-US" sz="2400" dirty="0"/>
              <a:t>      </a:t>
            </a:r>
            <a:r>
              <a:rPr lang="en-US" sz="2400" dirty="0" err="1">
                <a:solidFill>
                  <a:srgbClr val="FF0000"/>
                </a:solidFill>
              </a:rPr>
              <a:t>MPI_Recv</a:t>
            </a:r>
            <a:r>
              <a:rPr lang="en-US" sz="2400" dirty="0">
                <a:solidFill>
                  <a:srgbClr val="FF0000"/>
                </a:solidFill>
              </a:rPr>
              <a:t>(array, 5, MPI_INT, 0, 1, MPI_COMM_WORLD,                      		&amp;Status);</a:t>
            </a:r>
          </a:p>
          <a:p>
            <a:pPr marL="0" indent="265113">
              <a:buNone/>
            </a:pPr>
            <a:r>
              <a:rPr lang="en-US" sz="2400" dirty="0"/>
              <a:t>      for (i = 0; i &lt;5; i++){</a:t>
            </a:r>
          </a:p>
          <a:p>
            <a:pPr marL="0" indent="265113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("%d ", array[i]);</a:t>
            </a:r>
          </a:p>
          <a:p>
            <a:pPr marL="0" indent="265113">
              <a:buNone/>
            </a:pPr>
            <a:r>
              <a:rPr lang="en-US" sz="2400" dirty="0"/>
              <a:t>      }</a:t>
            </a:r>
          </a:p>
          <a:p>
            <a:pPr marL="0" indent="265113">
              <a:buNone/>
            </a:pPr>
            <a:r>
              <a:rPr lang="en-US" sz="2400" dirty="0"/>
              <a:t>      </a:t>
            </a:r>
            <a:r>
              <a:rPr lang="en-US" sz="2400" dirty="0" err="1"/>
              <a:t>printf</a:t>
            </a:r>
            <a:r>
              <a:rPr lang="en-US" sz="2400" dirty="0"/>
              <a:t>(“\n ");</a:t>
            </a:r>
          </a:p>
          <a:p>
            <a:pPr marL="0" indent="0">
              <a:buNone/>
            </a:pPr>
            <a:r>
              <a:rPr lang="en-US" sz="2400" dirty="0"/>
              <a:t>   }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16896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en-US" sz="4000" dirty="0"/>
              <a:t>1st program, part 6</a:t>
            </a:r>
            <a:endParaRPr lang="ru-RU" altLang="ru-RU" sz="4000" dirty="0">
              <a:latin typeface="Arial" charset="0"/>
            </a:endParaRPr>
          </a:p>
        </p:txBody>
      </p:sp>
      <p:sp>
        <p:nvSpPr>
          <p:cNvPr id="12291" name="Объект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11333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/* The MPI program must end using the MPI Finalize function */</a:t>
            </a:r>
          </a:p>
          <a:p>
            <a:pPr marL="0" indent="0" eaLnBrk="1" hangingPunct="1">
              <a:buFont typeface="Arial" charset="0"/>
              <a:buNone/>
            </a:pPr>
            <a:endParaRPr lang="en-US" altLang="ru-RU" sz="2200" dirty="0"/>
          </a:p>
          <a:p>
            <a:pPr marL="0" indent="0" eaLnBrk="1" hangingPunct="1">
              <a:buFont typeface="Arial" charset="0"/>
              <a:buNone/>
            </a:pPr>
            <a:r>
              <a:rPr lang="en-US" altLang="ru-RU" sz="2200" dirty="0"/>
              <a:t>    </a:t>
            </a:r>
          </a:p>
          <a:p>
            <a:pPr marL="0" indent="0">
              <a:buNone/>
            </a:pPr>
            <a:r>
              <a:rPr lang="en-US" altLang="ru-RU" sz="2200" dirty="0"/>
              <a:t>   </a:t>
            </a:r>
            <a:r>
              <a:rPr lang="en-US" sz="2400" dirty="0" err="1">
                <a:solidFill>
                  <a:srgbClr val="FF0000"/>
                </a:solidFill>
              </a:rPr>
              <a:t>MPI_Finalize</a:t>
            </a:r>
            <a:r>
              <a:rPr lang="en-US" sz="24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dirty="0"/>
              <a:t>   return 0;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77141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>
                <a:latin typeface="+mn-lt"/>
                <a:cs typeface="Arial" panose="020B0604020202020204" pitchFamily="34" charset="0"/>
              </a:rPr>
              <a:t>Compilation and running</a:t>
            </a:r>
            <a:endParaRPr lang="ru-RU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cs typeface="Arial" panose="020B0604020202020204" pitchFamily="34" charset="0"/>
              </a:rPr>
              <a:t>Compilation:</a:t>
            </a:r>
          </a:p>
          <a:p>
            <a:pPr marL="0" indent="0">
              <a:buNone/>
            </a:pPr>
            <a:r>
              <a:rPr lang="en-US" sz="2400" b="1" dirty="0" err="1">
                <a:cs typeface="Arial" panose="020B0604020202020204" pitchFamily="34" charset="0"/>
              </a:rPr>
              <a:t>mpicc</a:t>
            </a:r>
            <a:r>
              <a:rPr lang="en-US" sz="2400" b="1" dirty="0">
                <a:cs typeface="Arial" panose="020B0604020202020204" pitchFamily="34" charset="0"/>
              </a:rPr>
              <a:t>    </a:t>
            </a:r>
            <a:r>
              <a:rPr lang="en-US" sz="2400" b="1" dirty="0" err="1">
                <a:cs typeface="Arial" panose="020B0604020202020204" pitchFamily="34" charset="0"/>
              </a:rPr>
              <a:t>file_name.c</a:t>
            </a:r>
            <a:endParaRPr lang="en-US" sz="2400" b="1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cs typeface="Arial" panose="020B0604020202020204" pitchFamily="34" charset="0"/>
              </a:rPr>
              <a:t>(by default the executable is named "</a:t>
            </a:r>
            <a:r>
              <a:rPr lang="en-US" sz="2400" dirty="0" err="1">
                <a:solidFill>
                  <a:srgbClr val="0070C0"/>
                </a:solidFill>
                <a:cs typeface="Arial" panose="020B0604020202020204" pitchFamily="34" charset="0"/>
              </a:rPr>
              <a:t>a.out</a:t>
            </a:r>
            <a:r>
              <a:rPr lang="en-US" sz="2400" dirty="0">
                <a:solidFill>
                  <a:srgbClr val="0070C0"/>
                </a:solidFill>
                <a:cs typeface="Arial" panose="020B0604020202020204" pitchFamily="34" charset="0"/>
              </a:rPr>
              <a:t>")</a:t>
            </a:r>
          </a:p>
          <a:p>
            <a:pPr marL="0" indent="0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cs typeface="Arial" panose="020B0604020202020204" pitchFamily="34" charset="0"/>
              </a:rPr>
              <a:t>Running:</a:t>
            </a:r>
          </a:p>
          <a:p>
            <a:pPr marL="0" indent="0">
              <a:buNone/>
            </a:pPr>
            <a:r>
              <a:rPr lang="ru-RU" sz="2400" b="1" dirty="0" err="1">
                <a:cs typeface="Arial" panose="020B0604020202020204" pitchFamily="34" charset="0"/>
              </a:rPr>
              <a:t>mpirun</a:t>
            </a:r>
            <a:r>
              <a:rPr lang="ru-RU" sz="2400" b="1" dirty="0">
                <a:cs typeface="Arial" panose="020B0604020202020204" pitchFamily="34" charset="0"/>
              </a:rPr>
              <a:t> </a:t>
            </a:r>
            <a:r>
              <a:rPr lang="en-US" sz="2400" b="1" dirty="0">
                <a:cs typeface="Arial" panose="020B0604020202020204" pitchFamily="34" charset="0"/>
              </a:rPr>
              <a:t>   </a:t>
            </a:r>
            <a:r>
              <a:rPr lang="ru-RU" sz="2400" b="1" dirty="0">
                <a:cs typeface="Arial" panose="020B0604020202020204" pitchFamily="34" charset="0"/>
              </a:rPr>
              <a:t>-</a:t>
            </a:r>
            <a:r>
              <a:rPr lang="ru-RU" sz="2400" b="1" dirty="0" err="1">
                <a:cs typeface="Arial" panose="020B0604020202020204" pitchFamily="34" charset="0"/>
              </a:rPr>
              <a:t>np</a:t>
            </a:r>
            <a:r>
              <a:rPr lang="ru-RU" sz="2400" b="1" dirty="0">
                <a:cs typeface="Arial" panose="020B0604020202020204" pitchFamily="34" charset="0"/>
              </a:rPr>
              <a:t> </a:t>
            </a:r>
            <a:r>
              <a:rPr lang="en-US" sz="2400" b="1" dirty="0">
                <a:cs typeface="Arial" panose="020B0604020202020204" pitchFamily="34" charset="0"/>
              </a:rPr>
              <a:t>   </a:t>
            </a:r>
            <a:r>
              <a:rPr lang="en-US" sz="2400" b="1" dirty="0" err="1">
                <a:cs typeface="Arial" panose="020B0604020202020204" pitchFamily="34" charset="0"/>
              </a:rPr>
              <a:t>num_of_processes</a:t>
            </a:r>
            <a:r>
              <a:rPr lang="ru-RU" sz="2400" b="1" dirty="0">
                <a:cs typeface="Arial" panose="020B0604020202020204" pitchFamily="34" charset="0"/>
              </a:rPr>
              <a:t> ./</a:t>
            </a:r>
            <a:r>
              <a:rPr lang="ru-RU" sz="2400" b="1" dirty="0" err="1">
                <a:cs typeface="Arial" panose="020B0604020202020204" pitchFamily="34" charset="0"/>
              </a:rPr>
              <a:t>a.out</a:t>
            </a:r>
            <a:r>
              <a:rPr lang="en-US" sz="2400" b="1" dirty="0">
                <a:cs typeface="Arial" panose="020B0604020202020204" pitchFamily="34" charset="0"/>
              </a:rPr>
              <a:t>   </a:t>
            </a: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400" dirty="0">
                <a:solidFill>
                  <a:srgbClr val="0070C0"/>
                </a:solidFill>
                <a:cs typeface="Arial" panose="020B0604020202020204" pitchFamily="34" charset="0"/>
              </a:rPr>
              <a:t>(</a:t>
            </a:r>
            <a:r>
              <a:rPr lang="en-US" altLang="ru-RU" sz="2400" dirty="0" err="1">
                <a:solidFill>
                  <a:srgbClr val="0070C0"/>
                </a:solidFill>
                <a:cs typeface="Arial" panose="020B0604020202020204" pitchFamily="34" charset="0"/>
              </a:rPr>
              <a:t>num_of_processes</a:t>
            </a:r>
            <a:r>
              <a:rPr lang="en-US" altLang="ru-RU" sz="2400" dirty="0">
                <a:solidFill>
                  <a:srgbClr val="0070C0"/>
                </a:solidFill>
                <a:cs typeface="Arial" panose="020B0604020202020204" pitchFamily="34" charset="0"/>
              </a:rPr>
              <a:t>  is the number</a:t>
            </a:r>
            <a:r>
              <a:rPr lang="ru-RU" altLang="ru-RU" sz="2400" dirty="0">
                <a:solidFill>
                  <a:srgbClr val="0070C0"/>
                </a:solidFill>
                <a:cs typeface="Arial" panose="020B0604020202020204" pitchFamily="34" charset="0"/>
              </a:rPr>
              <a:t>!</a:t>
            </a:r>
            <a:r>
              <a:rPr lang="en-US" altLang="ru-RU" sz="2400" dirty="0">
                <a:solidFill>
                  <a:srgbClr val="0070C0"/>
                </a:solidFill>
                <a:cs typeface="Arial" panose="020B0604020202020204" pitchFamily="34" charset="0"/>
              </a:rPr>
              <a:t>)</a:t>
            </a:r>
            <a:endParaRPr lang="ru-RU" altLang="ru-RU" sz="2400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324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Some software 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6855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 </a:t>
            </a:r>
            <a:r>
              <a:rPr lang="en-US" altLang="ru-RU" sz="2400" dirty="0"/>
              <a:t>if (</a:t>
            </a:r>
            <a:r>
              <a:rPr lang="en-US" altLang="ru-RU" sz="2400" dirty="0" err="1"/>
              <a:t>myrank</a:t>
            </a:r>
            <a:r>
              <a:rPr lang="en-US" altLang="ru-RU" sz="2400" dirty="0"/>
              <a:t> == 0){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/>
              <a:t>      for (</a:t>
            </a:r>
            <a:r>
              <a:rPr lang="en-US" altLang="ru-RU" sz="2400" dirty="0" err="1"/>
              <a:t>i</a:t>
            </a:r>
            <a:r>
              <a:rPr lang="en-US" altLang="ru-RU" sz="2400" dirty="0"/>
              <a:t> = 1; </a:t>
            </a:r>
            <a:r>
              <a:rPr lang="en-US" altLang="ru-RU" sz="2400" dirty="0" err="1"/>
              <a:t>i</a:t>
            </a:r>
            <a:r>
              <a:rPr lang="en-US" altLang="ru-RU" sz="2400" dirty="0"/>
              <a:t> &lt; size; </a:t>
            </a:r>
            <a:r>
              <a:rPr lang="en-US" altLang="ru-RU" sz="2400" dirty="0" err="1"/>
              <a:t>i</a:t>
            </a:r>
            <a:r>
              <a:rPr lang="en-US" altLang="ru-RU" sz="2400" dirty="0"/>
              <a:t>++){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solidFill>
                  <a:srgbClr val="0070C0"/>
                </a:solidFill>
              </a:rPr>
              <a:t>             /* </a:t>
            </a:r>
            <a:r>
              <a:rPr lang="en-US" sz="2400" dirty="0">
                <a:solidFill>
                  <a:srgbClr val="0070C0"/>
                </a:solidFill>
              </a:rPr>
              <a:t>sending messages to processes with ranks </a:t>
            </a:r>
            <a:r>
              <a:rPr lang="en-US" altLang="ru-RU" sz="2400" dirty="0">
                <a:solidFill>
                  <a:srgbClr val="0070C0"/>
                </a:solidFill>
              </a:rPr>
              <a:t>i: */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solidFill>
                  <a:srgbClr val="FF0000"/>
                </a:solidFill>
              </a:rPr>
              <a:t>            </a:t>
            </a:r>
            <a:r>
              <a:rPr lang="en-US" altLang="ru-RU" sz="2400" dirty="0" err="1">
                <a:solidFill>
                  <a:srgbClr val="FF0000"/>
                </a:solidFill>
              </a:rPr>
              <a:t>MPI_Send</a:t>
            </a:r>
            <a:r>
              <a:rPr lang="en-US" altLang="ru-RU" sz="2400" dirty="0">
                <a:solidFill>
                  <a:srgbClr val="FF0000"/>
                </a:solidFill>
              </a:rPr>
              <a:t>(&amp;</a:t>
            </a:r>
            <a:r>
              <a:rPr lang="en-US" altLang="ru-RU" sz="2400" dirty="0" err="1">
                <a:solidFill>
                  <a:srgbClr val="FF0000"/>
                </a:solidFill>
              </a:rPr>
              <a:t>buf</a:t>
            </a:r>
            <a:r>
              <a:rPr lang="en-US" altLang="ru-RU" sz="2400" dirty="0">
                <a:solidFill>
                  <a:srgbClr val="FF0000"/>
                </a:solidFill>
                <a:latin typeface="Arial" charset="0"/>
              </a:rPr>
              <a:t>[</a:t>
            </a:r>
            <a:r>
              <a:rPr lang="en-US" altLang="ru-RU" sz="2400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altLang="ru-RU" sz="2400" dirty="0">
                <a:solidFill>
                  <a:srgbClr val="FF0000"/>
                </a:solidFill>
                <a:latin typeface="Arial" charset="0"/>
              </a:rPr>
              <a:t>*N/size]</a:t>
            </a:r>
            <a:r>
              <a:rPr lang="en-US" altLang="ru-RU" sz="2400" dirty="0">
                <a:solidFill>
                  <a:srgbClr val="FF0000"/>
                </a:solidFill>
              </a:rPr>
              <a:t>, N/size, MPI_INT, </a:t>
            </a:r>
            <a:r>
              <a:rPr lang="en-US" altLang="ru-RU" sz="2400" dirty="0" err="1">
                <a:solidFill>
                  <a:srgbClr val="FF0000"/>
                </a:solidFill>
              </a:rPr>
              <a:t>i</a:t>
            </a:r>
            <a:r>
              <a:rPr lang="en-US" altLang="ru-RU" sz="2400" dirty="0">
                <a:solidFill>
                  <a:srgbClr val="FF0000"/>
                </a:solidFill>
              </a:rPr>
              <a:t>, </a:t>
            </a:r>
            <a:r>
              <a:rPr lang="en-US" altLang="ru-RU" sz="2400" dirty="0" err="1">
                <a:solidFill>
                  <a:srgbClr val="FF0000"/>
                </a:solidFill>
              </a:rPr>
              <a:t>i</a:t>
            </a:r>
            <a:r>
              <a:rPr lang="en-US" altLang="ru-RU" sz="2400" dirty="0">
                <a:solidFill>
                  <a:srgbClr val="FF0000"/>
                </a:solidFill>
              </a:rPr>
              <a:t>, 	         					MPI_COMM_WORLD) ;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/>
              <a:t>  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/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ru-RU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/>
              <a:t>if (</a:t>
            </a:r>
            <a:r>
              <a:rPr lang="en-US" altLang="ru-RU" sz="2400" dirty="0" err="1"/>
              <a:t>myrank</a:t>
            </a:r>
            <a:r>
              <a:rPr lang="en-US" altLang="ru-RU" sz="2400" dirty="0"/>
              <a:t> != 0){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solidFill>
                  <a:srgbClr val="0070C0"/>
                </a:solidFill>
              </a:rPr>
              <a:t>         /* </a:t>
            </a:r>
            <a:r>
              <a:rPr lang="en-US" sz="2400" dirty="0">
                <a:solidFill>
                  <a:srgbClr val="0070C0"/>
                </a:solidFill>
              </a:rPr>
              <a:t>each of the processes receives a message from the process rank </a:t>
            </a:r>
            <a:r>
              <a:rPr lang="en-US" altLang="ru-RU" sz="2400" dirty="0">
                <a:solidFill>
                  <a:srgbClr val="0070C0"/>
                </a:solidFill>
              </a:rPr>
              <a:t>0*/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solidFill>
                  <a:srgbClr val="FF0000"/>
                </a:solidFill>
              </a:rPr>
              <a:t>         </a:t>
            </a:r>
            <a:r>
              <a:rPr lang="en-US" altLang="ru-RU" sz="2400" dirty="0" err="1">
                <a:solidFill>
                  <a:srgbClr val="FF0000"/>
                </a:solidFill>
              </a:rPr>
              <a:t>MPI_Recv</a:t>
            </a:r>
            <a:r>
              <a:rPr lang="en-US" altLang="ru-RU" sz="2400" dirty="0">
                <a:solidFill>
                  <a:srgbClr val="FF0000"/>
                </a:solidFill>
              </a:rPr>
              <a:t> (&amp;</a:t>
            </a:r>
            <a:r>
              <a:rPr lang="en-US" altLang="ru-RU" sz="2400" dirty="0" err="1">
                <a:solidFill>
                  <a:srgbClr val="FF0000"/>
                </a:solidFill>
              </a:rPr>
              <a:t>buf</a:t>
            </a:r>
            <a:r>
              <a:rPr lang="en-US" altLang="ru-RU" sz="2400" dirty="0">
                <a:solidFill>
                  <a:srgbClr val="FF0000"/>
                </a:solidFill>
              </a:rPr>
              <a:t>[0], N/size, MPI_INT, 0, </a:t>
            </a:r>
            <a:r>
              <a:rPr lang="en-US" altLang="ru-RU" sz="2400" dirty="0" err="1">
                <a:solidFill>
                  <a:srgbClr val="FF0000"/>
                </a:solidFill>
              </a:rPr>
              <a:t>myrank</a:t>
            </a:r>
            <a:r>
              <a:rPr lang="en-US" altLang="ru-RU" sz="2400" dirty="0">
                <a:solidFill>
                  <a:srgbClr val="FF0000"/>
                </a:solidFill>
              </a:rPr>
              <a:t>,          				  MPI_COMM_WORLD,  &amp;Status);</a:t>
            </a:r>
            <a:endParaRPr lang="en-US" altLang="ru-RU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/>
              <a:t>}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55456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/>
              <a:t>Determining the running time </a:t>
            </a:r>
            <a:br>
              <a:rPr lang="en-US" sz="3600" dirty="0"/>
            </a:br>
            <a:r>
              <a:rPr lang="en-US" sz="3600" dirty="0"/>
              <a:t>of a parallel program</a:t>
            </a:r>
            <a:endParaRPr lang="ru-RU" sz="4000" dirty="0">
              <a:latin typeface="Arial" charset="0"/>
            </a:endParaRPr>
          </a:p>
        </p:txBody>
      </p:sp>
      <p:sp>
        <p:nvSpPr>
          <p:cNvPr id="19459" name="Объект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5040312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ru-RU" sz="2400" dirty="0"/>
              <a:t>double </a:t>
            </a:r>
            <a:r>
              <a:rPr lang="en-US" altLang="ru-RU" sz="2400" dirty="0" err="1">
                <a:solidFill>
                  <a:srgbClr val="FF0000"/>
                </a:solidFill>
              </a:rPr>
              <a:t>MPI_Wtime</a:t>
            </a:r>
            <a:r>
              <a:rPr lang="en-US" altLang="ru-RU" sz="2400" dirty="0">
                <a:solidFill>
                  <a:srgbClr val="FF0000"/>
                </a:solidFill>
              </a:rPr>
              <a:t>(</a:t>
            </a:r>
            <a:r>
              <a:rPr lang="en-US" altLang="ru-RU" sz="2400" dirty="0"/>
              <a:t>void</a:t>
            </a:r>
            <a:r>
              <a:rPr lang="en-US" altLang="ru-RU" sz="2400" dirty="0">
                <a:solidFill>
                  <a:srgbClr val="FF0000"/>
                </a:solidFill>
              </a:rPr>
              <a:t>)</a:t>
            </a:r>
            <a:r>
              <a:rPr lang="en-US" altLang="ru-RU" sz="2400" dirty="0"/>
              <a:t> – </a:t>
            </a:r>
            <a:r>
              <a:rPr lang="en-US" sz="2400" dirty="0"/>
              <a:t>returns the astronomical time in seconds (real number) since some point in the past. The difference between the returned values will show the operating time of this section</a:t>
            </a:r>
            <a:r>
              <a:rPr lang="ru-RU" altLang="ru-RU" sz="2400" dirty="0"/>
              <a:t>.</a:t>
            </a:r>
          </a:p>
          <a:p>
            <a:pPr marL="0" indent="0" eaLnBrk="1" hangingPunct="1">
              <a:buFont typeface="Arial" charset="0"/>
              <a:buNone/>
            </a:pPr>
            <a:endParaRPr lang="ru-RU" altLang="ru-RU" sz="2400" dirty="0"/>
          </a:p>
          <a:p>
            <a:pPr marL="0" indent="0" algn="ctr" eaLnBrk="1" hangingPunct="1">
              <a:buFont typeface="Arial" charset="0"/>
              <a:buNone/>
            </a:pPr>
            <a:r>
              <a:rPr lang="en-US" altLang="ru-RU" sz="2400" dirty="0"/>
              <a:t>Sample</a:t>
            </a:r>
            <a:r>
              <a:rPr lang="ru-RU" altLang="ru-RU" sz="2400" dirty="0"/>
              <a:t>: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ru-RU" sz="2400" dirty="0"/>
              <a:t>double begin, end, total;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ru-RU" sz="2400" dirty="0"/>
              <a:t>begin = </a:t>
            </a:r>
            <a:r>
              <a:rPr lang="en-US" altLang="ru-RU" sz="2400" dirty="0" err="1">
                <a:solidFill>
                  <a:srgbClr val="FF0000"/>
                </a:solidFill>
              </a:rPr>
              <a:t>MPI_Wtime</a:t>
            </a:r>
            <a:r>
              <a:rPr lang="en-US" altLang="ru-RU" sz="2400" dirty="0">
                <a:solidFill>
                  <a:srgbClr val="FF0000"/>
                </a:solidFill>
              </a:rPr>
              <a:t>()</a:t>
            </a:r>
            <a:r>
              <a:rPr lang="en-US" altLang="ru-RU" sz="2400" dirty="0"/>
              <a:t>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ru-RU" sz="2400" dirty="0"/>
              <a:t>….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ru-RU" sz="2400" dirty="0"/>
              <a:t>end = </a:t>
            </a:r>
            <a:r>
              <a:rPr lang="en-US" altLang="ru-RU" sz="2400" dirty="0" err="1">
                <a:solidFill>
                  <a:srgbClr val="FF0000"/>
                </a:solidFill>
              </a:rPr>
              <a:t>MPI_Wtime</a:t>
            </a:r>
            <a:r>
              <a:rPr lang="en-US" altLang="ru-RU" sz="2400" dirty="0">
                <a:solidFill>
                  <a:srgbClr val="FF0000"/>
                </a:solidFill>
              </a:rPr>
              <a:t>()</a:t>
            </a:r>
            <a:r>
              <a:rPr lang="en-US" altLang="ru-RU" sz="2400" dirty="0"/>
              <a:t>;</a:t>
            </a:r>
            <a:endParaRPr lang="ru-RU" altLang="ru-RU" sz="2400" dirty="0"/>
          </a:p>
          <a:p>
            <a:pPr marL="0" indent="0" eaLnBrk="1" hangingPunct="1">
              <a:buFont typeface="Arial" charset="0"/>
              <a:buNone/>
            </a:pPr>
            <a:r>
              <a:rPr lang="en-US" altLang="ru-RU" sz="2400" dirty="0"/>
              <a:t>total = end – begin;</a:t>
            </a:r>
          </a:p>
          <a:p>
            <a:pPr marL="0" indent="0" eaLnBrk="1" hangingPunct="1">
              <a:buFont typeface="Arial" charset="0"/>
              <a:buNone/>
            </a:pPr>
            <a:endParaRPr lang="en-US" altLang="ru-RU" sz="2400" dirty="0"/>
          </a:p>
          <a:p>
            <a:pPr marL="0" indent="0" eaLnBrk="1" hangingPunct="1">
              <a:buFont typeface="Arial" charset="0"/>
              <a:buNone/>
            </a:pPr>
            <a:endParaRPr lang="en-US" altLang="ru-RU" sz="2400" dirty="0"/>
          </a:p>
        </p:txBody>
      </p:sp>
    </p:spTree>
    <p:extLst>
      <p:ext uri="{BB962C8B-B14F-4D97-AF65-F5344CB8AC3E}">
        <p14:creationId xmlns:p14="http://schemas.microsoft.com/office/powerpoint/2010/main" val="11832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1300"/>
            <a:ext cx="6272213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38" y="1052513"/>
            <a:ext cx="419417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Box 1"/>
          <p:cNvSpPr txBox="1">
            <a:spLocks noChangeArrowheads="1"/>
          </p:cNvSpPr>
          <p:nvPr/>
        </p:nvSpPr>
        <p:spPr bwMode="auto">
          <a:xfrm>
            <a:off x="250825" y="6238875"/>
            <a:ext cx="5473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The most popular parallel programming libraries </a:t>
            </a:r>
            <a:r>
              <a:rPr lang="ru-RU" altLang="ru-RU" sz="1800" dirty="0"/>
              <a:t>*</a:t>
            </a:r>
          </a:p>
        </p:txBody>
      </p:sp>
      <p:sp>
        <p:nvSpPr>
          <p:cNvPr id="6149" name="TextBox 2"/>
          <p:cNvSpPr txBox="1">
            <a:spLocks noChangeArrowheads="1"/>
          </p:cNvSpPr>
          <p:nvPr/>
        </p:nvSpPr>
        <p:spPr bwMode="auto">
          <a:xfrm>
            <a:off x="6011863" y="4233863"/>
            <a:ext cx="31321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The most popular parallel programming languages </a:t>
            </a:r>
            <a:r>
              <a:rPr lang="ru-RU" altLang="ru-RU" sz="1800" dirty="0"/>
              <a:t>* </a:t>
            </a:r>
          </a:p>
        </p:txBody>
      </p:sp>
      <p:sp>
        <p:nvSpPr>
          <p:cNvPr id="6150" name="TextBox 3"/>
          <p:cNvSpPr txBox="1">
            <a:spLocks noChangeArrowheads="1"/>
          </p:cNvSpPr>
          <p:nvPr/>
        </p:nvSpPr>
        <p:spPr bwMode="auto">
          <a:xfrm>
            <a:off x="196850" y="1125538"/>
            <a:ext cx="473551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* - по данным опроса</a:t>
            </a:r>
            <a:r>
              <a:rPr lang="en-US" altLang="ru-RU" sz="1800" dirty="0"/>
              <a:t> </a:t>
            </a:r>
            <a:endParaRPr lang="ru-RU" altLang="ru-RU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 err="1"/>
              <a:t>Suess</a:t>
            </a:r>
            <a:r>
              <a:rPr lang="en-US" altLang="ru-RU" sz="1800" dirty="0"/>
              <a:t> M, Leopold C. Observations on the Publicity and Usage of </a:t>
            </a:r>
            <a:r>
              <a:rPr lang="en-US" altLang="ru-RU" sz="1800" dirty="0" err="1"/>
              <a:t>Paral</a:t>
            </a:r>
            <a:r>
              <a:rPr lang="en-US" altLang="ru-RU" sz="1800" dirty="0"/>
              <a:t>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 err="1"/>
              <a:t>lel</a:t>
            </a:r>
            <a:r>
              <a:rPr lang="en-US" altLang="ru-RU" sz="1800" dirty="0"/>
              <a:t>  Programming  Systems and Languages: A Survey Approach.</a:t>
            </a:r>
            <a:r>
              <a:rPr lang="ru-RU" altLang="ru-RU" sz="1800" dirty="0"/>
              <a:t> (2007)</a:t>
            </a:r>
          </a:p>
        </p:txBody>
      </p:sp>
      <p:sp>
        <p:nvSpPr>
          <p:cNvPr id="6151" name="Заголовок 1"/>
          <p:cNvSpPr txBox="1">
            <a:spLocks/>
          </p:cNvSpPr>
          <p:nvPr/>
        </p:nvSpPr>
        <p:spPr bwMode="auto">
          <a:xfrm>
            <a:off x="250825" y="44450"/>
            <a:ext cx="8642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3600" dirty="0"/>
              <a:t>Role and place of parallel languages and libraries</a:t>
            </a:r>
            <a:endParaRPr lang="ru-RU" altLang="ru-RU" sz="3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61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/>
              <a:t>History and overview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The message passing interface effort began in the summer of 1991. The draft MPI standard was presented at the Supercomputing '93 conference in November 1993. After a period of public comments, which resulted in some changes in MPI, version 1.0 of MPI was released in June 1994.</a:t>
            </a:r>
          </a:p>
          <a:p>
            <a:r>
              <a:rPr lang="en-US" sz="2400" dirty="0"/>
              <a:t>MPI is a language-independent communications protocol used to program parallel computers.</a:t>
            </a:r>
          </a:p>
          <a:p>
            <a:r>
              <a:rPr lang="en-US" sz="2400" dirty="0"/>
              <a:t>MPI is not sanctioned by any major standards body; nevertheless, it has become a de facto standard for communication among processes that model a parallel program running on a distributed memory system.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8710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dirty="0"/>
              <a:t>Concepts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 process is an instance of a computer program that is being executed. A computer program is a passive collection of instructions; a process is the actual execution of those instructions.</a:t>
            </a:r>
            <a:endParaRPr lang="ru-RU" sz="2400" dirty="0"/>
          </a:p>
        </p:txBody>
      </p:sp>
      <p:grpSp>
        <p:nvGrpSpPr>
          <p:cNvPr id="28" name="Группа 27"/>
          <p:cNvGrpSpPr/>
          <p:nvPr/>
        </p:nvGrpSpPr>
        <p:grpSpPr>
          <a:xfrm>
            <a:off x="1069975" y="3459163"/>
            <a:ext cx="1944688" cy="1741487"/>
            <a:chOff x="1069975" y="3459163"/>
            <a:chExt cx="1944688" cy="1741487"/>
          </a:xfrm>
        </p:grpSpPr>
        <p:sp>
          <p:nvSpPr>
            <p:cNvPr id="29" name="Скругленный прямоугольник 28"/>
            <p:cNvSpPr/>
            <p:nvPr/>
          </p:nvSpPr>
          <p:spPr bwMode="auto">
            <a:xfrm>
              <a:off x="1069975" y="3459163"/>
              <a:ext cx="1944688" cy="2873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Preamble</a:t>
              </a:r>
              <a:endParaRPr lang="ru-RU" dirty="0"/>
            </a:p>
          </p:txBody>
        </p:sp>
        <p:cxnSp>
          <p:nvCxnSpPr>
            <p:cNvPr id="30" name="Прямая со стрелкой 29"/>
            <p:cNvCxnSpPr/>
            <p:nvPr/>
          </p:nvCxnSpPr>
          <p:spPr bwMode="auto">
            <a:xfrm>
              <a:off x="2033588" y="3765550"/>
              <a:ext cx="0" cy="217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Прямоугольник 30"/>
            <p:cNvSpPr/>
            <p:nvPr/>
          </p:nvSpPr>
          <p:spPr bwMode="auto">
            <a:xfrm>
              <a:off x="1069975" y="3998913"/>
              <a:ext cx="1944688" cy="612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One process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work</a:t>
              </a:r>
            </a:p>
          </p:txBody>
        </p:sp>
        <p:sp>
          <p:nvSpPr>
            <p:cNvPr id="32" name="Скругленный прямоугольник 31"/>
            <p:cNvSpPr/>
            <p:nvPr/>
          </p:nvSpPr>
          <p:spPr bwMode="auto">
            <a:xfrm>
              <a:off x="1069975" y="4913313"/>
              <a:ext cx="1944688" cy="2873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Post-processing</a:t>
              </a:r>
              <a:endParaRPr lang="ru-RU" dirty="0"/>
            </a:p>
          </p:txBody>
        </p:sp>
        <p:cxnSp>
          <p:nvCxnSpPr>
            <p:cNvPr id="33" name="Прямая со стрелкой 32"/>
            <p:cNvCxnSpPr/>
            <p:nvPr/>
          </p:nvCxnSpPr>
          <p:spPr bwMode="auto">
            <a:xfrm>
              <a:off x="2033588" y="4611688"/>
              <a:ext cx="7937" cy="2873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Группа 34"/>
          <p:cNvGrpSpPr/>
          <p:nvPr/>
        </p:nvGrpSpPr>
        <p:grpSpPr>
          <a:xfrm>
            <a:off x="5075238" y="3473450"/>
            <a:ext cx="3313112" cy="2286000"/>
            <a:chOff x="5075238" y="3473450"/>
            <a:chExt cx="3313112" cy="2286000"/>
          </a:xfrm>
        </p:grpSpPr>
        <p:sp>
          <p:nvSpPr>
            <p:cNvPr id="38" name="Прямоугольник 37"/>
            <p:cNvSpPr/>
            <p:nvPr/>
          </p:nvSpPr>
          <p:spPr bwMode="auto">
            <a:xfrm>
              <a:off x="5075238" y="4292600"/>
              <a:ext cx="1008062" cy="6477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Work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process</a:t>
              </a:r>
              <a:endParaRPr lang="ru-RU" dirty="0"/>
            </a:p>
          </p:txBody>
        </p:sp>
        <p:sp>
          <p:nvSpPr>
            <p:cNvPr id="39" name="Прямоугольник 38"/>
            <p:cNvSpPr/>
            <p:nvPr/>
          </p:nvSpPr>
          <p:spPr bwMode="auto">
            <a:xfrm>
              <a:off x="7380288" y="4292600"/>
              <a:ext cx="1008062" cy="6477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Work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process</a:t>
              </a:r>
              <a:endParaRPr lang="ru-RU" dirty="0"/>
            </a:p>
          </p:txBody>
        </p:sp>
        <p:sp>
          <p:nvSpPr>
            <p:cNvPr id="40" name="Скругленный прямоугольник 39"/>
            <p:cNvSpPr/>
            <p:nvPr/>
          </p:nvSpPr>
          <p:spPr bwMode="auto">
            <a:xfrm>
              <a:off x="5773738" y="3473450"/>
              <a:ext cx="1944687" cy="28733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Preamble</a:t>
              </a:r>
              <a:endParaRPr lang="ru-RU" dirty="0"/>
            </a:p>
          </p:txBody>
        </p:sp>
        <p:cxnSp>
          <p:nvCxnSpPr>
            <p:cNvPr id="42" name="Прямая соединительная линия 41"/>
            <p:cNvCxnSpPr/>
            <p:nvPr/>
          </p:nvCxnSpPr>
          <p:spPr bwMode="auto">
            <a:xfrm>
              <a:off x="5594350" y="4005263"/>
              <a:ext cx="23034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/>
            <p:nvPr/>
          </p:nvCxnSpPr>
          <p:spPr bwMode="auto">
            <a:xfrm>
              <a:off x="5580063" y="4005263"/>
              <a:ext cx="0" cy="2873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>
              <a:endCxn id="39" idx="0"/>
            </p:cNvCxnSpPr>
            <p:nvPr/>
          </p:nvCxnSpPr>
          <p:spPr bwMode="auto">
            <a:xfrm>
              <a:off x="7883525" y="4005263"/>
              <a:ext cx="0" cy="2873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Прямоугольник 44"/>
            <p:cNvSpPr/>
            <p:nvPr/>
          </p:nvSpPr>
          <p:spPr bwMode="auto">
            <a:xfrm>
              <a:off x="6242050" y="4292600"/>
              <a:ext cx="1008063" cy="6477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Work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process</a:t>
              </a:r>
              <a:endParaRPr lang="ru-RU" dirty="0"/>
            </a:p>
          </p:txBody>
        </p:sp>
        <p:cxnSp>
          <p:nvCxnSpPr>
            <p:cNvPr id="46" name="Прямая соединительная линия 45"/>
            <p:cNvCxnSpPr>
              <a:stCxn id="38" idx="2"/>
            </p:cNvCxnSpPr>
            <p:nvPr/>
          </p:nvCxnSpPr>
          <p:spPr bwMode="auto">
            <a:xfrm>
              <a:off x="5580063" y="4940300"/>
              <a:ext cx="0" cy="2174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 bwMode="auto">
            <a:xfrm>
              <a:off x="6746081" y="4940300"/>
              <a:ext cx="0" cy="2174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 bwMode="auto">
            <a:xfrm>
              <a:off x="7912100" y="4940300"/>
              <a:ext cx="0" cy="2174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 bwMode="auto">
            <a:xfrm>
              <a:off x="5580063" y="5157788"/>
              <a:ext cx="233203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Скругленный прямоугольник 49"/>
            <p:cNvSpPr/>
            <p:nvPr/>
          </p:nvSpPr>
          <p:spPr bwMode="auto">
            <a:xfrm>
              <a:off x="5773738" y="5472113"/>
              <a:ext cx="1944687" cy="2873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Post-processing</a:t>
              </a:r>
              <a:endParaRPr lang="ru-RU" dirty="0"/>
            </a:p>
          </p:txBody>
        </p:sp>
        <p:cxnSp>
          <p:nvCxnSpPr>
            <p:cNvPr id="51" name="Прямая со стрелкой 50"/>
            <p:cNvCxnSpPr/>
            <p:nvPr/>
          </p:nvCxnSpPr>
          <p:spPr bwMode="auto">
            <a:xfrm>
              <a:off x="6742113" y="4021138"/>
              <a:ext cx="7937" cy="2873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/>
            <p:nvPr/>
          </p:nvCxnSpPr>
          <p:spPr bwMode="auto">
            <a:xfrm>
              <a:off x="6742113" y="5159375"/>
              <a:ext cx="7937" cy="2873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/>
            <p:cNvCxnSpPr/>
            <p:nvPr/>
          </p:nvCxnSpPr>
          <p:spPr bwMode="auto">
            <a:xfrm>
              <a:off x="6746081" y="3778250"/>
              <a:ext cx="0" cy="217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8674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ru-RU" sz="4000" dirty="0">
                <a:latin typeface="Arial" charset="0"/>
              </a:rPr>
              <a:t>Cluster. Host and logins</a:t>
            </a:r>
            <a:endParaRPr lang="ru-RU" altLang="ru-RU" sz="4000" dirty="0">
              <a:latin typeface="Arial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>
          <a:xfrm>
            <a:off x="457200" y="1052513"/>
            <a:ext cx="8229600" cy="4525962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800" b="1" dirty="0">
                <a:latin typeface="Arial" charset="0"/>
              </a:rPr>
              <a:t>Login</a:t>
            </a:r>
            <a:r>
              <a:rPr lang="ru-RU" sz="2800" b="1" dirty="0">
                <a:latin typeface="Arial" charset="0"/>
              </a:rPr>
              <a:t>:</a:t>
            </a:r>
          </a:p>
          <a:p>
            <a:pPr>
              <a:buNone/>
              <a:defRPr/>
            </a:pPr>
            <a:r>
              <a:rPr lang="ru-RU" sz="2800" dirty="0">
                <a:latin typeface="Arial" charset="0"/>
              </a:rPr>
              <a:t> </a:t>
            </a:r>
            <a:r>
              <a:rPr lang="en-US" sz="2800" dirty="0">
                <a:latin typeface="Arial" charset="0"/>
              </a:rPr>
              <a:t>  pd891XY</a:t>
            </a:r>
            <a:r>
              <a:rPr lang="ru-RU" sz="2800" dirty="0">
                <a:latin typeface="Arial" charset="0"/>
              </a:rPr>
              <a:t>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dirty="0">
                <a:latin typeface="Arial" charset="0"/>
              </a:rPr>
              <a:t>   XY is the number</a:t>
            </a:r>
          </a:p>
          <a:p>
            <a:pPr eaLnBrk="1" hangingPunct="1">
              <a:buFont typeface="Arial" charset="0"/>
              <a:buNone/>
              <a:defRPr/>
            </a:pPr>
            <a:endParaRPr lang="en-US" sz="2800" dirty="0">
              <a:latin typeface="Arial" charset="0"/>
            </a:endParaRPr>
          </a:p>
          <a:p>
            <a:pPr eaLnBrk="1" hangingPunct="1">
              <a:defRPr/>
            </a:pPr>
            <a:r>
              <a:rPr lang="en-US" sz="2800" b="1" dirty="0">
                <a:latin typeface="Arial" charset="0"/>
              </a:rPr>
              <a:t>Password</a:t>
            </a:r>
            <a:r>
              <a:rPr lang="ru-RU" sz="2800" b="1" dirty="0">
                <a:latin typeface="Arial" charset="0"/>
              </a:rPr>
              <a:t>: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ru-RU" sz="2800" dirty="0">
                <a:latin typeface="Arial" charset="0"/>
              </a:rPr>
              <a:t> </a:t>
            </a:r>
            <a:r>
              <a:rPr lang="en-US" sz="2800" dirty="0">
                <a:latin typeface="Arial" charset="0"/>
              </a:rPr>
              <a:t>  </a:t>
            </a:r>
            <a:r>
              <a:rPr lang="en-US" sz="2800" dirty="0"/>
              <a:t>…</a:t>
            </a:r>
            <a:r>
              <a:rPr lang="ru-RU" sz="2800" dirty="0"/>
              <a:t> </a:t>
            </a:r>
            <a:endParaRPr lang="en-US" sz="2800" dirty="0"/>
          </a:p>
          <a:p>
            <a:pPr eaLnBrk="1" hangingPunct="1">
              <a:buFont typeface="Arial" charset="0"/>
              <a:buNone/>
              <a:defRPr/>
            </a:pPr>
            <a:endParaRPr lang="en-US" sz="2800" dirty="0"/>
          </a:p>
          <a:p>
            <a:pPr>
              <a:defRPr/>
            </a:pPr>
            <a:r>
              <a:rPr lang="en-US" sz="2800" b="1" dirty="0">
                <a:latin typeface="Arial" charset="0"/>
              </a:rPr>
              <a:t>Host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800" dirty="0">
                <a:latin typeface="Arial" charset="0"/>
              </a:rPr>
              <a:t>   calc.cod.phystech.edu</a:t>
            </a:r>
            <a:endParaRPr lang="ru-RU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2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ru-RU" sz="4000" dirty="0">
                <a:latin typeface="Arial" charset="0"/>
              </a:rPr>
              <a:t>Some </a:t>
            </a:r>
            <a:r>
              <a:rPr lang="ru-RU" altLang="ru-RU" dirty="0" err="1"/>
              <a:t>Li</a:t>
            </a:r>
            <a:r>
              <a:rPr lang="en-US" altLang="ru-RU" dirty="0" err="1"/>
              <a:t>nux</a:t>
            </a:r>
            <a:r>
              <a:rPr lang="en-US" altLang="ru-RU" dirty="0"/>
              <a:t> commands</a:t>
            </a:r>
            <a:endParaRPr lang="ru-RU" altLang="ru-RU" dirty="0"/>
          </a:p>
        </p:txBody>
      </p:sp>
      <p:sp>
        <p:nvSpPr>
          <p:cNvPr id="5123" name="Объект 2"/>
          <p:cNvSpPr>
            <a:spLocks noGrp="1"/>
          </p:cNvSpPr>
          <p:nvPr>
            <p:ph idx="4294967295"/>
          </p:nvPr>
        </p:nvSpPr>
        <p:spPr>
          <a:xfrm>
            <a:off x="457200" y="1484313"/>
            <a:ext cx="8229600" cy="4525962"/>
          </a:xfrm>
        </p:spPr>
        <p:txBody>
          <a:bodyPr/>
          <a:lstStyle/>
          <a:p>
            <a:r>
              <a:rPr lang="en-US" sz="2000" dirty="0" err="1"/>
              <a:t>ls</a:t>
            </a:r>
            <a:r>
              <a:rPr lang="en-US" sz="2000" dirty="0"/>
              <a:t> - </a:t>
            </a:r>
            <a:r>
              <a:rPr lang="en-US" sz="2000" dirty="0">
                <a:solidFill>
                  <a:srgbClr val="0070C0"/>
                </a:solidFill>
              </a:rPr>
              <a:t>view files in the current directory</a:t>
            </a:r>
          </a:p>
          <a:p>
            <a:r>
              <a:rPr lang="en-US" sz="2000" dirty="0" err="1"/>
              <a:t>pwd</a:t>
            </a:r>
            <a:r>
              <a:rPr lang="en-US" sz="2000" dirty="0"/>
              <a:t> - </a:t>
            </a:r>
            <a:r>
              <a:rPr lang="en-US" sz="2000" dirty="0">
                <a:solidFill>
                  <a:srgbClr val="0070C0"/>
                </a:solidFill>
              </a:rPr>
              <a:t>view the path to the current directory</a:t>
            </a:r>
          </a:p>
          <a:p>
            <a:r>
              <a:rPr lang="en-US" sz="2000" dirty="0" err="1"/>
              <a:t>mkdir</a:t>
            </a:r>
            <a:r>
              <a:rPr lang="en-US" sz="2000" dirty="0"/>
              <a:t> </a:t>
            </a:r>
            <a:r>
              <a:rPr lang="en-US" sz="2000" dirty="0" err="1"/>
              <a:t>directory_name</a:t>
            </a:r>
            <a:r>
              <a:rPr lang="en-US" sz="2000" dirty="0"/>
              <a:t> - </a:t>
            </a:r>
            <a:r>
              <a:rPr lang="en-US" sz="2000" dirty="0">
                <a:solidFill>
                  <a:srgbClr val="0070C0"/>
                </a:solidFill>
              </a:rPr>
              <a:t>make a new directory</a:t>
            </a:r>
          </a:p>
          <a:p>
            <a:r>
              <a:rPr lang="en-US" sz="2000" dirty="0" err="1"/>
              <a:t>rmdir</a:t>
            </a:r>
            <a:r>
              <a:rPr lang="en-US" sz="2000" dirty="0"/>
              <a:t> </a:t>
            </a:r>
            <a:r>
              <a:rPr lang="en-US" sz="2000" dirty="0" err="1"/>
              <a:t>directory_name</a:t>
            </a:r>
            <a:r>
              <a:rPr lang="en-US" sz="2000" dirty="0"/>
              <a:t> - </a:t>
            </a:r>
            <a:r>
              <a:rPr lang="en-US" sz="2000" dirty="0">
                <a:solidFill>
                  <a:srgbClr val="0070C0"/>
                </a:solidFill>
              </a:rPr>
              <a:t>remove the directory</a:t>
            </a:r>
          </a:p>
          <a:p>
            <a:r>
              <a:rPr lang="en-US" sz="2000" dirty="0"/>
              <a:t>cd </a:t>
            </a:r>
            <a:r>
              <a:rPr lang="en-US" sz="2000" dirty="0" err="1"/>
              <a:t>directory_name</a:t>
            </a:r>
            <a:r>
              <a:rPr lang="en-US" sz="2000" dirty="0"/>
              <a:t> - </a:t>
            </a:r>
            <a:r>
              <a:rPr lang="en-US" sz="2000" dirty="0">
                <a:solidFill>
                  <a:srgbClr val="0070C0"/>
                </a:solidFill>
              </a:rPr>
              <a:t>go to the directory</a:t>
            </a:r>
          </a:p>
          <a:p>
            <a:r>
              <a:rPr lang="en-US" sz="2000" dirty="0"/>
              <a:t>cd / - </a:t>
            </a:r>
            <a:r>
              <a:rPr lang="en-US" sz="2000" dirty="0">
                <a:solidFill>
                  <a:srgbClr val="0070C0"/>
                </a:solidFill>
              </a:rPr>
              <a:t>go to the root directory</a:t>
            </a:r>
          </a:p>
          <a:p>
            <a:r>
              <a:rPr lang="en-US" sz="2000" dirty="0"/>
              <a:t>cd .. - </a:t>
            </a:r>
            <a:r>
              <a:rPr lang="en-US" sz="2000" dirty="0">
                <a:solidFill>
                  <a:srgbClr val="0070C0"/>
                </a:solidFill>
              </a:rPr>
              <a:t>go to a higher level</a:t>
            </a:r>
          </a:p>
          <a:p>
            <a:r>
              <a:rPr lang="en-US" sz="2000" dirty="0" err="1"/>
              <a:t>chmod</a:t>
            </a:r>
            <a:r>
              <a:rPr lang="en-US" sz="2000" dirty="0"/>
              <a:t> 755 filename - </a:t>
            </a:r>
            <a:r>
              <a:rPr lang="en-US" sz="2000" dirty="0">
                <a:solidFill>
                  <a:srgbClr val="0070C0"/>
                </a:solidFill>
              </a:rPr>
              <a:t>set file execution permissions</a:t>
            </a:r>
          </a:p>
          <a:p>
            <a:r>
              <a:rPr lang="en-US" sz="2000" dirty="0" err="1"/>
              <a:t>ssh</a:t>
            </a:r>
            <a:r>
              <a:rPr lang="en-US" sz="2000" dirty="0"/>
              <a:t> –p port login @ </a:t>
            </a:r>
            <a:r>
              <a:rPr lang="en-US" sz="2000" dirty="0" err="1"/>
              <a:t>remote_machine_name</a:t>
            </a:r>
            <a:r>
              <a:rPr lang="en-US" sz="2000" dirty="0"/>
              <a:t> - </a:t>
            </a:r>
            <a:r>
              <a:rPr lang="en-US" sz="2000" dirty="0">
                <a:solidFill>
                  <a:srgbClr val="0070C0"/>
                </a:solidFill>
              </a:rPr>
              <a:t>logging into a remote machine via </a:t>
            </a:r>
            <a:r>
              <a:rPr lang="en-US" sz="2000" dirty="0" err="1">
                <a:solidFill>
                  <a:srgbClr val="0070C0"/>
                </a:solidFill>
              </a:rPr>
              <a:t>ssh</a:t>
            </a:r>
            <a:r>
              <a:rPr lang="en-US" sz="2000" dirty="0">
                <a:solidFill>
                  <a:srgbClr val="0070C0"/>
                </a:solidFill>
              </a:rPr>
              <a:t> (Secure Shell), default port equals to 22</a:t>
            </a:r>
            <a:endParaRPr lang="ru-RU" altLang="ru-RU" sz="2000" dirty="0">
              <a:solidFill>
                <a:srgbClr val="0070C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2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ru-RU" sz="4000" dirty="0">
                <a:latin typeface="Arial" charset="0"/>
              </a:rPr>
              <a:t>Some vi editor commands</a:t>
            </a:r>
            <a:endParaRPr lang="ru-RU" altLang="ru-RU" sz="4000" dirty="0">
              <a:latin typeface="Arial" charset="0"/>
            </a:endParaRPr>
          </a:p>
        </p:txBody>
      </p:sp>
      <p:sp>
        <p:nvSpPr>
          <p:cNvPr id="9219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ru-RU" dirty="0"/>
              <a:t>vi </a:t>
            </a:r>
            <a:r>
              <a:rPr lang="en-US" altLang="ru-RU" dirty="0" err="1"/>
              <a:t>myfile.c</a:t>
            </a:r>
            <a:r>
              <a:rPr lang="en-US" altLang="ru-RU" dirty="0"/>
              <a:t> – </a:t>
            </a:r>
            <a:r>
              <a:rPr lang="en-US" dirty="0">
                <a:solidFill>
                  <a:srgbClr val="0070C0"/>
                </a:solidFill>
              </a:rPr>
              <a:t>create a new or open the old file</a:t>
            </a:r>
          </a:p>
          <a:p>
            <a:r>
              <a:rPr lang="en-US" altLang="ru-RU" dirty="0" err="1"/>
              <a:t>i</a:t>
            </a:r>
            <a:r>
              <a:rPr lang="en-US" altLang="ru-RU" dirty="0"/>
              <a:t>  – </a:t>
            </a:r>
            <a:r>
              <a:rPr lang="en-US" dirty="0">
                <a:solidFill>
                  <a:srgbClr val="0070C0"/>
                </a:solidFill>
              </a:rPr>
              <a:t>command after which you can enter some text</a:t>
            </a:r>
          </a:p>
          <a:p>
            <a:r>
              <a:rPr lang="en-US" altLang="ru-RU" dirty="0"/>
              <a:t>press Esc, :</a:t>
            </a:r>
            <a:r>
              <a:rPr lang="en-US" altLang="ru-RU" dirty="0" err="1"/>
              <a:t>wq</a:t>
            </a:r>
            <a:r>
              <a:rPr lang="en-US" altLang="ru-RU" dirty="0"/>
              <a:t>, press Enter</a:t>
            </a:r>
            <a:r>
              <a:rPr lang="ru-RU" altLang="ru-RU" dirty="0"/>
              <a:t> </a:t>
            </a:r>
            <a:r>
              <a:rPr lang="en-US" altLang="ru-RU" dirty="0"/>
              <a:t>– </a:t>
            </a:r>
            <a:r>
              <a:rPr lang="en-US" dirty="0">
                <a:solidFill>
                  <a:srgbClr val="0070C0"/>
                </a:solidFill>
              </a:rPr>
              <a:t>write to the file and exit editor</a:t>
            </a:r>
          </a:p>
          <a:p>
            <a:r>
              <a:rPr lang="en-US" altLang="ru-RU" dirty="0"/>
              <a:t>:</a:t>
            </a:r>
            <a:r>
              <a:rPr lang="ru-RU" altLang="ru-RU" dirty="0"/>
              <a:t>q! – </a:t>
            </a:r>
            <a:r>
              <a:rPr lang="en-US" altLang="ru-RU" dirty="0">
                <a:solidFill>
                  <a:srgbClr val="0070C0"/>
                </a:solidFill>
              </a:rPr>
              <a:t>press </a:t>
            </a:r>
            <a:r>
              <a:rPr lang="en-US" dirty="0">
                <a:solidFill>
                  <a:srgbClr val="0070C0"/>
                </a:solidFill>
              </a:rPr>
              <a:t>to exit without saving</a:t>
            </a:r>
            <a:endParaRPr lang="ru-RU" altLang="ru-RU" dirty="0">
              <a:solidFill>
                <a:srgbClr val="0070C0"/>
              </a:solidFill>
            </a:endParaRPr>
          </a:p>
          <a:p>
            <a:pPr eaLnBrk="1" hangingPunct="1"/>
            <a:endParaRPr lang="en-US" altLang="ru-RU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8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program, part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#include&lt;stdlib.h&gt;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#include&lt;</a:t>
            </a:r>
            <a:r>
              <a:rPr lang="en-US" sz="2400" dirty="0" err="1">
                <a:solidFill>
                  <a:srgbClr val="FF0000"/>
                </a:solidFill>
              </a:rPr>
              <a:t>mpi.h</a:t>
            </a:r>
            <a:r>
              <a:rPr lang="en-US" sz="2400" dirty="0">
                <a:solidFill>
                  <a:srgbClr val="FF0000"/>
                </a:solidFill>
              </a:rPr>
              <a:t>&gt;          </a:t>
            </a:r>
            <a:r>
              <a:rPr lang="en-US" sz="2400" dirty="0">
                <a:solidFill>
                  <a:srgbClr val="0070C0"/>
                </a:solidFill>
              </a:rPr>
              <a:t>//   </a:t>
            </a:r>
            <a:r>
              <a:rPr lang="en-US" sz="2400" dirty="0" err="1">
                <a:solidFill>
                  <a:srgbClr val="0070C0"/>
                </a:solidFill>
              </a:rPr>
              <a:t>mpi</a:t>
            </a:r>
            <a:r>
              <a:rPr lang="en-US" sz="2400" dirty="0">
                <a:solidFill>
                  <a:srgbClr val="0070C0"/>
                </a:solidFill>
              </a:rPr>
              <a:t> header file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main(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argc</a:t>
            </a:r>
            <a:r>
              <a:rPr lang="en-US" sz="2400" dirty="0"/>
              <a:t>, char *</a:t>
            </a:r>
            <a:r>
              <a:rPr lang="en-US" sz="2400" dirty="0" err="1"/>
              <a:t>argv</a:t>
            </a:r>
            <a:r>
              <a:rPr lang="en-US" sz="2400" dirty="0"/>
              <a:t>[]){</a:t>
            </a:r>
          </a:p>
          <a:p>
            <a:pPr marL="0" indent="442913">
              <a:buNone/>
            </a:pPr>
            <a:r>
              <a:rPr lang="en-US" sz="2400" dirty="0">
                <a:solidFill>
                  <a:srgbClr val="FF0000"/>
                </a:solidFill>
              </a:rPr>
              <a:t>   </a:t>
            </a:r>
            <a:r>
              <a:rPr lang="en-US" sz="2400" dirty="0" err="1"/>
              <a:t>int</a:t>
            </a:r>
            <a:r>
              <a:rPr lang="en-US" sz="2400" dirty="0"/>
              <a:t> i;</a:t>
            </a:r>
          </a:p>
          <a:p>
            <a:pPr marL="0" indent="442913">
              <a:buNone/>
            </a:pPr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array[10];</a:t>
            </a:r>
          </a:p>
          <a:p>
            <a:pPr marL="0" indent="442913">
              <a:buNone/>
            </a:pPr>
            <a:r>
              <a:rPr lang="en-US" sz="2400" dirty="0">
                <a:solidFill>
                  <a:srgbClr val="FF0000"/>
                </a:solidFill>
              </a:rPr>
              <a:t>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myrank</a:t>
            </a:r>
            <a:r>
              <a:rPr lang="en-US" sz="2400" dirty="0"/>
              <a:t>, size;</a:t>
            </a:r>
          </a:p>
          <a:p>
            <a:pPr marL="0" indent="442913">
              <a:buNone/>
            </a:pPr>
            <a:r>
              <a:rPr lang="en-US" sz="2400" dirty="0">
                <a:solidFill>
                  <a:srgbClr val="FF0000"/>
                </a:solidFill>
              </a:rPr>
              <a:t>   </a:t>
            </a:r>
            <a:r>
              <a:rPr lang="en-US" sz="2400" dirty="0" err="1">
                <a:solidFill>
                  <a:srgbClr val="FF0000"/>
                </a:solidFill>
              </a:rPr>
              <a:t>MPI_Status</a:t>
            </a:r>
            <a:r>
              <a:rPr lang="en-US" sz="2400" dirty="0">
                <a:solidFill>
                  <a:srgbClr val="FF0000"/>
                </a:solidFill>
              </a:rPr>
              <a:t> Status;     </a:t>
            </a:r>
            <a:r>
              <a:rPr lang="en-US" sz="2400" dirty="0">
                <a:solidFill>
                  <a:srgbClr val="0070C0"/>
                </a:solidFill>
              </a:rPr>
              <a:t>// </a:t>
            </a:r>
            <a:r>
              <a:rPr lang="en-US" sz="2400" dirty="0" err="1">
                <a:solidFill>
                  <a:srgbClr val="0070C0"/>
                </a:solidFill>
              </a:rPr>
              <a:t>mpi</a:t>
            </a:r>
            <a:r>
              <a:rPr lang="en-US" sz="2400" dirty="0">
                <a:solidFill>
                  <a:srgbClr val="0070C0"/>
                </a:solidFill>
              </a:rPr>
              <a:t> data type</a:t>
            </a:r>
            <a:endParaRPr lang="ru-RU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26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/>
              <a:t>1st program, part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>
                <a:solidFill>
                  <a:srgbClr val="0070C0"/>
                </a:solidFill>
              </a:rPr>
              <a:t>/* MPI programs start with </a:t>
            </a:r>
            <a:r>
              <a:rPr lang="en-US" sz="2400" dirty="0" err="1">
                <a:solidFill>
                  <a:srgbClr val="0070C0"/>
                </a:solidFill>
              </a:rPr>
              <a:t>MPI_Init</a:t>
            </a:r>
            <a:r>
              <a:rPr lang="en-US" sz="2400" dirty="0">
                <a:solidFill>
                  <a:srgbClr val="0070C0"/>
                </a:solidFill>
              </a:rPr>
              <a:t>; all 'N' processes exist thereafter */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 </a:t>
            </a:r>
            <a:r>
              <a:rPr lang="en-US" sz="2400" dirty="0" err="1">
                <a:solidFill>
                  <a:srgbClr val="FF0000"/>
                </a:solidFill>
              </a:rPr>
              <a:t>MPI_Init</a:t>
            </a:r>
            <a:r>
              <a:rPr lang="en-US" sz="2400" dirty="0">
                <a:solidFill>
                  <a:srgbClr val="FF0000"/>
                </a:solidFill>
              </a:rPr>
              <a:t>(&amp;</a:t>
            </a:r>
            <a:r>
              <a:rPr lang="en-US" sz="2400" dirty="0" err="1">
                <a:solidFill>
                  <a:srgbClr val="FF0000"/>
                </a:solidFill>
              </a:rPr>
              <a:t>argc</a:t>
            </a:r>
            <a:r>
              <a:rPr lang="en-US" sz="2400" dirty="0">
                <a:solidFill>
                  <a:srgbClr val="FF0000"/>
                </a:solidFill>
              </a:rPr>
              <a:t>, &amp;</a:t>
            </a:r>
            <a:r>
              <a:rPr lang="en-US" sz="2400" dirty="0" err="1">
                <a:solidFill>
                  <a:srgbClr val="FF0000"/>
                </a:solidFill>
              </a:rPr>
              <a:t>argv</a:t>
            </a:r>
            <a:r>
              <a:rPr lang="en-US" sz="2400" dirty="0">
                <a:solidFill>
                  <a:srgbClr val="FF0000"/>
                </a:solidFill>
              </a:rPr>
              <a:t>);  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/* find out how big the world of processes is */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</a:t>
            </a:r>
            <a:r>
              <a:rPr lang="en-US" sz="2400" dirty="0" err="1">
                <a:solidFill>
                  <a:srgbClr val="FF0000"/>
                </a:solidFill>
              </a:rPr>
              <a:t>MPI_Comm_size</a:t>
            </a:r>
            <a:r>
              <a:rPr lang="en-US" sz="2400" dirty="0">
                <a:solidFill>
                  <a:srgbClr val="FF0000"/>
                </a:solidFill>
              </a:rPr>
              <a:t>(MPI_COMM_WORLD, &amp;size);</a:t>
            </a:r>
            <a:endParaRPr lang="ru-RU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 </a:t>
            </a:r>
            <a:r>
              <a:rPr lang="en-US" sz="2400" dirty="0">
                <a:solidFill>
                  <a:srgbClr val="0070C0"/>
                </a:solidFill>
              </a:rPr>
              <a:t>/* and this processes' rank is */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 </a:t>
            </a:r>
            <a:r>
              <a:rPr lang="en-US" sz="2400" dirty="0" err="1">
                <a:solidFill>
                  <a:srgbClr val="FF0000"/>
                </a:solidFill>
              </a:rPr>
              <a:t>MPI_Comm_rank</a:t>
            </a:r>
            <a:r>
              <a:rPr lang="en-US" sz="2400" dirty="0">
                <a:solidFill>
                  <a:srgbClr val="FF0000"/>
                </a:solidFill>
              </a:rPr>
              <a:t>(MPI_COMM_WORLD, &amp;</a:t>
            </a:r>
            <a:r>
              <a:rPr lang="en-US" sz="2400" dirty="0" err="1">
                <a:solidFill>
                  <a:srgbClr val="FF0000"/>
                </a:solidFill>
              </a:rPr>
              <a:t>myrank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283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1173</Words>
  <Application>Microsoft Office PowerPoint</Application>
  <PresentationFormat>Экран (4:3)</PresentationFormat>
  <Paragraphs>160</Paragraphs>
  <Slides>17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Calibri</vt:lpstr>
      <vt:lpstr>Тема Office</vt:lpstr>
      <vt:lpstr>MPI practice</vt:lpstr>
      <vt:lpstr>Презентация PowerPoint</vt:lpstr>
      <vt:lpstr>History and overview</vt:lpstr>
      <vt:lpstr>Concepts</vt:lpstr>
      <vt:lpstr>Cluster. Host and logins</vt:lpstr>
      <vt:lpstr>Some Linux commands</vt:lpstr>
      <vt:lpstr>Some vi editor commands</vt:lpstr>
      <vt:lpstr>1st program, part 1</vt:lpstr>
      <vt:lpstr>1st program, part 2</vt:lpstr>
      <vt:lpstr>Первая программа, часть 3</vt:lpstr>
      <vt:lpstr>Compilation and running</vt:lpstr>
      <vt:lpstr>1st program, part 4</vt:lpstr>
      <vt:lpstr>1st program, part 5</vt:lpstr>
      <vt:lpstr>1st program, part 6</vt:lpstr>
      <vt:lpstr>Compilation and running</vt:lpstr>
      <vt:lpstr>Some software design</vt:lpstr>
      <vt:lpstr>Determining the running time  of a parallel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Russian-Indian summer school</dc:title>
  <dc:creator>adol</dc:creator>
  <cp:lastModifiedBy>Aleksey Doludenko</cp:lastModifiedBy>
  <cp:revision>20</cp:revision>
  <dcterms:created xsi:type="dcterms:W3CDTF">2013-06-11T06:25:23Z</dcterms:created>
  <dcterms:modified xsi:type="dcterms:W3CDTF">2020-09-07T17:10:55Z</dcterms:modified>
</cp:coreProperties>
</file>