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77" r:id="rId3"/>
    <p:sldId id="318" r:id="rId4"/>
    <p:sldId id="278" r:id="rId5"/>
    <p:sldId id="285" r:id="rId6"/>
    <p:sldId id="287" r:id="rId7"/>
    <p:sldId id="288" r:id="rId8"/>
    <p:sldId id="290" r:id="rId9"/>
    <p:sldId id="291" r:id="rId10"/>
    <p:sldId id="292" r:id="rId11"/>
    <p:sldId id="293" r:id="rId12"/>
    <p:sldId id="310" r:id="rId13"/>
    <p:sldId id="312" r:id="rId14"/>
    <p:sldId id="311" r:id="rId15"/>
    <p:sldId id="298" r:id="rId16"/>
    <p:sldId id="299" r:id="rId17"/>
    <p:sldId id="300" r:id="rId18"/>
    <p:sldId id="301" r:id="rId19"/>
    <p:sldId id="303" r:id="rId20"/>
    <p:sldId id="304" r:id="rId21"/>
    <p:sldId id="305" r:id="rId22"/>
    <p:sldId id="329" r:id="rId23"/>
    <p:sldId id="336" r:id="rId24"/>
    <p:sldId id="337" r:id="rId25"/>
    <p:sldId id="339" r:id="rId26"/>
    <p:sldId id="338" r:id="rId27"/>
    <p:sldId id="341" r:id="rId28"/>
    <p:sldId id="342" r:id="rId29"/>
    <p:sldId id="343" r:id="rId30"/>
    <p:sldId id="306" r:id="rId31"/>
    <p:sldId id="307" r:id="rId32"/>
    <p:sldId id="308" r:id="rId33"/>
    <p:sldId id="313" r:id="rId34"/>
    <p:sldId id="316" r:id="rId35"/>
    <p:sldId id="335" r:id="rId36"/>
    <p:sldId id="344" r:id="rId37"/>
    <p:sldId id="31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FDB5B-7453-4FDB-9D60-6CFFC3E965A9}">
          <p14:sldIdLst>
            <p14:sldId id="256"/>
            <p14:sldId id="277"/>
            <p14:sldId id="318"/>
            <p14:sldId id="278"/>
          </p14:sldIdLst>
        </p14:section>
        <p14:section name="Related work - by type" id="{921A0AFE-A4C0-4AD4-8FC5-C998F2E51269}">
          <p14:sldIdLst/>
        </p14:section>
        <p14:section name="main" id="{24CC5B30-27DA-44A6-B3BD-F928F53D1E87}">
          <p14:sldIdLst>
            <p14:sldId id="285"/>
            <p14:sldId id="287"/>
            <p14:sldId id="288"/>
            <p14:sldId id="290"/>
            <p14:sldId id="291"/>
            <p14:sldId id="292"/>
            <p14:sldId id="293"/>
            <p14:sldId id="310"/>
            <p14:sldId id="312"/>
            <p14:sldId id="311"/>
            <p14:sldId id="298"/>
            <p14:sldId id="299"/>
            <p14:sldId id="300"/>
            <p14:sldId id="301"/>
            <p14:sldId id="303"/>
            <p14:sldId id="304"/>
            <p14:sldId id="305"/>
            <p14:sldId id="329"/>
            <p14:sldId id="336"/>
            <p14:sldId id="337"/>
            <p14:sldId id="339"/>
            <p14:sldId id="338"/>
            <p14:sldId id="341"/>
            <p14:sldId id="342"/>
            <p14:sldId id="343"/>
            <p14:sldId id="306"/>
            <p14:sldId id="307"/>
            <p14:sldId id="308"/>
            <p14:sldId id="313"/>
            <p14:sldId id="316"/>
            <p14:sldId id="335"/>
            <p14:sldId id="344"/>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828E7"/>
    <a:srgbClr val="00B0F0"/>
    <a:srgbClr val="86132E"/>
    <a:srgbClr val="08B008"/>
    <a:srgbClr val="FF5F33"/>
    <a:srgbClr val="FF6D6D"/>
    <a:srgbClr val="FEFEFE"/>
    <a:srgbClr val="BD536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3" autoAdjust="0"/>
    <p:restoredTop sz="84968" autoAdjust="0"/>
  </p:normalViewPr>
  <p:slideViewPr>
    <p:cSldViewPr snapToGrid="0">
      <p:cViewPr varScale="1">
        <p:scale>
          <a:sx n="118" d="100"/>
          <a:sy n="118" d="100"/>
        </p:scale>
        <p:origin x="946"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6" d="100"/>
          <a:sy n="106" d="100"/>
        </p:scale>
        <p:origin x="3500"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Sheet1!$G$16</c:f>
              <c:strCache>
                <c:ptCount val="1"/>
                <c:pt idx="0">
                  <c:v>DCW13</c:v>
                </c:pt>
              </c:strCache>
            </c:strRef>
          </c:tx>
          <c:spPr>
            <a:solidFill>
              <a:schemeClr val="accent1"/>
            </a:solidFill>
            <a:ln>
              <a:noFill/>
            </a:ln>
            <a:effectLst/>
          </c:spPr>
          <c:invertIfNegative val="0"/>
          <c:cat>
            <c:numRef>
              <c:f>Sheet1!$H$15:$K$15</c:f>
              <c:numCache>
                <c:formatCode>General</c:formatCode>
                <c:ptCount val="4"/>
                <c:pt idx="0">
                  <c:v>256</c:v>
                </c:pt>
                <c:pt idx="1">
                  <c:v>4096</c:v>
                </c:pt>
                <c:pt idx="2">
                  <c:v>65536</c:v>
                </c:pt>
                <c:pt idx="3">
                  <c:v>1048576</c:v>
                </c:pt>
              </c:numCache>
            </c:numRef>
          </c:cat>
          <c:val>
            <c:numRef>
              <c:f>Sheet1!$H$16:$K$16</c:f>
              <c:numCache>
                <c:formatCode>General</c:formatCode>
                <c:ptCount val="4"/>
              </c:numCache>
            </c:numRef>
          </c:val>
          <c:extLst>
            <c:ext xmlns:c16="http://schemas.microsoft.com/office/drawing/2014/chart" uri="{C3380CC4-5D6E-409C-BE32-E72D297353CC}">
              <c16:uniqueId val="{00000000-9C81-4F3B-8B47-BF8BE46C24B9}"/>
            </c:ext>
          </c:extLst>
        </c:ser>
        <c:ser>
          <c:idx val="1"/>
          <c:order val="1"/>
          <c:tx>
            <c:strRef>
              <c:f>Sheet1!$G$17</c:f>
              <c:strCache>
                <c:ptCount val="1"/>
                <c:pt idx="0">
                  <c:v>DKT10</c:v>
                </c:pt>
              </c:strCache>
            </c:strRef>
          </c:tx>
          <c:spPr>
            <a:solidFill>
              <a:schemeClr val="accent2"/>
            </a:solidFill>
            <a:ln>
              <a:noFill/>
            </a:ln>
            <a:effectLst/>
          </c:spPr>
          <c:invertIfNegative val="0"/>
          <c:cat>
            <c:numRef>
              <c:f>Sheet1!$H$15:$K$15</c:f>
              <c:numCache>
                <c:formatCode>General</c:formatCode>
                <c:ptCount val="4"/>
                <c:pt idx="0">
                  <c:v>256</c:v>
                </c:pt>
                <c:pt idx="1">
                  <c:v>4096</c:v>
                </c:pt>
                <c:pt idx="2">
                  <c:v>65536</c:v>
                </c:pt>
                <c:pt idx="3">
                  <c:v>1048576</c:v>
                </c:pt>
              </c:numCache>
            </c:numRef>
          </c:cat>
          <c:val>
            <c:numRef>
              <c:f>Sheet1!$H$17:$K$17</c:f>
              <c:numCache>
                <c:formatCode>General</c:formatCode>
                <c:ptCount val="4"/>
                <c:pt idx="0">
                  <c:v>1.7</c:v>
                </c:pt>
                <c:pt idx="1">
                  <c:v>22.6</c:v>
                </c:pt>
                <c:pt idx="2">
                  <c:v>358</c:v>
                </c:pt>
                <c:pt idx="3">
                  <c:v>3050</c:v>
                </c:pt>
              </c:numCache>
            </c:numRef>
          </c:val>
          <c:extLst>
            <c:ext xmlns:c16="http://schemas.microsoft.com/office/drawing/2014/chart" uri="{C3380CC4-5D6E-409C-BE32-E72D297353CC}">
              <c16:uniqueId val="{00000001-9C81-4F3B-8B47-BF8BE46C24B9}"/>
            </c:ext>
          </c:extLst>
        </c:ser>
        <c:ser>
          <c:idx val="2"/>
          <c:order val="2"/>
          <c:tx>
            <c:strRef>
              <c:f>Sheet1!$G$18</c:f>
              <c:strCache>
                <c:ptCount val="1"/>
                <c:pt idx="0">
                  <c:v>RR17</c:v>
                </c:pt>
              </c:strCache>
            </c:strRef>
          </c:tx>
          <c:spPr>
            <a:solidFill>
              <a:schemeClr val="accent3"/>
            </a:solidFill>
            <a:ln>
              <a:noFill/>
            </a:ln>
            <a:effectLst/>
          </c:spPr>
          <c:invertIfNegative val="0"/>
          <c:cat>
            <c:numRef>
              <c:f>Sheet1!$H$15:$K$15</c:f>
              <c:numCache>
                <c:formatCode>General</c:formatCode>
                <c:ptCount val="4"/>
                <c:pt idx="0">
                  <c:v>256</c:v>
                </c:pt>
                <c:pt idx="1">
                  <c:v>4096</c:v>
                </c:pt>
                <c:pt idx="2">
                  <c:v>65536</c:v>
                </c:pt>
                <c:pt idx="3">
                  <c:v>1048576</c:v>
                </c:pt>
              </c:numCache>
            </c:numRef>
          </c:cat>
          <c:val>
            <c:numRef>
              <c:f>Sheet1!$H$18:$K$18</c:f>
              <c:numCache>
                <c:formatCode>General</c:formatCode>
                <c:ptCount val="4"/>
                <c:pt idx="0">
                  <c:v>0.2</c:v>
                </c:pt>
                <c:pt idx="1">
                  <c:v>0.9</c:v>
                </c:pt>
                <c:pt idx="2">
                  <c:v>9.6999999999999993</c:v>
                </c:pt>
                <c:pt idx="3">
                  <c:v>127</c:v>
                </c:pt>
              </c:numCache>
            </c:numRef>
          </c:val>
          <c:extLst>
            <c:ext xmlns:c16="http://schemas.microsoft.com/office/drawing/2014/chart" uri="{C3380CC4-5D6E-409C-BE32-E72D297353CC}">
              <c16:uniqueId val="{00000002-9C81-4F3B-8B47-BF8BE46C24B9}"/>
            </c:ext>
          </c:extLst>
        </c:ser>
        <c:dLbls>
          <c:showLegendKey val="0"/>
          <c:showVal val="0"/>
          <c:showCatName val="0"/>
          <c:showSerName val="0"/>
          <c:showPercent val="0"/>
          <c:showBubbleSize val="0"/>
        </c:dLbls>
        <c:gapWidth val="219"/>
        <c:overlap val="-27"/>
        <c:axId val="450472064"/>
        <c:axId val="450476376"/>
      </c:barChart>
      <c:catAx>
        <c:axId val="45047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0476376"/>
        <c:crosses val="autoZero"/>
        <c:auto val="1"/>
        <c:lblAlgn val="ctr"/>
        <c:lblOffset val="100"/>
        <c:noMultiLvlLbl val="0"/>
      </c:catAx>
      <c:valAx>
        <c:axId val="450476376"/>
        <c:scaling>
          <c:logBase val="2"/>
          <c:orientation val="minMax"/>
          <c:max val="16384"/>
          <c:min val="0.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dirty="0"/>
                  <a:t>Running Time (seconds)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0472064"/>
        <c:crosses val="autoZero"/>
        <c:crossBetween val="between"/>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1"/>
          <c:tx>
            <c:strRef>
              <c:f>Sheet1!$D$57</c:f>
              <c:strCache>
                <c:ptCount val="1"/>
                <c:pt idx="0">
                  <c:v>DKT10</c:v>
                </c:pt>
              </c:strCache>
            </c:strRef>
          </c:tx>
          <c:spPr>
            <a:ln w="25400" cap="rnd">
              <a:noFill/>
              <a:round/>
            </a:ln>
            <a:effectLst/>
          </c:spPr>
          <c:marker>
            <c:symbol val="circle"/>
            <c:size val="5"/>
            <c:spPr>
              <a:solidFill>
                <a:schemeClr val="accent2"/>
              </a:solidFill>
              <a:ln w="50800">
                <a:solidFill>
                  <a:schemeClr val="accent2"/>
                </a:solidFill>
              </a:ln>
              <a:effectLst/>
            </c:spPr>
          </c:marker>
          <c:xVal>
            <c:numRef>
              <c:f>Sheet1!$E$57</c:f>
              <c:numCache>
                <c:formatCode>General</c:formatCode>
                <c:ptCount val="1"/>
                <c:pt idx="0">
                  <c:v>5630</c:v>
                </c:pt>
              </c:numCache>
            </c:numRef>
          </c:xVal>
          <c:yVal>
            <c:numRef>
              <c:f>Sheet1!$F$57</c:f>
              <c:numCache>
                <c:formatCode>General</c:formatCode>
                <c:ptCount val="1"/>
                <c:pt idx="0">
                  <c:v>213</c:v>
                </c:pt>
              </c:numCache>
            </c:numRef>
          </c:yVal>
          <c:smooth val="0"/>
          <c:extLst>
            <c:ext xmlns:c16="http://schemas.microsoft.com/office/drawing/2014/chart" uri="{C3380CC4-5D6E-409C-BE32-E72D297353CC}">
              <c16:uniqueId val="{00000000-2BFD-49B7-BCEA-E997B4FBA24E}"/>
            </c:ext>
          </c:extLst>
        </c:ser>
        <c:ser>
          <c:idx val="2"/>
          <c:order val="2"/>
          <c:tx>
            <c:strRef>
              <c:f>Sheet1!$D$58</c:f>
              <c:strCache>
                <c:ptCount val="1"/>
                <c:pt idx="0">
                  <c:v>RR17</c:v>
                </c:pt>
              </c:strCache>
            </c:strRef>
          </c:tx>
          <c:spPr>
            <a:ln w="25400" cap="rnd">
              <a:noFill/>
              <a:round/>
            </a:ln>
            <a:effectLst/>
          </c:spPr>
          <c:marker>
            <c:symbol val="circle"/>
            <c:size val="5"/>
            <c:spPr>
              <a:solidFill>
                <a:schemeClr val="accent3"/>
              </a:solidFill>
              <a:ln w="50800">
                <a:solidFill>
                  <a:schemeClr val="accent3"/>
                </a:solidFill>
              </a:ln>
              <a:effectLst/>
            </c:spPr>
          </c:marker>
          <c:xVal>
            <c:numRef>
              <c:f>Sheet1!$E$58</c:f>
              <c:numCache>
                <c:formatCode>General</c:formatCode>
                <c:ptCount val="1"/>
                <c:pt idx="0">
                  <c:v>148</c:v>
                </c:pt>
              </c:numCache>
            </c:numRef>
          </c:xVal>
          <c:yVal>
            <c:numRef>
              <c:f>Sheet1!$F$58</c:f>
              <c:numCache>
                <c:formatCode>General</c:formatCode>
                <c:ptCount val="1"/>
                <c:pt idx="0">
                  <c:v>4970</c:v>
                </c:pt>
              </c:numCache>
            </c:numRef>
          </c:yVal>
          <c:smooth val="0"/>
          <c:extLst>
            <c:ext xmlns:c16="http://schemas.microsoft.com/office/drawing/2014/chart" uri="{C3380CC4-5D6E-409C-BE32-E72D297353CC}">
              <c16:uniqueId val="{00000001-2BFD-49B7-BCEA-E997B4FBA24E}"/>
            </c:ext>
          </c:extLst>
        </c:ser>
        <c:dLbls>
          <c:showLegendKey val="0"/>
          <c:showVal val="0"/>
          <c:showCatName val="0"/>
          <c:showSerName val="0"/>
          <c:showPercent val="0"/>
          <c:showBubbleSize val="0"/>
        </c:dLbls>
        <c:axId val="450472456"/>
        <c:axId val="450472848"/>
        <c:extLst>
          <c:ext xmlns:c15="http://schemas.microsoft.com/office/drawing/2012/chart" uri="{02D57815-91ED-43cb-92C2-25804820EDAC}">
            <c15:filteredScatterSeries>
              <c15:ser>
                <c:idx val="0"/>
                <c:order val="0"/>
                <c:tx>
                  <c:strRef>
                    <c:extLst>
                      <c:ext uri="{02D57815-91ED-43cb-92C2-25804820EDAC}">
                        <c15:formulaRef>
                          <c15:sqref>Sheet1!$D$56</c15:sqref>
                        </c15:formulaRef>
                      </c:ext>
                    </c:extLst>
                    <c:strCache>
                      <c:ptCount val="1"/>
                      <c:pt idx="0">
                        <c:v>DCW13</c:v>
                      </c:pt>
                    </c:strCache>
                  </c:strRef>
                </c:tx>
                <c:spPr>
                  <a:ln w="25400" cap="rnd">
                    <a:no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Sheet1!$E$56</c15:sqref>
                        </c15:formulaRef>
                      </c:ext>
                    </c:extLst>
                    <c:numCache>
                      <c:formatCode>General</c:formatCode>
                      <c:ptCount val="1"/>
                      <c:pt idx="0">
                        <c:v>21982.1538461538</c:v>
                      </c:pt>
                    </c:numCache>
                  </c:numRef>
                </c:xVal>
                <c:yVal>
                  <c:numRef>
                    <c:extLst>
                      <c:ext uri="{02D57815-91ED-43cb-92C2-25804820EDAC}">
                        <c15:formulaRef>
                          <c15:sqref>Sheet1!$F$56</c15:sqref>
                        </c15:formulaRef>
                      </c:ext>
                    </c:extLst>
                    <c:numCache>
                      <c:formatCode>General</c:formatCode>
                      <c:ptCount val="1"/>
                      <c:pt idx="0">
                        <c:v>8633.6578171091405</c:v>
                      </c:pt>
                    </c:numCache>
                  </c:numRef>
                </c:yVal>
                <c:smooth val="0"/>
                <c:extLst>
                  <c:ext xmlns:c16="http://schemas.microsoft.com/office/drawing/2014/chart" uri="{C3380CC4-5D6E-409C-BE32-E72D297353CC}">
                    <c16:uniqueId val="{00000000-1274-463D-AEB4-E99B70C90E69}"/>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Sheet1!$D$59</c15:sqref>
                        </c15:formulaRef>
                      </c:ext>
                    </c:extLst>
                    <c:strCache>
                      <c:ptCount val="1"/>
                      <c:pt idx="0">
                        <c:v>???</c:v>
                      </c:pt>
                    </c:strCache>
                  </c:strRef>
                </c:tx>
                <c:spPr>
                  <a:ln w="25400" cap="rnd">
                    <a:noFill/>
                    <a:round/>
                  </a:ln>
                  <a:effectLst/>
                </c:spPr>
                <c:marker>
                  <c:symbol val="circle"/>
                  <c:size val="5"/>
                  <c:spPr>
                    <a:solidFill>
                      <a:schemeClr val="accent4"/>
                    </a:solidFill>
                    <a:ln w="9525">
                      <a:solidFill>
                        <a:schemeClr val="accent4"/>
                      </a:solidFill>
                    </a:ln>
                    <a:effectLst/>
                  </c:spPr>
                </c:marker>
                <c:xVal>
                  <c:numRef>
                    <c:extLst xmlns:c15="http://schemas.microsoft.com/office/drawing/2012/chart">
                      <c:ext xmlns:c15="http://schemas.microsoft.com/office/drawing/2012/chart" uri="{02D57815-91ED-43cb-92C2-25804820EDAC}">
                        <c15:formulaRef>
                          <c15:sqref>Sheet1!$E$59</c15:sqref>
                        </c15:formulaRef>
                      </c:ext>
                    </c:extLst>
                    <c:numCache>
                      <c:formatCode>General</c:formatCode>
                      <c:ptCount val="1"/>
                      <c:pt idx="0">
                        <c:v>15</c:v>
                      </c:pt>
                    </c:numCache>
                  </c:numRef>
                </c:xVal>
                <c:yVal>
                  <c:numRef>
                    <c:extLst xmlns:c15="http://schemas.microsoft.com/office/drawing/2012/chart">
                      <c:ext xmlns:c15="http://schemas.microsoft.com/office/drawing/2012/chart" uri="{02D57815-91ED-43cb-92C2-25804820EDAC}">
                        <c15:formulaRef>
                          <c15:sqref>Sheet1!$F$59</c15:sqref>
                        </c15:formulaRef>
                      </c:ext>
                    </c:extLst>
                    <c:numCache>
                      <c:formatCode>General</c:formatCode>
                      <c:ptCount val="1"/>
                      <c:pt idx="0">
                        <c:v>1092</c:v>
                      </c:pt>
                    </c:numCache>
                  </c:numRef>
                </c:yVal>
                <c:smooth val="0"/>
                <c:extLst>
                  <c:ext xmlns:c16="http://schemas.microsoft.com/office/drawing/2014/chart" uri="{C3380CC4-5D6E-409C-BE32-E72D297353CC}">
                    <c16:uniqueId val="{00000001-1274-463D-AEB4-E99B70C90E69}"/>
                  </c:ext>
                </c:extLst>
              </c15:ser>
            </c15:filteredScatterSeries>
          </c:ext>
        </c:extLst>
      </c:scatterChart>
      <c:valAx>
        <c:axId val="450472456"/>
        <c:scaling>
          <c:logBase val="2"/>
          <c:orientation val="minMax"/>
          <c:max val="6553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Running Time (seconds)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0472848"/>
        <c:crosses val="autoZero"/>
        <c:crossBetween val="midCat"/>
      </c:valAx>
      <c:valAx>
        <c:axId val="450472848"/>
        <c:scaling>
          <c:logBase val="2"/>
          <c:orientation val="minMax"/>
          <c:max val="1638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Comm. (MB)</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0472456"/>
        <c:crosses val="autoZero"/>
        <c:crossBetween val="midCat"/>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Sheet1!$G$5</c:f>
              <c:strCache>
                <c:ptCount val="1"/>
                <c:pt idx="0">
                  <c:v>DCW13</c:v>
                </c:pt>
              </c:strCache>
            </c:strRef>
          </c:tx>
          <c:spPr>
            <a:solidFill>
              <a:schemeClr val="accent5"/>
            </a:solidFill>
            <a:ln>
              <a:noFill/>
            </a:ln>
            <a:effectLst/>
          </c:spPr>
          <c:invertIfNegative val="0"/>
          <c:cat>
            <c:numRef>
              <c:f>Sheet1!$H$4:$K$4</c:f>
              <c:numCache>
                <c:formatCode>General</c:formatCode>
                <c:ptCount val="4"/>
                <c:pt idx="0">
                  <c:v>256</c:v>
                </c:pt>
                <c:pt idx="1">
                  <c:v>4096</c:v>
                </c:pt>
                <c:pt idx="2">
                  <c:v>65536</c:v>
                </c:pt>
                <c:pt idx="3">
                  <c:v>1048576</c:v>
                </c:pt>
              </c:numCache>
            </c:numRef>
          </c:cat>
          <c:val>
            <c:numRef>
              <c:f>Sheet1!$H$5:$K$5</c:f>
              <c:numCache>
                <c:formatCode>General</c:formatCode>
                <c:ptCount val="4"/>
                <c:pt idx="0">
                  <c:v>3</c:v>
                </c:pt>
                <c:pt idx="1">
                  <c:v>58.5</c:v>
                </c:pt>
                <c:pt idx="2">
                  <c:v>1134</c:v>
                </c:pt>
                <c:pt idx="3">
                  <c:v>21982.1538461538</c:v>
                </c:pt>
              </c:numCache>
            </c:numRef>
          </c:val>
          <c:extLst>
            <c:ext xmlns:c16="http://schemas.microsoft.com/office/drawing/2014/chart" uri="{C3380CC4-5D6E-409C-BE32-E72D297353CC}">
              <c16:uniqueId val="{00000000-D393-4017-B8D5-7F17ECE9ED1C}"/>
            </c:ext>
          </c:extLst>
        </c:ser>
        <c:ser>
          <c:idx val="1"/>
          <c:order val="1"/>
          <c:tx>
            <c:strRef>
              <c:f>Sheet1!$G$6</c:f>
              <c:strCache>
                <c:ptCount val="1"/>
                <c:pt idx="0">
                  <c:v>DKT10</c:v>
                </c:pt>
              </c:strCache>
            </c:strRef>
          </c:tx>
          <c:spPr>
            <a:solidFill>
              <a:schemeClr val="accent2"/>
            </a:solidFill>
            <a:ln>
              <a:noFill/>
            </a:ln>
            <a:effectLst/>
          </c:spPr>
          <c:invertIfNegative val="0"/>
          <c:cat>
            <c:numRef>
              <c:f>Sheet1!$H$4:$K$4</c:f>
              <c:numCache>
                <c:formatCode>General</c:formatCode>
                <c:ptCount val="4"/>
                <c:pt idx="0">
                  <c:v>256</c:v>
                </c:pt>
                <c:pt idx="1">
                  <c:v>4096</c:v>
                </c:pt>
                <c:pt idx="2">
                  <c:v>65536</c:v>
                </c:pt>
                <c:pt idx="3">
                  <c:v>1048576</c:v>
                </c:pt>
              </c:numCache>
            </c:numRef>
          </c:cat>
          <c:val>
            <c:numRef>
              <c:f>Sheet1!$H$6:$K$6</c:f>
              <c:numCache>
                <c:formatCode>General</c:formatCode>
                <c:ptCount val="4"/>
                <c:pt idx="0">
                  <c:v>1.7</c:v>
                </c:pt>
                <c:pt idx="1">
                  <c:v>22.6</c:v>
                </c:pt>
                <c:pt idx="2">
                  <c:v>358</c:v>
                </c:pt>
                <c:pt idx="3">
                  <c:v>3050</c:v>
                </c:pt>
              </c:numCache>
            </c:numRef>
          </c:val>
          <c:extLst>
            <c:ext xmlns:c16="http://schemas.microsoft.com/office/drawing/2014/chart" uri="{C3380CC4-5D6E-409C-BE32-E72D297353CC}">
              <c16:uniqueId val="{00000001-D393-4017-B8D5-7F17ECE9ED1C}"/>
            </c:ext>
          </c:extLst>
        </c:ser>
        <c:ser>
          <c:idx val="2"/>
          <c:order val="2"/>
          <c:tx>
            <c:strRef>
              <c:f>Sheet1!$G$7</c:f>
              <c:strCache>
                <c:ptCount val="1"/>
                <c:pt idx="0">
                  <c:v>RR17</c:v>
                </c:pt>
              </c:strCache>
            </c:strRef>
          </c:tx>
          <c:spPr>
            <a:solidFill>
              <a:schemeClr val="accent3"/>
            </a:solidFill>
            <a:ln>
              <a:noFill/>
            </a:ln>
            <a:effectLst/>
          </c:spPr>
          <c:invertIfNegative val="0"/>
          <c:cat>
            <c:numRef>
              <c:f>Sheet1!$H$4:$K$4</c:f>
              <c:numCache>
                <c:formatCode>General</c:formatCode>
                <c:ptCount val="4"/>
                <c:pt idx="0">
                  <c:v>256</c:v>
                </c:pt>
                <c:pt idx="1">
                  <c:v>4096</c:v>
                </c:pt>
                <c:pt idx="2">
                  <c:v>65536</c:v>
                </c:pt>
                <c:pt idx="3">
                  <c:v>1048576</c:v>
                </c:pt>
              </c:numCache>
            </c:numRef>
          </c:cat>
          <c:val>
            <c:numRef>
              <c:f>Sheet1!$H$7:$K$7</c:f>
              <c:numCache>
                <c:formatCode>General</c:formatCode>
                <c:ptCount val="4"/>
                <c:pt idx="0">
                  <c:v>0.2</c:v>
                </c:pt>
                <c:pt idx="1">
                  <c:v>0.9</c:v>
                </c:pt>
                <c:pt idx="2">
                  <c:v>9.6999999999999993</c:v>
                </c:pt>
                <c:pt idx="3">
                  <c:v>127</c:v>
                </c:pt>
              </c:numCache>
            </c:numRef>
          </c:val>
          <c:extLst>
            <c:ext xmlns:c16="http://schemas.microsoft.com/office/drawing/2014/chart" uri="{C3380CC4-5D6E-409C-BE32-E72D297353CC}">
              <c16:uniqueId val="{00000002-D393-4017-B8D5-7F17ECE9ED1C}"/>
            </c:ext>
          </c:extLst>
        </c:ser>
        <c:dLbls>
          <c:showLegendKey val="0"/>
          <c:showVal val="0"/>
          <c:showCatName val="0"/>
          <c:showSerName val="0"/>
          <c:showPercent val="0"/>
          <c:showBubbleSize val="0"/>
        </c:dLbls>
        <c:gapWidth val="219"/>
        <c:overlap val="-27"/>
        <c:axId val="240066112"/>
        <c:axId val="240066896"/>
      </c:barChart>
      <c:catAx>
        <c:axId val="24006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6896"/>
        <c:crosses val="autoZero"/>
        <c:auto val="1"/>
        <c:lblAlgn val="ctr"/>
        <c:lblOffset val="100"/>
        <c:noMultiLvlLbl val="0"/>
      </c:catAx>
      <c:valAx>
        <c:axId val="240066896"/>
        <c:scaling>
          <c:logBase val="2"/>
          <c:orientation val="minMax"/>
          <c:max val="16384"/>
          <c:min val="0.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Running Time (seconds)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6112"/>
        <c:crosses val="autoZero"/>
        <c:crossBetween val="between"/>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Sheet1!$D$56</c:f>
              <c:strCache>
                <c:ptCount val="1"/>
                <c:pt idx="0">
                  <c:v>DCW13</c:v>
                </c:pt>
              </c:strCache>
            </c:strRef>
          </c:tx>
          <c:spPr>
            <a:ln w="25400" cap="rnd">
              <a:noFill/>
              <a:round/>
            </a:ln>
            <a:effectLst/>
          </c:spPr>
          <c:marker>
            <c:symbol val="circle"/>
            <c:size val="5"/>
            <c:spPr>
              <a:solidFill>
                <a:schemeClr val="accent5"/>
              </a:solidFill>
              <a:ln w="50800">
                <a:solidFill>
                  <a:schemeClr val="accent5"/>
                </a:solidFill>
              </a:ln>
              <a:effectLst/>
            </c:spPr>
          </c:marker>
          <c:xVal>
            <c:numRef>
              <c:f>Sheet1!$E$56</c:f>
              <c:numCache>
                <c:formatCode>General</c:formatCode>
                <c:ptCount val="1"/>
                <c:pt idx="0">
                  <c:v>21982.1538461538</c:v>
                </c:pt>
              </c:numCache>
            </c:numRef>
          </c:xVal>
          <c:yVal>
            <c:numRef>
              <c:f>Sheet1!$F$56</c:f>
              <c:numCache>
                <c:formatCode>General</c:formatCode>
                <c:ptCount val="1"/>
                <c:pt idx="0">
                  <c:v>8633.6578171091405</c:v>
                </c:pt>
              </c:numCache>
            </c:numRef>
          </c:yVal>
          <c:smooth val="0"/>
          <c:extLst>
            <c:ext xmlns:c16="http://schemas.microsoft.com/office/drawing/2014/chart" uri="{C3380CC4-5D6E-409C-BE32-E72D297353CC}">
              <c16:uniqueId val="{00000000-693A-4EAB-B765-D6568B2E1F5F}"/>
            </c:ext>
          </c:extLst>
        </c:ser>
        <c:ser>
          <c:idx val="1"/>
          <c:order val="1"/>
          <c:tx>
            <c:strRef>
              <c:f>Sheet1!$D$57</c:f>
              <c:strCache>
                <c:ptCount val="1"/>
                <c:pt idx="0">
                  <c:v>DKT10</c:v>
                </c:pt>
              </c:strCache>
            </c:strRef>
          </c:tx>
          <c:spPr>
            <a:ln w="25400" cap="rnd">
              <a:noFill/>
              <a:round/>
            </a:ln>
            <a:effectLst/>
          </c:spPr>
          <c:marker>
            <c:symbol val="circle"/>
            <c:size val="5"/>
            <c:spPr>
              <a:solidFill>
                <a:schemeClr val="accent2"/>
              </a:solidFill>
              <a:ln w="50800">
                <a:solidFill>
                  <a:schemeClr val="accent2"/>
                </a:solidFill>
              </a:ln>
              <a:effectLst/>
            </c:spPr>
          </c:marker>
          <c:xVal>
            <c:numRef>
              <c:f>Sheet1!$E$57</c:f>
              <c:numCache>
                <c:formatCode>General</c:formatCode>
                <c:ptCount val="1"/>
                <c:pt idx="0">
                  <c:v>5630</c:v>
                </c:pt>
              </c:numCache>
            </c:numRef>
          </c:xVal>
          <c:yVal>
            <c:numRef>
              <c:f>Sheet1!$F$57</c:f>
              <c:numCache>
                <c:formatCode>General</c:formatCode>
                <c:ptCount val="1"/>
                <c:pt idx="0">
                  <c:v>213</c:v>
                </c:pt>
              </c:numCache>
            </c:numRef>
          </c:yVal>
          <c:smooth val="0"/>
          <c:extLst>
            <c:ext xmlns:c16="http://schemas.microsoft.com/office/drawing/2014/chart" uri="{C3380CC4-5D6E-409C-BE32-E72D297353CC}">
              <c16:uniqueId val="{00000001-693A-4EAB-B765-D6568B2E1F5F}"/>
            </c:ext>
          </c:extLst>
        </c:ser>
        <c:ser>
          <c:idx val="2"/>
          <c:order val="2"/>
          <c:tx>
            <c:strRef>
              <c:f>Sheet1!$D$58</c:f>
              <c:strCache>
                <c:ptCount val="1"/>
                <c:pt idx="0">
                  <c:v>RR17</c:v>
                </c:pt>
              </c:strCache>
            </c:strRef>
          </c:tx>
          <c:spPr>
            <a:ln w="25400" cap="rnd">
              <a:noFill/>
              <a:round/>
            </a:ln>
            <a:effectLst/>
          </c:spPr>
          <c:marker>
            <c:symbol val="circle"/>
            <c:size val="5"/>
            <c:spPr>
              <a:solidFill>
                <a:schemeClr val="accent3"/>
              </a:solidFill>
              <a:ln w="50800">
                <a:solidFill>
                  <a:schemeClr val="accent3"/>
                </a:solidFill>
              </a:ln>
              <a:effectLst/>
            </c:spPr>
          </c:marker>
          <c:xVal>
            <c:numRef>
              <c:f>Sheet1!$E$58</c:f>
              <c:numCache>
                <c:formatCode>General</c:formatCode>
                <c:ptCount val="1"/>
                <c:pt idx="0">
                  <c:v>148</c:v>
                </c:pt>
              </c:numCache>
            </c:numRef>
          </c:xVal>
          <c:yVal>
            <c:numRef>
              <c:f>Sheet1!$F$58</c:f>
              <c:numCache>
                <c:formatCode>General</c:formatCode>
                <c:ptCount val="1"/>
                <c:pt idx="0">
                  <c:v>4970</c:v>
                </c:pt>
              </c:numCache>
            </c:numRef>
          </c:yVal>
          <c:smooth val="0"/>
          <c:extLst>
            <c:ext xmlns:c16="http://schemas.microsoft.com/office/drawing/2014/chart" uri="{C3380CC4-5D6E-409C-BE32-E72D297353CC}">
              <c16:uniqueId val="{00000002-693A-4EAB-B765-D6568B2E1F5F}"/>
            </c:ext>
          </c:extLst>
        </c:ser>
        <c:dLbls>
          <c:showLegendKey val="0"/>
          <c:showVal val="0"/>
          <c:showCatName val="0"/>
          <c:showSerName val="0"/>
          <c:showPercent val="0"/>
          <c:showBubbleSize val="0"/>
        </c:dLbls>
        <c:axId val="240067288"/>
        <c:axId val="240067680"/>
        <c:extLst>
          <c:ext xmlns:c15="http://schemas.microsoft.com/office/drawing/2012/chart" uri="{02D57815-91ED-43cb-92C2-25804820EDAC}">
            <c15:filteredScatterSeries>
              <c15:ser>
                <c:idx val="3"/>
                <c:order val="3"/>
                <c:tx>
                  <c:strRef>
                    <c:extLst>
                      <c:ext uri="{02D57815-91ED-43cb-92C2-25804820EDAC}">
                        <c15:formulaRef>
                          <c15:sqref>Sheet1!$D$59</c15:sqref>
                        </c15:formulaRef>
                      </c:ext>
                    </c:extLst>
                    <c:strCache>
                      <c:ptCount val="1"/>
                      <c:pt idx="0">
                        <c:v>???</c:v>
                      </c:pt>
                    </c:strCache>
                  </c:strRef>
                </c:tx>
                <c:spPr>
                  <a:ln w="25400" cap="rnd">
                    <a:noFill/>
                    <a:round/>
                  </a:ln>
                  <a:effectLst/>
                </c:spPr>
                <c:marker>
                  <c:symbol val="circle"/>
                  <c:size val="5"/>
                  <c:spPr>
                    <a:solidFill>
                      <a:schemeClr val="accent4"/>
                    </a:solidFill>
                    <a:ln w="9525">
                      <a:solidFill>
                        <a:schemeClr val="accent4"/>
                      </a:solidFill>
                    </a:ln>
                    <a:effectLst/>
                  </c:spPr>
                </c:marker>
                <c:xVal>
                  <c:numRef>
                    <c:extLst>
                      <c:ext uri="{02D57815-91ED-43cb-92C2-25804820EDAC}">
                        <c15:formulaRef>
                          <c15:sqref>Sheet1!$E$59</c15:sqref>
                        </c15:formulaRef>
                      </c:ext>
                    </c:extLst>
                    <c:numCache>
                      <c:formatCode>General</c:formatCode>
                      <c:ptCount val="1"/>
                      <c:pt idx="0">
                        <c:v>15</c:v>
                      </c:pt>
                    </c:numCache>
                  </c:numRef>
                </c:xVal>
                <c:yVal>
                  <c:numRef>
                    <c:extLst>
                      <c:ext uri="{02D57815-91ED-43cb-92C2-25804820EDAC}">
                        <c15:formulaRef>
                          <c15:sqref>Sheet1!$F$59</c15:sqref>
                        </c15:formulaRef>
                      </c:ext>
                    </c:extLst>
                    <c:numCache>
                      <c:formatCode>General</c:formatCode>
                      <c:ptCount val="1"/>
                      <c:pt idx="0">
                        <c:v>1092</c:v>
                      </c:pt>
                    </c:numCache>
                  </c:numRef>
                </c:yVal>
                <c:smooth val="0"/>
                <c:extLst>
                  <c:ext xmlns:c16="http://schemas.microsoft.com/office/drawing/2014/chart" uri="{C3380CC4-5D6E-409C-BE32-E72D297353CC}">
                    <c16:uniqueId val="{00000000-7CE4-4095-ADEF-BF11652A410D}"/>
                  </c:ext>
                </c:extLst>
              </c15:ser>
            </c15:filteredScatterSeries>
          </c:ext>
        </c:extLst>
      </c:scatterChart>
      <c:valAx>
        <c:axId val="240067288"/>
        <c:scaling>
          <c:logBase val="2"/>
          <c:orientation val="minMax"/>
          <c:max val="6553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Running Time (seconds)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7680"/>
        <c:crosses val="autoZero"/>
        <c:crossBetween val="midCat"/>
      </c:valAx>
      <c:valAx>
        <c:axId val="240067680"/>
        <c:scaling>
          <c:logBase val="2"/>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Comm. (MB)</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40067288"/>
        <c:crosses val="autoZero"/>
        <c:crossBetween val="midCat"/>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5334E-7F0A-4CBC-A75A-F59CE5EA3D81}" type="datetimeFigureOut">
              <a:rPr lang="en-US" smtClean="0"/>
              <a:t>4/30/2017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674E0-2D88-4B03-AD51-4CBE56D62E4E}" type="slidenum">
              <a:rPr lang="en-US" smtClean="0"/>
              <a:t>‹#›</a:t>
            </a:fld>
            <a:endParaRPr lang="en-US"/>
          </a:p>
        </p:txBody>
      </p:sp>
    </p:spTree>
    <p:extLst>
      <p:ext uri="{BB962C8B-B14F-4D97-AF65-F5344CB8AC3E}">
        <p14:creationId xmlns:p14="http://schemas.microsoft.com/office/powerpoint/2010/main" val="30749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Bloom</a:t>
            </a:r>
            <a:r>
              <a:rPr lang="en-US" baseline="0" dirty="0"/>
              <a:t> filter is a neat data structured that allows efficient set membership queries. A given Bloom filter is associated with k hash function.</a:t>
            </a:r>
          </a:p>
          <a:p>
            <a:endParaRPr lang="en-US" baseline="0" dirty="0"/>
          </a:p>
          <a:p>
            <a:r>
              <a:rPr lang="en-US" baseline="0" dirty="0"/>
              <a:t>Initially, the Bloom filter is a bit vector of all zeros. To insert an item x, we simply set all bits indexed by the k hash functions to 1.</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6</a:t>
            </a:fld>
            <a:endParaRPr lang="en-US"/>
          </a:p>
        </p:txBody>
      </p:sp>
    </p:spTree>
    <p:extLst>
      <p:ext uri="{BB962C8B-B14F-4D97-AF65-F5344CB8AC3E}">
        <p14:creationId xmlns:p14="http://schemas.microsoft.com/office/powerpoint/2010/main" val="1644527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the receiver now must pick</a:t>
            </a:r>
            <a:r>
              <a:rPr lang="en-US" baseline="0" dirty="0"/>
              <a:t> up many zero messages, preventing the previous attack.</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15</a:t>
            </a:fld>
            <a:endParaRPr lang="en-US"/>
          </a:p>
        </p:txBody>
      </p:sp>
    </p:spTree>
    <p:extLst>
      <p:ext uri="{BB962C8B-B14F-4D97-AF65-F5344CB8AC3E}">
        <p14:creationId xmlns:p14="http://schemas.microsoft.com/office/powerpoint/2010/main" val="910718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begs</a:t>
            </a:r>
            <a:r>
              <a:rPr lang="en-US" baseline="0" dirty="0"/>
              <a:t> the question</a:t>
            </a:r>
            <a:r>
              <a:rPr lang="en-US" dirty="0"/>
              <a:t>, is this secure?</a:t>
            </a:r>
            <a:r>
              <a:rPr lang="en-US" baseline="0" dirty="0"/>
              <a:t> </a:t>
            </a:r>
          </a:p>
          <a:p>
            <a:endParaRPr lang="en-US" baseline="0" dirty="0"/>
          </a:p>
          <a:p>
            <a:r>
              <a:rPr lang="en-US" baseline="0" dirty="0"/>
              <a:t>Well, we successfully prevented the receiver from launching their attack</a:t>
            </a:r>
          </a:p>
          <a:p>
            <a:endParaRPr lang="en-US" baseline="0" dirty="0"/>
          </a:p>
          <a:p>
            <a:r>
              <a:rPr lang="en-US" baseline="0" dirty="0"/>
              <a:t>Unfortunately, we also introduced a selective failure attack on the part of the sender. This was discovered by us and in an independent work by </a:t>
            </a:r>
            <a:r>
              <a:rPr lang="en-US" baseline="0" dirty="0" err="1"/>
              <a:t>Lambaek</a:t>
            </a:r>
            <a:r>
              <a:rPr lang="en-US" baseline="0" dirty="0"/>
              <a:t>.</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16</a:t>
            </a:fld>
            <a:endParaRPr lang="en-US"/>
          </a:p>
        </p:txBody>
      </p:sp>
    </p:spTree>
    <p:extLst>
      <p:ext uri="{BB962C8B-B14F-4D97-AF65-F5344CB8AC3E}">
        <p14:creationId xmlns:p14="http://schemas.microsoft.com/office/powerpoint/2010/main" val="1116206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what will happen if</a:t>
            </a:r>
            <a:r>
              <a:rPr lang="en-US" baseline="0" dirty="0"/>
              <a:t> the sender replaces s4 with some bogus value r. </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17</a:t>
            </a:fld>
            <a:endParaRPr lang="en-US"/>
          </a:p>
        </p:txBody>
      </p:sp>
    </p:spTree>
    <p:extLst>
      <p:ext uri="{BB962C8B-B14F-4D97-AF65-F5344CB8AC3E}">
        <p14:creationId xmlns:p14="http://schemas.microsoft.com/office/powerpoint/2010/main" val="814404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the receiver picks</a:t>
            </a:r>
            <a:r>
              <a:rPr lang="en-US" baseline="0" dirty="0"/>
              <a:t> r up in the OT, then the secret sharing will be incorrect and the PSI will fail by outputting the null set. Because this event depending on the receivers full set Y, a simulation knowing just the intersection can not simulate it.</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18</a:t>
            </a:fld>
            <a:endParaRPr lang="en-US"/>
          </a:p>
        </p:txBody>
      </p:sp>
    </p:spTree>
    <p:extLst>
      <p:ext uri="{BB962C8B-B14F-4D97-AF65-F5344CB8AC3E}">
        <p14:creationId xmlns:p14="http://schemas.microsoft.com/office/powerpoint/2010/main" val="193462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go back to the drawing board and have the receiver prove that they picked up many zero messages in an input independent</a:t>
            </a:r>
            <a:r>
              <a:rPr lang="en-US" baseline="0" dirty="0"/>
              <a:t> way. </a:t>
            </a:r>
          </a:p>
          <a:p>
            <a:endParaRPr lang="en-US" baseline="0" dirty="0"/>
          </a:p>
          <a:p>
            <a:r>
              <a:rPr lang="en-US" baseline="0" dirty="0"/>
              <a:t>First we have the receiver use complexly random select bits in the </a:t>
            </a:r>
            <a:r>
              <a:rPr lang="en-US" baseline="0" dirty="0" err="1"/>
              <a:t>Ots</a:t>
            </a:r>
            <a:r>
              <a:rPr lang="en-US" baseline="0" dirty="0"/>
              <a:t>. The sender then challenges the receiver to reveal a small portion of their select bits.</a:t>
            </a:r>
          </a:p>
          <a:p>
            <a:endParaRPr lang="en-US" baseline="0" dirty="0"/>
          </a:p>
          <a:p>
            <a:r>
              <a:rPr lang="en-US" baseline="0" dirty="0"/>
              <a:t>Having the receiver show the correspond messages is sufficient and the sender aborts if they see significantly fewer than ½ zeros.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19</a:t>
            </a:fld>
            <a:endParaRPr lang="en-US"/>
          </a:p>
        </p:txBody>
      </p:sp>
    </p:spTree>
    <p:extLst>
      <p:ext uri="{BB962C8B-B14F-4D97-AF65-F5344CB8AC3E}">
        <p14:creationId xmlns:p14="http://schemas.microsoft.com/office/powerpoint/2010/main" val="2202513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throw out these </a:t>
            </a:r>
            <a:r>
              <a:rPr lang="en-US" dirty="0" err="1"/>
              <a:t>Ots</a:t>
            </a:r>
            <a:r>
              <a:rPr lang="en-US" dirty="0"/>
              <a:t> and consolidate the remaining.</a:t>
            </a:r>
          </a:p>
        </p:txBody>
      </p:sp>
      <p:sp>
        <p:nvSpPr>
          <p:cNvPr id="4" name="Slide Number Placeholder 3"/>
          <p:cNvSpPr>
            <a:spLocks noGrp="1"/>
          </p:cNvSpPr>
          <p:nvPr>
            <p:ph type="sldNum" sz="quarter" idx="10"/>
          </p:nvPr>
        </p:nvSpPr>
        <p:spPr/>
        <p:txBody>
          <a:bodyPr/>
          <a:lstStyle/>
          <a:p>
            <a:fld id="{F21674E0-2D88-4B03-AD51-4CBE56D62E4E}" type="slidenum">
              <a:rPr lang="en-US" smtClean="0"/>
              <a:t>20</a:t>
            </a:fld>
            <a:endParaRPr lang="en-US"/>
          </a:p>
        </p:txBody>
      </p:sp>
    </p:spTree>
    <p:extLst>
      <p:ext uri="{BB962C8B-B14F-4D97-AF65-F5344CB8AC3E}">
        <p14:creationId xmlns:p14="http://schemas.microsoft.com/office/powerpoint/2010/main" val="567933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have an issue in that the select</a:t>
            </a:r>
            <a:r>
              <a:rPr lang="en-US" baseline="0" dirty="0"/>
              <a:t> bits no longer form the desired bloom filter.</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21</a:t>
            </a:fld>
            <a:endParaRPr lang="en-US"/>
          </a:p>
        </p:txBody>
      </p:sp>
    </p:spTree>
    <p:extLst>
      <p:ext uri="{BB962C8B-B14F-4D97-AF65-F5344CB8AC3E}">
        <p14:creationId xmlns:p14="http://schemas.microsoft.com/office/powerpoint/2010/main" val="1825101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fix this, we first have the receiver construct the desired bloom filter.</a:t>
            </a:r>
          </a:p>
          <a:p>
            <a:endParaRPr lang="en-US" dirty="0"/>
          </a:p>
          <a:p>
            <a:r>
              <a:rPr lang="en-US" dirty="0"/>
              <a:t>Based</a:t>
            </a:r>
            <a:r>
              <a:rPr lang="en-US" baseline="0" dirty="0"/>
              <a:t> on this, they construct a random permutation which maps the </a:t>
            </a:r>
            <a:r>
              <a:rPr lang="en-US" baseline="0" dirty="0" err="1"/>
              <a:t>Ots</a:t>
            </a:r>
            <a:r>
              <a:rPr lang="en-US" baseline="0" dirty="0"/>
              <a:t> to the desired bloom filter. Because the </a:t>
            </a:r>
            <a:r>
              <a:rPr lang="en-US" baseline="0" dirty="0" err="1"/>
              <a:t>Ots</a:t>
            </a:r>
            <a:r>
              <a:rPr lang="en-US" baseline="0" dirty="0"/>
              <a:t> are already random, this reveals no information.</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22</a:t>
            </a:fld>
            <a:endParaRPr lang="en-US"/>
          </a:p>
        </p:txBody>
      </p:sp>
    </p:spTree>
    <p:extLst>
      <p:ext uri="{BB962C8B-B14F-4D97-AF65-F5344CB8AC3E}">
        <p14:creationId xmlns:p14="http://schemas.microsoft.com/office/powerpoint/2010/main" val="2929524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23</a:t>
            </a:fld>
            <a:endParaRPr lang="en-US"/>
          </a:p>
        </p:txBody>
      </p:sp>
    </p:spTree>
    <p:extLst>
      <p:ext uri="{BB962C8B-B14F-4D97-AF65-F5344CB8AC3E}">
        <p14:creationId xmlns:p14="http://schemas.microsoft.com/office/powerpoint/2010/main" val="167384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24</a:t>
            </a:fld>
            <a:endParaRPr lang="en-US"/>
          </a:p>
        </p:txBody>
      </p:sp>
    </p:spTree>
    <p:extLst>
      <p:ext uri="{BB962C8B-B14F-4D97-AF65-F5344CB8AC3E}">
        <p14:creationId xmlns:p14="http://schemas.microsoft.com/office/powerpoint/2010/main" val="381970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set membership, we simply report the and of all the bits.</a:t>
            </a:r>
          </a:p>
        </p:txBody>
      </p:sp>
      <p:sp>
        <p:nvSpPr>
          <p:cNvPr id="4" name="Slide Number Placeholder 3"/>
          <p:cNvSpPr>
            <a:spLocks noGrp="1"/>
          </p:cNvSpPr>
          <p:nvPr>
            <p:ph type="sldNum" sz="quarter" idx="10"/>
          </p:nvPr>
        </p:nvSpPr>
        <p:spPr/>
        <p:txBody>
          <a:bodyPr/>
          <a:lstStyle/>
          <a:p>
            <a:fld id="{F21674E0-2D88-4B03-AD51-4CBE56D62E4E}" type="slidenum">
              <a:rPr lang="en-US" smtClean="0"/>
              <a:t>7</a:t>
            </a:fld>
            <a:endParaRPr lang="en-US"/>
          </a:p>
        </p:txBody>
      </p:sp>
    </p:spTree>
    <p:extLst>
      <p:ext uri="{BB962C8B-B14F-4D97-AF65-F5344CB8AC3E}">
        <p14:creationId xmlns:p14="http://schemas.microsoft.com/office/powerpoint/2010/main" val="3092369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27</a:t>
            </a:fld>
            <a:endParaRPr lang="en-US"/>
          </a:p>
        </p:txBody>
      </p:sp>
    </p:spTree>
    <p:extLst>
      <p:ext uri="{BB962C8B-B14F-4D97-AF65-F5344CB8AC3E}">
        <p14:creationId xmlns:p14="http://schemas.microsoft.com/office/powerpoint/2010/main" val="2817746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28</a:t>
            </a:fld>
            <a:endParaRPr lang="en-US"/>
          </a:p>
        </p:txBody>
      </p:sp>
    </p:spTree>
    <p:extLst>
      <p:ext uri="{BB962C8B-B14F-4D97-AF65-F5344CB8AC3E}">
        <p14:creationId xmlns:p14="http://schemas.microsoft.com/office/powerpoint/2010/main" val="1265410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29</a:t>
            </a:fld>
            <a:endParaRPr lang="en-US"/>
          </a:p>
        </p:txBody>
      </p:sp>
    </p:spTree>
    <p:extLst>
      <p:ext uri="{BB962C8B-B14F-4D97-AF65-F5344CB8AC3E}">
        <p14:creationId xmlns:p14="http://schemas.microsoft.com/office/powerpoint/2010/main" val="249564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t>
            </a:r>
            <a:r>
              <a:rPr lang="en-US" baseline="0" dirty="0"/>
              <a:t> issue is that the random </a:t>
            </a:r>
            <a:r>
              <a:rPr lang="en-US" baseline="0" dirty="0" err="1"/>
              <a:t>Ots</a:t>
            </a:r>
            <a:r>
              <a:rPr lang="en-US" baseline="0" dirty="0"/>
              <a:t> and cut n choose may not result exactly half zero select bits. Shown here, it worked.</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30</a:t>
            </a:fld>
            <a:endParaRPr lang="en-US"/>
          </a:p>
        </p:txBody>
      </p:sp>
    </p:spTree>
    <p:extLst>
      <p:ext uri="{BB962C8B-B14F-4D97-AF65-F5344CB8AC3E}">
        <p14:creationId xmlns:p14="http://schemas.microsoft.com/office/powerpoint/2010/main" val="2813288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 slightly different challenge results in all ones.</a:t>
            </a:r>
          </a:p>
          <a:p>
            <a:endParaRPr lang="en-US" dirty="0"/>
          </a:p>
          <a:p>
            <a:r>
              <a:rPr lang="en-US" dirty="0"/>
              <a:t>We need a robust</a:t>
            </a:r>
            <a:r>
              <a:rPr lang="en-US" baseline="0" dirty="0"/>
              <a:t> way of sampling these select bits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31</a:t>
            </a:fld>
            <a:endParaRPr lang="en-US"/>
          </a:p>
        </p:txBody>
      </p:sp>
    </p:spTree>
    <p:extLst>
      <p:ext uri="{BB962C8B-B14F-4D97-AF65-F5344CB8AC3E}">
        <p14:creationId xmlns:p14="http://schemas.microsoft.com/office/powerpoint/2010/main" val="3299366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desired property is that the good guy</a:t>
            </a:r>
            <a:r>
              <a:rPr lang="en-US" baseline="0" dirty="0"/>
              <a:t> is accused of cheating with neg. probability.</a:t>
            </a:r>
          </a:p>
          <a:p>
            <a:endParaRPr lang="en-US" baseline="0" dirty="0"/>
          </a:p>
          <a:p>
            <a:r>
              <a:rPr lang="en-US" baseline="0" dirty="0"/>
              <a:t>IN this case, the number of zeros revealed in the cut and choose will follow a normal distribution centered at the expected value. The event that we see few zeros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32</a:t>
            </a:fld>
            <a:endParaRPr lang="en-US"/>
          </a:p>
        </p:txBody>
      </p:sp>
    </p:spTree>
    <p:extLst>
      <p:ext uri="{BB962C8B-B14F-4D97-AF65-F5344CB8AC3E}">
        <p14:creationId xmlns:p14="http://schemas.microsoft.com/office/powerpoint/2010/main" val="2685008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33</a:t>
            </a:fld>
            <a:endParaRPr lang="en-US"/>
          </a:p>
        </p:txBody>
      </p:sp>
    </p:spTree>
    <p:extLst>
      <p:ext uri="{BB962C8B-B14F-4D97-AF65-F5344CB8AC3E}">
        <p14:creationId xmlns:p14="http://schemas.microsoft.com/office/powerpoint/2010/main" val="1269905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34</a:t>
            </a:fld>
            <a:endParaRPr lang="en-US"/>
          </a:p>
        </p:txBody>
      </p:sp>
    </p:spTree>
    <p:extLst>
      <p:ext uri="{BB962C8B-B14F-4D97-AF65-F5344CB8AC3E}">
        <p14:creationId xmlns:p14="http://schemas.microsoft.com/office/powerpoint/2010/main" val="2072699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35</a:t>
            </a:fld>
            <a:endParaRPr lang="en-US"/>
          </a:p>
        </p:txBody>
      </p:sp>
    </p:spTree>
    <p:extLst>
      <p:ext uri="{BB962C8B-B14F-4D97-AF65-F5344CB8AC3E}">
        <p14:creationId xmlns:p14="http://schemas.microsoft.com/office/powerpoint/2010/main" val="230246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36</a:t>
            </a:fld>
            <a:endParaRPr lang="en-US"/>
          </a:p>
        </p:txBody>
      </p:sp>
    </p:spTree>
    <p:extLst>
      <p:ext uri="{BB962C8B-B14F-4D97-AF65-F5344CB8AC3E}">
        <p14:creationId xmlns:p14="http://schemas.microsoft.com/office/powerpoint/2010/main" val="165415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easy to see that when inserting n items into a bloom filter with m slots, we get no false negatives. That is, we never report that an</a:t>
            </a:r>
            <a:r>
              <a:rPr lang="en-US" baseline="0" dirty="0"/>
              <a:t> item in not in the set when it is.</a:t>
            </a:r>
          </a:p>
          <a:p>
            <a:endParaRPr lang="en-US" baseline="0" dirty="0"/>
          </a:p>
          <a:p>
            <a:r>
              <a:rPr lang="en-US" baseline="0" dirty="0"/>
              <a:t>However, there is some chance that an item not in the set is reported incorrectly. Fortunately, this event can be bounded to be negligible by ensuring at least one hash function will index a zero</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8</a:t>
            </a:fld>
            <a:endParaRPr lang="en-US"/>
          </a:p>
        </p:txBody>
      </p:sp>
    </p:spTree>
    <p:extLst>
      <p:ext uri="{BB962C8B-B14F-4D97-AF65-F5344CB8AC3E}">
        <p14:creationId xmlns:p14="http://schemas.microsoft.com/office/powerpoint/2010/main" val="3992144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1674E0-2D88-4B03-AD51-4CBE56D62E4E}" type="slidenum">
              <a:rPr lang="en-US" smtClean="0"/>
              <a:t>37</a:t>
            </a:fld>
            <a:endParaRPr lang="en-US"/>
          </a:p>
        </p:txBody>
      </p:sp>
    </p:spTree>
    <p:extLst>
      <p:ext uri="{BB962C8B-B14F-4D97-AF65-F5344CB8AC3E}">
        <p14:creationId xmlns:p14="http://schemas.microsoft.com/office/powerpoint/2010/main" val="376522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property of a bloom filter is that the bitwise AND  of a bloom filter is itself a valid bloom filter for the intersection of the two sets. This is easy to see since the</a:t>
            </a:r>
            <a:r>
              <a:rPr lang="en-US" baseline="0" dirty="0"/>
              <a:t> corresponding bits are </a:t>
            </a:r>
            <a:r>
              <a:rPr lang="en-US" baseline="0" dirty="0" err="1"/>
              <a:t>guenteed</a:t>
            </a:r>
            <a:r>
              <a:rPr lang="en-US" baseline="0" dirty="0"/>
              <a:t> to be set in the bitwise AND.</a:t>
            </a:r>
          </a:p>
          <a:p>
            <a:endParaRPr lang="en-US" baseline="0" dirty="0"/>
          </a:p>
          <a:p>
            <a:r>
              <a:rPr lang="en-US" baseline="0" dirty="0"/>
              <a:t>However, there is a good chance that other bits will be additional bits set as shown here in the middle. Because of this, simply taking the AND is insecure, which is easy to see since a simulator with knowledge of just the intersection could not be able to simulate it. Next, we will see how to fix this.</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9</a:t>
            </a:fld>
            <a:endParaRPr lang="en-US"/>
          </a:p>
        </p:txBody>
      </p:sp>
    </p:spTree>
    <p:extLst>
      <p:ext uri="{BB962C8B-B14F-4D97-AF65-F5344CB8AC3E}">
        <p14:creationId xmlns:p14="http://schemas.microsoft.com/office/powerpoint/2010/main" val="325533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by having the receiver on the right construct a traditional</a:t>
            </a:r>
            <a:r>
              <a:rPr lang="en-US" baseline="0" dirty="0"/>
              <a:t> Bloom filter. The sender on the left then samples a random vector of string with the same length. </a:t>
            </a:r>
          </a:p>
          <a:p>
            <a:endParaRPr lang="en-US" baseline="0" dirty="0"/>
          </a:p>
          <a:p>
            <a:r>
              <a:rPr lang="en-US" baseline="0" dirty="0"/>
              <a:t>They then use OT to transfer these messages where the bloom filter is the select bit.</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10</a:t>
            </a:fld>
            <a:endParaRPr lang="en-US"/>
          </a:p>
        </p:txBody>
      </p:sp>
    </p:spTree>
    <p:extLst>
      <p:ext uri="{BB962C8B-B14F-4D97-AF65-F5344CB8AC3E}">
        <p14:creationId xmlns:p14="http://schemas.microsoft.com/office/powerpoint/2010/main" val="35257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call the result of the </a:t>
            </a:r>
            <a:r>
              <a:rPr lang="en-US" dirty="0" err="1"/>
              <a:t>Ots</a:t>
            </a:r>
            <a:r>
              <a:rPr lang="en-US" dirty="0"/>
              <a:t> a Garbled Bloom filter</a:t>
            </a:r>
          </a:p>
          <a:p>
            <a:endParaRPr lang="en-US" dirty="0"/>
          </a:p>
          <a:p>
            <a:r>
              <a:rPr lang="en-US" dirty="0"/>
              <a:t>The sender then constructs their own Bloom filter.</a:t>
            </a:r>
            <a:r>
              <a:rPr lang="en-US" baseline="0" dirty="0"/>
              <a:t> The sender  uses this to construct X hat which contains a single Summary value for each item in X which is the XOR of the corresponding OT messages.</a:t>
            </a:r>
          </a:p>
          <a:p>
            <a:endParaRPr lang="en-US" baseline="0" dirty="0"/>
          </a:p>
          <a:p>
            <a:r>
              <a:rPr lang="en-US" baseline="0" dirty="0"/>
              <a:t>This is sent to the Receiver who performs a similar operation and computes the intersection with X hat. This allows the receiver to infer the final intersection.</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11</a:t>
            </a:fld>
            <a:endParaRPr lang="en-US"/>
          </a:p>
        </p:txBody>
      </p:sp>
    </p:spTree>
    <p:extLst>
      <p:ext uri="{BB962C8B-B14F-4D97-AF65-F5344CB8AC3E}">
        <p14:creationId xmlns:p14="http://schemas.microsoft.com/office/powerpoint/2010/main" val="1198021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hard to see that this is naturally secure against a semi-honest sender,</a:t>
            </a:r>
            <a:r>
              <a:rPr lang="en-US" baseline="0" dirty="0"/>
              <a:t> simply observe all arrows point away from the sender.</a:t>
            </a:r>
          </a:p>
          <a:p>
            <a:endParaRPr lang="en-US" baseline="0" dirty="0"/>
          </a:p>
          <a:p>
            <a:r>
              <a:rPr lang="en-US" dirty="0"/>
              <a:t>In the case of a semi-honest receiver,</a:t>
            </a:r>
            <a:r>
              <a:rPr lang="en-US" baseline="0" dirty="0"/>
              <a:t> there is a potential to leak information. Consider a y’ not in Y. If the receiver learns its encoding, m3 plus m4, then additional information is revealed. Fortunately, </a:t>
            </a:r>
            <a:r>
              <a:rPr lang="en-US" baseline="0" dirty="0" err="1"/>
              <a:t>DongChenWhen</a:t>
            </a:r>
            <a:r>
              <a:rPr lang="en-US" baseline="0" dirty="0"/>
              <a:t> showed that the probability of this happening is equivalent to a half positive in a traditional bloom filter. That is, with overwhelming probability we can ensure there exists at least one value in this sum which is  unknown to the sender.</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12</a:t>
            </a:fld>
            <a:endParaRPr lang="en-US"/>
          </a:p>
        </p:txBody>
      </p:sp>
    </p:spTree>
    <p:extLst>
      <p:ext uri="{BB962C8B-B14F-4D97-AF65-F5344CB8AC3E}">
        <p14:creationId xmlns:p14="http://schemas.microsoft.com/office/powerpoint/2010/main" val="36913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a:t>
            </a:r>
            <a:r>
              <a:rPr lang="en-US" baseline="0" dirty="0"/>
              <a:t> things do not work quite as well in the malicious case. The key observation is that there is noting stopping a malicious receiver from using the all 1 bloom filter. This means the receiver learns all of the mi messages and can simply probe the final message to learn all of X.</a:t>
            </a:r>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13</a:t>
            </a:fld>
            <a:endParaRPr lang="en-US"/>
          </a:p>
        </p:txBody>
      </p:sp>
    </p:spTree>
    <p:extLst>
      <p:ext uri="{BB962C8B-B14F-4D97-AF65-F5344CB8AC3E}">
        <p14:creationId xmlns:p14="http://schemas.microsoft.com/office/powerpoint/2010/main" val="298417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DongChenWhen</a:t>
            </a:r>
            <a:r>
              <a:rPr lang="en-US" baseline="0" dirty="0"/>
              <a:t> paper, they suggest a fix to this problem. The goal is to force the receiver to using a valid bloom filter.</a:t>
            </a:r>
          </a:p>
          <a:p>
            <a:endParaRPr lang="en-US" baseline="0" dirty="0"/>
          </a:p>
          <a:p>
            <a:r>
              <a:rPr lang="en-US" baseline="0" dirty="0"/>
              <a:t>A close approximation of this is to ensure that at least half the m bloom filter bits are bits are ones. The sender then encrypts X hat with the secret s.</a:t>
            </a:r>
          </a:p>
          <a:p>
            <a:endParaRPr lang="en-US" baseline="0" dirty="0"/>
          </a:p>
          <a:p>
            <a:r>
              <a:rPr lang="en-US" baseline="0" dirty="0"/>
              <a:t>To do this, they have the receiver prove that they used many zero bits in the </a:t>
            </a:r>
            <a:r>
              <a:rPr lang="en-US" baseline="0" dirty="0" err="1"/>
              <a:t>Ots</a:t>
            </a:r>
            <a:r>
              <a:rPr lang="en-US" baseline="0" dirty="0"/>
              <a:t>. First the sender samples a random key s and generates a m over 2 out of m secret sharing of s, where I denote them as </a:t>
            </a:r>
            <a:r>
              <a:rPr lang="en-US" baseline="0" dirty="0" err="1"/>
              <a:t>s_i</a:t>
            </a:r>
            <a:r>
              <a:rPr lang="en-US" baseline="0" dirty="0"/>
              <a:t>. </a:t>
            </a:r>
          </a:p>
          <a:p>
            <a:endParaRPr lang="en-US" baseline="0" dirty="0"/>
          </a:p>
          <a:p>
            <a:r>
              <a:rPr lang="en-US" baseline="0" dirty="0"/>
              <a:t>These </a:t>
            </a:r>
            <a:r>
              <a:rPr lang="en-US" baseline="0" dirty="0" err="1"/>
              <a:t>s_i</a:t>
            </a:r>
            <a:r>
              <a:rPr lang="en-US" baseline="0" dirty="0"/>
              <a:t> terms are then transmitted as the zero OT message.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sender then </a:t>
            </a:r>
            <a:r>
              <a:rPr lang="en-US" dirty="0" err="1"/>
              <a:t>excrypts</a:t>
            </a:r>
            <a:r>
              <a:rPr lang="en-US" dirty="0"/>
              <a:t> X</a:t>
            </a:r>
            <a:r>
              <a:rPr lang="en-US" baseline="0" dirty="0"/>
              <a:t> hat with s. </a:t>
            </a:r>
            <a:r>
              <a:rPr lang="en-US" dirty="0"/>
              <a:t>As such, the receiver must decrypt x hat</a:t>
            </a:r>
            <a:r>
              <a:rPr lang="en-US" baseline="0" dirty="0"/>
              <a:t> to learn the intersection.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However, the previous attack required the receiver no learning any of the zero messages. </a:t>
            </a:r>
          </a:p>
          <a:p>
            <a:endParaRPr lang="en-US" dirty="0"/>
          </a:p>
        </p:txBody>
      </p:sp>
      <p:sp>
        <p:nvSpPr>
          <p:cNvPr id="4" name="Slide Number Placeholder 3"/>
          <p:cNvSpPr>
            <a:spLocks noGrp="1"/>
          </p:cNvSpPr>
          <p:nvPr>
            <p:ph type="sldNum" sz="quarter" idx="10"/>
          </p:nvPr>
        </p:nvSpPr>
        <p:spPr/>
        <p:txBody>
          <a:bodyPr/>
          <a:lstStyle/>
          <a:p>
            <a:fld id="{F21674E0-2D88-4B03-AD51-4CBE56D62E4E}" type="slidenum">
              <a:rPr lang="en-US" smtClean="0"/>
              <a:t>14</a:t>
            </a:fld>
            <a:endParaRPr lang="en-US"/>
          </a:p>
        </p:txBody>
      </p:sp>
    </p:spTree>
    <p:extLst>
      <p:ext uri="{BB962C8B-B14F-4D97-AF65-F5344CB8AC3E}">
        <p14:creationId xmlns:p14="http://schemas.microsoft.com/office/powerpoint/2010/main" val="288325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2" y="802300"/>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7"/>
            <a:ext cx="8637072" cy="977621"/>
          </a:xfrm>
        </p:spPr>
        <p:txBody>
          <a:bodyPr tIns="91440" bIns="91440">
            <a:normAutofit/>
          </a:bodyPr>
          <a:lstStyle>
            <a:lvl1pPr marL="0" indent="0" algn="l">
              <a:buNone/>
              <a:defRPr sz="1800" b="0" cap="all" baseline="0">
                <a:solidFill>
                  <a:schemeClr val="tx1"/>
                </a:solidFill>
              </a:defRPr>
            </a:lvl1pPr>
            <a:lvl2pPr marL="457178" indent="0" algn="ctr">
              <a:buNone/>
              <a:defRPr sz="18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a:xfrm>
            <a:off x="2416501" y="329311"/>
            <a:ext cx="4973915"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37665"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1257300" y="3528542"/>
            <a:ext cx="979755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3" y="798977"/>
            <a:ext cx="1615743"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4" y="798977"/>
            <a:ext cx="7828831"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7"/>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1451581" y="1694890"/>
            <a:ext cx="9603275" cy="4658285"/>
          </a:xfrm>
        </p:spPr>
        <p:txBody>
          <a:bodyPr anchor="t"/>
          <a:lstStyle>
            <a:lvl1pPr>
              <a:defRPr>
                <a:solidFill>
                  <a:srgbClr val="454545"/>
                </a:solidFill>
              </a:defRPr>
            </a:lvl1pPr>
            <a:lvl2pPr>
              <a:defRPr>
                <a:solidFill>
                  <a:srgbClr val="454545"/>
                </a:solidFill>
              </a:defRPr>
            </a:lvl2pPr>
            <a:lvl3pPr>
              <a:defRPr>
                <a:solidFill>
                  <a:srgbClr val="454545"/>
                </a:solidFill>
              </a:defRPr>
            </a:lvl3pPr>
            <a:lvl4pPr>
              <a:defRPr>
                <a:solidFill>
                  <a:srgbClr val="454545"/>
                </a:solidFill>
              </a:defRPr>
            </a:lvl4pPr>
            <a:lvl5pPr>
              <a:defRPr>
                <a:solidFill>
                  <a:srgbClr val="45454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554140" y="330370"/>
            <a:ext cx="3500715" cy="309201"/>
          </a:xfrm>
          <a:prstGeom prst="rect">
            <a:avLst/>
          </a:prstGeom>
        </p:spPr>
        <p:txBody>
          <a:bodyPr/>
          <a:lstStyle>
            <a:lvl1pPr>
              <a:defRPr>
                <a:solidFill>
                  <a:schemeClr val="tx1"/>
                </a:solidFill>
              </a:defRPr>
            </a:lvl1pPr>
          </a:lstStyle>
          <a:p>
            <a:fld id="{48A87A34-81AB-432B-8DAE-1953F412C126}" type="datetimeFigureOut">
              <a:rPr lang="en-US" smtClean="0"/>
              <a:pPr/>
              <a:t>4/30/2017</a:t>
            </a:fld>
            <a:endParaRPr lang="en-US" dirty="0"/>
          </a:p>
        </p:txBody>
      </p:sp>
      <p:sp>
        <p:nvSpPr>
          <p:cNvPr id="5" name="Footer Placeholder 4"/>
          <p:cNvSpPr>
            <a:spLocks noGrp="1"/>
          </p:cNvSpPr>
          <p:nvPr>
            <p:ph type="ftr" sz="quarter" idx="11"/>
          </p:nvPr>
        </p:nvSpPr>
        <p:spPr>
          <a:xfrm>
            <a:off x="1451579" y="329311"/>
            <a:ext cx="5938836" cy="309201"/>
          </a:xfrm>
          <a:prstGeom prst="rect">
            <a:avLst/>
          </a:prstGeo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7" y="131281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4313" y="2908319"/>
            <a:ext cx="8643155" cy="1887950"/>
          </a:xfrm>
        </p:spPr>
        <p:txBody>
          <a:bodyPr anchor="b">
            <a:normAutofit/>
          </a:bodyPr>
          <a:lstStyle>
            <a:lvl1pPr algn="l">
              <a:defRPr sz="3600" cap="none" baseline="0"/>
            </a:lvl1pPr>
          </a:lstStyle>
          <a:p>
            <a:r>
              <a:rPr lang="en-US" dirty="0"/>
              <a:t>Click to edit Master title style</a:t>
            </a:r>
          </a:p>
        </p:txBody>
      </p:sp>
      <p:sp>
        <p:nvSpPr>
          <p:cNvPr id="3" name="Text Placeholder 2"/>
          <p:cNvSpPr>
            <a:spLocks noGrp="1"/>
          </p:cNvSpPr>
          <p:nvPr>
            <p:ph type="body" idx="1"/>
          </p:nvPr>
        </p:nvSpPr>
        <p:spPr>
          <a:xfrm>
            <a:off x="2067023" y="4985406"/>
            <a:ext cx="8630447" cy="1012929"/>
          </a:xfrm>
        </p:spPr>
        <p:txBody>
          <a:bodyPr tIns="91440">
            <a:normAutofit/>
          </a:bodyPr>
          <a:lstStyle>
            <a:lvl1pPr marL="0" indent="0" algn="l">
              <a:buNone/>
              <a:defRPr sz="1800">
                <a:solidFill>
                  <a:schemeClr val="tx1"/>
                </a:solidFill>
              </a:defRPr>
            </a:lvl1pPr>
            <a:lvl2pPr marL="457178" indent="0">
              <a:buNone/>
              <a:defRPr sz="18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66949" y="4890835"/>
            <a:ext cx="8630447"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93"/>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9"/>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2" y="804167"/>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53"/>
            <a:ext cx="4645152" cy="801943"/>
          </a:xfrm>
        </p:spPr>
        <p:txBody>
          <a:bodyPr anchor="b">
            <a:normAutofit/>
          </a:bodyPr>
          <a:lstStyle>
            <a:lvl1pPr marL="0" indent="0">
              <a:lnSpc>
                <a:spcPct val="100000"/>
              </a:lnSpc>
              <a:buNone/>
              <a:defRPr sz="2200" b="0" cap="all" baseline="0">
                <a:solidFill>
                  <a:schemeClr val="accent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73"/>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3" y="2023007"/>
            <a:ext cx="4645152" cy="802237"/>
          </a:xfrm>
        </p:spPr>
        <p:txBody>
          <a:bodyPr anchor="b">
            <a:normAutofit/>
          </a:bodyPr>
          <a:lstStyle>
            <a:lvl1pPr marL="0" indent="0">
              <a:lnSpc>
                <a:spcPct val="100000"/>
              </a:lnSpc>
              <a:buNone/>
              <a:defRPr sz="2200" b="0" cap="all" baseline="0">
                <a:solidFill>
                  <a:schemeClr val="accent1"/>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6" name="Content Placeholder 5"/>
          <p:cNvSpPr>
            <a:spLocks noGrp="1"/>
          </p:cNvSpPr>
          <p:nvPr>
            <p:ph sz="quarter" idx="4"/>
          </p:nvPr>
        </p:nvSpPr>
        <p:spPr>
          <a:xfrm>
            <a:off x="6412363"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8" name="Footer Placeholder 7"/>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4" name="Footer Placeholder 3"/>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3" name="Footer Placeholder 2"/>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3"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5" y="798974"/>
            <a:ext cx="6012471"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2" y="3205495"/>
            <a:ext cx="3275013" cy="2248181"/>
          </a:xfrm>
        </p:spPr>
        <p:txBody>
          <a:bodyPr/>
          <a:lstStyle>
            <a:lvl1pPr marL="0" indent="0" algn="l">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p:cNvSpPr>
            <a:spLocks noGrp="1"/>
          </p:cNvSpPr>
          <p:nvPr>
            <p:ph type="dt" sz="half" idx="10"/>
          </p:nvPr>
        </p:nvSpPr>
        <p:spPr>
          <a:xfrm>
            <a:off x="7554140" y="330370"/>
            <a:ext cx="3500715" cy="309201"/>
          </a:xfrm>
          <a:prstGeom prst="rect">
            <a:avLst/>
          </a:prstGeom>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a:xfrm>
            <a:off x="1451579" y="329311"/>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1" y="3205491"/>
            <a:ext cx="326949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174"/>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7"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6"/>
            <a:ext cx="2791171" cy="3866327"/>
          </a:xfrm>
          <a:solidFill>
            <a:schemeClr val="bg1">
              <a:lumMod val="85000"/>
            </a:schemeClr>
          </a:solidFill>
          <a:ln w="9525" cap="sq">
            <a:noFill/>
            <a:miter lim="800000"/>
          </a:ln>
          <a:effectLst/>
        </p:spPr>
        <p:txBody>
          <a:bodyPr anchor="t"/>
          <a:lstStyle>
            <a:lvl1pPr marL="0" indent="0" algn="ctr">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31" y="3145992"/>
            <a:ext cx="5524404" cy="2003742"/>
          </a:xfrm>
        </p:spPr>
        <p:txBody>
          <a:bodyPr>
            <a:normAutofit/>
          </a:bodyPr>
          <a:lstStyle>
            <a:lvl1pPr marL="0" indent="0" algn="l">
              <a:buNone/>
              <a:defRPr sz="18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p:cNvSpPr>
            <a:spLocks noGrp="1"/>
          </p:cNvSpPr>
          <p:nvPr>
            <p:ph type="dt" sz="half" idx="10"/>
          </p:nvPr>
        </p:nvSpPr>
        <p:spPr>
          <a:xfrm>
            <a:off x="1447385" y="5469860"/>
            <a:ext cx="5527351" cy="320123"/>
          </a:xfrm>
          <a:prstGeom prst="rect">
            <a:avLst/>
          </a:prstGeom>
        </p:spPr>
        <p:txBody>
          <a:bodyPr/>
          <a:lstStyle>
            <a:lvl1pPr algn="l">
              <a:defRPr/>
            </a:lvl1pPr>
          </a:lstStyle>
          <a:p>
            <a:fld id="{48A87A34-81AB-432B-8DAE-1953F412C126}" type="datetimeFigureOut">
              <a:rPr lang="en-US" dirty="0"/>
              <a:pPr/>
              <a:t>4/30/2017</a:t>
            </a:fld>
            <a:endParaRPr lang="en-US" dirty="0"/>
          </a:p>
        </p:txBody>
      </p:sp>
      <p:sp>
        <p:nvSpPr>
          <p:cNvPr id="6" name="Footer Placeholder 5"/>
          <p:cNvSpPr>
            <a:spLocks noGrp="1"/>
          </p:cNvSpPr>
          <p:nvPr>
            <p:ph type="ftr" sz="quarter" idx="11"/>
          </p:nvPr>
        </p:nvSpPr>
        <p:spPr>
          <a:xfrm>
            <a:off x="1447383" y="318642"/>
            <a:ext cx="5541004" cy="320931"/>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5"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81" y="526148"/>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81" y="1694894"/>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80061"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589" indent="-228589" algn="l" defTabSz="914354"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766"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2942"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120"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298"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474"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652"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8829"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006" indent="-228589" algn="l" defTabSz="914354"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5" Type="http://schemas.openxmlformats.org/officeDocument/2006/relationships/image" Target="../media/image17.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18" Type="http://schemas.openxmlformats.org/officeDocument/2006/relationships/image" Target="../media/image97.png"/><Relationship Id="rId3" Type="http://schemas.openxmlformats.org/officeDocument/2006/relationships/image" Target="../media/image81.png"/><Relationship Id="rId21" Type="http://schemas.openxmlformats.org/officeDocument/2006/relationships/image" Target="../media/image100.png"/><Relationship Id="rId7" Type="http://schemas.openxmlformats.org/officeDocument/2006/relationships/image" Target="../media/image85.png"/><Relationship Id="rId12" Type="http://schemas.openxmlformats.org/officeDocument/2006/relationships/image" Target="../media/image90.png"/><Relationship Id="rId17" Type="http://schemas.openxmlformats.org/officeDocument/2006/relationships/image" Target="../media/image96.png"/><Relationship Id="rId2" Type="http://schemas.openxmlformats.org/officeDocument/2006/relationships/notesSlide" Target="../notesSlides/notesSlide6.xml"/><Relationship Id="rId16" Type="http://schemas.openxmlformats.org/officeDocument/2006/relationships/image" Target="../media/image95.png"/><Relationship Id="rId20"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24" Type="http://schemas.openxmlformats.org/officeDocument/2006/relationships/image" Target="../media/image103.png"/><Relationship Id="rId5" Type="http://schemas.openxmlformats.org/officeDocument/2006/relationships/image" Target="../media/image83.png"/><Relationship Id="rId15" Type="http://schemas.openxmlformats.org/officeDocument/2006/relationships/image" Target="../media/image94.png"/><Relationship Id="rId23" Type="http://schemas.openxmlformats.org/officeDocument/2006/relationships/image" Target="../media/image102.png"/><Relationship Id="rId10" Type="http://schemas.openxmlformats.org/officeDocument/2006/relationships/image" Target="../media/image88.png"/><Relationship Id="rId19" Type="http://schemas.openxmlformats.org/officeDocument/2006/relationships/image" Target="../media/image98.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93.png"/><Relationship Id="rId22" Type="http://schemas.openxmlformats.org/officeDocument/2006/relationships/image" Target="../media/image101.png"/></Relationships>
</file>

<file path=ppt/slides/_rels/slide12.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131.png"/><Relationship Id="rId18" Type="http://schemas.openxmlformats.org/officeDocument/2006/relationships/image" Target="../media/image17.png"/><Relationship Id="rId3" Type="http://schemas.openxmlformats.org/officeDocument/2006/relationships/image" Target="../media/image129.png"/><Relationship Id="rId7" Type="http://schemas.openxmlformats.org/officeDocument/2006/relationships/image" Target="../media/image138.png"/><Relationship Id="rId12" Type="http://schemas.openxmlformats.org/officeDocument/2006/relationships/image" Target="../media/image130.png"/><Relationship Id="rId17" Type="http://schemas.openxmlformats.org/officeDocument/2006/relationships/image" Target="../media/image27.png"/><Relationship Id="rId2" Type="http://schemas.openxmlformats.org/officeDocument/2006/relationships/notesSlide" Target="../notesSlides/notesSlide7.xml"/><Relationship Id="rId16"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43.png"/><Relationship Id="rId5" Type="http://schemas.openxmlformats.org/officeDocument/2006/relationships/image" Target="../media/image136.png"/><Relationship Id="rId15" Type="http://schemas.openxmlformats.org/officeDocument/2006/relationships/image" Target="../media/image133.png"/><Relationship Id="rId10" Type="http://schemas.openxmlformats.org/officeDocument/2006/relationships/image" Target="../media/image142.png"/><Relationship Id="rId4" Type="http://schemas.openxmlformats.org/officeDocument/2006/relationships/image" Target="../media/image135.png"/><Relationship Id="rId9" Type="http://schemas.openxmlformats.org/officeDocument/2006/relationships/image" Target="../media/image154.png"/><Relationship Id="rId14" Type="http://schemas.openxmlformats.org/officeDocument/2006/relationships/image" Target="../media/image132.png"/></Relationships>
</file>

<file path=ppt/slides/_rels/slide13.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8.png"/><Relationship Id="rId18" Type="http://schemas.openxmlformats.org/officeDocument/2006/relationships/image" Target="../media/image133.png"/><Relationship Id="rId3" Type="http://schemas.openxmlformats.org/officeDocument/2006/relationships/image" Target="../media/image28.png"/><Relationship Id="rId21" Type="http://schemas.openxmlformats.org/officeDocument/2006/relationships/image" Target="../media/image147.png"/><Relationship Id="rId7" Type="http://schemas.openxmlformats.org/officeDocument/2006/relationships/image" Target="../media/image137.png"/><Relationship Id="rId12" Type="http://schemas.openxmlformats.org/officeDocument/2006/relationships/image" Target="../media/image143.png"/><Relationship Id="rId17" Type="http://schemas.openxmlformats.org/officeDocument/2006/relationships/image" Target="../media/image132.png"/><Relationship Id="rId2" Type="http://schemas.openxmlformats.org/officeDocument/2006/relationships/notesSlide" Target="../notesSlides/notesSlide8.xml"/><Relationship Id="rId16" Type="http://schemas.openxmlformats.org/officeDocument/2006/relationships/image" Target="../media/image131.png"/><Relationship Id="rId20"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2.png"/><Relationship Id="rId5" Type="http://schemas.openxmlformats.org/officeDocument/2006/relationships/image" Target="../media/image135.png"/><Relationship Id="rId15" Type="http://schemas.openxmlformats.org/officeDocument/2006/relationships/image" Target="../media/image144.png"/><Relationship Id="rId23" Type="http://schemas.openxmlformats.org/officeDocument/2006/relationships/image" Target="../media/image170.png"/><Relationship Id="rId10" Type="http://schemas.openxmlformats.org/officeDocument/2006/relationships/image" Target="../media/image154.png"/><Relationship Id="rId19" Type="http://schemas.openxmlformats.org/officeDocument/2006/relationships/image" Target="../media/image134.png"/><Relationship Id="rId4" Type="http://schemas.openxmlformats.org/officeDocument/2006/relationships/image" Target="../media/image129.png"/><Relationship Id="rId9" Type="http://schemas.openxmlformats.org/officeDocument/2006/relationships/image" Target="../media/image153.png"/><Relationship Id="rId14" Type="http://schemas.openxmlformats.org/officeDocument/2006/relationships/image" Target="../media/image130.png"/><Relationship Id="rId22" Type="http://schemas.openxmlformats.org/officeDocument/2006/relationships/image" Target="../media/image148.png"/></Relationships>
</file>

<file path=ppt/slides/_rels/slide14.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8.png"/><Relationship Id="rId26" Type="http://schemas.openxmlformats.org/officeDocument/2006/relationships/image" Target="../media/image177.png"/><Relationship Id="rId3" Type="http://schemas.openxmlformats.org/officeDocument/2006/relationships/image" Target="../media/image129.png"/><Relationship Id="rId21" Type="http://schemas.openxmlformats.org/officeDocument/2006/relationships/image" Target="../media/image1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7.png"/><Relationship Id="rId25" Type="http://schemas.openxmlformats.org/officeDocument/2006/relationships/image" Target="../media/image176.png"/><Relationship Id="rId2" Type="http://schemas.openxmlformats.org/officeDocument/2006/relationships/notesSlide" Target="../notesSlides/notesSlide9.xml"/><Relationship Id="rId16" Type="http://schemas.openxmlformats.org/officeDocument/2006/relationships/image" Target="../media/image146.png"/><Relationship Id="rId20"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31.png"/><Relationship Id="rId11" Type="http://schemas.openxmlformats.org/officeDocument/2006/relationships/image" Target="../media/image136.png"/><Relationship Id="rId24" Type="http://schemas.openxmlformats.org/officeDocument/2006/relationships/image" Target="../media/image167.png"/><Relationship Id="rId5" Type="http://schemas.openxmlformats.org/officeDocument/2006/relationships/image" Target="../media/image34.png"/><Relationship Id="rId15" Type="http://schemas.openxmlformats.org/officeDocument/2006/relationships/image" Target="../media/image143.png"/><Relationship Id="rId23" Type="http://schemas.openxmlformats.org/officeDocument/2006/relationships/image" Target="../media/image162.png"/><Relationship Id="rId28" Type="http://schemas.openxmlformats.org/officeDocument/2006/relationships/image" Target="../media/image17.png"/><Relationship Id="rId10" Type="http://schemas.openxmlformats.org/officeDocument/2006/relationships/image" Target="../media/image135.png"/><Relationship Id="rId19" Type="http://schemas.openxmlformats.org/officeDocument/2006/relationships/image" Target="../media/image154.png"/><Relationship Id="rId4" Type="http://schemas.openxmlformats.org/officeDocument/2006/relationships/image" Target="../media/image144.png"/><Relationship Id="rId9" Type="http://schemas.openxmlformats.org/officeDocument/2006/relationships/image" Target="../media/image134.png"/><Relationship Id="rId14" Type="http://schemas.openxmlformats.org/officeDocument/2006/relationships/image" Target="../media/image142.png"/><Relationship Id="rId22" Type="http://schemas.openxmlformats.org/officeDocument/2006/relationships/image" Target="../media/image158.png"/><Relationship Id="rId27" Type="http://schemas.openxmlformats.org/officeDocument/2006/relationships/image" Target="../media/image178.png"/></Relationships>
</file>

<file path=ppt/slides/_rels/slide15.xml.rels><?xml version="1.0" encoding="UTF-8" standalone="yes"?>
<Relationships xmlns="http://schemas.openxmlformats.org/package/2006/relationships"><Relationship Id="rId13" Type="http://schemas.openxmlformats.org/officeDocument/2006/relationships/image" Target="../media/image137.png"/><Relationship Id="rId18" Type="http://schemas.openxmlformats.org/officeDocument/2006/relationships/image" Target="../media/image158.png"/><Relationship Id="rId8" Type="http://schemas.openxmlformats.org/officeDocument/2006/relationships/image" Target="../media/image132.png"/><Relationship Id="rId26" Type="http://schemas.openxmlformats.org/officeDocument/2006/relationships/image" Target="../media/image166.png"/><Relationship Id="rId3" Type="http://schemas.openxmlformats.org/officeDocument/2006/relationships/image" Target="../media/image30.png"/><Relationship Id="rId12" Type="http://schemas.openxmlformats.org/officeDocument/2006/relationships/image" Target="../media/image136.png"/><Relationship Id="rId17" Type="http://schemas.openxmlformats.org/officeDocument/2006/relationships/image" Target="../media/image18.png"/><Relationship Id="rId7" Type="http://schemas.openxmlformats.org/officeDocument/2006/relationships/image" Target="../media/image131.png"/><Relationship Id="rId25" Type="http://schemas.openxmlformats.org/officeDocument/2006/relationships/image" Target="../media/image165.png"/><Relationship Id="rId2" Type="http://schemas.openxmlformats.org/officeDocument/2006/relationships/notesSlide" Target="../notesSlides/notesSlide10.xml"/><Relationship Id="rId16" Type="http://schemas.openxmlformats.org/officeDocument/2006/relationships/image" Target="../media/image143.png"/><Relationship Id="rId29" Type="http://schemas.openxmlformats.org/officeDocument/2006/relationships/image" Target="../media/image162.png"/><Relationship Id="rId1" Type="http://schemas.openxmlformats.org/officeDocument/2006/relationships/slideLayout" Target="../slideLayouts/slideLayout2.xml"/><Relationship Id="rId11" Type="http://schemas.openxmlformats.org/officeDocument/2006/relationships/image" Target="../media/image135.png"/><Relationship Id="rId24" Type="http://schemas.openxmlformats.org/officeDocument/2006/relationships/image" Target="../media/image164.png"/><Relationship Id="rId15" Type="http://schemas.openxmlformats.org/officeDocument/2006/relationships/image" Target="../media/image142.png"/><Relationship Id="rId23" Type="http://schemas.openxmlformats.org/officeDocument/2006/relationships/image" Target="../media/image163.png"/><Relationship Id="rId10" Type="http://schemas.openxmlformats.org/officeDocument/2006/relationships/image" Target="../media/image134.png"/><Relationship Id="rId14" Type="http://schemas.openxmlformats.org/officeDocument/2006/relationships/image" Target="../media/image138.png"/><Relationship Id="rId30" Type="http://schemas.openxmlformats.org/officeDocument/2006/relationships/image" Target="../media/image167.png"/><Relationship Id="rId9" Type="http://schemas.openxmlformats.org/officeDocument/2006/relationships/image" Target="../media/image133.png"/></Relationships>
</file>

<file path=ppt/slides/_rels/slide16.xml.rels><?xml version="1.0" encoding="UTF-8" standalone="yes"?>
<Relationships xmlns="http://schemas.openxmlformats.org/package/2006/relationships"><Relationship Id="rId8" Type="http://schemas.openxmlformats.org/officeDocument/2006/relationships/image" Target="../media/image142.png"/><Relationship Id="rId26" Type="http://schemas.openxmlformats.org/officeDocument/2006/relationships/image" Target="../media/image187.png"/><Relationship Id="rId3" Type="http://schemas.openxmlformats.org/officeDocument/2006/relationships/image" Target="../media/image32.png"/><Relationship Id="rId7" Type="http://schemas.openxmlformats.org/officeDocument/2006/relationships/image" Target="../media/image138.png"/><Relationship Id="rId12" Type="http://schemas.openxmlformats.org/officeDocument/2006/relationships/image" Target="../media/image167.png"/><Relationship Id="rId25" Type="http://schemas.openxmlformats.org/officeDocument/2006/relationships/image" Target="../media/image186.png"/><Relationship Id="rId2" Type="http://schemas.openxmlformats.org/officeDocument/2006/relationships/notesSlide" Target="../notesSlides/notesSlide11.xml"/><Relationship Id="rId29"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62.png"/><Relationship Id="rId24" Type="http://schemas.openxmlformats.org/officeDocument/2006/relationships/image" Target="../media/image185.png"/><Relationship Id="rId5" Type="http://schemas.openxmlformats.org/officeDocument/2006/relationships/image" Target="../media/image136.png"/><Relationship Id="rId23" Type="http://schemas.openxmlformats.org/officeDocument/2006/relationships/image" Target="../media/image184.png"/><Relationship Id="rId28" Type="http://schemas.openxmlformats.org/officeDocument/2006/relationships/image" Target="../media/image189.png"/><Relationship Id="rId10" Type="http://schemas.openxmlformats.org/officeDocument/2006/relationships/image" Target="../media/image158.png"/><Relationship Id="rId4" Type="http://schemas.openxmlformats.org/officeDocument/2006/relationships/image" Target="../media/image135.png"/><Relationship Id="rId9" Type="http://schemas.openxmlformats.org/officeDocument/2006/relationships/image" Target="../media/image143.png"/><Relationship Id="rId27" Type="http://schemas.openxmlformats.org/officeDocument/2006/relationships/image" Target="../media/image188.png"/><Relationship Id="rId30" Type="http://schemas.openxmlformats.org/officeDocument/2006/relationships/image" Target="../media/image191.png"/></Relationships>
</file>

<file path=ppt/slides/_rels/slide17.xml.rels><?xml version="1.0" encoding="UTF-8" standalone="yes"?>
<Relationships xmlns="http://schemas.openxmlformats.org/package/2006/relationships"><Relationship Id="rId26" Type="http://schemas.openxmlformats.org/officeDocument/2006/relationships/image" Target="../media/image187.png"/><Relationship Id="rId8" Type="http://schemas.openxmlformats.org/officeDocument/2006/relationships/image" Target="../media/image142.png"/><Relationship Id="rId25" Type="http://schemas.openxmlformats.org/officeDocument/2006/relationships/image" Target="../media/image186.png"/><Relationship Id="rId7" Type="http://schemas.openxmlformats.org/officeDocument/2006/relationships/image" Target="../media/image138.png"/><Relationship Id="rId12" Type="http://schemas.openxmlformats.org/officeDocument/2006/relationships/image" Target="../media/image167.png"/><Relationship Id="rId33" Type="http://schemas.openxmlformats.org/officeDocument/2006/relationships/image" Target="../media/image193.png"/><Relationship Id="rId2" Type="http://schemas.openxmlformats.org/officeDocument/2006/relationships/notesSlide" Target="../notesSlides/notesSlide12.xml"/><Relationship Id="rId29" Type="http://schemas.openxmlformats.org/officeDocument/2006/relationships/image" Target="../media/image190.png"/><Relationship Id="rId1" Type="http://schemas.openxmlformats.org/officeDocument/2006/relationships/slideLayout" Target="../slideLayouts/slideLayout2.xml"/><Relationship Id="rId24" Type="http://schemas.openxmlformats.org/officeDocument/2006/relationships/image" Target="../media/image185.png"/><Relationship Id="rId6" Type="http://schemas.openxmlformats.org/officeDocument/2006/relationships/image" Target="../media/image137.png"/><Relationship Id="rId11" Type="http://schemas.openxmlformats.org/officeDocument/2006/relationships/image" Target="../media/image162.png"/><Relationship Id="rId32" Type="http://schemas.openxmlformats.org/officeDocument/2006/relationships/image" Target="../media/image18.png"/><Relationship Id="rId23" Type="http://schemas.openxmlformats.org/officeDocument/2006/relationships/image" Target="../media/image184.png"/><Relationship Id="rId28" Type="http://schemas.openxmlformats.org/officeDocument/2006/relationships/image" Target="../media/image189.png"/><Relationship Id="rId5" Type="http://schemas.openxmlformats.org/officeDocument/2006/relationships/image" Target="../media/image136.png"/><Relationship Id="rId31" Type="http://schemas.openxmlformats.org/officeDocument/2006/relationships/image" Target="../media/image33.png"/><Relationship Id="rId10" Type="http://schemas.openxmlformats.org/officeDocument/2006/relationships/image" Target="../media/image181.png"/><Relationship Id="rId27" Type="http://schemas.openxmlformats.org/officeDocument/2006/relationships/image" Target="../media/image188.png"/><Relationship Id="rId30" Type="http://schemas.openxmlformats.org/officeDocument/2006/relationships/image" Target="../media/image191.png"/><Relationship Id="rId4" Type="http://schemas.openxmlformats.org/officeDocument/2006/relationships/image" Target="../media/image135.png"/><Relationship Id="rId9" Type="http://schemas.openxmlformats.org/officeDocument/2006/relationships/image" Target="../media/image143.png"/></Relationships>
</file>

<file path=ppt/slides/_rels/slide18.xml.rels><?xml version="1.0" encoding="UTF-8" standalone="yes"?>
<Relationships xmlns="http://schemas.openxmlformats.org/package/2006/relationships"><Relationship Id="rId8" Type="http://schemas.openxmlformats.org/officeDocument/2006/relationships/image" Target="../media/image189.png"/><Relationship Id="rId13" Type="http://schemas.openxmlformats.org/officeDocument/2006/relationships/image" Target="../media/image136.png"/><Relationship Id="rId18" Type="http://schemas.openxmlformats.org/officeDocument/2006/relationships/image" Target="../media/image181.png"/><Relationship Id="rId3" Type="http://schemas.openxmlformats.org/officeDocument/2006/relationships/image" Target="../media/image194.png"/><Relationship Id="rId21" Type="http://schemas.openxmlformats.org/officeDocument/2006/relationships/image" Target="../media/image18.png"/><Relationship Id="rId7" Type="http://schemas.openxmlformats.org/officeDocument/2006/relationships/image" Target="../media/image188.png"/><Relationship Id="rId12" Type="http://schemas.openxmlformats.org/officeDocument/2006/relationships/image" Target="../media/image135.png"/><Relationship Id="rId17" Type="http://schemas.openxmlformats.org/officeDocument/2006/relationships/image" Target="../media/image143.png"/><Relationship Id="rId2" Type="http://schemas.openxmlformats.org/officeDocument/2006/relationships/notesSlide" Target="../notesSlides/notesSlide13.xml"/><Relationship Id="rId16" Type="http://schemas.openxmlformats.org/officeDocument/2006/relationships/image" Target="../media/image142.png"/><Relationship Id="rId20"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187.png"/><Relationship Id="rId11" Type="http://schemas.openxmlformats.org/officeDocument/2006/relationships/image" Target="../media/image39.png"/><Relationship Id="rId5" Type="http://schemas.openxmlformats.org/officeDocument/2006/relationships/image" Target="../media/image186.png"/><Relationship Id="rId15" Type="http://schemas.openxmlformats.org/officeDocument/2006/relationships/image" Target="../media/image138.png"/><Relationship Id="rId23" Type="http://schemas.openxmlformats.org/officeDocument/2006/relationships/image" Target="../media/image193.png"/><Relationship Id="rId10" Type="http://schemas.openxmlformats.org/officeDocument/2006/relationships/image" Target="../media/image191.png"/><Relationship Id="rId19" Type="http://schemas.openxmlformats.org/officeDocument/2006/relationships/image" Target="../media/image162.png"/><Relationship Id="rId4" Type="http://schemas.openxmlformats.org/officeDocument/2006/relationships/image" Target="../media/image185.png"/><Relationship Id="rId9" Type="http://schemas.openxmlformats.org/officeDocument/2006/relationships/image" Target="../media/image190.png"/><Relationship Id="rId14" Type="http://schemas.openxmlformats.org/officeDocument/2006/relationships/image" Target="../media/image137.png"/><Relationship Id="rId22" Type="http://schemas.openxmlformats.org/officeDocument/2006/relationships/image" Target="../media/image196.png"/></Relationships>
</file>

<file path=ppt/slides/_rels/slide19.xml.rels><?xml version="1.0" encoding="UTF-8" standalone="yes"?>
<Relationships xmlns="http://schemas.openxmlformats.org/package/2006/relationships"><Relationship Id="rId18" Type="http://schemas.openxmlformats.org/officeDocument/2006/relationships/image" Target="../media/image209.png"/><Relationship Id="rId26" Type="http://schemas.openxmlformats.org/officeDocument/2006/relationships/image" Target="../media/image217.png"/><Relationship Id="rId39" Type="http://schemas.openxmlformats.org/officeDocument/2006/relationships/image" Target="../media/image230.png"/><Relationship Id="rId51" Type="http://schemas.openxmlformats.org/officeDocument/2006/relationships/image" Target="../media/image241.png"/><Relationship Id="rId55" Type="http://schemas.openxmlformats.org/officeDocument/2006/relationships/image" Target="../media/image298.png"/><Relationship Id="rId21" Type="http://schemas.openxmlformats.org/officeDocument/2006/relationships/image" Target="../media/image212.png"/><Relationship Id="rId42" Type="http://schemas.openxmlformats.org/officeDocument/2006/relationships/image" Target="../media/image233.png"/><Relationship Id="rId34" Type="http://schemas.openxmlformats.org/officeDocument/2006/relationships/image" Target="../media/image225.png"/><Relationship Id="rId47" Type="http://schemas.openxmlformats.org/officeDocument/2006/relationships/image" Target="../media/image238.png"/><Relationship Id="rId12" Type="http://schemas.openxmlformats.org/officeDocument/2006/relationships/image" Target="../media/image203.png"/><Relationship Id="rId17" Type="http://schemas.openxmlformats.org/officeDocument/2006/relationships/image" Target="../media/image208.png"/><Relationship Id="rId33" Type="http://schemas.openxmlformats.org/officeDocument/2006/relationships/image" Target="../media/image224.png"/><Relationship Id="rId46" Type="http://schemas.openxmlformats.org/officeDocument/2006/relationships/image" Target="../media/image237.png"/><Relationship Id="rId25" Type="http://schemas.openxmlformats.org/officeDocument/2006/relationships/image" Target="../media/image216.png"/><Relationship Id="rId38" Type="http://schemas.openxmlformats.org/officeDocument/2006/relationships/image" Target="../media/image229.png"/><Relationship Id="rId2" Type="http://schemas.openxmlformats.org/officeDocument/2006/relationships/notesSlide" Target="../notesSlides/notesSlide14.xml"/><Relationship Id="rId16" Type="http://schemas.openxmlformats.org/officeDocument/2006/relationships/image" Target="../media/image207.png"/><Relationship Id="rId20" Type="http://schemas.openxmlformats.org/officeDocument/2006/relationships/image" Target="../media/image211.png"/><Relationship Id="rId41" Type="http://schemas.openxmlformats.org/officeDocument/2006/relationships/image" Target="../media/image232.png"/><Relationship Id="rId29" Type="http://schemas.openxmlformats.org/officeDocument/2006/relationships/image" Target="../media/image220.png"/><Relationship Id="rId1" Type="http://schemas.openxmlformats.org/officeDocument/2006/relationships/slideLayout" Target="../slideLayouts/slideLayout2.xml"/><Relationship Id="rId11" Type="http://schemas.openxmlformats.org/officeDocument/2006/relationships/image" Target="../media/image202.png"/><Relationship Id="rId24" Type="http://schemas.openxmlformats.org/officeDocument/2006/relationships/image" Target="../media/image215.png"/><Relationship Id="rId32" Type="http://schemas.openxmlformats.org/officeDocument/2006/relationships/image" Target="../media/image223.png"/><Relationship Id="rId37" Type="http://schemas.openxmlformats.org/officeDocument/2006/relationships/image" Target="../media/image228.png"/><Relationship Id="rId40" Type="http://schemas.openxmlformats.org/officeDocument/2006/relationships/image" Target="../media/image231.png"/><Relationship Id="rId45" Type="http://schemas.openxmlformats.org/officeDocument/2006/relationships/image" Target="../media/image236.png"/><Relationship Id="rId15" Type="http://schemas.openxmlformats.org/officeDocument/2006/relationships/image" Target="../media/image206.png"/><Relationship Id="rId23" Type="http://schemas.openxmlformats.org/officeDocument/2006/relationships/image" Target="../media/image214.png"/><Relationship Id="rId28" Type="http://schemas.openxmlformats.org/officeDocument/2006/relationships/image" Target="../media/image219.png"/><Relationship Id="rId36" Type="http://schemas.openxmlformats.org/officeDocument/2006/relationships/image" Target="../media/image227.png"/><Relationship Id="rId49" Type="http://schemas.openxmlformats.org/officeDocument/2006/relationships/image" Target="../media/image240.png"/><Relationship Id="rId31" Type="http://schemas.openxmlformats.org/officeDocument/2006/relationships/image" Target="../media/image222.png"/><Relationship Id="rId44" Type="http://schemas.openxmlformats.org/officeDocument/2006/relationships/image" Target="../media/image235.png"/><Relationship Id="rId19" Type="http://schemas.openxmlformats.org/officeDocument/2006/relationships/image" Target="../media/image210.png"/><Relationship Id="rId52" Type="http://schemas.openxmlformats.org/officeDocument/2006/relationships/image" Target="../media/image242.png"/><Relationship Id="rId22" Type="http://schemas.openxmlformats.org/officeDocument/2006/relationships/image" Target="../media/image213.png"/><Relationship Id="rId27" Type="http://schemas.openxmlformats.org/officeDocument/2006/relationships/image" Target="../media/image218.png"/><Relationship Id="rId30" Type="http://schemas.openxmlformats.org/officeDocument/2006/relationships/image" Target="../media/image221.png"/><Relationship Id="rId35" Type="http://schemas.openxmlformats.org/officeDocument/2006/relationships/image" Target="../media/image226.png"/><Relationship Id="rId48" Type="http://schemas.openxmlformats.org/officeDocument/2006/relationships/image" Target="../media/image239.png"/><Relationship Id="rId56" Type="http://schemas.openxmlformats.org/officeDocument/2006/relationships/image" Target="../media/image18.png"/><Relationship Id="rId14" Type="http://schemas.openxmlformats.org/officeDocument/2006/relationships/image" Target="../media/image205.png"/><Relationship Id="rId43" Type="http://schemas.openxmlformats.org/officeDocument/2006/relationships/image" Target="../media/image2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223.png"/><Relationship Id="rId13" Type="http://schemas.openxmlformats.org/officeDocument/2006/relationships/image" Target="../media/image206.png"/><Relationship Id="rId18" Type="http://schemas.openxmlformats.org/officeDocument/2006/relationships/image" Target="../media/image226.png"/><Relationship Id="rId26" Type="http://schemas.openxmlformats.org/officeDocument/2006/relationships/image" Target="../media/image213.png"/><Relationship Id="rId3" Type="http://schemas.openxmlformats.org/officeDocument/2006/relationships/image" Target="../media/image202.png"/><Relationship Id="rId21" Type="http://schemas.openxmlformats.org/officeDocument/2006/relationships/image" Target="../media/image235.png"/><Relationship Id="rId33" Type="http://schemas.openxmlformats.org/officeDocument/2006/relationships/image" Target="../media/image298.png"/><Relationship Id="rId7" Type="http://schemas.openxmlformats.org/officeDocument/2006/relationships/image" Target="../media/image215.png"/><Relationship Id="rId12" Type="http://schemas.openxmlformats.org/officeDocument/2006/relationships/image" Target="../media/image217.png"/><Relationship Id="rId17" Type="http://schemas.openxmlformats.org/officeDocument/2006/relationships/image" Target="../media/image219.png"/><Relationship Id="rId25" Type="http://schemas.openxmlformats.org/officeDocument/2006/relationships/image" Target="../media/image212.png"/><Relationship Id="rId2" Type="http://schemas.openxmlformats.org/officeDocument/2006/relationships/notesSlide" Target="../notesSlides/notesSlide15.xml"/><Relationship Id="rId16" Type="http://schemas.openxmlformats.org/officeDocument/2006/relationships/image" Target="../media/image218.png"/><Relationship Id="rId20" Type="http://schemas.openxmlformats.org/officeDocument/2006/relationships/image" Target="../media/image228.png"/><Relationship Id="rId29"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14.png"/><Relationship Id="rId11" Type="http://schemas.openxmlformats.org/officeDocument/2006/relationships/image" Target="../media/image233.png"/><Relationship Id="rId24" Type="http://schemas.openxmlformats.org/officeDocument/2006/relationships/image" Target="../media/image203.png"/><Relationship Id="rId32" Type="http://schemas.openxmlformats.org/officeDocument/2006/relationships/image" Target="../media/image240.png"/><Relationship Id="rId5" Type="http://schemas.openxmlformats.org/officeDocument/2006/relationships/image" Target="../media/image209.png"/><Relationship Id="rId15" Type="http://schemas.openxmlformats.org/officeDocument/2006/relationships/image" Target="../media/image211.png"/><Relationship Id="rId23" Type="http://schemas.openxmlformats.org/officeDocument/2006/relationships/image" Target="../media/image237.png"/><Relationship Id="rId28" Type="http://schemas.openxmlformats.org/officeDocument/2006/relationships/image" Target="../media/image222.png"/><Relationship Id="rId10" Type="http://schemas.openxmlformats.org/officeDocument/2006/relationships/image" Target="../media/image232.png"/><Relationship Id="rId19" Type="http://schemas.openxmlformats.org/officeDocument/2006/relationships/image" Target="../media/image227.png"/><Relationship Id="rId31" Type="http://schemas.openxmlformats.org/officeDocument/2006/relationships/image" Target="../media/image239.png"/><Relationship Id="rId4" Type="http://schemas.openxmlformats.org/officeDocument/2006/relationships/image" Target="../media/image208.png"/><Relationship Id="rId9" Type="http://schemas.openxmlformats.org/officeDocument/2006/relationships/image" Target="../media/image224.png"/><Relationship Id="rId14" Type="http://schemas.openxmlformats.org/officeDocument/2006/relationships/image" Target="../media/image207.png"/><Relationship Id="rId22" Type="http://schemas.openxmlformats.org/officeDocument/2006/relationships/image" Target="../media/image236.png"/><Relationship Id="rId27" Type="http://schemas.openxmlformats.org/officeDocument/2006/relationships/image" Target="../media/image221.png"/><Relationship Id="rId30" Type="http://schemas.openxmlformats.org/officeDocument/2006/relationships/image" Target="../media/image231.png"/></Relationships>
</file>

<file path=ppt/slides/_rels/slide21.xml.rels><?xml version="1.0" encoding="UTF-8" standalone="yes"?>
<Relationships xmlns="http://schemas.openxmlformats.org/package/2006/relationships"><Relationship Id="rId39" Type="http://schemas.openxmlformats.org/officeDocument/2006/relationships/image" Target="../media/image57.png"/><Relationship Id="rId51" Type="http://schemas.openxmlformats.org/officeDocument/2006/relationships/image" Target="../media/image113.png"/><Relationship Id="rId34" Type="http://schemas.openxmlformats.org/officeDocument/2006/relationships/image" Target="../media/image268.png"/><Relationship Id="rId42" Type="http://schemas.openxmlformats.org/officeDocument/2006/relationships/image" Target="../media/image104.png"/><Relationship Id="rId47" Type="http://schemas.openxmlformats.org/officeDocument/2006/relationships/image" Target="../media/image108.png"/><Relationship Id="rId50" Type="http://schemas.openxmlformats.org/officeDocument/2006/relationships/image" Target="../media/image112.png"/><Relationship Id="rId55" Type="http://schemas.openxmlformats.org/officeDocument/2006/relationships/image" Target="../media/image117.png"/><Relationship Id="rId63" Type="http://schemas.openxmlformats.org/officeDocument/2006/relationships/image" Target="../media/image125.png"/><Relationship Id="rId33" Type="http://schemas.openxmlformats.org/officeDocument/2006/relationships/image" Target="../media/image267.png"/><Relationship Id="rId38" Type="http://schemas.openxmlformats.org/officeDocument/2006/relationships/image" Target="../media/image550.png"/><Relationship Id="rId46" Type="http://schemas.openxmlformats.org/officeDocument/2006/relationships/image" Target="../media/image107.png"/><Relationship Id="rId59" Type="http://schemas.openxmlformats.org/officeDocument/2006/relationships/image" Target="../media/image121.png"/><Relationship Id="rId2" Type="http://schemas.openxmlformats.org/officeDocument/2006/relationships/notesSlide" Target="../notesSlides/notesSlide16.xml"/><Relationship Id="rId41" Type="http://schemas.openxmlformats.org/officeDocument/2006/relationships/image" Target="../media/image79.png"/><Relationship Id="rId54" Type="http://schemas.openxmlformats.org/officeDocument/2006/relationships/image" Target="../media/image116.png"/><Relationship Id="rId62" Type="http://schemas.openxmlformats.org/officeDocument/2006/relationships/image" Target="../media/image124.png"/><Relationship Id="rId1" Type="http://schemas.openxmlformats.org/officeDocument/2006/relationships/slideLayout" Target="../slideLayouts/slideLayout2.xml"/><Relationship Id="rId37" Type="http://schemas.openxmlformats.org/officeDocument/2006/relationships/image" Target="../media/image55.png"/><Relationship Id="rId40" Type="http://schemas.openxmlformats.org/officeDocument/2006/relationships/image" Target="../media/image59.png"/><Relationship Id="rId45" Type="http://schemas.openxmlformats.org/officeDocument/2006/relationships/image" Target="../media/image92.png"/><Relationship Id="rId53" Type="http://schemas.openxmlformats.org/officeDocument/2006/relationships/image" Target="../media/image115.png"/><Relationship Id="rId24" Type="http://schemas.openxmlformats.org/officeDocument/2006/relationships/image" Target="../media/image203.png"/><Relationship Id="rId58" Type="http://schemas.openxmlformats.org/officeDocument/2006/relationships/image" Target="../media/image120.png"/><Relationship Id="rId36" Type="http://schemas.openxmlformats.org/officeDocument/2006/relationships/image" Target="../media/image44.png"/><Relationship Id="rId49" Type="http://schemas.openxmlformats.org/officeDocument/2006/relationships/image" Target="../media/image111.png"/><Relationship Id="rId57" Type="http://schemas.openxmlformats.org/officeDocument/2006/relationships/image" Target="../media/image119.png"/><Relationship Id="rId61" Type="http://schemas.openxmlformats.org/officeDocument/2006/relationships/image" Target="../media/image123.png"/><Relationship Id="rId44" Type="http://schemas.openxmlformats.org/officeDocument/2006/relationships/image" Target="../media/image106.png"/><Relationship Id="rId52" Type="http://schemas.openxmlformats.org/officeDocument/2006/relationships/image" Target="../media/image114.png"/><Relationship Id="rId60" Type="http://schemas.openxmlformats.org/officeDocument/2006/relationships/image" Target="../media/image122.png"/><Relationship Id="rId65" Type="http://schemas.openxmlformats.org/officeDocument/2006/relationships/image" Target="../media/image18.png"/><Relationship Id="rId35" Type="http://schemas.openxmlformats.org/officeDocument/2006/relationships/image" Target="../media/image269.png"/><Relationship Id="rId43" Type="http://schemas.openxmlformats.org/officeDocument/2006/relationships/image" Target="../media/image105.png"/><Relationship Id="rId48" Type="http://schemas.openxmlformats.org/officeDocument/2006/relationships/image" Target="../media/image109.png"/><Relationship Id="rId56" Type="http://schemas.openxmlformats.org/officeDocument/2006/relationships/image" Target="../media/image118.png"/><Relationship Id="rId64" Type="http://schemas.openxmlformats.org/officeDocument/2006/relationships/image" Target="../media/image126.png"/></Relationships>
</file>

<file path=ppt/slides/_rels/slide22.xml.rels><?xml version="1.0" encoding="UTF-8" standalone="yes"?>
<Relationships xmlns="http://schemas.openxmlformats.org/package/2006/relationships"><Relationship Id="rId39" Type="http://schemas.openxmlformats.org/officeDocument/2006/relationships/image" Target="../media/image145.png"/><Relationship Id="rId51" Type="http://schemas.openxmlformats.org/officeDocument/2006/relationships/image" Target="../media/image1141.png"/><Relationship Id="rId72" Type="http://schemas.openxmlformats.org/officeDocument/2006/relationships/image" Target="../media/image161.png"/><Relationship Id="rId3" Type="http://schemas.openxmlformats.org/officeDocument/2006/relationships/image" Target="../media/image127.png"/><Relationship Id="rId42" Type="http://schemas.openxmlformats.org/officeDocument/2006/relationships/image" Target="../media/image105.png"/><Relationship Id="rId47" Type="http://schemas.openxmlformats.org/officeDocument/2006/relationships/image" Target="../media/image150.png"/><Relationship Id="rId50" Type="http://schemas.openxmlformats.org/officeDocument/2006/relationships/image" Target="../media/image155.png"/><Relationship Id="rId55" Type="http://schemas.openxmlformats.org/officeDocument/2006/relationships/image" Target="../media/image1171.png"/><Relationship Id="rId63" Type="http://schemas.openxmlformats.org/officeDocument/2006/relationships/image" Target="../media/image159.png"/><Relationship Id="rId68" Type="http://schemas.openxmlformats.org/officeDocument/2006/relationships/image" Target="../media/image1281.png"/><Relationship Id="rId38" Type="http://schemas.openxmlformats.org/officeDocument/2006/relationships/image" Target="../media/image141.png"/><Relationship Id="rId46" Type="http://schemas.openxmlformats.org/officeDocument/2006/relationships/image" Target="../media/image106.png"/><Relationship Id="rId59" Type="http://schemas.openxmlformats.org/officeDocument/2006/relationships/image" Target="../media/image1201.png"/><Relationship Id="rId67" Type="http://schemas.openxmlformats.org/officeDocument/2006/relationships/image" Target="../media/image1271.png"/><Relationship Id="rId71" Type="http://schemas.openxmlformats.org/officeDocument/2006/relationships/image" Target="../media/image18.png"/><Relationship Id="rId2" Type="http://schemas.openxmlformats.org/officeDocument/2006/relationships/notesSlide" Target="../notesSlides/notesSlide17.xml"/><Relationship Id="rId41" Type="http://schemas.openxmlformats.org/officeDocument/2006/relationships/image" Target="../media/image79.png"/><Relationship Id="rId54" Type="http://schemas.openxmlformats.org/officeDocument/2006/relationships/image" Target="../media/image156.png"/><Relationship Id="rId62" Type="http://schemas.openxmlformats.org/officeDocument/2006/relationships/image" Target="../media/image157.png"/><Relationship Id="rId70" Type="http://schemas.openxmlformats.org/officeDocument/2006/relationships/image" Target="../media/image1401.png"/><Relationship Id="rId1" Type="http://schemas.openxmlformats.org/officeDocument/2006/relationships/slideLayout" Target="../slideLayouts/slideLayout2.xml"/><Relationship Id="rId37" Type="http://schemas.openxmlformats.org/officeDocument/2006/relationships/image" Target="../media/image140.png"/><Relationship Id="rId40" Type="http://schemas.openxmlformats.org/officeDocument/2006/relationships/image" Target="../media/image57.png"/><Relationship Id="rId45" Type="http://schemas.openxmlformats.org/officeDocument/2006/relationships/image" Target="../media/image104.png"/><Relationship Id="rId53" Type="http://schemas.openxmlformats.org/officeDocument/2006/relationships/image" Target="../media/image1161.png"/><Relationship Id="rId58" Type="http://schemas.openxmlformats.org/officeDocument/2006/relationships/image" Target="../media/image109.png"/><Relationship Id="rId24" Type="http://schemas.openxmlformats.org/officeDocument/2006/relationships/image" Target="../media/image203.png"/><Relationship Id="rId66" Type="http://schemas.openxmlformats.org/officeDocument/2006/relationships/image" Target="../media/image1261.png"/><Relationship Id="rId5" Type="http://schemas.openxmlformats.org/officeDocument/2006/relationships/image" Target="../media/image139.png"/><Relationship Id="rId36" Type="http://schemas.openxmlformats.org/officeDocument/2006/relationships/image" Target="../media/image202.png"/><Relationship Id="rId49" Type="http://schemas.openxmlformats.org/officeDocument/2006/relationships/image" Target="../media/image152.png"/><Relationship Id="rId57" Type="http://schemas.openxmlformats.org/officeDocument/2006/relationships/image" Target="../media/image1191.png"/><Relationship Id="rId61" Type="http://schemas.openxmlformats.org/officeDocument/2006/relationships/image" Target="../media/image1221.png"/><Relationship Id="rId44" Type="http://schemas.openxmlformats.org/officeDocument/2006/relationships/image" Target="../media/image59.png"/><Relationship Id="rId52" Type="http://schemas.openxmlformats.org/officeDocument/2006/relationships/image" Target="../media/image1151.png"/><Relationship Id="rId60" Type="http://schemas.openxmlformats.org/officeDocument/2006/relationships/image" Target="../media/image1211.png"/><Relationship Id="rId65" Type="http://schemas.openxmlformats.org/officeDocument/2006/relationships/image" Target="../media/image1251.png"/><Relationship Id="rId4" Type="http://schemas.openxmlformats.org/officeDocument/2006/relationships/image" Target="../media/image128.png"/><Relationship Id="rId35" Type="http://schemas.openxmlformats.org/officeDocument/2006/relationships/image" Target="../media/image269.png"/><Relationship Id="rId43" Type="http://schemas.openxmlformats.org/officeDocument/2006/relationships/image" Target="../media/image149.png"/><Relationship Id="rId48" Type="http://schemas.openxmlformats.org/officeDocument/2006/relationships/image" Target="../media/image151.png"/><Relationship Id="rId56" Type="http://schemas.openxmlformats.org/officeDocument/2006/relationships/image" Target="../media/image1181.png"/><Relationship Id="rId64" Type="http://schemas.openxmlformats.org/officeDocument/2006/relationships/image" Target="../media/image160.png"/><Relationship Id="rId69" Type="http://schemas.openxmlformats.org/officeDocument/2006/relationships/image" Target="../media/image1391.png"/></Relationships>
</file>

<file path=ppt/slides/_rels/slide23.xml.rels><?xml version="1.0" encoding="UTF-8" standalone="yes"?>
<Relationships xmlns="http://schemas.openxmlformats.org/package/2006/relationships"><Relationship Id="rId39" Type="http://schemas.openxmlformats.org/officeDocument/2006/relationships/image" Target="../media/image79.png"/><Relationship Id="rId51" Type="http://schemas.openxmlformats.org/officeDocument/2006/relationships/image" Target="../media/image150.png"/><Relationship Id="rId72" Type="http://schemas.openxmlformats.org/officeDocument/2006/relationships/image" Target="../media/image18.png"/><Relationship Id="rId3" Type="http://schemas.openxmlformats.org/officeDocument/2006/relationships/image" Target="../media/image145.png"/><Relationship Id="rId42" Type="http://schemas.openxmlformats.org/officeDocument/2006/relationships/image" Target="../media/image128.png"/><Relationship Id="rId47" Type="http://schemas.openxmlformats.org/officeDocument/2006/relationships/image" Target="../media/image149.png"/><Relationship Id="rId50" Type="http://schemas.openxmlformats.org/officeDocument/2006/relationships/image" Target="../media/image106.png"/><Relationship Id="rId55" Type="http://schemas.openxmlformats.org/officeDocument/2006/relationships/image" Target="../media/image1141.png"/><Relationship Id="rId63" Type="http://schemas.openxmlformats.org/officeDocument/2006/relationships/image" Target="../media/image159.png"/><Relationship Id="rId68" Type="http://schemas.openxmlformats.org/officeDocument/2006/relationships/image" Target="../media/image119.png"/><Relationship Id="rId76" Type="http://schemas.openxmlformats.org/officeDocument/2006/relationships/image" Target="../media/image1191.png"/><Relationship Id="rId38" Type="http://schemas.openxmlformats.org/officeDocument/2006/relationships/image" Target="../media/image57.png"/><Relationship Id="rId46" Type="http://schemas.openxmlformats.org/officeDocument/2006/relationships/image" Target="../media/image141.png"/><Relationship Id="rId59" Type="http://schemas.openxmlformats.org/officeDocument/2006/relationships/image" Target="../media/image1201.png"/><Relationship Id="rId67" Type="http://schemas.openxmlformats.org/officeDocument/2006/relationships/image" Target="../media/image1271.png"/><Relationship Id="rId71" Type="http://schemas.openxmlformats.org/officeDocument/2006/relationships/image" Target="../media/image1401.png"/><Relationship Id="rId2" Type="http://schemas.openxmlformats.org/officeDocument/2006/relationships/notesSlide" Target="../notesSlides/notesSlide18.xml"/><Relationship Id="rId41" Type="http://schemas.openxmlformats.org/officeDocument/2006/relationships/image" Target="../media/image127.png"/><Relationship Id="rId54" Type="http://schemas.openxmlformats.org/officeDocument/2006/relationships/image" Target="../media/image155.png"/><Relationship Id="rId62" Type="http://schemas.openxmlformats.org/officeDocument/2006/relationships/image" Target="../media/image157.png"/><Relationship Id="rId70" Type="http://schemas.openxmlformats.org/officeDocument/2006/relationships/image" Target="../media/image1391.png"/><Relationship Id="rId75" Type="http://schemas.openxmlformats.org/officeDocument/2006/relationships/image" Target="../media/image1181.png"/><Relationship Id="rId1" Type="http://schemas.openxmlformats.org/officeDocument/2006/relationships/slideLayout" Target="../slideLayouts/slideLayout2.xml"/><Relationship Id="rId40" Type="http://schemas.openxmlformats.org/officeDocument/2006/relationships/image" Target="../media/image105.png"/><Relationship Id="rId45" Type="http://schemas.openxmlformats.org/officeDocument/2006/relationships/image" Target="../media/image140.png"/><Relationship Id="rId53" Type="http://schemas.openxmlformats.org/officeDocument/2006/relationships/image" Target="../media/image152.png"/><Relationship Id="rId58" Type="http://schemas.openxmlformats.org/officeDocument/2006/relationships/image" Target="../media/image109.png"/><Relationship Id="rId24" Type="http://schemas.openxmlformats.org/officeDocument/2006/relationships/image" Target="../media/image203.png"/><Relationship Id="rId66" Type="http://schemas.openxmlformats.org/officeDocument/2006/relationships/image" Target="../media/image1261.png"/><Relationship Id="rId74" Type="http://schemas.openxmlformats.org/officeDocument/2006/relationships/image" Target="../media/image1171.png"/><Relationship Id="rId49" Type="http://schemas.openxmlformats.org/officeDocument/2006/relationships/image" Target="../media/image104.png"/><Relationship Id="rId57" Type="http://schemas.openxmlformats.org/officeDocument/2006/relationships/image" Target="../media/image1161.png"/><Relationship Id="rId61" Type="http://schemas.openxmlformats.org/officeDocument/2006/relationships/image" Target="../media/image1221.png"/><Relationship Id="rId44" Type="http://schemas.openxmlformats.org/officeDocument/2006/relationships/image" Target="../media/image202.png"/><Relationship Id="rId52" Type="http://schemas.openxmlformats.org/officeDocument/2006/relationships/image" Target="../media/image151.png"/><Relationship Id="rId60" Type="http://schemas.openxmlformats.org/officeDocument/2006/relationships/image" Target="../media/image1211.png"/><Relationship Id="rId65" Type="http://schemas.openxmlformats.org/officeDocument/2006/relationships/image" Target="../media/image1251.png"/><Relationship Id="rId73" Type="http://schemas.openxmlformats.org/officeDocument/2006/relationships/image" Target="../media/image156.png"/><Relationship Id="rId43" Type="http://schemas.openxmlformats.org/officeDocument/2006/relationships/image" Target="../media/image139.png"/><Relationship Id="rId35" Type="http://schemas.openxmlformats.org/officeDocument/2006/relationships/image" Target="../media/image269.png"/><Relationship Id="rId48" Type="http://schemas.openxmlformats.org/officeDocument/2006/relationships/image" Target="../media/image59.png"/><Relationship Id="rId56" Type="http://schemas.openxmlformats.org/officeDocument/2006/relationships/image" Target="../media/image1151.png"/><Relationship Id="rId64" Type="http://schemas.openxmlformats.org/officeDocument/2006/relationships/image" Target="../media/image160.png"/><Relationship Id="rId69" Type="http://schemas.openxmlformats.org/officeDocument/2006/relationships/image" Target="../media/image1281.png"/><Relationship Id="rId77" Type="http://schemas.openxmlformats.org/officeDocument/2006/relationships/image" Target="../media/image161.png"/></Relationships>
</file>

<file path=ppt/slides/_rels/slide24.xml.rels><?xml version="1.0" encoding="UTF-8" standalone="yes"?>
<Relationships xmlns="http://schemas.openxmlformats.org/package/2006/relationships"><Relationship Id="rId39" Type="http://schemas.openxmlformats.org/officeDocument/2006/relationships/image" Target="../media/image149.png"/><Relationship Id="rId51" Type="http://schemas.openxmlformats.org/officeDocument/2006/relationships/image" Target="../media/image109.png"/><Relationship Id="rId72" Type="http://schemas.openxmlformats.org/officeDocument/2006/relationships/image" Target="../media/image57.png"/><Relationship Id="rId3" Type="http://schemas.openxmlformats.org/officeDocument/2006/relationships/image" Target="../media/image127.png"/><Relationship Id="rId42" Type="http://schemas.openxmlformats.org/officeDocument/2006/relationships/image" Target="../media/image104.png"/><Relationship Id="rId47" Type="http://schemas.openxmlformats.org/officeDocument/2006/relationships/image" Target="../media/image155.png"/><Relationship Id="rId50" Type="http://schemas.openxmlformats.org/officeDocument/2006/relationships/image" Target="../media/image1161.png"/><Relationship Id="rId55" Type="http://schemas.openxmlformats.org/officeDocument/2006/relationships/image" Target="../media/image1221.png"/><Relationship Id="rId63" Type="http://schemas.openxmlformats.org/officeDocument/2006/relationships/image" Target="../media/image1281.png"/><Relationship Id="rId68" Type="http://schemas.openxmlformats.org/officeDocument/2006/relationships/image" Target="../media/image168.png"/><Relationship Id="rId38" Type="http://schemas.openxmlformats.org/officeDocument/2006/relationships/image" Target="../media/image141.png"/><Relationship Id="rId46" Type="http://schemas.openxmlformats.org/officeDocument/2006/relationships/image" Target="../media/image152.png"/><Relationship Id="rId59" Type="http://schemas.openxmlformats.org/officeDocument/2006/relationships/image" Target="../media/image1251.png"/><Relationship Id="rId67" Type="http://schemas.openxmlformats.org/officeDocument/2006/relationships/image" Target="../media/image161.png"/><Relationship Id="rId71" Type="http://schemas.openxmlformats.org/officeDocument/2006/relationships/image" Target="../media/image169.png"/><Relationship Id="rId2" Type="http://schemas.openxmlformats.org/officeDocument/2006/relationships/notesSlide" Target="../notesSlides/notesSlide19.xml"/><Relationship Id="rId41" Type="http://schemas.openxmlformats.org/officeDocument/2006/relationships/image" Target="../media/image59.png"/><Relationship Id="rId54" Type="http://schemas.openxmlformats.org/officeDocument/2006/relationships/image" Target="../media/image1211.png"/><Relationship Id="rId62" Type="http://schemas.openxmlformats.org/officeDocument/2006/relationships/image" Target="../media/image119.png"/><Relationship Id="rId70" Type="http://schemas.openxmlformats.org/officeDocument/2006/relationships/image" Target="../media/image1181.png"/><Relationship Id="rId1" Type="http://schemas.openxmlformats.org/officeDocument/2006/relationships/slideLayout" Target="../slideLayouts/slideLayout2.xml"/><Relationship Id="rId37" Type="http://schemas.openxmlformats.org/officeDocument/2006/relationships/image" Target="../media/image140.png"/><Relationship Id="rId45" Type="http://schemas.openxmlformats.org/officeDocument/2006/relationships/image" Target="../media/image151.png"/><Relationship Id="rId53" Type="http://schemas.openxmlformats.org/officeDocument/2006/relationships/image" Target="../media/image1201.png"/><Relationship Id="rId24" Type="http://schemas.openxmlformats.org/officeDocument/2006/relationships/image" Target="../media/image203.png"/><Relationship Id="rId58" Type="http://schemas.openxmlformats.org/officeDocument/2006/relationships/image" Target="../media/image160.png"/><Relationship Id="rId66" Type="http://schemas.openxmlformats.org/officeDocument/2006/relationships/image" Target="../media/image18.png"/><Relationship Id="rId40" Type="http://schemas.openxmlformats.org/officeDocument/2006/relationships/image" Target="../media/image105.png"/><Relationship Id="rId5" Type="http://schemas.openxmlformats.org/officeDocument/2006/relationships/image" Target="../media/image139.png"/><Relationship Id="rId36" Type="http://schemas.openxmlformats.org/officeDocument/2006/relationships/image" Target="../media/image202.png"/><Relationship Id="rId49" Type="http://schemas.openxmlformats.org/officeDocument/2006/relationships/image" Target="../media/image1151.png"/><Relationship Id="rId57" Type="http://schemas.openxmlformats.org/officeDocument/2006/relationships/image" Target="../media/image159.png"/><Relationship Id="rId61" Type="http://schemas.openxmlformats.org/officeDocument/2006/relationships/image" Target="../media/image1271.png"/><Relationship Id="rId44" Type="http://schemas.openxmlformats.org/officeDocument/2006/relationships/image" Target="../media/image150.png"/><Relationship Id="rId60" Type="http://schemas.openxmlformats.org/officeDocument/2006/relationships/image" Target="../media/image1261.png"/><Relationship Id="rId65" Type="http://schemas.openxmlformats.org/officeDocument/2006/relationships/image" Target="../media/image1401.png"/><Relationship Id="rId52" Type="http://schemas.openxmlformats.org/officeDocument/2006/relationships/image" Target="../media/image1191.png"/><Relationship Id="rId73" Type="http://schemas.openxmlformats.org/officeDocument/2006/relationships/image" Target="../media/image79.png"/><Relationship Id="rId4" Type="http://schemas.openxmlformats.org/officeDocument/2006/relationships/image" Target="../media/image128.png"/><Relationship Id="rId35" Type="http://schemas.openxmlformats.org/officeDocument/2006/relationships/image" Target="../media/image269.png"/><Relationship Id="rId43" Type="http://schemas.openxmlformats.org/officeDocument/2006/relationships/image" Target="../media/image106.png"/><Relationship Id="rId48" Type="http://schemas.openxmlformats.org/officeDocument/2006/relationships/image" Target="../media/image1141.png"/><Relationship Id="rId56" Type="http://schemas.openxmlformats.org/officeDocument/2006/relationships/image" Target="../media/image157.png"/><Relationship Id="rId64" Type="http://schemas.openxmlformats.org/officeDocument/2006/relationships/image" Target="../media/image1391.png"/><Relationship Id="rId69" Type="http://schemas.openxmlformats.org/officeDocument/2006/relationships/image" Target="../media/image1171.png"/></Relationships>
</file>

<file path=ppt/slides/_rels/slide25.xml.rels><?xml version="1.0" encoding="UTF-8" standalone="yes"?>
<Relationships xmlns="http://schemas.openxmlformats.org/package/2006/relationships"><Relationship Id="rId39" Type="http://schemas.openxmlformats.org/officeDocument/2006/relationships/image" Target="../media/image171.png"/><Relationship Id="rId51" Type="http://schemas.openxmlformats.org/officeDocument/2006/relationships/image" Target="../media/image109.png"/><Relationship Id="rId72" Type="http://schemas.openxmlformats.org/officeDocument/2006/relationships/image" Target="../media/image160.png"/><Relationship Id="rId3" Type="http://schemas.openxmlformats.org/officeDocument/2006/relationships/image" Target="../media/image128.png"/><Relationship Id="rId42" Type="http://schemas.openxmlformats.org/officeDocument/2006/relationships/image" Target="../media/image104.png"/><Relationship Id="rId47" Type="http://schemas.openxmlformats.org/officeDocument/2006/relationships/image" Target="../media/image155.png"/><Relationship Id="rId50" Type="http://schemas.openxmlformats.org/officeDocument/2006/relationships/image" Target="../media/image1161.png"/><Relationship Id="rId55" Type="http://schemas.openxmlformats.org/officeDocument/2006/relationships/image" Target="../media/image1221.png"/><Relationship Id="rId63" Type="http://schemas.openxmlformats.org/officeDocument/2006/relationships/image" Target="../media/image1401.png"/><Relationship Id="rId68" Type="http://schemas.openxmlformats.org/officeDocument/2006/relationships/image" Target="../media/image1181.png"/><Relationship Id="rId38" Type="http://schemas.openxmlformats.org/officeDocument/2006/relationships/image" Target="../media/image141.png"/><Relationship Id="rId46" Type="http://schemas.openxmlformats.org/officeDocument/2006/relationships/image" Target="../media/image152.png"/><Relationship Id="rId67" Type="http://schemas.openxmlformats.org/officeDocument/2006/relationships/image" Target="../media/image1171.png"/><Relationship Id="rId71" Type="http://schemas.openxmlformats.org/officeDocument/2006/relationships/image" Target="../media/image79.png"/><Relationship Id="rId59" Type="http://schemas.openxmlformats.org/officeDocument/2006/relationships/image" Target="../media/image1261.png"/><Relationship Id="rId2" Type="http://schemas.openxmlformats.org/officeDocument/2006/relationships/image" Target="../media/image127.png"/><Relationship Id="rId41" Type="http://schemas.openxmlformats.org/officeDocument/2006/relationships/image" Target="../media/image59.png"/><Relationship Id="rId54" Type="http://schemas.openxmlformats.org/officeDocument/2006/relationships/image" Target="../media/image1211.png"/><Relationship Id="rId62" Type="http://schemas.openxmlformats.org/officeDocument/2006/relationships/image" Target="../media/image1391.png"/><Relationship Id="rId70" Type="http://schemas.openxmlformats.org/officeDocument/2006/relationships/image" Target="../media/image57.png"/><Relationship Id="rId1" Type="http://schemas.openxmlformats.org/officeDocument/2006/relationships/slideLayout" Target="../slideLayouts/slideLayout2.xml"/><Relationship Id="rId37" Type="http://schemas.openxmlformats.org/officeDocument/2006/relationships/image" Target="../media/image140.png"/><Relationship Id="rId45" Type="http://schemas.openxmlformats.org/officeDocument/2006/relationships/image" Target="../media/image151.png"/><Relationship Id="rId53" Type="http://schemas.openxmlformats.org/officeDocument/2006/relationships/image" Target="../media/image1201.png"/><Relationship Id="rId24" Type="http://schemas.openxmlformats.org/officeDocument/2006/relationships/image" Target="../media/image203.png"/><Relationship Id="rId58" Type="http://schemas.openxmlformats.org/officeDocument/2006/relationships/image" Target="../media/image119.png"/><Relationship Id="rId66" Type="http://schemas.openxmlformats.org/officeDocument/2006/relationships/image" Target="../media/image168.png"/><Relationship Id="rId40" Type="http://schemas.openxmlformats.org/officeDocument/2006/relationships/image" Target="../media/image105.png"/><Relationship Id="rId36" Type="http://schemas.openxmlformats.org/officeDocument/2006/relationships/image" Target="../media/image202.png"/><Relationship Id="rId49" Type="http://schemas.openxmlformats.org/officeDocument/2006/relationships/image" Target="../media/image1151.png"/><Relationship Id="rId57" Type="http://schemas.openxmlformats.org/officeDocument/2006/relationships/image" Target="../media/image159.png"/><Relationship Id="rId61" Type="http://schemas.openxmlformats.org/officeDocument/2006/relationships/image" Target="../media/image1281.png"/><Relationship Id="rId44" Type="http://schemas.openxmlformats.org/officeDocument/2006/relationships/image" Target="../media/image150.png"/><Relationship Id="rId65" Type="http://schemas.openxmlformats.org/officeDocument/2006/relationships/image" Target="../media/image161.png"/><Relationship Id="rId52" Type="http://schemas.openxmlformats.org/officeDocument/2006/relationships/image" Target="../media/image1191.png"/><Relationship Id="rId73" Type="http://schemas.openxmlformats.org/officeDocument/2006/relationships/image" Target="../media/image1251.png"/><Relationship Id="rId60" Type="http://schemas.openxmlformats.org/officeDocument/2006/relationships/image" Target="../media/image1271.png"/><Relationship Id="rId4" Type="http://schemas.openxmlformats.org/officeDocument/2006/relationships/image" Target="../media/image139.png"/><Relationship Id="rId35" Type="http://schemas.openxmlformats.org/officeDocument/2006/relationships/image" Target="../media/image269.png"/><Relationship Id="rId43" Type="http://schemas.openxmlformats.org/officeDocument/2006/relationships/image" Target="../media/image106.png"/><Relationship Id="rId48" Type="http://schemas.openxmlformats.org/officeDocument/2006/relationships/image" Target="../media/image1141.png"/><Relationship Id="rId56" Type="http://schemas.openxmlformats.org/officeDocument/2006/relationships/image" Target="../media/image157.png"/><Relationship Id="rId64" Type="http://schemas.openxmlformats.org/officeDocument/2006/relationships/image" Target="../media/image18.png"/><Relationship Id="rId69" Type="http://schemas.openxmlformats.org/officeDocument/2006/relationships/image" Target="../media/image172.png"/></Relationships>
</file>

<file path=ppt/slides/_rels/slide26.xml.rels><?xml version="1.0" encoding="UTF-8" standalone="yes"?>
<Relationships xmlns="http://schemas.openxmlformats.org/package/2006/relationships"><Relationship Id="rId39" Type="http://schemas.openxmlformats.org/officeDocument/2006/relationships/image" Target="../media/image171.png"/><Relationship Id="rId51" Type="http://schemas.openxmlformats.org/officeDocument/2006/relationships/image" Target="../media/image109.png"/><Relationship Id="rId72" Type="http://schemas.openxmlformats.org/officeDocument/2006/relationships/image" Target="../media/image1401.png"/><Relationship Id="rId3" Type="http://schemas.openxmlformats.org/officeDocument/2006/relationships/image" Target="../media/image128.png"/><Relationship Id="rId42" Type="http://schemas.openxmlformats.org/officeDocument/2006/relationships/image" Target="../media/image104.png"/><Relationship Id="rId47" Type="http://schemas.openxmlformats.org/officeDocument/2006/relationships/image" Target="../media/image173.png"/><Relationship Id="rId50" Type="http://schemas.openxmlformats.org/officeDocument/2006/relationships/image" Target="../media/image1161.png"/><Relationship Id="rId55" Type="http://schemas.openxmlformats.org/officeDocument/2006/relationships/image" Target="../media/image1221.png"/><Relationship Id="rId63" Type="http://schemas.openxmlformats.org/officeDocument/2006/relationships/image" Target="../media/image57.png"/><Relationship Id="rId68" Type="http://schemas.openxmlformats.org/officeDocument/2006/relationships/image" Target="../media/image1271.png"/><Relationship Id="rId38" Type="http://schemas.openxmlformats.org/officeDocument/2006/relationships/image" Target="../media/image141.png"/><Relationship Id="rId46" Type="http://schemas.openxmlformats.org/officeDocument/2006/relationships/image" Target="../media/image152.png"/><Relationship Id="rId59" Type="http://schemas.openxmlformats.org/officeDocument/2006/relationships/image" Target="../media/image168.png"/><Relationship Id="rId67" Type="http://schemas.openxmlformats.org/officeDocument/2006/relationships/image" Target="../media/image1261.png"/><Relationship Id="rId71" Type="http://schemas.openxmlformats.org/officeDocument/2006/relationships/image" Target="../media/image1391.png"/><Relationship Id="rId2" Type="http://schemas.openxmlformats.org/officeDocument/2006/relationships/image" Target="../media/image127.png"/><Relationship Id="rId41" Type="http://schemas.openxmlformats.org/officeDocument/2006/relationships/image" Target="../media/image59.png"/><Relationship Id="rId54" Type="http://schemas.openxmlformats.org/officeDocument/2006/relationships/image" Target="../media/image1211.png"/><Relationship Id="rId62" Type="http://schemas.openxmlformats.org/officeDocument/2006/relationships/image" Target="../media/image172.png"/><Relationship Id="rId70" Type="http://schemas.openxmlformats.org/officeDocument/2006/relationships/image" Target="../media/image1281.png"/><Relationship Id="rId1" Type="http://schemas.openxmlformats.org/officeDocument/2006/relationships/slideLayout" Target="../slideLayouts/slideLayout2.xml"/><Relationship Id="rId37" Type="http://schemas.openxmlformats.org/officeDocument/2006/relationships/image" Target="../media/image140.png"/><Relationship Id="rId45" Type="http://schemas.openxmlformats.org/officeDocument/2006/relationships/image" Target="../media/image151.png"/><Relationship Id="rId53" Type="http://schemas.openxmlformats.org/officeDocument/2006/relationships/image" Target="../media/image1201.png"/><Relationship Id="rId24" Type="http://schemas.openxmlformats.org/officeDocument/2006/relationships/image" Target="../media/image203.png"/><Relationship Id="rId58" Type="http://schemas.openxmlformats.org/officeDocument/2006/relationships/image" Target="../media/image161.png"/><Relationship Id="rId40" Type="http://schemas.openxmlformats.org/officeDocument/2006/relationships/image" Target="../media/image105.png"/><Relationship Id="rId66" Type="http://schemas.openxmlformats.org/officeDocument/2006/relationships/image" Target="../media/image1251.png"/><Relationship Id="rId36" Type="http://schemas.openxmlformats.org/officeDocument/2006/relationships/image" Target="../media/image202.png"/><Relationship Id="rId49" Type="http://schemas.openxmlformats.org/officeDocument/2006/relationships/image" Target="../media/image1151.png"/><Relationship Id="rId57" Type="http://schemas.openxmlformats.org/officeDocument/2006/relationships/image" Target="../media/image18.png"/><Relationship Id="rId61" Type="http://schemas.openxmlformats.org/officeDocument/2006/relationships/image" Target="../media/image1181.png"/><Relationship Id="rId44" Type="http://schemas.openxmlformats.org/officeDocument/2006/relationships/image" Target="../media/image150.png"/><Relationship Id="rId60" Type="http://schemas.openxmlformats.org/officeDocument/2006/relationships/image" Target="../media/image1171.png"/><Relationship Id="rId52" Type="http://schemas.openxmlformats.org/officeDocument/2006/relationships/image" Target="../media/image1191.png"/><Relationship Id="rId65" Type="http://schemas.openxmlformats.org/officeDocument/2006/relationships/image" Target="../media/image174.png"/><Relationship Id="rId4" Type="http://schemas.openxmlformats.org/officeDocument/2006/relationships/image" Target="../media/image139.png"/><Relationship Id="rId35" Type="http://schemas.openxmlformats.org/officeDocument/2006/relationships/image" Target="../media/image269.png"/><Relationship Id="rId43" Type="http://schemas.openxmlformats.org/officeDocument/2006/relationships/image" Target="../media/image106.png"/><Relationship Id="rId48" Type="http://schemas.openxmlformats.org/officeDocument/2006/relationships/image" Target="../media/image1141.png"/><Relationship Id="rId56" Type="http://schemas.openxmlformats.org/officeDocument/2006/relationships/image" Target="../media/image159.png"/><Relationship Id="rId64" Type="http://schemas.openxmlformats.org/officeDocument/2006/relationships/image" Target="../media/image79.png"/><Relationship Id="rId69" Type="http://schemas.openxmlformats.org/officeDocument/2006/relationships/image" Target="../media/image157.png"/></Relationships>
</file>

<file path=ppt/slides/_rels/slide27.xml.rels><?xml version="1.0" encoding="UTF-8" standalone="yes"?>
<Relationships xmlns="http://schemas.openxmlformats.org/package/2006/relationships"><Relationship Id="rId39" Type="http://schemas.openxmlformats.org/officeDocument/2006/relationships/image" Target="../media/image175.png"/><Relationship Id="rId51" Type="http://schemas.openxmlformats.org/officeDocument/2006/relationships/image" Target="../media/image159.png"/><Relationship Id="rId72" Type="http://schemas.openxmlformats.org/officeDocument/2006/relationships/image" Target="../media/image1211.png"/><Relationship Id="rId3" Type="http://schemas.openxmlformats.org/officeDocument/2006/relationships/image" Target="../media/image127.png"/><Relationship Id="rId42" Type="http://schemas.openxmlformats.org/officeDocument/2006/relationships/image" Target="../media/image104.png"/><Relationship Id="rId47" Type="http://schemas.openxmlformats.org/officeDocument/2006/relationships/image" Target="../media/image173.png"/><Relationship Id="rId50" Type="http://schemas.openxmlformats.org/officeDocument/2006/relationships/image" Target="../media/image1161.png"/><Relationship Id="rId55" Type="http://schemas.openxmlformats.org/officeDocument/2006/relationships/image" Target="../media/image1171.png"/><Relationship Id="rId63" Type="http://schemas.openxmlformats.org/officeDocument/2006/relationships/image" Target="../media/image1261.png"/><Relationship Id="rId68" Type="http://schemas.openxmlformats.org/officeDocument/2006/relationships/image" Target="../media/image1391.png"/><Relationship Id="rId38" Type="http://schemas.openxmlformats.org/officeDocument/2006/relationships/image" Target="../media/image141.png"/><Relationship Id="rId46" Type="http://schemas.openxmlformats.org/officeDocument/2006/relationships/image" Target="../media/image152.png"/><Relationship Id="rId59" Type="http://schemas.openxmlformats.org/officeDocument/2006/relationships/image" Target="../media/image57.png"/><Relationship Id="rId67" Type="http://schemas.openxmlformats.org/officeDocument/2006/relationships/image" Target="../media/image1281.png"/><Relationship Id="rId71" Type="http://schemas.openxmlformats.org/officeDocument/2006/relationships/image" Target="../media/image1201.png"/><Relationship Id="rId2" Type="http://schemas.openxmlformats.org/officeDocument/2006/relationships/notesSlide" Target="../notesSlides/notesSlide20.xml"/><Relationship Id="rId41" Type="http://schemas.openxmlformats.org/officeDocument/2006/relationships/image" Target="../media/image59.png"/><Relationship Id="rId54" Type="http://schemas.openxmlformats.org/officeDocument/2006/relationships/image" Target="../media/image168.png"/><Relationship Id="rId62" Type="http://schemas.openxmlformats.org/officeDocument/2006/relationships/image" Target="../media/image1251.png"/><Relationship Id="rId70" Type="http://schemas.openxmlformats.org/officeDocument/2006/relationships/image" Target="../media/image109.png"/><Relationship Id="rId1" Type="http://schemas.openxmlformats.org/officeDocument/2006/relationships/slideLayout" Target="../slideLayouts/slideLayout2.xml"/><Relationship Id="rId37" Type="http://schemas.openxmlformats.org/officeDocument/2006/relationships/image" Target="../media/image140.png"/><Relationship Id="rId45" Type="http://schemas.openxmlformats.org/officeDocument/2006/relationships/image" Target="../media/image151.png"/><Relationship Id="rId24" Type="http://schemas.openxmlformats.org/officeDocument/2006/relationships/image" Target="../media/image203.png"/><Relationship Id="rId53" Type="http://schemas.openxmlformats.org/officeDocument/2006/relationships/image" Target="../media/image161.png"/><Relationship Id="rId58" Type="http://schemas.openxmlformats.org/officeDocument/2006/relationships/image" Target="../media/image172.png"/><Relationship Id="rId40" Type="http://schemas.openxmlformats.org/officeDocument/2006/relationships/image" Target="../media/image105.png"/><Relationship Id="rId66" Type="http://schemas.openxmlformats.org/officeDocument/2006/relationships/image" Target="../media/image179.png"/><Relationship Id="rId5" Type="http://schemas.openxmlformats.org/officeDocument/2006/relationships/image" Target="../media/image139.png"/><Relationship Id="rId36" Type="http://schemas.openxmlformats.org/officeDocument/2006/relationships/image" Target="../media/image202.png"/><Relationship Id="rId49" Type="http://schemas.openxmlformats.org/officeDocument/2006/relationships/image" Target="../media/image1151.png"/><Relationship Id="rId57" Type="http://schemas.openxmlformats.org/officeDocument/2006/relationships/image" Target="../media/image1191.png"/><Relationship Id="rId61" Type="http://schemas.openxmlformats.org/officeDocument/2006/relationships/image" Target="../media/image174.png"/><Relationship Id="rId44" Type="http://schemas.openxmlformats.org/officeDocument/2006/relationships/image" Target="../media/image150.png"/><Relationship Id="rId52" Type="http://schemas.openxmlformats.org/officeDocument/2006/relationships/image" Target="../media/image18.png"/><Relationship Id="rId60" Type="http://schemas.openxmlformats.org/officeDocument/2006/relationships/image" Target="../media/image79.png"/><Relationship Id="rId65" Type="http://schemas.openxmlformats.org/officeDocument/2006/relationships/image" Target="../media/image157.png"/><Relationship Id="rId73" Type="http://schemas.openxmlformats.org/officeDocument/2006/relationships/image" Target="../media/image1221.png"/><Relationship Id="rId4" Type="http://schemas.openxmlformats.org/officeDocument/2006/relationships/image" Target="../media/image128.png"/><Relationship Id="rId35" Type="http://schemas.openxmlformats.org/officeDocument/2006/relationships/image" Target="../media/image269.png"/><Relationship Id="rId43" Type="http://schemas.openxmlformats.org/officeDocument/2006/relationships/image" Target="../media/image106.png"/><Relationship Id="rId48" Type="http://schemas.openxmlformats.org/officeDocument/2006/relationships/image" Target="../media/image1141.png"/><Relationship Id="rId56" Type="http://schemas.openxmlformats.org/officeDocument/2006/relationships/image" Target="../media/image1181.png"/><Relationship Id="rId64" Type="http://schemas.openxmlformats.org/officeDocument/2006/relationships/image" Target="../media/image1271.png"/><Relationship Id="rId69" Type="http://schemas.openxmlformats.org/officeDocument/2006/relationships/image" Target="../media/image1401.png"/></Relationships>
</file>

<file path=ppt/slides/_rels/slide28.xml.rels><?xml version="1.0" encoding="UTF-8" standalone="yes"?>
<Relationships xmlns="http://schemas.openxmlformats.org/package/2006/relationships"><Relationship Id="rId39" Type="http://schemas.openxmlformats.org/officeDocument/2006/relationships/image" Target="../media/image150.png"/><Relationship Id="rId51" Type="http://schemas.openxmlformats.org/officeDocument/2006/relationships/image" Target="../media/image18.png"/><Relationship Id="rId72" Type="http://schemas.openxmlformats.org/officeDocument/2006/relationships/image" Target="../media/image1221.png"/><Relationship Id="rId3" Type="http://schemas.openxmlformats.org/officeDocument/2006/relationships/image" Target="../media/image127.png"/><Relationship Id="rId42" Type="http://schemas.openxmlformats.org/officeDocument/2006/relationships/image" Target="../media/image173.png"/><Relationship Id="rId47" Type="http://schemas.openxmlformats.org/officeDocument/2006/relationships/image" Target="../media/image1141.png"/><Relationship Id="rId50" Type="http://schemas.openxmlformats.org/officeDocument/2006/relationships/image" Target="../media/image159.png"/><Relationship Id="rId55" Type="http://schemas.openxmlformats.org/officeDocument/2006/relationships/image" Target="../media/image1181.png"/><Relationship Id="rId63" Type="http://schemas.openxmlformats.org/officeDocument/2006/relationships/image" Target="../media/image1261.png"/><Relationship Id="rId68" Type="http://schemas.openxmlformats.org/officeDocument/2006/relationships/image" Target="../media/image1401.png"/><Relationship Id="rId76" Type="http://schemas.openxmlformats.org/officeDocument/2006/relationships/image" Target="../media/image157.png"/><Relationship Id="rId38" Type="http://schemas.openxmlformats.org/officeDocument/2006/relationships/image" Target="../media/image141.png"/><Relationship Id="rId59" Type="http://schemas.openxmlformats.org/officeDocument/2006/relationships/image" Target="../media/image79.png"/><Relationship Id="rId67" Type="http://schemas.openxmlformats.org/officeDocument/2006/relationships/image" Target="../media/image1391.png"/><Relationship Id="rId71" Type="http://schemas.openxmlformats.org/officeDocument/2006/relationships/image" Target="../media/image1211.png"/><Relationship Id="rId2" Type="http://schemas.openxmlformats.org/officeDocument/2006/relationships/notesSlide" Target="../notesSlides/notesSlide21.xml"/><Relationship Id="rId41" Type="http://schemas.openxmlformats.org/officeDocument/2006/relationships/image" Target="../media/image152.png"/><Relationship Id="rId54" Type="http://schemas.openxmlformats.org/officeDocument/2006/relationships/image" Target="../media/image1171.png"/><Relationship Id="rId62" Type="http://schemas.openxmlformats.org/officeDocument/2006/relationships/image" Target="../media/image1251.png"/><Relationship Id="rId70" Type="http://schemas.openxmlformats.org/officeDocument/2006/relationships/image" Target="../media/image1201.png"/><Relationship Id="rId75" Type="http://schemas.openxmlformats.org/officeDocument/2006/relationships/image" Target="../media/image104.png"/><Relationship Id="rId1" Type="http://schemas.openxmlformats.org/officeDocument/2006/relationships/slideLayout" Target="../slideLayouts/slideLayout2.xml"/><Relationship Id="rId37" Type="http://schemas.openxmlformats.org/officeDocument/2006/relationships/image" Target="../media/image140.png"/><Relationship Id="rId40" Type="http://schemas.openxmlformats.org/officeDocument/2006/relationships/image" Target="../media/image151.png"/><Relationship Id="rId24" Type="http://schemas.openxmlformats.org/officeDocument/2006/relationships/image" Target="../media/image203.png"/><Relationship Id="rId53" Type="http://schemas.openxmlformats.org/officeDocument/2006/relationships/image" Target="../media/image168.png"/><Relationship Id="rId58" Type="http://schemas.openxmlformats.org/officeDocument/2006/relationships/image" Target="../media/image57.png"/><Relationship Id="rId66" Type="http://schemas.openxmlformats.org/officeDocument/2006/relationships/image" Target="../media/image1281.png"/><Relationship Id="rId74" Type="http://schemas.openxmlformats.org/officeDocument/2006/relationships/image" Target="../media/image59.png"/><Relationship Id="rId5" Type="http://schemas.openxmlformats.org/officeDocument/2006/relationships/image" Target="../media/image139.png"/><Relationship Id="rId36" Type="http://schemas.openxmlformats.org/officeDocument/2006/relationships/image" Target="../media/image202.png"/><Relationship Id="rId49" Type="http://schemas.openxmlformats.org/officeDocument/2006/relationships/image" Target="../media/image1161.png"/><Relationship Id="rId57" Type="http://schemas.openxmlformats.org/officeDocument/2006/relationships/image" Target="../media/image172.png"/><Relationship Id="rId61" Type="http://schemas.openxmlformats.org/officeDocument/2006/relationships/image" Target="../media/image174.png"/><Relationship Id="rId52" Type="http://schemas.openxmlformats.org/officeDocument/2006/relationships/image" Target="../media/image161.png"/><Relationship Id="rId60" Type="http://schemas.openxmlformats.org/officeDocument/2006/relationships/image" Target="../media/image105.png"/><Relationship Id="rId65" Type="http://schemas.openxmlformats.org/officeDocument/2006/relationships/image" Target="../media/image179.png"/><Relationship Id="rId73" Type="http://schemas.openxmlformats.org/officeDocument/2006/relationships/image" Target="../media/image175.png"/><Relationship Id="rId4" Type="http://schemas.openxmlformats.org/officeDocument/2006/relationships/image" Target="../media/image128.png"/><Relationship Id="rId35" Type="http://schemas.openxmlformats.org/officeDocument/2006/relationships/image" Target="../media/image269.png"/><Relationship Id="rId48" Type="http://schemas.openxmlformats.org/officeDocument/2006/relationships/image" Target="../media/image1151.png"/><Relationship Id="rId56" Type="http://schemas.openxmlformats.org/officeDocument/2006/relationships/image" Target="../media/image1191.png"/><Relationship Id="rId64" Type="http://schemas.openxmlformats.org/officeDocument/2006/relationships/image" Target="../media/image1271.png"/><Relationship Id="rId69" Type="http://schemas.openxmlformats.org/officeDocument/2006/relationships/image" Target="../media/image109.png"/><Relationship Id="rId43" Type="http://schemas.openxmlformats.org/officeDocument/2006/relationships/image" Target="../media/image106.png"/></Relationships>
</file>

<file path=ppt/slides/_rels/slide29.xml.rels><?xml version="1.0" encoding="UTF-8" standalone="yes"?>
<Relationships xmlns="http://schemas.openxmlformats.org/package/2006/relationships"><Relationship Id="rId39" Type="http://schemas.openxmlformats.org/officeDocument/2006/relationships/image" Target="../media/image168.png"/><Relationship Id="rId51" Type="http://schemas.openxmlformats.org/officeDocument/2006/relationships/image" Target="../media/image1181.png"/><Relationship Id="rId72" Type="http://schemas.openxmlformats.org/officeDocument/2006/relationships/image" Target="../media/image150.png"/><Relationship Id="rId3" Type="http://schemas.openxmlformats.org/officeDocument/2006/relationships/image" Target="../media/image127.png"/><Relationship Id="rId50" Type="http://schemas.openxmlformats.org/officeDocument/2006/relationships/image" Target="../media/image1171.png"/><Relationship Id="rId55" Type="http://schemas.openxmlformats.org/officeDocument/2006/relationships/image" Target="../media/image79.png"/><Relationship Id="rId63" Type="http://schemas.openxmlformats.org/officeDocument/2006/relationships/image" Target="../media/image1391.png"/><Relationship Id="rId68" Type="http://schemas.openxmlformats.org/officeDocument/2006/relationships/image" Target="../media/image1221.png"/><Relationship Id="rId42" Type="http://schemas.openxmlformats.org/officeDocument/2006/relationships/image" Target="../media/image104.png"/><Relationship Id="rId76" Type="http://schemas.openxmlformats.org/officeDocument/2006/relationships/image" Target="../media/image198.png"/><Relationship Id="rId47" Type="http://schemas.openxmlformats.org/officeDocument/2006/relationships/image" Target="../media/image1141.png"/><Relationship Id="rId38" Type="http://schemas.openxmlformats.org/officeDocument/2006/relationships/image" Target="../media/image161.png"/><Relationship Id="rId59" Type="http://schemas.openxmlformats.org/officeDocument/2006/relationships/image" Target="../media/image1261.png"/><Relationship Id="rId67" Type="http://schemas.openxmlformats.org/officeDocument/2006/relationships/image" Target="../media/image1211.png"/><Relationship Id="rId71" Type="http://schemas.openxmlformats.org/officeDocument/2006/relationships/image" Target="../media/image141.png"/><Relationship Id="rId2" Type="http://schemas.openxmlformats.org/officeDocument/2006/relationships/notesSlide" Target="../notesSlides/notesSlide22.xml"/><Relationship Id="rId54" Type="http://schemas.openxmlformats.org/officeDocument/2006/relationships/image" Target="../media/image57.png"/><Relationship Id="rId62" Type="http://schemas.openxmlformats.org/officeDocument/2006/relationships/image" Target="../media/image1281.png"/><Relationship Id="rId41" Type="http://schemas.openxmlformats.org/officeDocument/2006/relationships/image" Target="../media/image59.png"/><Relationship Id="rId70" Type="http://schemas.openxmlformats.org/officeDocument/2006/relationships/image" Target="../media/image192.png"/><Relationship Id="rId75" Type="http://schemas.openxmlformats.org/officeDocument/2006/relationships/image" Target="../media/image159.png"/><Relationship Id="rId1" Type="http://schemas.openxmlformats.org/officeDocument/2006/relationships/slideLayout" Target="../slideLayouts/slideLayout2.xml"/><Relationship Id="rId24" Type="http://schemas.openxmlformats.org/officeDocument/2006/relationships/image" Target="../media/image203.png"/><Relationship Id="rId37" Type="http://schemas.openxmlformats.org/officeDocument/2006/relationships/image" Target="../media/image18.png"/><Relationship Id="rId53" Type="http://schemas.openxmlformats.org/officeDocument/2006/relationships/image" Target="../media/image172.png"/><Relationship Id="rId40" Type="http://schemas.openxmlformats.org/officeDocument/2006/relationships/image" Target="../media/image105.png"/><Relationship Id="rId58" Type="http://schemas.openxmlformats.org/officeDocument/2006/relationships/image" Target="../media/image1251.png"/><Relationship Id="rId66" Type="http://schemas.openxmlformats.org/officeDocument/2006/relationships/image" Target="../media/image1201.png"/><Relationship Id="rId74" Type="http://schemas.openxmlformats.org/officeDocument/2006/relationships/image" Target="../media/image197.png"/><Relationship Id="rId79" Type="http://schemas.openxmlformats.org/officeDocument/2006/relationships/image" Target="../media/image201.png"/><Relationship Id="rId5" Type="http://schemas.openxmlformats.org/officeDocument/2006/relationships/image" Target="../media/image182.png"/><Relationship Id="rId36" Type="http://schemas.openxmlformats.org/officeDocument/2006/relationships/image" Target="../media/image202.png"/><Relationship Id="rId61" Type="http://schemas.openxmlformats.org/officeDocument/2006/relationships/image" Target="../media/image179.png"/><Relationship Id="rId49" Type="http://schemas.openxmlformats.org/officeDocument/2006/relationships/image" Target="../media/image1161.png"/><Relationship Id="rId52" Type="http://schemas.openxmlformats.org/officeDocument/2006/relationships/image" Target="../media/image1191.png"/><Relationship Id="rId60" Type="http://schemas.openxmlformats.org/officeDocument/2006/relationships/image" Target="../media/image1271.png"/><Relationship Id="rId65" Type="http://schemas.openxmlformats.org/officeDocument/2006/relationships/image" Target="../media/image109.png"/><Relationship Id="rId73" Type="http://schemas.openxmlformats.org/officeDocument/2006/relationships/image" Target="../media/image195.png"/><Relationship Id="rId78" Type="http://schemas.openxmlformats.org/officeDocument/2006/relationships/image" Target="../media/image200.png"/><Relationship Id="rId4" Type="http://schemas.openxmlformats.org/officeDocument/2006/relationships/image" Target="../media/image180.png"/><Relationship Id="rId35" Type="http://schemas.openxmlformats.org/officeDocument/2006/relationships/image" Target="../media/image269.png"/><Relationship Id="rId56" Type="http://schemas.openxmlformats.org/officeDocument/2006/relationships/image" Target="../media/image174.png"/><Relationship Id="rId64" Type="http://schemas.openxmlformats.org/officeDocument/2006/relationships/image" Target="../media/image1401.png"/><Relationship Id="rId69" Type="http://schemas.openxmlformats.org/officeDocument/2006/relationships/image" Target="../media/image183.png"/><Relationship Id="rId43" Type="http://schemas.openxmlformats.org/officeDocument/2006/relationships/image" Target="../media/image106.png"/><Relationship Id="rId77" Type="http://schemas.openxmlformats.org/officeDocument/2006/relationships/image" Target="../media/image199.png"/><Relationship Id="rId48" Type="http://schemas.openxmlformats.org/officeDocument/2006/relationships/image" Target="../media/image115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8" Type="http://schemas.openxmlformats.org/officeDocument/2006/relationships/image" Target="../media/image245.png"/><Relationship Id="rId13" Type="http://schemas.openxmlformats.org/officeDocument/2006/relationships/image" Target="../media/image250.png"/><Relationship Id="rId18" Type="http://schemas.openxmlformats.org/officeDocument/2006/relationships/image" Target="../media/image255.png"/><Relationship Id="rId26" Type="http://schemas.openxmlformats.org/officeDocument/2006/relationships/image" Target="../media/image263.png"/><Relationship Id="rId39" Type="http://schemas.openxmlformats.org/officeDocument/2006/relationships/image" Target="../media/image205.png"/><Relationship Id="rId21" Type="http://schemas.openxmlformats.org/officeDocument/2006/relationships/image" Target="../media/image258.png"/><Relationship Id="rId3" Type="http://schemas.openxmlformats.org/officeDocument/2006/relationships/image" Target="../media/image202.png"/><Relationship Id="rId34" Type="http://schemas.openxmlformats.org/officeDocument/2006/relationships/image" Target="../media/image5.png"/><Relationship Id="rId42" Type="http://schemas.openxmlformats.org/officeDocument/2006/relationships/image" Target="../media/image238.png"/><Relationship Id="rId47" Type="http://schemas.openxmlformats.org/officeDocument/2006/relationships/image" Target="../media/image273.png"/><Relationship Id="rId7" Type="http://schemas.openxmlformats.org/officeDocument/2006/relationships/image" Target="../media/image244.png"/><Relationship Id="rId12" Type="http://schemas.openxmlformats.org/officeDocument/2006/relationships/image" Target="../media/image249.png"/><Relationship Id="rId17" Type="http://schemas.openxmlformats.org/officeDocument/2006/relationships/image" Target="../media/image254.png"/><Relationship Id="rId25" Type="http://schemas.openxmlformats.org/officeDocument/2006/relationships/image" Target="../media/image262.png"/><Relationship Id="rId33" Type="http://schemas.openxmlformats.org/officeDocument/2006/relationships/image" Target="../media/image18.png"/><Relationship Id="rId38" Type="http://schemas.openxmlformats.org/officeDocument/2006/relationships/image" Target="../media/image234.png"/><Relationship Id="rId46" Type="http://schemas.openxmlformats.org/officeDocument/2006/relationships/image" Target="../media/image390.png"/><Relationship Id="rId2" Type="http://schemas.openxmlformats.org/officeDocument/2006/relationships/notesSlide" Target="../notesSlides/notesSlide23.xml"/><Relationship Id="rId16" Type="http://schemas.openxmlformats.org/officeDocument/2006/relationships/image" Target="../media/image253.png"/><Relationship Id="rId20" Type="http://schemas.openxmlformats.org/officeDocument/2006/relationships/image" Target="../media/image257.png"/><Relationship Id="rId29" Type="http://schemas.openxmlformats.org/officeDocument/2006/relationships/image" Target="../media/image266.png"/><Relationship Id="rId41" Type="http://schemas.openxmlformats.org/officeDocument/2006/relationships/image" Target="../media/image229.png"/><Relationship Id="rId1" Type="http://schemas.openxmlformats.org/officeDocument/2006/relationships/slideLayout" Target="../slideLayouts/slideLayout2.xml"/><Relationship Id="rId6" Type="http://schemas.openxmlformats.org/officeDocument/2006/relationships/image" Target="../media/image243.png"/><Relationship Id="rId11" Type="http://schemas.openxmlformats.org/officeDocument/2006/relationships/image" Target="../media/image248.png"/><Relationship Id="rId24" Type="http://schemas.openxmlformats.org/officeDocument/2006/relationships/image" Target="../media/image261.png"/><Relationship Id="rId32" Type="http://schemas.openxmlformats.org/officeDocument/2006/relationships/image" Target="../media/image272.png"/><Relationship Id="rId37" Type="http://schemas.openxmlformats.org/officeDocument/2006/relationships/image" Target="../media/image225.png"/><Relationship Id="rId40" Type="http://schemas.openxmlformats.org/officeDocument/2006/relationships/image" Target="../media/image220.png"/><Relationship Id="rId45" Type="http://schemas.openxmlformats.org/officeDocument/2006/relationships/image" Target="../media/image3410.png"/><Relationship Id="rId5" Type="http://schemas.openxmlformats.org/officeDocument/2006/relationships/image" Target="../media/image204.png"/><Relationship Id="rId15" Type="http://schemas.openxmlformats.org/officeDocument/2006/relationships/image" Target="../media/image252.png"/><Relationship Id="rId23" Type="http://schemas.openxmlformats.org/officeDocument/2006/relationships/image" Target="../media/image260.png"/><Relationship Id="rId28" Type="http://schemas.openxmlformats.org/officeDocument/2006/relationships/image" Target="../media/image265.png"/><Relationship Id="rId36" Type="http://schemas.openxmlformats.org/officeDocument/2006/relationships/image" Target="../media/image216.png"/><Relationship Id="rId10" Type="http://schemas.openxmlformats.org/officeDocument/2006/relationships/image" Target="../media/image247.png"/><Relationship Id="rId19" Type="http://schemas.openxmlformats.org/officeDocument/2006/relationships/image" Target="../media/image256.png"/><Relationship Id="rId31" Type="http://schemas.openxmlformats.org/officeDocument/2006/relationships/image" Target="../media/image271.png"/><Relationship Id="rId44" Type="http://schemas.openxmlformats.org/officeDocument/2006/relationships/image" Target="../media/image242.png"/><Relationship Id="rId4" Type="http://schemas.openxmlformats.org/officeDocument/2006/relationships/image" Target="../media/image203.png"/><Relationship Id="rId9" Type="http://schemas.openxmlformats.org/officeDocument/2006/relationships/image" Target="../media/image246.png"/><Relationship Id="rId14" Type="http://schemas.openxmlformats.org/officeDocument/2006/relationships/image" Target="../media/image251.png"/><Relationship Id="rId22" Type="http://schemas.openxmlformats.org/officeDocument/2006/relationships/image" Target="../media/image259.png"/><Relationship Id="rId27" Type="http://schemas.openxmlformats.org/officeDocument/2006/relationships/image" Target="../media/image264.png"/><Relationship Id="rId30" Type="http://schemas.openxmlformats.org/officeDocument/2006/relationships/image" Target="../media/image270.png"/><Relationship Id="rId35" Type="http://schemas.openxmlformats.org/officeDocument/2006/relationships/image" Target="../media/image210.png"/><Relationship Id="rId43" Type="http://schemas.openxmlformats.org/officeDocument/2006/relationships/image" Target="../media/image241.png"/></Relationships>
</file>

<file path=ppt/slides/_rels/slide31.xml.rels><?xml version="1.0" encoding="UTF-8" standalone="yes"?>
<Relationships xmlns="http://schemas.openxmlformats.org/package/2006/relationships"><Relationship Id="rId8" Type="http://schemas.openxmlformats.org/officeDocument/2006/relationships/image" Target="../media/image202.png"/><Relationship Id="rId13" Type="http://schemas.openxmlformats.org/officeDocument/2006/relationships/image" Target="../media/image211.png"/><Relationship Id="rId18" Type="http://schemas.openxmlformats.org/officeDocument/2006/relationships/image" Target="../media/image218.png"/><Relationship Id="rId26" Type="http://schemas.openxmlformats.org/officeDocument/2006/relationships/image" Target="../media/image230.png"/><Relationship Id="rId39" Type="http://schemas.openxmlformats.org/officeDocument/2006/relationships/image" Target="../media/image242.png"/><Relationship Id="rId3" Type="http://schemas.openxmlformats.org/officeDocument/2006/relationships/image" Target="../media/image210.png"/><Relationship Id="rId21" Type="http://schemas.openxmlformats.org/officeDocument/2006/relationships/image" Target="../media/image222.png"/><Relationship Id="rId34" Type="http://schemas.openxmlformats.org/officeDocument/2006/relationships/image" Target="../media/image18.png"/><Relationship Id="rId42" Type="http://schemas.openxmlformats.org/officeDocument/2006/relationships/image" Target="../media/image224.png"/><Relationship Id="rId47" Type="http://schemas.openxmlformats.org/officeDocument/2006/relationships/image" Target="../media/image390.png"/><Relationship Id="rId7" Type="http://schemas.openxmlformats.org/officeDocument/2006/relationships/image" Target="../media/image274.png"/><Relationship Id="rId12" Type="http://schemas.openxmlformats.org/officeDocument/2006/relationships/image" Target="../media/image209.png"/><Relationship Id="rId17" Type="http://schemas.openxmlformats.org/officeDocument/2006/relationships/image" Target="../media/image217.png"/><Relationship Id="rId25" Type="http://schemas.openxmlformats.org/officeDocument/2006/relationships/image" Target="../media/image228.png"/><Relationship Id="rId33" Type="http://schemas.openxmlformats.org/officeDocument/2006/relationships/image" Target="../media/image240.png"/><Relationship Id="rId38" Type="http://schemas.openxmlformats.org/officeDocument/2006/relationships/image" Target="../media/image238.png"/><Relationship Id="rId46" Type="http://schemas.openxmlformats.org/officeDocument/2006/relationships/image" Target="../media/image570.png"/><Relationship Id="rId2" Type="http://schemas.openxmlformats.org/officeDocument/2006/relationships/notesSlide" Target="../notesSlides/notesSlide24.xml"/><Relationship Id="rId16" Type="http://schemas.openxmlformats.org/officeDocument/2006/relationships/image" Target="../media/image214.png"/><Relationship Id="rId20" Type="http://schemas.openxmlformats.org/officeDocument/2006/relationships/image" Target="../media/image221.png"/><Relationship Id="rId29" Type="http://schemas.openxmlformats.org/officeDocument/2006/relationships/image" Target="../media/image235.png"/><Relationship Id="rId41" Type="http://schemas.openxmlformats.org/officeDocument/2006/relationships/image" Target="../media/image215.png"/><Relationship Id="rId1" Type="http://schemas.openxmlformats.org/officeDocument/2006/relationships/slideLayout" Target="../slideLayouts/slideLayout2.xml"/><Relationship Id="rId6" Type="http://schemas.openxmlformats.org/officeDocument/2006/relationships/image" Target="../media/image234.png"/><Relationship Id="rId11" Type="http://schemas.openxmlformats.org/officeDocument/2006/relationships/image" Target="../media/image207.png"/><Relationship Id="rId24" Type="http://schemas.openxmlformats.org/officeDocument/2006/relationships/image" Target="../media/image227.png"/><Relationship Id="rId32" Type="http://schemas.openxmlformats.org/officeDocument/2006/relationships/image" Target="../media/image239.png"/><Relationship Id="rId37" Type="http://schemas.openxmlformats.org/officeDocument/2006/relationships/image" Target="../media/image229.png"/><Relationship Id="rId40" Type="http://schemas.openxmlformats.org/officeDocument/2006/relationships/image" Target="../media/image208.png"/><Relationship Id="rId45" Type="http://schemas.openxmlformats.org/officeDocument/2006/relationships/image" Target="../media/image19.png"/><Relationship Id="rId5" Type="http://schemas.openxmlformats.org/officeDocument/2006/relationships/image" Target="../media/image225.png"/><Relationship Id="rId15" Type="http://schemas.openxmlformats.org/officeDocument/2006/relationships/image" Target="../media/image213.png"/><Relationship Id="rId23" Type="http://schemas.openxmlformats.org/officeDocument/2006/relationships/image" Target="../media/image226.png"/><Relationship Id="rId28" Type="http://schemas.openxmlformats.org/officeDocument/2006/relationships/image" Target="../media/image232.png"/><Relationship Id="rId36" Type="http://schemas.openxmlformats.org/officeDocument/2006/relationships/image" Target="../media/image220.png"/><Relationship Id="rId10" Type="http://schemas.openxmlformats.org/officeDocument/2006/relationships/image" Target="../media/image206.png"/><Relationship Id="rId19" Type="http://schemas.openxmlformats.org/officeDocument/2006/relationships/image" Target="../media/image219.png"/><Relationship Id="rId31" Type="http://schemas.openxmlformats.org/officeDocument/2006/relationships/image" Target="../media/image237.png"/><Relationship Id="rId44" Type="http://schemas.openxmlformats.org/officeDocument/2006/relationships/image" Target="../media/image335.png"/><Relationship Id="rId4" Type="http://schemas.openxmlformats.org/officeDocument/2006/relationships/image" Target="../media/image216.png"/><Relationship Id="rId9" Type="http://schemas.openxmlformats.org/officeDocument/2006/relationships/image" Target="../media/image203.png"/><Relationship Id="rId14" Type="http://schemas.openxmlformats.org/officeDocument/2006/relationships/image" Target="../media/image212.png"/><Relationship Id="rId22" Type="http://schemas.openxmlformats.org/officeDocument/2006/relationships/image" Target="../media/image223.png"/><Relationship Id="rId27" Type="http://schemas.openxmlformats.org/officeDocument/2006/relationships/image" Target="../media/image231.png"/><Relationship Id="rId30" Type="http://schemas.openxmlformats.org/officeDocument/2006/relationships/image" Target="../media/image236.png"/><Relationship Id="rId35" Type="http://schemas.openxmlformats.org/officeDocument/2006/relationships/image" Target="../media/image205.png"/><Relationship Id="rId43" Type="http://schemas.openxmlformats.org/officeDocument/2006/relationships/image" Target="../media/image233.png"/></Relationships>
</file>

<file path=ppt/slides/_rels/slide32.xml.rels><?xml version="1.0" encoding="UTF-8" standalone="yes"?>
<Relationships xmlns="http://schemas.openxmlformats.org/package/2006/relationships"><Relationship Id="rId8" Type="http://schemas.openxmlformats.org/officeDocument/2006/relationships/image" Target="../media/image281.png"/><Relationship Id="rId3" Type="http://schemas.openxmlformats.org/officeDocument/2006/relationships/image" Target="../media/image276.png"/><Relationship Id="rId7" Type="http://schemas.openxmlformats.org/officeDocument/2006/relationships/image" Target="../media/image28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9.png"/><Relationship Id="rId5" Type="http://schemas.openxmlformats.org/officeDocument/2006/relationships/image" Target="../media/image278.png"/><Relationship Id="rId4" Type="http://schemas.openxmlformats.org/officeDocument/2006/relationships/image" Target="../media/image277.png"/><Relationship Id="rId9" Type="http://schemas.openxmlformats.org/officeDocument/2006/relationships/image" Target="../media/image18.png"/></Relationships>
</file>

<file path=ppt/slides/_rels/slide33.xml.rels><?xml version="1.0" encoding="UTF-8" standalone="yes"?>
<Relationships xmlns="http://schemas.openxmlformats.org/package/2006/relationships"><Relationship Id="rId13" Type="http://schemas.openxmlformats.org/officeDocument/2006/relationships/image" Target="../media/image1140.png"/><Relationship Id="rId18" Type="http://schemas.openxmlformats.org/officeDocument/2006/relationships/image" Target="../media/image1190.png"/><Relationship Id="rId26" Type="http://schemas.openxmlformats.org/officeDocument/2006/relationships/image" Target="../media/image1270.png"/><Relationship Id="rId39" Type="http://schemas.openxmlformats.org/officeDocument/2006/relationships/image" Target="../media/image1590.png"/><Relationship Id="rId3" Type="http://schemas.openxmlformats.org/officeDocument/2006/relationships/image" Target="../media/image1060.png"/><Relationship Id="rId21" Type="http://schemas.openxmlformats.org/officeDocument/2006/relationships/image" Target="../media/image1220.png"/><Relationship Id="rId34" Type="http://schemas.openxmlformats.org/officeDocument/2006/relationships/image" Target="../media/image1510.png"/><Relationship Id="rId42" Type="http://schemas.openxmlformats.org/officeDocument/2006/relationships/image" Target="../media/image1690.png"/><Relationship Id="rId47" Type="http://schemas.openxmlformats.org/officeDocument/2006/relationships/image" Target="../media/image1750.png"/><Relationship Id="rId50" Type="http://schemas.openxmlformats.org/officeDocument/2006/relationships/image" Target="../media/image1830.png"/><Relationship Id="rId7" Type="http://schemas.openxmlformats.org/officeDocument/2006/relationships/image" Target="../media/image1070.png"/><Relationship Id="rId12" Type="http://schemas.openxmlformats.org/officeDocument/2006/relationships/image" Target="../media/image1130.png"/><Relationship Id="rId17" Type="http://schemas.openxmlformats.org/officeDocument/2006/relationships/image" Target="../media/image1180.png"/><Relationship Id="rId25" Type="http://schemas.openxmlformats.org/officeDocument/2006/relationships/image" Target="../media/image1260.png"/><Relationship Id="rId33" Type="http://schemas.openxmlformats.org/officeDocument/2006/relationships/image" Target="../media/image1500.png"/><Relationship Id="rId38" Type="http://schemas.openxmlformats.org/officeDocument/2006/relationships/image" Target="../media/image1570.png"/><Relationship Id="rId46" Type="http://schemas.openxmlformats.org/officeDocument/2006/relationships/image" Target="../media/image1740.png"/><Relationship Id="rId2" Type="http://schemas.openxmlformats.org/officeDocument/2006/relationships/notesSlide" Target="../notesSlides/notesSlide26.xml"/><Relationship Id="rId16" Type="http://schemas.openxmlformats.org/officeDocument/2006/relationships/image" Target="../media/image1170.png"/><Relationship Id="rId20" Type="http://schemas.openxmlformats.org/officeDocument/2006/relationships/image" Target="../media/image1210.png"/><Relationship Id="rId29" Type="http://schemas.openxmlformats.org/officeDocument/2006/relationships/image" Target="../media/image1400.png"/><Relationship Id="rId41" Type="http://schemas.openxmlformats.org/officeDocument/2006/relationships/image" Target="../media/image1680.png"/><Relationship Id="rId54" Type="http://schemas.openxmlformats.org/officeDocument/2006/relationships/image" Target="../media/image284.png"/><Relationship Id="rId1" Type="http://schemas.openxmlformats.org/officeDocument/2006/relationships/slideLayout" Target="../slideLayouts/slideLayout2.xml"/><Relationship Id="rId6" Type="http://schemas.openxmlformats.org/officeDocument/2006/relationships/image" Target="../media/image269.png"/><Relationship Id="rId11" Type="http://schemas.openxmlformats.org/officeDocument/2006/relationships/image" Target="../media/image1120.png"/><Relationship Id="rId24" Type="http://schemas.openxmlformats.org/officeDocument/2006/relationships/image" Target="../media/image1250.png"/><Relationship Id="rId32" Type="http://schemas.openxmlformats.org/officeDocument/2006/relationships/image" Target="../media/image1490.png"/><Relationship Id="rId37" Type="http://schemas.openxmlformats.org/officeDocument/2006/relationships/image" Target="../media/image1560.png"/><Relationship Id="rId40" Type="http://schemas.openxmlformats.org/officeDocument/2006/relationships/image" Target="../media/image1600.png"/><Relationship Id="rId45" Type="http://schemas.openxmlformats.org/officeDocument/2006/relationships/image" Target="../media/image1730.png"/><Relationship Id="rId53" Type="http://schemas.openxmlformats.org/officeDocument/2006/relationships/image" Target="../media/image283.png"/><Relationship Id="rId5" Type="http://schemas.openxmlformats.org/officeDocument/2006/relationships/image" Target="../media/image268.png"/><Relationship Id="rId15" Type="http://schemas.openxmlformats.org/officeDocument/2006/relationships/image" Target="../media/image1160.png"/><Relationship Id="rId23" Type="http://schemas.openxmlformats.org/officeDocument/2006/relationships/image" Target="../media/image1240.png"/><Relationship Id="rId28" Type="http://schemas.openxmlformats.org/officeDocument/2006/relationships/image" Target="../media/image1390.png"/><Relationship Id="rId36" Type="http://schemas.openxmlformats.org/officeDocument/2006/relationships/image" Target="../media/image1550.png"/><Relationship Id="rId49" Type="http://schemas.openxmlformats.org/officeDocument/2006/relationships/image" Target="../media/image1800.png"/><Relationship Id="rId10" Type="http://schemas.openxmlformats.org/officeDocument/2006/relationships/image" Target="../media/image1110.png"/><Relationship Id="rId19" Type="http://schemas.openxmlformats.org/officeDocument/2006/relationships/image" Target="../media/image1200.png"/><Relationship Id="rId31" Type="http://schemas.openxmlformats.org/officeDocument/2006/relationships/image" Target="../media/image1450.png"/><Relationship Id="rId44" Type="http://schemas.openxmlformats.org/officeDocument/2006/relationships/image" Target="../media/image1720.png"/><Relationship Id="rId52" Type="http://schemas.openxmlformats.org/officeDocument/2006/relationships/image" Target="../media/image282.png"/><Relationship Id="rId4" Type="http://schemas.openxmlformats.org/officeDocument/2006/relationships/image" Target="../media/image267.png"/><Relationship Id="rId9" Type="http://schemas.openxmlformats.org/officeDocument/2006/relationships/image" Target="../media/image1090.png"/><Relationship Id="rId14" Type="http://schemas.openxmlformats.org/officeDocument/2006/relationships/image" Target="../media/image1150.png"/><Relationship Id="rId22" Type="http://schemas.openxmlformats.org/officeDocument/2006/relationships/image" Target="../media/image1230.png"/><Relationship Id="rId27" Type="http://schemas.openxmlformats.org/officeDocument/2006/relationships/image" Target="../media/image1280.png"/><Relationship Id="rId30" Type="http://schemas.openxmlformats.org/officeDocument/2006/relationships/image" Target="../media/image1410.png"/><Relationship Id="rId35" Type="http://schemas.openxmlformats.org/officeDocument/2006/relationships/image" Target="../media/image1520.png"/><Relationship Id="rId43" Type="http://schemas.openxmlformats.org/officeDocument/2006/relationships/image" Target="../media/image1711.png"/><Relationship Id="rId48" Type="http://schemas.openxmlformats.org/officeDocument/2006/relationships/image" Target="../media/image1790.png"/><Relationship Id="rId8" Type="http://schemas.openxmlformats.org/officeDocument/2006/relationships/image" Target="../media/image1080.png"/><Relationship Id="rId51" Type="http://schemas.openxmlformats.org/officeDocument/2006/relationships/image" Target="../media/image1920.png"/></Relationships>
</file>

<file path=ppt/slides/_rels/slide34.xml.rels><?xml version="1.0" encoding="UTF-8" standalone="yes"?>
<Relationships xmlns="http://schemas.openxmlformats.org/package/2006/relationships"><Relationship Id="rId8" Type="http://schemas.openxmlformats.org/officeDocument/2006/relationships/image" Target="../media/image2800.png"/><Relationship Id="rId13" Type="http://schemas.openxmlformats.org/officeDocument/2006/relationships/image" Target="../media/image2850.png"/><Relationship Id="rId18" Type="http://schemas.openxmlformats.org/officeDocument/2006/relationships/image" Target="../media/image290.png"/><Relationship Id="rId26" Type="http://schemas.openxmlformats.org/officeDocument/2006/relationships/image" Target="../media/image299.png"/><Relationship Id="rId39" Type="http://schemas.openxmlformats.org/officeDocument/2006/relationships/image" Target="../media/image301.png"/><Relationship Id="rId3" Type="http://schemas.openxmlformats.org/officeDocument/2006/relationships/image" Target="../media/image285.png"/><Relationship Id="rId21" Type="http://schemas.openxmlformats.org/officeDocument/2006/relationships/image" Target="../media/image293.png"/><Relationship Id="rId34" Type="http://schemas.openxmlformats.org/officeDocument/2006/relationships/image" Target="../media/image338.png"/><Relationship Id="rId42" Type="http://schemas.openxmlformats.org/officeDocument/2006/relationships/image" Target="../media/image305.png"/><Relationship Id="rId7" Type="http://schemas.openxmlformats.org/officeDocument/2006/relationships/image" Target="../media/image2790.png"/><Relationship Id="rId12" Type="http://schemas.openxmlformats.org/officeDocument/2006/relationships/image" Target="../media/image2840.png"/><Relationship Id="rId17" Type="http://schemas.openxmlformats.org/officeDocument/2006/relationships/image" Target="../media/image289.png"/><Relationship Id="rId25" Type="http://schemas.openxmlformats.org/officeDocument/2006/relationships/image" Target="../media/image297.png"/><Relationship Id="rId33" Type="http://schemas.openxmlformats.org/officeDocument/2006/relationships/image" Target="../media/image337.png"/><Relationship Id="rId38" Type="http://schemas.openxmlformats.org/officeDocument/2006/relationships/image" Target="../media/image300.png"/><Relationship Id="rId2" Type="http://schemas.openxmlformats.org/officeDocument/2006/relationships/notesSlide" Target="../notesSlides/notesSlide27.xml"/><Relationship Id="rId16" Type="http://schemas.openxmlformats.org/officeDocument/2006/relationships/image" Target="../media/image288.png"/><Relationship Id="rId20" Type="http://schemas.openxmlformats.org/officeDocument/2006/relationships/image" Target="../media/image292.png"/><Relationship Id="rId29" Type="http://schemas.openxmlformats.org/officeDocument/2006/relationships/image" Target="../media/image319.png"/><Relationship Id="rId41" Type="http://schemas.openxmlformats.org/officeDocument/2006/relationships/image" Target="../media/image304.png"/><Relationship Id="rId1" Type="http://schemas.openxmlformats.org/officeDocument/2006/relationships/slideLayout" Target="../slideLayouts/slideLayout2.xml"/><Relationship Id="rId6" Type="http://schemas.openxmlformats.org/officeDocument/2006/relationships/image" Target="../media/image2780.png"/><Relationship Id="rId11" Type="http://schemas.openxmlformats.org/officeDocument/2006/relationships/image" Target="../media/image2830.png"/><Relationship Id="rId24" Type="http://schemas.openxmlformats.org/officeDocument/2006/relationships/image" Target="../media/image296.png"/><Relationship Id="rId32" Type="http://schemas.openxmlformats.org/officeDocument/2006/relationships/image" Target="../media/image336.png"/><Relationship Id="rId37" Type="http://schemas.openxmlformats.org/officeDocument/2006/relationships/image" Target="../media/image343.png"/><Relationship Id="rId40" Type="http://schemas.openxmlformats.org/officeDocument/2006/relationships/image" Target="../media/image302.png"/><Relationship Id="rId5" Type="http://schemas.openxmlformats.org/officeDocument/2006/relationships/image" Target="../media/image2770.png"/><Relationship Id="rId15" Type="http://schemas.openxmlformats.org/officeDocument/2006/relationships/image" Target="../media/image287.png"/><Relationship Id="rId23" Type="http://schemas.openxmlformats.org/officeDocument/2006/relationships/image" Target="../media/image295.png"/><Relationship Id="rId28" Type="http://schemas.openxmlformats.org/officeDocument/2006/relationships/image" Target="../media/image308.png"/><Relationship Id="rId36" Type="http://schemas.openxmlformats.org/officeDocument/2006/relationships/image" Target="../media/image342.png"/><Relationship Id="rId10" Type="http://schemas.openxmlformats.org/officeDocument/2006/relationships/image" Target="../media/image2820.png"/><Relationship Id="rId19" Type="http://schemas.openxmlformats.org/officeDocument/2006/relationships/image" Target="../media/image291.png"/><Relationship Id="rId31" Type="http://schemas.openxmlformats.org/officeDocument/2006/relationships/image" Target="../media/image334.png"/><Relationship Id="rId4" Type="http://schemas.openxmlformats.org/officeDocument/2006/relationships/image" Target="../media/image2760.png"/><Relationship Id="rId9" Type="http://schemas.openxmlformats.org/officeDocument/2006/relationships/image" Target="../media/image2810.png"/><Relationship Id="rId14" Type="http://schemas.openxmlformats.org/officeDocument/2006/relationships/image" Target="../media/image286.png"/><Relationship Id="rId22" Type="http://schemas.openxmlformats.org/officeDocument/2006/relationships/image" Target="../media/image294.png"/><Relationship Id="rId27" Type="http://schemas.openxmlformats.org/officeDocument/2006/relationships/image" Target="../media/image303.png"/><Relationship Id="rId30" Type="http://schemas.openxmlformats.org/officeDocument/2006/relationships/image" Target="../media/image333.png"/><Relationship Id="rId35" Type="http://schemas.openxmlformats.org/officeDocument/2006/relationships/image" Target="../media/image339.png"/></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17.png"/><Relationship Id="rId4" Type="http://schemas.openxmlformats.org/officeDocument/2006/relationships/image" Target="../media/image306.png"/></Relationships>
</file>

<file path=ppt/slides/_rels/slide36.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45.png"/><Relationship Id="rId18" Type="http://schemas.openxmlformats.org/officeDocument/2006/relationships/image" Target="../media/image347.png"/><Relationship Id="rId13" Type="http://schemas.openxmlformats.org/officeDocument/2006/relationships/image" Target="../media/image50.png"/><Relationship Id="rId3" Type="http://schemas.openxmlformats.org/officeDocument/2006/relationships/image" Target="../media/image40.png"/><Relationship Id="rId21" Type="http://schemas.openxmlformats.org/officeDocument/2006/relationships/image" Target="../media/image350.png"/><Relationship Id="rId17" Type="http://schemas.openxmlformats.org/officeDocument/2006/relationships/image" Target="../media/image346.png"/><Relationship Id="rId12" Type="http://schemas.openxmlformats.org/officeDocument/2006/relationships/image" Target="../media/image49.png"/><Relationship Id="rId2" Type="http://schemas.openxmlformats.org/officeDocument/2006/relationships/notesSlide" Target="../notesSlides/notesSlide1.xml"/><Relationship Id="rId16" Type="http://schemas.openxmlformats.org/officeDocument/2006/relationships/image" Target="../media/image345.png"/><Relationship Id="rId20" Type="http://schemas.openxmlformats.org/officeDocument/2006/relationships/image" Target="../media/image34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9" Type="http://schemas.openxmlformats.org/officeDocument/2006/relationships/image" Target="../media/image348.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53.png"/><Relationship Id="rId7" Type="http://schemas.openxmlformats.org/officeDocument/2006/relationships/image" Target="../media/image46.png"/><Relationship Id="rId12"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345.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8.png"/><Relationship Id="rId5" Type="http://schemas.openxmlformats.org/officeDocument/2006/relationships/image" Target="../media/image41.png"/><Relationship Id="rId1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image" Target="../media/image47.png"/><Relationship Id="rId14" Type="http://schemas.openxmlformats.org/officeDocument/2006/relationships/image" Target="../media/image51.png"/></Relationships>
</file>

<file path=ppt/slides/_rels/slide8.xml.rels><?xml version="1.0" encoding="UTF-8" standalone="yes"?>
<Relationships xmlns="http://schemas.openxmlformats.org/package/2006/relationships"><Relationship Id="rId18" Type="http://schemas.openxmlformats.org/officeDocument/2006/relationships/image" Target="../media/image17.png"/><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25.png"/><Relationship Id="rId21" Type="http://schemas.openxmlformats.org/officeDocument/2006/relationships/image" Target="../media/image54.png"/><Relationship Id="rId7" Type="http://schemas.openxmlformats.org/officeDocument/2006/relationships/image" Target="../media/image56.png"/><Relationship Id="rId17" Type="http://schemas.openxmlformats.org/officeDocument/2006/relationships/image" Target="../media/image46.png"/><Relationship Id="rId12" Type="http://schemas.openxmlformats.org/officeDocument/2006/relationships/image" Target="../media/image49.png"/><Relationship Id="rId2" Type="http://schemas.openxmlformats.org/officeDocument/2006/relationships/notesSlide" Target="../notesSlides/notesSlide3.xml"/><Relationship Id="rId16" Type="http://schemas.openxmlformats.org/officeDocument/2006/relationships/image" Target="../media/image345.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9" Type="http://schemas.openxmlformats.org/officeDocument/2006/relationships/image" Target="../media/image23.png"/><Relationship Id="rId10" Type="http://schemas.openxmlformats.org/officeDocument/2006/relationships/image" Target="../media/image43.png"/><Relationship Id="rId9" Type="http://schemas.openxmlformats.org/officeDocument/2006/relationships/image" Target="../media/image47.png"/><Relationship Id="rId14" Type="http://schemas.openxmlformats.org/officeDocument/2006/relationships/image" Target="../media/image51.png"/></Relationships>
</file>

<file path=ppt/slides/_rels/slide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24.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notesSlide" Target="../notesSlides/notesSlide4.xml"/><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31.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799" y="725027"/>
            <a:ext cx="10050300" cy="2541431"/>
          </a:xfrm>
        </p:spPr>
        <p:txBody>
          <a:bodyPr>
            <a:normAutofit/>
          </a:bodyPr>
          <a:lstStyle/>
          <a:p>
            <a:pPr algn="ctr"/>
            <a:r>
              <a:rPr lang="en-US" sz="4800" cap="none" dirty="0"/>
              <a:t>Improved Private Set Intersection </a:t>
            </a:r>
            <a:br>
              <a:rPr lang="en-US" sz="4800" cap="none" dirty="0"/>
            </a:br>
            <a:r>
              <a:rPr lang="en-US" sz="4400" cap="none" dirty="0">
                <a:solidFill>
                  <a:schemeClr val="tx1">
                    <a:lumMod val="85000"/>
                    <a:lumOff val="15000"/>
                  </a:schemeClr>
                </a:solidFill>
              </a:rPr>
              <a:t>against</a:t>
            </a:r>
            <a:br>
              <a:rPr lang="en-US" sz="4800" cap="none" dirty="0"/>
            </a:br>
            <a:r>
              <a:rPr lang="en-US" sz="4800" cap="none" dirty="0"/>
              <a:t>Malicious Adversaries</a:t>
            </a:r>
          </a:p>
        </p:txBody>
      </p:sp>
      <p:sp>
        <p:nvSpPr>
          <p:cNvPr id="5" name="TextBox 4"/>
          <p:cNvSpPr txBox="1"/>
          <p:nvPr/>
        </p:nvSpPr>
        <p:spPr>
          <a:xfrm>
            <a:off x="6376989" y="5599778"/>
            <a:ext cx="3067051" cy="769441"/>
          </a:xfrm>
          <a:prstGeom prst="rect">
            <a:avLst/>
          </a:prstGeom>
          <a:noFill/>
        </p:spPr>
        <p:txBody>
          <a:bodyPr wrap="square" rtlCol="0">
            <a:spAutoFit/>
          </a:bodyPr>
          <a:lstStyle/>
          <a:p>
            <a:pPr algn="r"/>
            <a:r>
              <a:rPr lang="en-US" sz="2400" b="1" dirty="0"/>
              <a:t>Peter Rindal</a:t>
            </a:r>
          </a:p>
          <a:p>
            <a:pPr algn="r"/>
            <a:r>
              <a:rPr lang="en-US" sz="2000" dirty="0"/>
              <a:t>Mike Rosulek</a:t>
            </a:r>
            <a:endParaRPr lang="en-US" sz="2400" dirty="0"/>
          </a:p>
        </p:txBody>
      </p:sp>
      <p:pic>
        <p:nvPicPr>
          <p:cNvPr id="6" name="Picture 2" descr="https://upload.wikimedia.org/wikipedia/commons/4/46/Oregon_State_University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615" y="5686427"/>
            <a:ext cx="2137039" cy="65769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9658351" y="5363049"/>
            <a:ext cx="0" cy="130445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272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Protocol</a:t>
            </a:r>
          </a:p>
        </p:txBody>
      </p:sp>
      <mc:AlternateContent xmlns:mc="http://schemas.openxmlformats.org/markup-compatibility/2006" xmlns:a14="http://schemas.microsoft.com/office/drawing/2010/main">
        <mc:Choice Requires="a14">
          <p:sp>
            <p:nvSpPr>
              <p:cNvPr id="76" name="TextBox 75"/>
              <p:cNvSpPr txBox="1"/>
              <p:nvPr/>
            </p:nvSpPr>
            <p:spPr>
              <a:xfrm>
                <a:off x="8732511" y="502784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8732510" y="5027842"/>
                <a:ext cx="377026"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8732511" y="463627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8732510" y="4636272"/>
                <a:ext cx="37702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8744087" y="392606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8744085" y="3926061"/>
                <a:ext cx="37702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8732511" y="276830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8732510" y="2768310"/>
                <a:ext cx="377026" cy="369332"/>
              </a:xfrm>
              <a:prstGeom prst="rect">
                <a:avLst/>
              </a:prstGeom>
              <a:blipFill rotWithShape="0">
                <a:blip r:embed="rId6"/>
                <a:stretch>
                  <a:fillRect/>
                </a:stretch>
              </a:blipFill>
            </p:spPr>
            <p:txBody>
              <a:bodyPr/>
              <a:lstStyle/>
              <a:p>
                <a:r>
                  <a:rPr lang="en-US">
                    <a:noFill/>
                  </a:rPr>
                  <a:t> </a:t>
                </a:r>
              </a:p>
            </p:txBody>
          </p:sp>
        </mc:Fallback>
      </mc:AlternateContent>
      <p:graphicFrame>
        <p:nvGraphicFramePr>
          <p:cNvPr id="80" name="Table 79"/>
          <p:cNvGraphicFramePr>
            <a:graphicFrameLocks noGrp="1"/>
          </p:cNvGraphicFramePr>
          <p:nvPr>
            <p:extLst/>
          </p:nvPr>
        </p:nvGraphicFramePr>
        <p:xfrm>
          <a:off x="8709360" y="2812787"/>
          <a:ext cx="456557" cy="2595880"/>
        </p:xfrm>
        <a:graphic>
          <a:graphicData uri="http://schemas.openxmlformats.org/drawingml/2006/table">
            <a:tbl>
              <a:tblPr firstRow="1" bandRow="1">
                <a:tableStyleId>{5C22544A-7EE6-4342-B048-85BDC9FD1C3A}</a:tableStyleId>
              </a:tblPr>
              <a:tblGrid>
                <a:gridCol w="456557">
                  <a:extLst>
                    <a:ext uri="{9D8B030D-6E8A-4147-A177-3AD203B41FA5}">
                      <a16:colId xmlns:a16="http://schemas.microsoft.com/office/drawing/2014/main" val="20000"/>
                    </a:ext>
                  </a:extLst>
                </a:gridCol>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81" name="TextBox 80"/>
              <p:cNvSpPr txBox="1"/>
              <p:nvPr/>
            </p:nvSpPr>
            <p:spPr>
              <a:xfrm>
                <a:off x="10786721" y="3161485"/>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0786719" y="3161486"/>
                <a:ext cx="863358" cy="369332"/>
              </a:xfrm>
              <a:prstGeom prst="rect">
                <a:avLst/>
              </a:prstGeom>
              <a:blipFill rotWithShape="0">
                <a:blip r:embed="rId7"/>
                <a:stretch>
                  <a:fillRect b="-15000"/>
                </a:stretch>
              </a:blipFill>
            </p:spPr>
            <p:txBody>
              <a:bodyPr/>
              <a:lstStyle/>
              <a:p>
                <a:r>
                  <a:rPr lang="en-US">
                    <a:noFill/>
                  </a:rPr>
                  <a:t> </a:t>
                </a:r>
              </a:p>
            </p:txBody>
          </p:sp>
        </mc:Fallback>
      </mc:AlternateContent>
      <p:sp>
        <p:nvSpPr>
          <p:cNvPr id="82" name="Freeform 81"/>
          <p:cNvSpPr/>
          <p:nvPr/>
        </p:nvSpPr>
        <p:spPr>
          <a:xfrm rot="5400000">
            <a:off x="9833459" y="2399698"/>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rot="5400000" flipH="1">
            <a:off x="9327813" y="3341998"/>
            <a:ext cx="1447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TextBox 83"/>
              <p:cNvSpPr txBox="1"/>
              <p:nvPr/>
            </p:nvSpPr>
            <p:spPr>
              <a:xfrm>
                <a:off x="10777201" y="4384937"/>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10777199" y="4384937"/>
                <a:ext cx="863358" cy="369332"/>
              </a:xfrm>
              <a:prstGeom prst="rect">
                <a:avLst/>
              </a:prstGeom>
              <a:blipFill rotWithShape="0">
                <a:blip r:embed="rId8"/>
                <a:stretch>
                  <a:fillRect b="-14754"/>
                </a:stretch>
              </a:blipFill>
            </p:spPr>
            <p:txBody>
              <a:bodyPr/>
              <a:lstStyle/>
              <a:p>
                <a:r>
                  <a:rPr lang="en-US">
                    <a:noFill/>
                  </a:rPr>
                  <a:t> </a:t>
                </a:r>
              </a:p>
            </p:txBody>
          </p:sp>
        </mc:Fallback>
      </mc:AlternateContent>
      <p:sp>
        <p:nvSpPr>
          <p:cNvPr id="85" name="Freeform 84"/>
          <p:cNvSpPr/>
          <p:nvPr/>
        </p:nvSpPr>
        <p:spPr>
          <a:xfrm rot="5400000">
            <a:off x="9823939" y="3623147"/>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rot="5400000" flipH="1">
            <a:off x="9709967" y="4173774"/>
            <a:ext cx="664612"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7" name="Rectangle 86"/>
              <p:cNvSpPr/>
              <p:nvPr/>
            </p:nvSpPr>
            <p:spPr>
              <a:xfrm>
                <a:off x="8688478" y="228002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𝑌</m:t>
                          </m:r>
                        </m:sub>
                      </m:sSub>
                    </m:oMath>
                  </m:oMathPara>
                </a14:m>
                <a:endParaRPr lang="en-US" dirty="0"/>
              </a:p>
            </p:txBody>
          </p:sp>
        </mc:Choice>
        <mc:Fallback xmlns="">
          <p:sp>
            <p:nvSpPr>
              <p:cNvPr id="87" name="Rectangle 86"/>
              <p:cNvSpPr>
                <a:spLocks noRot="1" noChangeAspect="1" noMove="1" noResize="1" noEditPoints="1" noAdjustHandles="1" noChangeArrowheads="1" noChangeShapeType="1" noTextEdit="1"/>
              </p:cNvSpPr>
              <p:nvPr/>
            </p:nvSpPr>
            <p:spPr>
              <a:xfrm>
                <a:off x="8688475" y="2280027"/>
                <a:ext cx="510011"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10121524" y="2219433"/>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88" name="TextBox 87"/>
              <p:cNvSpPr txBox="1">
                <a:spLocks noRot="1" noChangeAspect="1" noMove="1" noResize="1" noEditPoints="1" noAdjustHandles="1" noChangeArrowheads="1" noChangeShapeType="1" noTextEdit="1"/>
              </p:cNvSpPr>
              <p:nvPr/>
            </p:nvSpPr>
            <p:spPr>
              <a:xfrm>
                <a:off x="10121521" y="2219433"/>
                <a:ext cx="1658321" cy="369332"/>
              </a:xfrm>
              <a:prstGeom prst="rect">
                <a:avLst/>
              </a:prstGeom>
              <a:blipFill rotWithShape="0">
                <a:blip r:embed="rId10"/>
                <a:stretch>
                  <a:fillRect b="-16393"/>
                </a:stretch>
              </a:blipFill>
            </p:spPr>
            <p:txBody>
              <a:bodyPr/>
              <a:lstStyle/>
              <a:p>
                <a:r>
                  <a:rPr lang="en-US">
                    <a:noFill/>
                  </a:rPr>
                  <a:t> </a:t>
                </a:r>
              </a:p>
            </p:txBody>
          </p:sp>
        </mc:Fallback>
      </mc:AlternateContent>
      <p:grpSp>
        <p:nvGrpSpPr>
          <p:cNvPr id="89" name="Group 88"/>
          <p:cNvGrpSpPr/>
          <p:nvPr/>
        </p:nvGrpSpPr>
        <p:grpSpPr>
          <a:xfrm>
            <a:off x="4224880" y="2735701"/>
            <a:ext cx="3232717" cy="455441"/>
            <a:chOff x="801298" y="1636316"/>
            <a:chExt cx="11056719" cy="1557724"/>
          </a:xfrm>
          <a:solidFill>
            <a:srgbClr val="B71E42">
              <a:alpha val="50196"/>
            </a:srgbClr>
          </a:solidFill>
        </p:grpSpPr>
        <p:sp>
          <p:nvSpPr>
            <p:cNvPr id="90" name="Rectangle 89"/>
            <p:cNvSpPr/>
            <p:nvPr/>
          </p:nvSpPr>
          <p:spPr>
            <a:xfrm rot="2700000">
              <a:off x="5404137" y="1636316"/>
              <a:ext cx="1026242" cy="1026242"/>
            </a:xfrm>
            <a:prstGeom prst="rect">
              <a:avLst/>
            </a:prstGeom>
            <a:grp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91" name="Straight Arrow Connector 90"/>
            <p:cNvCxnSpPr/>
            <p:nvPr/>
          </p:nvCxnSpPr>
          <p:spPr>
            <a:xfrm>
              <a:off x="801298" y="2126233"/>
              <a:ext cx="4169569"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952064" y="2151006"/>
              <a:ext cx="490595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914451" y="2947830"/>
              <a:ext cx="0" cy="246210"/>
            </a:xfrm>
            <a:prstGeom prst="line">
              <a:avLst/>
            </a:prstGeom>
            <a:grp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831424" y="3121069"/>
              <a:ext cx="602659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5" name="TextBox 94"/>
              <p:cNvSpPr txBox="1"/>
              <p:nvPr/>
            </p:nvSpPr>
            <p:spPr>
              <a:xfrm>
                <a:off x="5494093" y="2718809"/>
                <a:ext cx="46743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solidFill>
                            <a:schemeClr val="bg1"/>
                          </a:solidFill>
                          <a:effectLst>
                            <a:outerShdw blurRad="38100" dist="38100" dir="2700000" algn="tl">
                              <a:srgbClr val="000000">
                                <a:alpha val="43137"/>
                              </a:srgbClr>
                            </a:outerShdw>
                          </a:effectLst>
                          <a:latin typeface="Cambria Math" panose="02040503050406030204" pitchFamily="18" charset="0"/>
                        </a:rPr>
                        <m:t>𝑂𝑇</m:t>
                      </m:r>
                    </m:oMath>
                  </m:oMathPara>
                </a14:m>
                <a:endParaRPr lang="en-US" sz="1400" dirty="0">
                  <a:solidFill>
                    <a:schemeClr val="bg1"/>
                  </a:solidFill>
                  <a:effectLst>
                    <a:outerShdw blurRad="38100" dist="38100" dir="2700000" algn="tl">
                      <a:srgbClr val="000000">
                        <a:alpha val="43137"/>
                      </a:srgbClr>
                    </a:outerShdw>
                  </a:effectLst>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5494092" y="2718807"/>
                <a:ext cx="467434" cy="307777"/>
              </a:xfrm>
              <a:prstGeom prst="rect">
                <a:avLst/>
              </a:prstGeom>
              <a:blipFill rotWithShape="0">
                <a:blip r:embed="rId11"/>
                <a:stretch>
                  <a:fillRect/>
                </a:stretch>
              </a:blipFill>
            </p:spPr>
            <p:txBody>
              <a:bodyPr/>
              <a:lstStyle/>
              <a:p>
                <a:r>
                  <a:rPr lang="en-US">
                    <a:noFill/>
                  </a:rPr>
                  <a:t> </a:t>
                </a:r>
              </a:p>
            </p:txBody>
          </p:sp>
        </mc:Fallback>
      </mc:AlternateContent>
      <p:grpSp>
        <p:nvGrpSpPr>
          <p:cNvPr id="96" name="Group 95"/>
          <p:cNvGrpSpPr/>
          <p:nvPr/>
        </p:nvGrpSpPr>
        <p:grpSpPr>
          <a:xfrm>
            <a:off x="4223111" y="5003542"/>
            <a:ext cx="3232717" cy="455441"/>
            <a:chOff x="801298" y="1636316"/>
            <a:chExt cx="11056719" cy="1557724"/>
          </a:xfrm>
          <a:solidFill>
            <a:srgbClr val="B71E42">
              <a:alpha val="50196"/>
            </a:srgbClr>
          </a:solidFill>
        </p:grpSpPr>
        <p:sp>
          <p:nvSpPr>
            <p:cNvPr id="97" name="Rectangle 96"/>
            <p:cNvSpPr/>
            <p:nvPr/>
          </p:nvSpPr>
          <p:spPr>
            <a:xfrm rot="2700000">
              <a:off x="5404137" y="1636316"/>
              <a:ext cx="1026242" cy="1026242"/>
            </a:xfrm>
            <a:prstGeom prst="rect">
              <a:avLst/>
            </a:prstGeom>
            <a:grp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98" name="Straight Arrow Connector 97"/>
            <p:cNvCxnSpPr/>
            <p:nvPr/>
          </p:nvCxnSpPr>
          <p:spPr>
            <a:xfrm>
              <a:off x="801298" y="2126233"/>
              <a:ext cx="4169569"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6952064" y="2151006"/>
              <a:ext cx="490595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914451" y="2947830"/>
              <a:ext cx="0" cy="246210"/>
            </a:xfrm>
            <a:prstGeom prst="line">
              <a:avLst/>
            </a:prstGeom>
            <a:grp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831424" y="3121069"/>
              <a:ext cx="602659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2" name="TextBox 101"/>
              <p:cNvSpPr txBox="1"/>
              <p:nvPr/>
            </p:nvSpPr>
            <p:spPr>
              <a:xfrm>
                <a:off x="5492321" y="4986650"/>
                <a:ext cx="46743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solidFill>
                            <a:schemeClr val="bg1"/>
                          </a:solidFill>
                          <a:effectLst>
                            <a:outerShdw blurRad="38100" dist="38100" dir="2700000" algn="tl">
                              <a:srgbClr val="000000">
                                <a:alpha val="43137"/>
                              </a:srgbClr>
                            </a:outerShdw>
                          </a:effectLst>
                          <a:latin typeface="Cambria Math" panose="02040503050406030204" pitchFamily="18" charset="0"/>
                        </a:rPr>
                        <m:t>𝑂𝑇</m:t>
                      </m:r>
                    </m:oMath>
                  </m:oMathPara>
                </a14:m>
                <a:endParaRPr lang="en-US" sz="1400" dirty="0">
                  <a:solidFill>
                    <a:schemeClr val="bg1"/>
                  </a:solidFill>
                  <a:effectLst>
                    <a:outerShdw blurRad="38100" dist="38100" dir="2700000" algn="tl">
                      <a:srgbClr val="000000">
                        <a:alpha val="43137"/>
                      </a:srgbClr>
                    </a:outerShdw>
                  </a:effectLst>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5492322" y="4986648"/>
                <a:ext cx="467434" cy="307777"/>
              </a:xfrm>
              <a:prstGeom prst="rect">
                <a:avLst/>
              </a:prstGeom>
              <a:blipFill rotWithShape="0">
                <a:blip r:embed="rId12"/>
                <a:stretch>
                  <a:fillRect/>
                </a:stretch>
              </a:blipFill>
            </p:spPr>
            <p:txBody>
              <a:bodyPr/>
              <a:lstStyle/>
              <a:p>
                <a:r>
                  <a:rPr lang="en-US">
                    <a:noFill/>
                  </a:rPr>
                  <a:t> </a:t>
                </a:r>
              </a:p>
            </p:txBody>
          </p:sp>
        </mc:Fallback>
      </mc:AlternateContent>
      <p:sp>
        <p:nvSpPr>
          <p:cNvPr id="103" name="TextBox 102"/>
          <p:cNvSpPr txBox="1"/>
          <p:nvPr/>
        </p:nvSpPr>
        <p:spPr>
          <a:xfrm rot="5400000">
            <a:off x="5589639" y="3834026"/>
            <a:ext cx="42433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graphicFrame>
            <p:nvGraphicFramePr>
              <p:cNvPr id="104" name="Table 103"/>
              <p:cNvGraphicFramePr>
                <a:graphicFrameLocks noGrp="1"/>
              </p:cNvGraphicFramePr>
              <p:nvPr>
                <p:extLst/>
              </p:nvPr>
            </p:nvGraphicFramePr>
            <p:xfrm>
              <a:off x="3033667" y="2803881"/>
              <a:ext cx="914400" cy="25958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𝟎</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𝟏</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𝟐</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𝟑</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𝟒</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𝟓</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𝟔</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104" name="Table 103"/>
              <p:cNvGraphicFramePr>
                <a:graphicFrameLocks noGrp="1"/>
              </p:cNvGraphicFramePr>
              <p:nvPr>
                <p:extLst>
                  <p:ext uri="{D42A27DB-BD31-4B8C-83A1-F6EECF244321}">
                    <p14:modId xmlns:p14="http://schemas.microsoft.com/office/powerpoint/2010/main" val="2748487869"/>
                  </p:ext>
                </p:extLst>
              </p:nvPr>
            </p:nvGraphicFramePr>
            <p:xfrm>
              <a:off x="3033666" y="2803881"/>
              <a:ext cx="914400" cy="2595880"/>
            </p:xfrm>
            <a:graphic>
              <a:graphicData uri="http://schemas.openxmlformats.org/drawingml/2006/table">
                <a:tbl>
                  <a:tblPr firstRow="1" bandRow="1">
                    <a:tableStyleId>{5C22544A-7EE6-4342-B048-85BDC9FD1C3A}</a:tableStyleId>
                  </a:tblPr>
                  <a:tblGrid>
                    <a:gridCol w="457200"/>
                    <a:gridCol w="457200"/>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1639" r="-101316" b="-6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1639" r="-2667" b="-6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101639" r="-2667" b="-5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201639" r="-2667" b="-4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301639" r="-101316" b="-3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301639" r="-2667" b="-3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401639" r="-2667" b="-2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501639" r="-2667" b="-1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601639" r="-101316" b="-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601639" r="-2667" b="-3279"/>
                          </a:stretch>
                        </a:blipFill>
                      </a:tcPr>
                    </a:tc>
                  </a:tr>
                </a:tbl>
              </a:graphicData>
            </a:graphic>
          </p:graphicFrame>
        </mc:Fallback>
      </mc:AlternateContent>
      <mc:AlternateContent xmlns:mc="http://schemas.openxmlformats.org/markup-compatibility/2006" xmlns:a14="http://schemas.microsoft.com/office/drawing/2010/main">
        <mc:Choice Requires="a14">
          <p:sp>
            <p:nvSpPr>
              <p:cNvPr id="25" name="Rectangle 24"/>
              <p:cNvSpPr/>
              <p:nvPr/>
            </p:nvSpPr>
            <p:spPr>
              <a:xfrm>
                <a:off x="612209" y="3926062"/>
                <a:ext cx="152910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𝒎</m:t>
                          </m:r>
                        </m:e>
                        <m:sub>
                          <m:r>
                            <a:rPr lang="en-US" b="1" i="1">
                              <a:latin typeface="Cambria Math" panose="02040503050406030204" pitchFamily="18" charset="0"/>
                            </a:rPr>
                            <m:t>𝒊</m:t>
                          </m:r>
                        </m:sub>
                      </m:sSub>
                      <m:r>
                        <a:rPr lang="en-US" b="1" i="1">
                          <a:latin typeface="Cambria Math" panose="02040503050406030204" pitchFamily="18" charset="0"/>
                        </a:rPr>
                        <m:t>←</m:t>
                      </m:r>
                      <m:sSup>
                        <m:sSupPr>
                          <m:ctrlPr>
                            <a:rPr lang="en-US" b="1" i="1">
                              <a:latin typeface="Cambria Math" panose="02040503050406030204" pitchFamily="18" charset="0"/>
                            </a:rPr>
                          </m:ctrlPr>
                        </m:sSupPr>
                        <m:e>
                          <m:d>
                            <m:dPr>
                              <m:begChr m:val="{"/>
                              <m:endChr m:val="}"/>
                              <m:ctrlPr>
                                <a:rPr lang="en-US" b="1" i="1">
                                  <a:latin typeface="Cambria Math" panose="02040503050406030204" pitchFamily="18" charset="0"/>
                                </a:rPr>
                              </m:ctrlPr>
                            </m:dPr>
                            <m:e>
                              <m:r>
                                <a:rPr lang="en-US" b="1" i="1">
                                  <a:latin typeface="Cambria Math" panose="02040503050406030204" pitchFamily="18" charset="0"/>
                                </a:rPr>
                                <m:t>𝟎</m:t>
                              </m:r>
                              <m:r>
                                <a:rPr lang="en-US" b="1" i="1">
                                  <a:latin typeface="Cambria Math" panose="02040503050406030204" pitchFamily="18" charset="0"/>
                                </a:rPr>
                                <m:t>,</m:t>
                              </m:r>
                              <m:r>
                                <a:rPr lang="en-US" b="1" i="1">
                                  <a:latin typeface="Cambria Math" panose="02040503050406030204" pitchFamily="18" charset="0"/>
                                </a:rPr>
                                <m:t>𝟏</m:t>
                              </m:r>
                            </m:e>
                          </m:d>
                        </m:e>
                        <m:sup>
                          <m:r>
                            <a:rPr lang="en-US" b="1" i="1">
                              <a:latin typeface="Cambria Math" panose="02040503050406030204" pitchFamily="18" charset="0"/>
                            </a:rPr>
                            <m:t>𝜿</m:t>
                          </m:r>
                        </m:sup>
                      </m:sSup>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12209" y="3926062"/>
                <a:ext cx="1529107" cy="369332"/>
              </a:xfrm>
              <a:prstGeom prst="rect">
                <a:avLst/>
              </a:prstGeom>
              <a:blipFill rotWithShape="0">
                <a:blip r:embed="rId14"/>
                <a:stretch>
                  <a:fillRect b="-1639"/>
                </a:stretch>
              </a:blipFill>
            </p:spPr>
            <p:txBody>
              <a:bodyPr/>
              <a:lstStyle/>
              <a:p>
                <a:r>
                  <a:rPr lang="en-US">
                    <a:noFill/>
                  </a:rPr>
                  <a:t> </a:t>
                </a:r>
              </a:p>
            </p:txBody>
          </p:sp>
        </mc:Fallback>
      </mc:AlternateContent>
      <p:sp>
        <p:nvSpPr>
          <p:cNvPr id="3" name="Rectangle 2"/>
          <p:cNvSpPr/>
          <p:nvPr/>
        </p:nvSpPr>
        <p:spPr>
          <a:xfrm>
            <a:off x="6639246" y="613277"/>
            <a:ext cx="4563557" cy="369332"/>
          </a:xfrm>
          <a:prstGeom prst="rect">
            <a:avLst/>
          </a:prstGeom>
        </p:spPr>
        <p:txBody>
          <a:bodyPr wrap="none">
            <a:spAutoFit/>
          </a:bodyPr>
          <a:lstStyle/>
          <a:p>
            <a:r>
              <a:rPr lang="en-US" dirty="0">
                <a:solidFill>
                  <a:schemeClr val="bg1">
                    <a:lumMod val="50000"/>
                  </a:schemeClr>
                </a:solidFill>
              </a:rPr>
              <a:t>[DongChenWen13, PinkasSchniederZohner14]</a:t>
            </a:r>
          </a:p>
        </p:txBody>
      </p:sp>
      <p:sp>
        <p:nvSpPr>
          <p:cNvPr id="37" name="Rectangle 36"/>
          <p:cNvSpPr/>
          <p:nvPr/>
        </p:nvSpPr>
        <p:spPr>
          <a:xfrm>
            <a:off x="2901949" y="2292350"/>
            <a:ext cx="577851" cy="3378200"/>
          </a:xfrm>
          <a:prstGeom prst="rect">
            <a:avLst/>
          </a:prstGeom>
          <a:blipFill dpi="0" rotWithShape="1">
            <a:blip r:embed="rId15"/>
            <a:srcRect/>
            <a:stretch>
              <a:fillRect l="-503468" t="-26071" r="-1508655" b="-35383"/>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86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2" grpId="0"/>
      <p:bldP spid="103" grpId="0"/>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Protocol</a:t>
            </a:r>
          </a:p>
        </p:txBody>
      </p:sp>
      <mc:AlternateContent xmlns:mc="http://schemas.openxmlformats.org/markup-compatibility/2006" xmlns:a14="http://schemas.microsoft.com/office/drawing/2010/main">
        <mc:Choice Requires="a14">
          <p:sp>
            <p:nvSpPr>
              <p:cNvPr id="5" name="TextBox 4"/>
              <p:cNvSpPr txBox="1"/>
              <p:nvPr/>
            </p:nvSpPr>
            <p:spPr>
              <a:xfrm>
                <a:off x="8732511" y="502784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732510" y="5027842"/>
                <a:ext cx="377026"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732511" y="463627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732510" y="4636272"/>
                <a:ext cx="37702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744087" y="392606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744085" y="3926061"/>
                <a:ext cx="37702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732511" y="276830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732510" y="2768310"/>
                <a:ext cx="377026" cy="369332"/>
              </a:xfrm>
              <a:prstGeom prst="rect">
                <a:avLst/>
              </a:prstGeom>
              <a:blipFill rotWithShape="0">
                <a:blip r:embed="rId6"/>
                <a:stretch>
                  <a:fillRect/>
                </a:stretch>
              </a:blipFill>
            </p:spPr>
            <p:txBody>
              <a:bodyPr/>
              <a:lstStyle/>
              <a:p>
                <a:r>
                  <a:rPr lang="en-US">
                    <a:noFill/>
                  </a:rPr>
                  <a:t> </a:t>
                </a:r>
              </a:p>
            </p:txBody>
          </p:sp>
        </mc:Fallback>
      </mc:AlternateContent>
      <p:graphicFrame>
        <p:nvGraphicFramePr>
          <p:cNvPr id="14" name="Table 13"/>
          <p:cNvGraphicFramePr>
            <a:graphicFrameLocks noGrp="1"/>
          </p:cNvGraphicFramePr>
          <p:nvPr>
            <p:extLst/>
          </p:nvPr>
        </p:nvGraphicFramePr>
        <p:xfrm>
          <a:off x="8709360" y="2812787"/>
          <a:ext cx="456557" cy="2595880"/>
        </p:xfrm>
        <a:graphic>
          <a:graphicData uri="http://schemas.openxmlformats.org/drawingml/2006/table">
            <a:tbl>
              <a:tblPr firstRow="1" bandRow="1">
                <a:tableStyleId>{5C22544A-7EE6-4342-B048-85BDC9FD1C3A}</a:tableStyleId>
              </a:tblPr>
              <a:tblGrid>
                <a:gridCol w="456557">
                  <a:extLst>
                    <a:ext uri="{9D8B030D-6E8A-4147-A177-3AD203B41FA5}">
                      <a16:colId xmlns:a16="http://schemas.microsoft.com/office/drawing/2014/main" val="20000"/>
                    </a:ext>
                  </a:extLst>
                </a:gridCol>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22" name="TextBox 21"/>
              <p:cNvSpPr txBox="1"/>
              <p:nvPr/>
            </p:nvSpPr>
            <p:spPr>
              <a:xfrm>
                <a:off x="10786721" y="3161485"/>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786719" y="3161486"/>
                <a:ext cx="863358" cy="369332"/>
              </a:xfrm>
              <a:prstGeom prst="rect">
                <a:avLst/>
              </a:prstGeom>
              <a:blipFill rotWithShape="0">
                <a:blip r:embed="rId7"/>
                <a:stretch>
                  <a:fillRect b="-15000"/>
                </a:stretch>
              </a:blipFill>
            </p:spPr>
            <p:txBody>
              <a:bodyPr/>
              <a:lstStyle/>
              <a:p>
                <a:r>
                  <a:rPr lang="en-US">
                    <a:noFill/>
                  </a:rPr>
                  <a:t> </a:t>
                </a:r>
              </a:p>
            </p:txBody>
          </p:sp>
        </mc:Fallback>
      </mc:AlternateContent>
      <p:sp>
        <p:nvSpPr>
          <p:cNvPr id="23" name="Freeform 22"/>
          <p:cNvSpPr/>
          <p:nvPr/>
        </p:nvSpPr>
        <p:spPr>
          <a:xfrm rot="5400000">
            <a:off x="9833459" y="2399698"/>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flipH="1">
            <a:off x="9327813" y="3341998"/>
            <a:ext cx="1447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10777201" y="4384937"/>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0777199" y="4384937"/>
                <a:ext cx="863358" cy="369332"/>
              </a:xfrm>
              <a:prstGeom prst="rect">
                <a:avLst/>
              </a:prstGeom>
              <a:blipFill rotWithShape="0">
                <a:blip r:embed="rId8"/>
                <a:stretch>
                  <a:fillRect b="-14754"/>
                </a:stretch>
              </a:blipFill>
            </p:spPr>
            <p:txBody>
              <a:bodyPr/>
              <a:lstStyle/>
              <a:p>
                <a:r>
                  <a:rPr lang="en-US">
                    <a:noFill/>
                  </a:rPr>
                  <a:t> </a:t>
                </a:r>
              </a:p>
            </p:txBody>
          </p:sp>
        </mc:Fallback>
      </mc:AlternateContent>
      <p:sp>
        <p:nvSpPr>
          <p:cNvPr id="32" name="Freeform 31"/>
          <p:cNvSpPr/>
          <p:nvPr/>
        </p:nvSpPr>
        <p:spPr>
          <a:xfrm rot="5400000">
            <a:off x="9823939" y="3623147"/>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rot="5400000" flipH="1">
            <a:off x="9709967" y="4173774"/>
            <a:ext cx="664612"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Rectangle 33"/>
              <p:cNvSpPr/>
              <p:nvPr/>
            </p:nvSpPr>
            <p:spPr>
              <a:xfrm>
                <a:off x="8688478" y="2280027"/>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𝑌</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8688475" y="2280027"/>
                <a:ext cx="510011"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0121524" y="2219433"/>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0121521" y="2219433"/>
                <a:ext cx="1658321" cy="369332"/>
              </a:xfrm>
              <a:prstGeom prst="rect">
                <a:avLst/>
              </a:prstGeom>
              <a:blipFill rotWithShape="0">
                <a:blip r:embed="rId10"/>
                <a:stretch>
                  <a:fillRect b="-16393"/>
                </a:stretch>
              </a:blipFill>
            </p:spPr>
            <p:txBody>
              <a:bodyPr/>
              <a:lstStyle/>
              <a:p>
                <a:r>
                  <a:rPr lang="en-US">
                    <a:noFill/>
                  </a:rPr>
                  <a:t> </a:t>
                </a:r>
              </a:p>
            </p:txBody>
          </p:sp>
        </mc:Fallback>
      </mc:AlternateContent>
      <p:grpSp>
        <p:nvGrpSpPr>
          <p:cNvPr id="38" name="Group 37"/>
          <p:cNvGrpSpPr/>
          <p:nvPr/>
        </p:nvGrpSpPr>
        <p:grpSpPr>
          <a:xfrm>
            <a:off x="4224880" y="2735701"/>
            <a:ext cx="3232717" cy="455441"/>
            <a:chOff x="801298" y="1636316"/>
            <a:chExt cx="11056719" cy="1557724"/>
          </a:xfrm>
          <a:solidFill>
            <a:srgbClr val="B71E42">
              <a:alpha val="50196"/>
            </a:srgbClr>
          </a:solidFill>
        </p:grpSpPr>
        <p:sp>
          <p:nvSpPr>
            <p:cNvPr id="46" name="Rectangle 45"/>
            <p:cNvSpPr/>
            <p:nvPr/>
          </p:nvSpPr>
          <p:spPr>
            <a:xfrm rot="2700000">
              <a:off x="5404137" y="1636316"/>
              <a:ext cx="1026242" cy="1026242"/>
            </a:xfrm>
            <a:prstGeom prst="rect">
              <a:avLst/>
            </a:prstGeom>
            <a:grp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47" name="Straight Arrow Connector 46"/>
            <p:cNvCxnSpPr/>
            <p:nvPr/>
          </p:nvCxnSpPr>
          <p:spPr>
            <a:xfrm>
              <a:off x="801298" y="2126233"/>
              <a:ext cx="4169569"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952064" y="2151006"/>
              <a:ext cx="490595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14451" y="2947830"/>
              <a:ext cx="0" cy="246210"/>
            </a:xfrm>
            <a:prstGeom prst="line">
              <a:avLst/>
            </a:prstGeom>
            <a:grp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831424" y="3121069"/>
              <a:ext cx="602659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TextBox 50"/>
              <p:cNvSpPr txBox="1"/>
              <p:nvPr/>
            </p:nvSpPr>
            <p:spPr>
              <a:xfrm>
                <a:off x="5494093" y="2718809"/>
                <a:ext cx="46743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solidFill>
                            <a:schemeClr val="bg1"/>
                          </a:solidFill>
                          <a:effectLst>
                            <a:outerShdw blurRad="38100" dist="38100" dir="2700000" algn="tl">
                              <a:srgbClr val="000000">
                                <a:alpha val="43137"/>
                              </a:srgbClr>
                            </a:outerShdw>
                          </a:effectLst>
                          <a:latin typeface="Cambria Math" panose="02040503050406030204" pitchFamily="18" charset="0"/>
                        </a:rPr>
                        <m:t>𝑂𝑇</m:t>
                      </m:r>
                    </m:oMath>
                  </m:oMathPara>
                </a14:m>
                <a:endParaRPr lang="en-US" sz="1400" dirty="0">
                  <a:solidFill>
                    <a:schemeClr val="bg1"/>
                  </a:solidFill>
                  <a:effectLst>
                    <a:outerShdw blurRad="38100" dist="38100" dir="2700000" algn="tl">
                      <a:srgbClr val="000000">
                        <a:alpha val="43137"/>
                      </a:srgbClr>
                    </a:outerShdw>
                  </a:effectLst>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494092" y="2718807"/>
                <a:ext cx="467434" cy="307777"/>
              </a:xfrm>
              <a:prstGeom prst="rect">
                <a:avLst/>
              </a:prstGeom>
              <a:blipFill rotWithShape="0">
                <a:blip r:embed="rId11"/>
                <a:stretch>
                  <a:fillRect/>
                </a:stretch>
              </a:blipFill>
            </p:spPr>
            <p:txBody>
              <a:bodyPr/>
              <a:lstStyle/>
              <a:p>
                <a:r>
                  <a:rPr lang="en-US">
                    <a:noFill/>
                  </a:rPr>
                  <a:t> </a:t>
                </a:r>
              </a:p>
            </p:txBody>
          </p:sp>
        </mc:Fallback>
      </mc:AlternateContent>
      <p:grpSp>
        <p:nvGrpSpPr>
          <p:cNvPr id="52" name="Group 51"/>
          <p:cNvGrpSpPr/>
          <p:nvPr/>
        </p:nvGrpSpPr>
        <p:grpSpPr>
          <a:xfrm>
            <a:off x="4223111" y="5003542"/>
            <a:ext cx="3232717" cy="455441"/>
            <a:chOff x="801298" y="1636316"/>
            <a:chExt cx="11056719" cy="1557724"/>
          </a:xfrm>
          <a:solidFill>
            <a:srgbClr val="B71E42">
              <a:alpha val="50196"/>
            </a:srgbClr>
          </a:solidFill>
        </p:grpSpPr>
        <p:sp>
          <p:nvSpPr>
            <p:cNvPr id="53" name="Rectangle 52"/>
            <p:cNvSpPr/>
            <p:nvPr/>
          </p:nvSpPr>
          <p:spPr>
            <a:xfrm rot="2700000">
              <a:off x="5404137" y="1636316"/>
              <a:ext cx="1026242" cy="1026242"/>
            </a:xfrm>
            <a:prstGeom prst="rect">
              <a:avLst/>
            </a:prstGeom>
            <a:grp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4" name="Straight Arrow Connector 53"/>
            <p:cNvCxnSpPr/>
            <p:nvPr/>
          </p:nvCxnSpPr>
          <p:spPr>
            <a:xfrm>
              <a:off x="801298" y="2126233"/>
              <a:ext cx="4169569"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6952064" y="2151006"/>
              <a:ext cx="490595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14451" y="2947830"/>
              <a:ext cx="0" cy="246210"/>
            </a:xfrm>
            <a:prstGeom prst="line">
              <a:avLst/>
            </a:prstGeom>
            <a:grp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831424" y="3121069"/>
              <a:ext cx="6026593" cy="0"/>
            </a:xfrm>
            <a:prstGeom prst="straightConnector1">
              <a:avLst/>
            </a:prstGeom>
            <a:grp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8" name="TextBox 57"/>
              <p:cNvSpPr txBox="1"/>
              <p:nvPr/>
            </p:nvSpPr>
            <p:spPr>
              <a:xfrm>
                <a:off x="5492321" y="4986650"/>
                <a:ext cx="46743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solidFill>
                            <a:schemeClr val="bg1"/>
                          </a:solidFill>
                          <a:effectLst>
                            <a:outerShdw blurRad="38100" dist="38100" dir="2700000" algn="tl">
                              <a:srgbClr val="000000">
                                <a:alpha val="43137"/>
                              </a:srgbClr>
                            </a:outerShdw>
                          </a:effectLst>
                          <a:latin typeface="Cambria Math" panose="02040503050406030204" pitchFamily="18" charset="0"/>
                        </a:rPr>
                        <m:t>𝑂𝑇</m:t>
                      </m:r>
                    </m:oMath>
                  </m:oMathPara>
                </a14:m>
                <a:endParaRPr lang="en-US" sz="1400" dirty="0">
                  <a:solidFill>
                    <a:schemeClr val="bg1"/>
                  </a:solidFill>
                  <a:effectLst>
                    <a:outerShdw blurRad="38100" dist="38100" dir="2700000" algn="tl">
                      <a:srgbClr val="000000">
                        <a:alpha val="43137"/>
                      </a:srgbClr>
                    </a:outerShdw>
                  </a:effectLst>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5492322" y="4986648"/>
                <a:ext cx="467434" cy="307777"/>
              </a:xfrm>
              <a:prstGeom prst="rect">
                <a:avLst/>
              </a:prstGeom>
              <a:blipFill rotWithShape="0">
                <a:blip r:embed="rId12"/>
                <a:stretch>
                  <a:fillRect/>
                </a:stretch>
              </a:blipFill>
            </p:spPr>
            <p:txBody>
              <a:bodyPr/>
              <a:lstStyle/>
              <a:p>
                <a:r>
                  <a:rPr lang="en-US">
                    <a:noFill/>
                  </a:rPr>
                  <a:t> </a:t>
                </a:r>
              </a:p>
            </p:txBody>
          </p:sp>
        </mc:Fallback>
      </mc:AlternateContent>
      <p:sp>
        <p:nvSpPr>
          <p:cNvPr id="59" name="TextBox 58"/>
          <p:cNvSpPr txBox="1"/>
          <p:nvPr/>
        </p:nvSpPr>
        <p:spPr>
          <a:xfrm rot="5400000">
            <a:off x="5589639" y="3834026"/>
            <a:ext cx="42433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graphicFrame>
            <p:nvGraphicFramePr>
              <p:cNvPr id="62" name="Table 61"/>
              <p:cNvGraphicFramePr>
                <a:graphicFrameLocks noGrp="1"/>
              </p:cNvGraphicFramePr>
              <p:nvPr>
                <p:extLst/>
              </p:nvPr>
            </p:nvGraphicFramePr>
            <p:xfrm>
              <a:off x="3033667" y="2803881"/>
              <a:ext cx="914400" cy="25958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𝟎</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𝟏</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𝟐</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𝟑</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𝟒</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𝟓</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r>
                                  <a:rPr lang="en-US" sz="1300" b="1"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𝟔</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62" name="Table 61"/>
              <p:cNvGraphicFramePr>
                <a:graphicFrameLocks noGrp="1"/>
              </p:cNvGraphicFramePr>
              <p:nvPr>
                <p:extLst>
                  <p:ext uri="{D42A27DB-BD31-4B8C-83A1-F6EECF244321}">
                    <p14:modId xmlns:p14="http://schemas.microsoft.com/office/powerpoint/2010/main" val="411581187"/>
                  </p:ext>
                </p:extLst>
              </p:nvPr>
            </p:nvGraphicFramePr>
            <p:xfrm>
              <a:off x="3033666" y="2803881"/>
              <a:ext cx="914400" cy="2595880"/>
            </p:xfrm>
            <a:graphic>
              <a:graphicData uri="http://schemas.openxmlformats.org/drawingml/2006/table">
                <a:tbl>
                  <a:tblPr firstRow="1" bandRow="1">
                    <a:tableStyleId>{5C22544A-7EE6-4342-B048-85BDC9FD1C3A}</a:tableStyleId>
                  </a:tblPr>
                  <a:tblGrid>
                    <a:gridCol w="457200"/>
                    <a:gridCol w="457200"/>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1639" r="-101316" b="-6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1639" r="-2667" b="-6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101639" r="-2667" b="-5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201639" r="-2667" b="-4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301639" r="-101316" b="-3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301639" r="-2667" b="-3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401639" r="-2667" b="-203279"/>
                          </a:stretch>
                        </a:blipFill>
                      </a:tcPr>
                    </a:tc>
                  </a:tr>
                  <a:tr h="370840">
                    <a:tc>
                      <a:txBody>
                        <a:bodyPr/>
                        <a:lstStyle/>
                        <a:p>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501639" r="-2667" b="-1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316" t="-601639" r="-101316" b="-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3"/>
                          <a:stretch>
                            <a:fillRect l="-102667" t="-601639" r="-2667"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9" name="Table 38"/>
              <p:cNvGraphicFramePr>
                <a:graphicFrameLocks noGrp="1"/>
              </p:cNvGraphicFramePr>
              <p:nvPr>
                <p:extLst/>
              </p:nvPr>
            </p:nvGraphicFramePr>
            <p:xfrm>
              <a:off x="7953913" y="2816423"/>
              <a:ext cx="457200" cy="25958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𝟎</m:t>
                                    </m:r>
                                  </m:sub>
                                </m:sSub>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𝟑</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US" sz="1300" b="0" i="1" smtClean="0">
                                    <a:solidFill>
                                      <a:schemeClr val="tx1"/>
                                    </a:solidFill>
                                    <a:latin typeface="Cambria Math" panose="02040503050406030204" pitchFamily="18" charset="0"/>
                                  </a:rPr>
                                  <m:t>⊥</m:t>
                                </m:r>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𝟓</m:t>
                                    </m:r>
                                  </m:sub>
                                </m:sSub>
                              </m:oMath>
                            </m:oMathPara>
                          </a14:m>
                          <a:endParaRPr lang="en-US" sz="13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300" b="1" i="1" smtClean="0">
                                        <a:solidFill>
                                          <a:schemeClr val="tx1"/>
                                        </a:solidFill>
                                        <a:latin typeface="Cambria Math" panose="02040503050406030204" pitchFamily="18" charset="0"/>
                                      </a:rPr>
                                    </m:ctrlPr>
                                  </m:sSubPr>
                                  <m:e>
                                    <m:r>
                                      <a:rPr lang="en-US" sz="1300" b="1" i="1" smtClean="0">
                                        <a:solidFill>
                                          <a:schemeClr val="tx1"/>
                                        </a:solidFill>
                                        <a:latin typeface="Cambria Math" panose="02040503050406030204" pitchFamily="18" charset="0"/>
                                      </a:rPr>
                                      <m:t>𝒎</m:t>
                                    </m:r>
                                  </m:e>
                                  <m:sub>
                                    <m:r>
                                      <a:rPr lang="en-US" sz="1300" b="1" i="1" smtClean="0">
                                        <a:solidFill>
                                          <a:schemeClr val="tx1"/>
                                        </a:solidFill>
                                        <a:latin typeface="Cambria Math" panose="02040503050406030204" pitchFamily="18" charset="0"/>
                                      </a:rPr>
                                      <m:t>𝟔</m:t>
                                    </m:r>
                                  </m:sub>
                                </m:sSub>
                              </m:oMath>
                            </m:oMathPara>
                          </a14:m>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39" name="Table 38"/>
              <p:cNvGraphicFramePr>
                <a:graphicFrameLocks noGrp="1"/>
              </p:cNvGraphicFramePr>
              <p:nvPr>
                <p:extLst>
                  <p:ext uri="{D42A27DB-BD31-4B8C-83A1-F6EECF244321}">
                    <p14:modId xmlns:p14="http://schemas.microsoft.com/office/powerpoint/2010/main" val="3121019803"/>
                  </p:ext>
                </p:extLst>
              </p:nvPr>
            </p:nvGraphicFramePr>
            <p:xfrm>
              <a:off x="7953913" y="2816423"/>
              <a:ext cx="457200" cy="2595880"/>
            </p:xfrm>
            <a:graphic>
              <a:graphicData uri="http://schemas.openxmlformats.org/drawingml/2006/table">
                <a:tbl>
                  <a:tblPr firstRow="1" bandRow="1">
                    <a:tableStyleId>{5C22544A-7EE6-4342-B048-85BDC9FD1C3A}</a:tableStyleId>
                  </a:tblPr>
                  <a:tblGrid>
                    <a:gridCol w="457200"/>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3279" r="-2632" b="-60163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103279" r="-2632" b="-50163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203279" r="-2632" b="-40163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308333" r="-2632" b="-308333"/>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401639" r="-2632" b="-2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501639" r="-2632" b="-103279"/>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316" t="-601639" r="-2632" b="-3279"/>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280120" y="5961724"/>
                <a:ext cx="4178461" cy="4715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𝑿</m:t>
                          </m:r>
                        </m:e>
                      </m:acc>
                      <m:r>
                        <a:rPr lang="en-US" sz="2400" b="1" i="1">
                          <a:latin typeface="Cambria Math" panose="02040503050406030204" pitchFamily="18" charset="0"/>
                        </a:rPr>
                        <m:t>=</m:t>
                      </m:r>
                      <m:d>
                        <m:dPr>
                          <m:begChr m:val="{"/>
                          <m:endChr m:val="}"/>
                          <m:ctrlPr>
                            <a:rPr lang="en-US" sz="2400" b="1" i="1">
                              <a:latin typeface="Cambria Math" panose="02040503050406030204" pitchFamily="18" charset="0"/>
                            </a:rPr>
                          </m:ctrlPr>
                        </m:dPr>
                        <m:e>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𝒎</m:t>
                              </m:r>
                            </m:e>
                            <m:sub>
                              <m:r>
                                <a:rPr lang="en-US" sz="2400" b="1" i="1">
                                  <a:solidFill>
                                    <a:srgbClr val="C00000"/>
                                  </a:solidFill>
                                  <a:latin typeface="Cambria Math" panose="02040503050406030204" pitchFamily="18" charset="0"/>
                                </a:rPr>
                                <m:t>𝟎</m:t>
                              </m:r>
                            </m:sub>
                          </m:sSub>
                          <m:r>
                            <a:rPr lang="en-US" sz="2400" b="1" i="1">
                              <a:solidFill>
                                <a:srgbClr val="C00000"/>
                              </a:solidFill>
                              <a:latin typeface="Cambria Math" panose="02040503050406030204" pitchFamily="18" charset="0"/>
                            </a:rPr>
                            <m:t>⊕</m:t>
                          </m:r>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𝒎</m:t>
                              </m:r>
                            </m:e>
                            <m:sub>
                              <m:r>
                                <a:rPr lang="en-US" sz="2400" b="1" i="1">
                                  <a:solidFill>
                                    <a:srgbClr val="C00000"/>
                                  </a:solidFill>
                                  <a:latin typeface="Cambria Math" panose="02040503050406030204" pitchFamily="18" charset="0"/>
                                </a:rPr>
                                <m:t>𝟓</m:t>
                              </m:r>
                            </m:sub>
                          </m:sSub>
                          <m:r>
                            <a:rPr lang="en-US" sz="2400" b="1" i="1">
                              <a:latin typeface="Cambria Math" panose="02040503050406030204" pitchFamily="18" charset="0"/>
                            </a:rPr>
                            <m:t>,</m:t>
                          </m:r>
                          <m:sSub>
                            <m:sSubPr>
                              <m:ctrlPr>
                                <a:rPr lang="en-US" sz="2400" b="1" i="1">
                                  <a:solidFill>
                                    <a:srgbClr val="00AE00"/>
                                  </a:solidFill>
                                  <a:latin typeface="Cambria Math" panose="02040503050406030204" pitchFamily="18" charset="0"/>
                                </a:rPr>
                              </m:ctrlPr>
                            </m:sSubPr>
                            <m:e>
                              <m:r>
                                <a:rPr lang="en-US" sz="2400" b="1" i="1">
                                  <a:solidFill>
                                    <a:srgbClr val="00AE00"/>
                                  </a:solidFill>
                                  <a:latin typeface="Cambria Math" panose="02040503050406030204" pitchFamily="18" charset="0"/>
                                </a:rPr>
                                <m:t>𝒎</m:t>
                              </m:r>
                            </m:e>
                            <m:sub>
                              <m:r>
                                <a:rPr lang="en-US" sz="2400" b="1" i="1">
                                  <a:solidFill>
                                    <a:srgbClr val="00AE00"/>
                                  </a:solidFill>
                                  <a:latin typeface="Cambria Math" panose="02040503050406030204" pitchFamily="18" charset="0"/>
                                </a:rPr>
                                <m:t>𝟐</m:t>
                              </m:r>
                            </m:sub>
                          </m:sSub>
                          <m:r>
                            <a:rPr lang="en-US" sz="2400" b="1" i="1">
                              <a:solidFill>
                                <a:srgbClr val="00AE00"/>
                              </a:solidFill>
                              <a:latin typeface="Cambria Math" panose="02040503050406030204" pitchFamily="18" charset="0"/>
                            </a:rPr>
                            <m:t>⊕</m:t>
                          </m:r>
                          <m:sSub>
                            <m:sSubPr>
                              <m:ctrlPr>
                                <a:rPr lang="en-US" sz="2400" b="1" i="1">
                                  <a:solidFill>
                                    <a:srgbClr val="00AE00"/>
                                  </a:solidFill>
                                  <a:latin typeface="Cambria Math" panose="02040503050406030204" pitchFamily="18" charset="0"/>
                                </a:rPr>
                              </m:ctrlPr>
                            </m:sSubPr>
                            <m:e>
                              <m:r>
                                <a:rPr lang="en-US" sz="2400" b="1" i="1">
                                  <a:solidFill>
                                    <a:srgbClr val="00AE00"/>
                                  </a:solidFill>
                                  <a:latin typeface="Cambria Math" panose="02040503050406030204" pitchFamily="18" charset="0"/>
                                </a:rPr>
                                <m:t>𝒎</m:t>
                              </m:r>
                            </m:e>
                            <m:sub>
                              <m:r>
                                <a:rPr lang="en-US" sz="2400" b="1" i="1">
                                  <a:solidFill>
                                    <a:srgbClr val="00AE00"/>
                                  </a:solidFill>
                                  <a:latin typeface="Cambria Math" panose="02040503050406030204" pitchFamily="18" charset="0"/>
                                </a:rPr>
                                <m:t>𝟑</m:t>
                              </m:r>
                            </m:sub>
                          </m:sSub>
                        </m:e>
                      </m:d>
                      <m:r>
                        <a:rPr lang="en-US" sz="2400" b="1" i="1">
                          <a:latin typeface="Cambria Math" panose="02040503050406030204" pitchFamily="18" charset="0"/>
                        </a:rPr>
                        <m:t> </m:t>
                      </m:r>
                    </m:oMath>
                  </m:oMathPara>
                </a14:m>
                <a:endParaRPr lang="en-US" sz="16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280118" y="5961724"/>
                <a:ext cx="4178461" cy="471539"/>
              </a:xfrm>
              <a:prstGeom prst="rect">
                <a:avLst/>
              </a:prstGeom>
              <a:blipFill rotWithShape="0">
                <a:blip r:embed="rId15"/>
                <a:stretch>
                  <a:fillRect t="-3896" b="-11688"/>
                </a:stretch>
              </a:blipFill>
            </p:spPr>
            <p:txBody>
              <a:bodyPr/>
              <a:lstStyle/>
              <a:p>
                <a:r>
                  <a:rPr lang="en-US">
                    <a:noFill/>
                  </a:rPr>
                  <a:t> </a:t>
                </a:r>
              </a:p>
            </p:txBody>
          </p:sp>
        </mc:Fallback>
      </mc:AlternateContent>
      <p:cxnSp>
        <p:nvCxnSpPr>
          <p:cNvPr id="40" name="Straight Arrow Connector 39"/>
          <p:cNvCxnSpPr/>
          <p:nvPr/>
        </p:nvCxnSpPr>
        <p:spPr>
          <a:xfrm>
            <a:off x="4597241" y="6233499"/>
            <a:ext cx="3020993"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36718" y="2342507"/>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715" y="2342507"/>
                <a:ext cx="1658321" cy="369332"/>
              </a:xfrm>
              <a:prstGeom prst="rect">
                <a:avLst/>
              </a:prstGeom>
              <a:blipFill rotWithShape="0">
                <a:blip r:embed="rId16"/>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1997363" y="27044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1997363" y="2704438"/>
                <a:ext cx="377026" cy="369332"/>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997363" y="34703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1997363" y="3470369"/>
                <a:ext cx="377026" cy="369332"/>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992323" y="455490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992323" y="4554909"/>
                <a:ext cx="377026" cy="369332"/>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2002407" y="383795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2002405" y="3837956"/>
                <a:ext cx="377026" cy="369332"/>
              </a:xfrm>
              <a:prstGeom prst="rect">
                <a:avLst/>
              </a:prstGeom>
              <a:blipFill rotWithShape="0">
                <a:blip r:embed="rId20"/>
                <a:stretch>
                  <a:fillRect/>
                </a:stretch>
              </a:blipFill>
            </p:spPr>
            <p:txBody>
              <a:bodyPr/>
              <a:lstStyle/>
              <a:p>
                <a:r>
                  <a:rPr lang="en-US">
                    <a:noFill/>
                  </a:rPr>
                  <a:t> </a:t>
                </a:r>
              </a:p>
            </p:txBody>
          </p:sp>
        </mc:Fallback>
      </mc:AlternateContent>
      <p:graphicFrame>
        <p:nvGraphicFramePr>
          <p:cNvPr id="79" name="Table 78"/>
          <p:cNvGraphicFramePr>
            <a:graphicFrameLocks noGrp="1"/>
          </p:cNvGraphicFramePr>
          <p:nvPr>
            <p:extLst/>
          </p:nvPr>
        </p:nvGraphicFramePr>
        <p:xfrm>
          <a:off x="1957600" y="2774763"/>
          <a:ext cx="456557" cy="2595880"/>
        </p:xfrm>
        <a:graphic>
          <a:graphicData uri="http://schemas.openxmlformats.org/drawingml/2006/table">
            <a:tbl>
              <a:tblPr firstRow="1" bandRow="1">
                <a:tableStyleId>{5C22544A-7EE6-4342-B048-85BDC9FD1C3A}</a:tableStyleId>
              </a:tblPr>
              <a:tblGrid>
                <a:gridCol w="456557">
                  <a:extLst>
                    <a:ext uri="{9D8B030D-6E8A-4147-A177-3AD203B41FA5}">
                      <a16:colId xmlns:a16="http://schemas.microsoft.com/office/drawing/2014/main" val="20000"/>
                    </a:ext>
                  </a:extLst>
                </a:gridCol>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80" name="Rectangle 79"/>
              <p:cNvSpPr/>
              <p:nvPr/>
            </p:nvSpPr>
            <p:spPr>
              <a:xfrm>
                <a:off x="1943068" y="2288153"/>
                <a:ext cx="5155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𝑋</m:t>
                          </m:r>
                        </m:sub>
                      </m:sSub>
                    </m:oMath>
                  </m:oMathPara>
                </a14:m>
                <a:endParaRPr lang="en-US" dirty="0"/>
              </a:p>
            </p:txBody>
          </p:sp>
        </mc:Choice>
        <mc:Fallback xmlns="">
          <p:sp>
            <p:nvSpPr>
              <p:cNvPr id="80" name="Rectangle 79"/>
              <p:cNvSpPr>
                <a:spLocks noRot="1" noChangeAspect="1" noMove="1" noResize="1" noEditPoints="1" noAdjustHandles="1" noChangeArrowheads="1" noChangeShapeType="1" noTextEdit="1"/>
              </p:cNvSpPr>
              <p:nvPr/>
            </p:nvSpPr>
            <p:spPr>
              <a:xfrm>
                <a:off x="1943068" y="2288154"/>
                <a:ext cx="515526" cy="369332"/>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351573" y="3189223"/>
                <a:ext cx="4598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351573" y="3189223"/>
                <a:ext cx="459824" cy="369332"/>
              </a:xfrm>
              <a:prstGeom prst="rect">
                <a:avLst/>
              </a:prstGeom>
              <a:blipFill rotWithShape="0">
                <a:blip r:embed="rId22"/>
                <a:stretch>
                  <a:fillRect r="-58667" b="-14754"/>
                </a:stretch>
              </a:blipFill>
            </p:spPr>
            <p:txBody>
              <a:bodyPr/>
              <a:lstStyle/>
              <a:p>
                <a:r>
                  <a:rPr lang="en-US">
                    <a:noFill/>
                  </a:rPr>
                  <a:t> </a:t>
                </a:r>
              </a:p>
            </p:txBody>
          </p:sp>
        </mc:Fallback>
      </mc:AlternateContent>
      <p:sp>
        <p:nvSpPr>
          <p:cNvPr id="82" name="Freeform 81"/>
          <p:cNvSpPr/>
          <p:nvPr/>
        </p:nvSpPr>
        <p:spPr>
          <a:xfrm rot="16200000" flipH="1">
            <a:off x="1249114" y="2772207"/>
            <a:ext cx="417628" cy="78573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rot="16200000">
            <a:off x="743465" y="3714507"/>
            <a:ext cx="1447963" cy="78573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TextBox 83"/>
              <p:cNvSpPr txBox="1"/>
              <p:nvPr/>
            </p:nvSpPr>
            <p:spPr>
              <a:xfrm>
                <a:off x="374724" y="3622741"/>
                <a:ext cx="4598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𝑖</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𝑏</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374724" y="3622742"/>
                <a:ext cx="459824" cy="369332"/>
              </a:xfrm>
              <a:prstGeom prst="rect">
                <a:avLst/>
              </a:prstGeom>
              <a:blipFill rotWithShape="0">
                <a:blip r:embed="rId23"/>
                <a:stretch>
                  <a:fillRect r="-56579" b="-14754"/>
                </a:stretch>
              </a:blipFill>
            </p:spPr>
            <p:txBody>
              <a:bodyPr/>
              <a:lstStyle/>
              <a:p>
                <a:r>
                  <a:rPr lang="en-US">
                    <a:noFill/>
                  </a:rPr>
                  <a:t> </a:t>
                </a:r>
              </a:p>
            </p:txBody>
          </p:sp>
        </mc:Fallback>
      </mc:AlternateContent>
      <p:sp>
        <p:nvSpPr>
          <p:cNvPr id="85" name="Freeform 84"/>
          <p:cNvSpPr/>
          <p:nvPr/>
        </p:nvSpPr>
        <p:spPr>
          <a:xfrm rot="16200000" flipH="1">
            <a:off x="1437468" y="3370933"/>
            <a:ext cx="87221" cy="78573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AE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rot="16200000">
            <a:off x="1330617" y="3584027"/>
            <a:ext cx="319963" cy="78573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AE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98753" y="5646192"/>
            <a:ext cx="3195401" cy="400110"/>
          </a:xfrm>
          <a:prstGeom prst="rect">
            <a:avLst/>
          </a:prstGeom>
          <a:noFill/>
        </p:spPr>
        <p:txBody>
          <a:bodyPr wrap="square" rtlCol="0">
            <a:spAutoFit/>
          </a:bodyPr>
          <a:lstStyle/>
          <a:p>
            <a:r>
              <a:rPr lang="en-US" sz="2000" dirty="0"/>
              <a:t>Output the intersection</a:t>
            </a:r>
            <a:r>
              <a:rPr lang="en-US" dirty="0"/>
              <a:t> </a:t>
            </a:r>
          </a:p>
        </p:txBody>
      </p:sp>
      <mc:AlternateContent xmlns:mc="http://schemas.openxmlformats.org/markup-compatibility/2006" xmlns:a14="http://schemas.microsoft.com/office/drawing/2010/main">
        <mc:Choice Requires="a14">
          <p:sp>
            <p:nvSpPr>
              <p:cNvPr id="87" name="TextBox 86"/>
              <p:cNvSpPr txBox="1"/>
              <p:nvPr/>
            </p:nvSpPr>
            <p:spPr>
              <a:xfrm>
                <a:off x="7962564" y="6043015"/>
                <a:ext cx="4178461" cy="534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 </m:t>
                      </m:r>
                      <m:acc>
                        <m:accPr>
                          <m:chr m:val="̂"/>
                          <m:ctrlPr>
                            <a:rPr lang="en-US" sz="2800" b="1" i="1">
                              <a:latin typeface="Cambria Math" panose="02040503050406030204" pitchFamily="18" charset="0"/>
                            </a:rPr>
                          </m:ctrlPr>
                        </m:accPr>
                        <m:e>
                          <m:r>
                            <a:rPr lang="en-US" sz="2800" b="1" i="1">
                              <a:latin typeface="Cambria Math" panose="02040503050406030204" pitchFamily="18" charset="0"/>
                            </a:rPr>
                            <m:t>𝑿</m:t>
                          </m:r>
                        </m:e>
                      </m:acc>
                      <m:r>
                        <a:rPr lang="en-US" sz="2800" b="1" i="1">
                          <a:latin typeface="Cambria Math" panose="02040503050406030204" pitchFamily="18" charset="0"/>
                        </a:rPr>
                        <m:t>∩</m:t>
                      </m:r>
                      <m:d>
                        <m:dPr>
                          <m:begChr m:val="{"/>
                          <m:endChr m:val="}"/>
                          <m:ctrlPr>
                            <a:rPr lang="en-US" sz="2800" b="1" i="1">
                              <a:latin typeface="Cambria Math" panose="02040503050406030204" pitchFamily="18" charset="0"/>
                            </a:rPr>
                          </m:ctrlPr>
                        </m:dPr>
                        <m:e>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𝒎</m:t>
                              </m:r>
                            </m:e>
                            <m:sub>
                              <m:r>
                                <a:rPr lang="en-US" sz="2400" b="1" i="1">
                                  <a:solidFill>
                                    <a:srgbClr val="C00000"/>
                                  </a:solidFill>
                                  <a:latin typeface="Cambria Math" panose="02040503050406030204" pitchFamily="18" charset="0"/>
                                </a:rPr>
                                <m:t>𝟎</m:t>
                              </m:r>
                            </m:sub>
                          </m:sSub>
                          <m:r>
                            <a:rPr lang="en-US" sz="2400" b="1" i="1">
                              <a:solidFill>
                                <a:srgbClr val="C00000"/>
                              </a:solidFill>
                              <a:latin typeface="Cambria Math" panose="02040503050406030204" pitchFamily="18" charset="0"/>
                            </a:rPr>
                            <m:t>⊕</m:t>
                          </m:r>
                          <m:sSub>
                            <m:sSubPr>
                              <m:ctrlPr>
                                <a:rPr lang="en-US" sz="2400" b="1" i="1">
                                  <a:solidFill>
                                    <a:srgbClr val="C00000"/>
                                  </a:solidFill>
                                  <a:latin typeface="Cambria Math" panose="02040503050406030204" pitchFamily="18" charset="0"/>
                                </a:rPr>
                              </m:ctrlPr>
                            </m:sSubPr>
                            <m:e>
                              <m:r>
                                <a:rPr lang="en-US" sz="2400" b="1" i="1">
                                  <a:solidFill>
                                    <a:srgbClr val="C00000"/>
                                  </a:solidFill>
                                  <a:latin typeface="Cambria Math" panose="02040503050406030204" pitchFamily="18" charset="0"/>
                                </a:rPr>
                                <m:t>𝒎</m:t>
                              </m:r>
                            </m:e>
                            <m:sub>
                              <m:r>
                                <a:rPr lang="en-US" sz="2400" b="1" i="1">
                                  <a:solidFill>
                                    <a:srgbClr val="C00000"/>
                                  </a:solidFill>
                                  <a:latin typeface="Cambria Math" panose="02040503050406030204" pitchFamily="18" charset="0"/>
                                </a:rPr>
                                <m:t>𝟓</m:t>
                              </m:r>
                            </m:sub>
                          </m:sSub>
                          <m:r>
                            <a:rPr lang="en-US" sz="2400" b="1" i="1">
                              <a:latin typeface="Cambria Math" panose="02040503050406030204" pitchFamily="18" charset="0"/>
                            </a:rPr>
                            <m:t>,</m:t>
                          </m:r>
                          <m:sSub>
                            <m:sSubPr>
                              <m:ctrlPr>
                                <a:rPr lang="en-US" sz="2400" b="1" i="1">
                                  <a:solidFill>
                                    <a:srgbClr val="2828E7"/>
                                  </a:solidFill>
                                  <a:latin typeface="Cambria Math" panose="02040503050406030204" pitchFamily="18" charset="0"/>
                                </a:rPr>
                              </m:ctrlPr>
                            </m:sSubPr>
                            <m:e>
                              <m:r>
                                <a:rPr lang="en-US" sz="2400" b="1" i="1">
                                  <a:solidFill>
                                    <a:srgbClr val="2828E7"/>
                                  </a:solidFill>
                                  <a:latin typeface="Cambria Math" panose="02040503050406030204" pitchFamily="18" charset="0"/>
                                </a:rPr>
                                <m:t>𝒎</m:t>
                              </m:r>
                            </m:e>
                            <m:sub>
                              <m:r>
                                <a:rPr lang="en-US" sz="2400" b="1" i="1">
                                  <a:solidFill>
                                    <a:srgbClr val="2828E7"/>
                                  </a:solidFill>
                                  <a:latin typeface="Cambria Math" panose="02040503050406030204" pitchFamily="18" charset="0"/>
                                </a:rPr>
                                <m:t>𝟑</m:t>
                              </m:r>
                            </m:sub>
                          </m:sSub>
                          <m:r>
                            <a:rPr lang="en-US" sz="2400" b="1" i="1">
                              <a:solidFill>
                                <a:srgbClr val="2828E7"/>
                              </a:solidFill>
                              <a:latin typeface="Cambria Math" panose="02040503050406030204" pitchFamily="18" charset="0"/>
                            </a:rPr>
                            <m:t>⊕</m:t>
                          </m:r>
                          <m:sSub>
                            <m:sSubPr>
                              <m:ctrlPr>
                                <a:rPr lang="en-US" sz="2400" b="1" i="1">
                                  <a:solidFill>
                                    <a:srgbClr val="2828E7"/>
                                  </a:solidFill>
                                  <a:latin typeface="Cambria Math" panose="02040503050406030204" pitchFamily="18" charset="0"/>
                                </a:rPr>
                              </m:ctrlPr>
                            </m:sSubPr>
                            <m:e>
                              <m:r>
                                <a:rPr lang="en-US" sz="2400" b="1" i="1">
                                  <a:solidFill>
                                    <a:srgbClr val="2828E7"/>
                                  </a:solidFill>
                                  <a:latin typeface="Cambria Math" panose="02040503050406030204" pitchFamily="18" charset="0"/>
                                </a:rPr>
                                <m:t>𝒎</m:t>
                              </m:r>
                            </m:e>
                            <m:sub>
                              <m:r>
                                <a:rPr lang="en-US" sz="2400" b="1" i="1">
                                  <a:solidFill>
                                    <a:srgbClr val="2828E7"/>
                                  </a:solidFill>
                                  <a:latin typeface="Cambria Math" panose="02040503050406030204" pitchFamily="18" charset="0"/>
                                </a:rPr>
                                <m:t>𝟔</m:t>
                              </m:r>
                            </m:sub>
                          </m:sSub>
                        </m:e>
                      </m:d>
                      <m:r>
                        <a:rPr lang="en-US" sz="2800" b="1" i="1">
                          <a:latin typeface="Cambria Math" panose="02040503050406030204" pitchFamily="18" charset="0"/>
                        </a:rPr>
                        <m:t> </m:t>
                      </m:r>
                    </m:oMath>
                  </m:oMathPara>
                </a14:m>
                <a:endParaRPr lang="en-US" sz="1600" b="1" dirty="0"/>
              </a:p>
            </p:txBody>
          </p:sp>
        </mc:Choice>
        <mc:Fallback xmlns="">
          <p:sp>
            <p:nvSpPr>
              <p:cNvPr id="87" name="TextBox 86"/>
              <p:cNvSpPr txBox="1">
                <a:spLocks noRot="1" noChangeAspect="1" noMove="1" noResize="1" noEditPoints="1" noAdjustHandles="1" noChangeArrowheads="1" noChangeShapeType="1" noTextEdit="1"/>
              </p:cNvSpPr>
              <p:nvPr/>
            </p:nvSpPr>
            <p:spPr>
              <a:xfrm>
                <a:off x="7962562" y="6043012"/>
                <a:ext cx="4178461" cy="534762"/>
              </a:xfrm>
              <a:prstGeom prst="rect">
                <a:avLst/>
              </a:prstGeom>
              <a:blipFill rotWithShape="0">
                <a:blip r:embed="rId24"/>
                <a:stretch>
                  <a:fillRect/>
                </a:stretch>
              </a:blipFill>
            </p:spPr>
            <p:txBody>
              <a:bodyPr/>
              <a:lstStyle/>
              <a:p>
                <a:r>
                  <a:rPr lang="en-US">
                    <a:noFill/>
                  </a:rPr>
                  <a:t> </a:t>
                </a:r>
              </a:p>
            </p:txBody>
          </p:sp>
        </mc:Fallback>
      </mc:AlternateContent>
      <p:sp>
        <p:nvSpPr>
          <p:cNvPr id="12" name="TextBox 11"/>
          <p:cNvSpPr txBox="1"/>
          <p:nvPr/>
        </p:nvSpPr>
        <p:spPr>
          <a:xfrm>
            <a:off x="6253216" y="1602870"/>
            <a:ext cx="2350760" cy="369332"/>
          </a:xfrm>
          <a:prstGeom prst="rect">
            <a:avLst/>
          </a:prstGeom>
          <a:noFill/>
        </p:spPr>
        <p:txBody>
          <a:bodyPr wrap="square" rtlCol="0">
            <a:spAutoFit/>
          </a:bodyPr>
          <a:lstStyle/>
          <a:p>
            <a:r>
              <a:rPr lang="en-US" dirty="0"/>
              <a:t>Garbled Bloom filter</a:t>
            </a:r>
          </a:p>
        </p:txBody>
      </p:sp>
      <p:sp>
        <p:nvSpPr>
          <p:cNvPr id="13" name="Freeform 12"/>
          <p:cNvSpPr/>
          <p:nvPr/>
        </p:nvSpPr>
        <p:spPr>
          <a:xfrm>
            <a:off x="7295940" y="1971675"/>
            <a:ext cx="886037" cy="685800"/>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Lst>
            <a:ahLst/>
            <a:cxnLst>
              <a:cxn ang="0">
                <a:pos x="connsiteX0" y="connsiteY0"/>
              </a:cxn>
              <a:cxn ang="0">
                <a:pos x="connsiteX1" y="connsiteY1"/>
              </a:cxn>
              <a:cxn ang="0">
                <a:pos x="connsiteX2" y="connsiteY2"/>
              </a:cxn>
            </a:cxnLst>
            <a:rect l="l" t="t" r="r" b="b"/>
            <a:pathLst>
              <a:path w="886037" h="685800">
                <a:moveTo>
                  <a:pt x="212" y="0"/>
                </a:moveTo>
                <a:cubicBezTo>
                  <a:pt x="-6932" y="266700"/>
                  <a:pt x="166900" y="285750"/>
                  <a:pt x="400262" y="342900"/>
                </a:cubicBezTo>
                <a:cubicBezTo>
                  <a:pt x="633624" y="400050"/>
                  <a:pt x="878893" y="419100"/>
                  <a:pt x="886037" y="68580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639246" y="613277"/>
            <a:ext cx="4563557" cy="369332"/>
          </a:xfrm>
          <a:prstGeom prst="rect">
            <a:avLst/>
          </a:prstGeom>
        </p:spPr>
        <p:txBody>
          <a:bodyPr wrap="none">
            <a:spAutoFit/>
          </a:bodyPr>
          <a:lstStyle/>
          <a:p>
            <a:r>
              <a:rPr lang="en-US" dirty="0">
                <a:solidFill>
                  <a:schemeClr val="bg1">
                    <a:lumMod val="50000"/>
                  </a:schemeClr>
                </a:solidFill>
              </a:rPr>
              <a:t>[DongChenWen13, PinkasSchniederZohner14]</a:t>
            </a:r>
          </a:p>
        </p:txBody>
      </p:sp>
    </p:spTree>
    <p:extLst>
      <p:ext uri="{BB962C8B-B14F-4D97-AF65-F5344CB8AC3E}">
        <p14:creationId xmlns:p14="http://schemas.microsoft.com/office/powerpoint/2010/main" val="25231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1" grpId="0"/>
      <p:bldP spid="75" grpId="0"/>
      <p:bldP spid="76" grpId="0"/>
      <p:bldP spid="77" grpId="0"/>
      <p:bldP spid="78" grpId="0"/>
      <p:bldP spid="80" grpId="0"/>
      <p:bldP spid="81" grpId="0"/>
      <p:bldP spid="82" grpId="0" animBg="1"/>
      <p:bldP spid="83" grpId="0" animBg="1"/>
      <p:bldP spid="84" grpId="0"/>
      <p:bldP spid="85" grpId="0" animBg="1"/>
      <p:bldP spid="86" grpId="0" animBg="1"/>
      <p:bldP spid="8" grpId="0"/>
      <p:bldP spid="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Semi-Honest Security</a:t>
            </a:r>
          </a:p>
        </p:txBody>
      </p:sp>
      <p:sp>
        <p:nvSpPr>
          <p:cNvPr id="60" name="Rectangle 59"/>
          <p:cNvSpPr/>
          <p:nvPr/>
        </p:nvSpPr>
        <p:spPr>
          <a:xfrm>
            <a:off x="6639246" y="613277"/>
            <a:ext cx="4563557" cy="369332"/>
          </a:xfrm>
          <a:prstGeom prst="rect">
            <a:avLst/>
          </a:prstGeom>
        </p:spPr>
        <p:txBody>
          <a:bodyPr wrap="none">
            <a:spAutoFit/>
          </a:bodyPr>
          <a:lstStyle/>
          <a:p>
            <a:r>
              <a:rPr lang="en-US" dirty="0">
                <a:solidFill>
                  <a:schemeClr val="bg1">
                    <a:lumMod val="50000"/>
                  </a:schemeClr>
                </a:solidFill>
              </a:rPr>
              <a:t>[DongChenWen13, PinkasSchniederZohner14]</a:t>
            </a:r>
          </a:p>
        </p:txBody>
      </p:sp>
      <mc:AlternateContent xmlns:mc="http://schemas.openxmlformats.org/markup-compatibility/2006" xmlns:a14="http://schemas.microsoft.com/office/drawing/2010/main">
        <mc:Choice Requires="a14">
          <p:graphicFrame>
            <p:nvGraphicFramePr>
              <p:cNvPr id="61" name="Table 60"/>
              <p:cNvGraphicFramePr>
                <a:graphicFrameLocks noGrp="1"/>
              </p:cNvGraphicFramePr>
              <p:nvPr>
                <p:extLst/>
              </p:nvPr>
            </p:nvGraphicFramePr>
            <p:xfrm>
              <a:off x="7668699" y="2659782"/>
              <a:ext cx="776390"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gridCol w="388195">
                      <a:extLst>
                        <a:ext uri="{9D8B030D-6E8A-4147-A177-3AD203B41FA5}">
                          <a16:colId xmlns:a16="http://schemas.microsoft.com/office/drawing/2014/main" val="20001"/>
                        </a:ext>
                      </a:extLst>
                    </a:gridCol>
                  </a:tblGrid>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61" name="Table 60"/>
              <p:cNvGraphicFramePr>
                <a:graphicFrameLocks noGrp="1"/>
              </p:cNvGraphicFramePr>
              <p:nvPr>
                <p:extLst/>
              </p:nvPr>
            </p:nvGraphicFramePr>
            <p:xfrm>
              <a:off x="7668698" y="2659780"/>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1923" r="-101538" b="-600000"/>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1923" r="-3125" b="-600000"/>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103922" r="-3125" b="-511765"/>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200000"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300000" r="-101538" b="-3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300000" r="-3125" b="-3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400000" r="-3125" b="-2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509804" r="-3125" b="-105882"/>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598077" r="-101538"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598077" r="-3125" b="-3846"/>
                          </a:stretch>
                        </a:blipFill>
                      </a:tcPr>
                    </a:tc>
                  </a:tr>
                </a:tbl>
              </a:graphicData>
            </a:graphic>
          </p:graphicFrame>
        </mc:Fallback>
      </mc:AlternateContent>
      <mc:AlternateContent xmlns:mc="http://schemas.openxmlformats.org/markup-compatibility/2006" xmlns:a14="http://schemas.microsoft.com/office/drawing/2010/main">
        <mc:Choice Requires="a14">
          <p:sp>
            <p:nvSpPr>
              <p:cNvPr id="63" name="TextBox 62"/>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4"/>
                <a:stretch>
                  <a:fillRect r="-833" b="-34615"/>
                </a:stretch>
              </a:blipFill>
            </p:spPr>
            <p:txBody>
              <a:bodyPr/>
              <a:lstStyle/>
              <a:p>
                <a:r>
                  <a:rPr lang="en-US">
                    <a:noFill/>
                  </a:rPr>
                  <a:t> </a:t>
                </a:r>
              </a:p>
            </p:txBody>
          </p:sp>
        </mc:Fallback>
      </mc:AlternateContent>
      <p:sp>
        <p:nvSpPr>
          <p:cNvPr id="64" name="Freeform 63"/>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5"/>
                <a:stretch>
                  <a:fillRect b="-35294"/>
                </a:stretch>
              </a:blipFill>
            </p:spPr>
            <p:txBody>
              <a:bodyPr/>
              <a:lstStyle/>
              <a:p>
                <a:r>
                  <a:rPr lang="en-US">
                    <a:noFill/>
                  </a:rPr>
                  <a:t> </a:t>
                </a:r>
              </a:p>
            </p:txBody>
          </p:sp>
        </mc:Fallback>
      </mc:AlternateContent>
      <p:sp>
        <p:nvSpPr>
          <p:cNvPr id="67" name="Freeform 66"/>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6"/>
                <a:stretch>
                  <a:fillRect b="-39216"/>
                </a:stretch>
              </a:blipFill>
            </p:spPr>
            <p:txBody>
              <a:bodyPr/>
              <a:lstStyle/>
              <a:p>
                <a:r>
                  <a:rPr lang="en-US">
                    <a:noFill/>
                  </a:rPr>
                  <a:t> </a:t>
                </a:r>
              </a:p>
            </p:txBody>
          </p:sp>
        </mc:Fallback>
      </mc:AlternateContent>
      <p:grpSp>
        <p:nvGrpSpPr>
          <p:cNvPr id="70" name="Group 69"/>
          <p:cNvGrpSpPr/>
          <p:nvPr/>
        </p:nvGrpSpPr>
        <p:grpSpPr>
          <a:xfrm>
            <a:off x="8529440" y="2621755"/>
            <a:ext cx="1173464" cy="338554"/>
            <a:chOff x="7235116" y="3285017"/>
            <a:chExt cx="1173464" cy="338554"/>
          </a:xfrm>
        </p:grpSpPr>
        <p:sp>
          <p:nvSpPr>
            <p:cNvPr id="71" name="Rectangle 7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72" name="Straight Arrow Connector 7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TextBox 88"/>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7"/>
                  <a:stretch>
                    <a:fillRect r="-4615"/>
                  </a:stretch>
                </a:blipFill>
              </p:spPr>
              <p:txBody>
                <a:bodyPr/>
                <a:lstStyle/>
                <a:p>
                  <a:r>
                    <a:rPr lang="en-US">
                      <a:noFill/>
                    </a:rPr>
                    <a:t> </a:t>
                  </a:r>
                </a:p>
              </p:txBody>
            </p:sp>
          </mc:Fallback>
        </mc:AlternateContent>
      </p:grpSp>
      <p:sp>
        <p:nvSpPr>
          <p:cNvPr id="90" name="TextBox 89"/>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91" name="TextBox 90"/>
              <p:cNvSpPr txBox="1"/>
              <p:nvPr/>
            </p:nvSpPr>
            <p:spPr>
              <a:xfrm>
                <a:off x="6760396" y="5416179"/>
                <a:ext cx="2014037"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91" name="TextBox 90"/>
              <p:cNvSpPr txBox="1">
                <a:spLocks noRot="1" noChangeAspect="1" noMove="1" noResize="1" noEditPoints="1" noAdjustHandles="1" noChangeArrowheads="1" noChangeShapeType="1" noTextEdit="1"/>
              </p:cNvSpPr>
              <p:nvPr/>
            </p:nvSpPr>
            <p:spPr>
              <a:xfrm>
                <a:off x="6760394" y="5416179"/>
                <a:ext cx="2014037" cy="622414"/>
              </a:xfrm>
              <a:prstGeom prst="rect">
                <a:avLst/>
              </a:prstGeom>
              <a:blipFill rotWithShape="0">
                <a:blip r:embed="rId8"/>
                <a:stretch>
                  <a:fillRect/>
                </a:stretch>
              </a:blipFill>
            </p:spPr>
            <p:txBody>
              <a:bodyPr/>
              <a:lstStyle/>
              <a:p>
                <a:r>
                  <a:rPr lang="en-US">
                    <a:noFill/>
                  </a:rPr>
                  <a:t> </a:t>
                </a:r>
              </a:p>
            </p:txBody>
          </p:sp>
        </mc:Fallback>
      </mc:AlternateContent>
      <p:cxnSp>
        <p:nvCxnSpPr>
          <p:cNvPr id="92" name="Straight Arrow Connector 91"/>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94" name="TextBox 93"/>
              <p:cNvSpPr txBox="1"/>
              <p:nvPr/>
            </p:nvSpPr>
            <p:spPr>
              <a:xfrm>
                <a:off x="8774432" y="5461131"/>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94" name="TextBox 93"/>
              <p:cNvSpPr txBox="1">
                <a:spLocks noRot="1" noChangeAspect="1" noMove="1" noResize="1" noEditPoints="1" noAdjustHandles="1" noChangeArrowheads="1" noChangeShapeType="1" noTextEdit="1"/>
              </p:cNvSpPr>
              <p:nvPr/>
            </p:nvSpPr>
            <p:spPr>
              <a:xfrm>
                <a:off x="8774431" y="5461130"/>
                <a:ext cx="3547797" cy="549432"/>
              </a:xfrm>
              <a:prstGeom prst="rect">
                <a:avLst/>
              </a:prstGeom>
              <a:blipFill rotWithShape="0">
                <a:blip r:embed="rId9"/>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0"/>
                <a:stretch>
                  <a:fillRect b="-39216"/>
                </a:stretch>
              </a:blipFill>
            </p:spPr>
            <p:txBody>
              <a:bodyPr/>
              <a:lstStyle/>
              <a:p>
                <a:r>
                  <a:rPr lang="en-US">
                    <a:noFill/>
                  </a:rPr>
                  <a:t> </a:t>
                </a:r>
              </a:p>
            </p:txBody>
          </p:sp>
        </mc:Fallback>
      </mc:AlternateContent>
      <p:grpSp>
        <p:nvGrpSpPr>
          <p:cNvPr id="96" name="Group 95"/>
          <p:cNvGrpSpPr/>
          <p:nvPr/>
        </p:nvGrpSpPr>
        <p:grpSpPr>
          <a:xfrm>
            <a:off x="8528408" y="4500670"/>
            <a:ext cx="1173464" cy="338554"/>
            <a:chOff x="7235116" y="3285017"/>
            <a:chExt cx="1173464" cy="338554"/>
          </a:xfrm>
        </p:grpSpPr>
        <p:sp>
          <p:nvSpPr>
            <p:cNvPr id="97" name="Rectangle 96"/>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98" name="Straight Arrow Connector 97"/>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02" name="TextBox 101"/>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1"/>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104" name="Table 103"/>
              <p:cNvGraphicFramePr>
                <a:graphicFrameLocks noGrp="1"/>
              </p:cNvGraphicFramePr>
              <p:nvPr>
                <p:extLst>
                  <p:ext uri="{D42A27DB-BD31-4B8C-83A1-F6EECF244321}">
                    <p14:modId xmlns:p14="http://schemas.microsoft.com/office/powerpoint/2010/main" val="1549593989"/>
                  </p:ext>
                </p:extLst>
              </p:nvPr>
            </p:nvGraphicFramePr>
            <p:xfrm>
              <a:off x="9736765" y="2700243"/>
              <a:ext cx="388195"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104" name="Table 103"/>
              <p:cNvGraphicFramePr>
                <a:graphicFrameLocks noGrp="1"/>
              </p:cNvGraphicFramePr>
              <p:nvPr>
                <p:extLst>
                  <p:ext uri="{D42A27DB-BD31-4B8C-83A1-F6EECF244321}">
                    <p14:modId xmlns:p14="http://schemas.microsoft.com/office/powerpoint/2010/main" val="1549593989"/>
                  </p:ext>
                </p:extLst>
              </p:nvPr>
            </p:nvGraphicFramePr>
            <p:xfrm>
              <a:off x="9736765" y="2700241"/>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2"/>
                          <a:stretch>
                            <a:fillRect l="-1563" t="-600000" r="-4688" b="-3846"/>
                          </a:stretch>
                        </a:blipFill>
                      </a:tcPr>
                    </a:tc>
                  </a:tr>
                </a:tbl>
              </a:graphicData>
            </a:graphic>
          </p:graphicFrame>
        </mc:Fallback>
      </mc:AlternateContent>
      <p:graphicFrame>
        <p:nvGraphicFramePr>
          <p:cNvPr id="106" name="Table 105"/>
          <p:cNvGraphicFramePr>
            <a:graphicFrameLocks noGrp="1"/>
          </p:cNvGraphicFramePr>
          <p:nvPr>
            <p:extLst>
              <p:ext uri="{D42A27DB-BD31-4B8C-83A1-F6EECF244321}">
                <p14:modId xmlns:p14="http://schemas.microsoft.com/office/powerpoint/2010/main" val="1802735395"/>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extLst>
                    <a:ext uri="{9D8B030D-6E8A-4147-A177-3AD203B41FA5}">
                      <a16:colId xmlns:a16="http://schemas.microsoft.com/office/drawing/2014/main" val="20000"/>
                    </a:ext>
                  </a:extLst>
                </a:gridCol>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07" name="TextBox 106"/>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10364918" y="4586523"/>
                <a:ext cx="320121" cy="313588"/>
              </a:xfrm>
              <a:prstGeom prst="rect">
                <a:avLst/>
              </a:prstGeom>
              <a:blipFill rotWithShape="0">
                <a:blip r:embed="rId13"/>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364918" y="4254054"/>
                <a:ext cx="320121" cy="313588"/>
              </a:xfrm>
              <a:prstGeom prst="rect">
                <a:avLst/>
              </a:prstGeom>
              <a:blipFill rotWithShape="0">
                <a:blip r:embed="rId14"/>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74746" y="3651037"/>
                <a:ext cx="127230" cy="313588"/>
              </a:xfrm>
              <a:prstGeom prst="rect">
                <a:avLst/>
              </a:prstGeom>
              <a:blipFill rotWithShape="0">
                <a:blip r:embed="rId15"/>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364918" y="2668027"/>
                <a:ext cx="320121" cy="313588"/>
              </a:xfrm>
              <a:prstGeom prst="rect">
                <a:avLst/>
              </a:prstGeom>
              <a:blipFill rotWithShape="0">
                <a:blip r:embed="rId16"/>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Content Placeholder 2"/>
              <p:cNvSpPr>
                <a:spLocks noGrp="1"/>
              </p:cNvSpPr>
              <p:nvPr>
                <p:ph idx="1"/>
              </p:nvPr>
            </p:nvSpPr>
            <p:spPr>
              <a:xfrm>
                <a:off x="1451581" y="1694891"/>
                <a:ext cx="5372147" cy="5163111"/>
              </a:xfrm>
            </p:spPr>
            <p:txBody>
              <a:bodyPr>
                <a:normAutofit/>
              </a:bodyPr>
              <a:lstStyle/>
              <a:p>
                <a:r>
                  <a:rPr lang="en-US" dirty="0"/>
                  <a:t>Naturally secure against Sender.</a:t>
                </a:r>
              </a:p>
              <a:p>
                <a:pPr lvl="1"/>
                <a:r>
                  <a:rPr lang="en-US" dirty="0"/>
                  <a:t>OT hides select bits</a:t>
                </a:r>
              </a:p>
              <a:p>
                <a:pPr lvl="1"/>
                <a:r>
                  <a:rPr lang="en-US" dirty="0"/>
                  <a:t>Final message sent to Receiver</a:t>
                </a:r>
              </a:p>
              <a:p>
                <a:pPr lvl="6"/>
                <a:endParaRPr lang="en-US" dirty="0"/>
              </a:p>
              <a:p>
                <a:r>
                  <a:rPr lang="en-US" dirty="0"/>
                  <a:t>Secure against Receiver</a:t>
                </a:r>
              </a:p>
              <a:p>
                <a:pPr lvl="1"/>
                <a:r>
                  <a:rPr lang="en-US" dirty="0"/>
                  <a:t>Attack: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a:t> Receiver learns encoding    </a:t>
                </a:r>
              </a:p>
              <a:p>
                <a:pPr marL="457178" lvl="1" indent="0">
                  <a:buNone/>
                </a:pPr>
                <a:r>
                  <a:rPr lang="en-US" dirty="0"/>
                  <a:t>            e.g.   </a:t>
                </a:r>
                <a14:m>
                  <m:oMath xmlns:m="http://schemas.openxmlformats.org/officeDocument/2006/math">
                    <m:r>
                      <m:rPr>
                        <m:sty m:val="p"/>
                      </m:rPr>
                      <a:rPr lang="en-US" b="0" i="0" smtClean="0">
                        <a:solidFill>
                          <a:srgbClr val="00B0F0"/>
                        </a:solidFill>
                        <a:latin typeface="Cambria Math" panose="02040503050406030204" pitchFamily="18" charset="0"/>
                      </a:rPr>
                      <m:t>Encode</m:t>
                    </m:r>
                    <m:d>
                      <m:dPr>
                        <m:ctrlPr>
                          <a:rPr lang="en-US" b="0" i="1" smtClean="0">
                            <a:solidFill>
                              <a:srgbClr val="00B0F0"/>
                            </a:solidFill>
                            <a:latin typeface="Cambria Math" panose="02040503050406030204" pitchFamily="18" charset="0"/>
                          </a:rPr>
                        </m:ctrlPr>
                      </m:dPr>
                      <m:e>
                        <m:r>
                          <a:rPr lang="en-US" b="0" i="1" smtClean="0">
                            <a:solidFill>
                              <a:srgbClr val="00B0F0"/>
                            </a:solidFill>
                            <a:latin typeface="Cambria Math" panose="02040503050406030204" pitchFamily="18" charset="0"/>
                          </a:rPr>
                          <m:t>𝑦</m:t>
                        </m:r>
                        <m:r>
                          <a:rPr lang="en-US" b="0" i="1" smtClean="0">
                            <a:solidFill>
                              <a:srgbClr val="00B0F0"/>
                            </a:solidFill>
                            <a:latin typeface="Cambria Math" panose="02040503050406030204" pitchFamily="18" charset="0"/>
                          </a:rPr>
                          <m:t>′</m:t>
                        </m:r>
                      </m:e>
                    </m:d>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𝑚</m:t>
                        </m:r>
                      </m:e>
                      <m:sub>
                        <m:r>
                          <a:rPr lang="en-US" b="0" i="1" smtClean="0">
                            <a:solidFill>
                              <a:srgbClr val="00B0F0"/>
                            </a:solidFill>
                            <a:latin typeface="Cambria Math" panose="02040503050406030204" pitchFamily="18" charset="0"/>
                          </a:rPr>
                          <m:t>3</m:t>
                        </m:r>
                      </m:sub>
                    </m:sSub>
                    <m:r>
                      <a:rPr lang="en-US" b="0" i="1" smtClean="0">
                        <a:solidFill>
                          <a:srgbClr val="00B0F0"/>
                        </a:solidFill>
                        <a:latin typeface="Cambria Math" panose="02040503050406030204" pitchFamily="18" charset="0"/>
                      </a:rPr>
                      <m:t>⊕</m:t>
                    </m:r>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panose="02040503050406030204" pitchFamily="18" charset="0"/>
                          </a:rPr>
                          <m:t>𝑚</m:t>
                        </m:r>
                      </m:e>
                      <m:sub>
                        <m:r>
                          <a:rPr lang="en-US" b="0" i="1" smtClean="0">
                            <a:solidFill>
                              <a:srgbClr val="00B0F0"/>
                            </a:solidFill>
                            <a:latin typeface="Cambria Math" panose="02040503050406030204" pitchFamily="18" charset="0"/>
                          </a:rPr>
                          <m:t>4</m:t>
                        </m:r>
                      </m:sub>
                    </m:sSub>
                  </m:oMath>
                </a14:m>
                <a:endParaRPr lang="en-US" b="0" dirty="0">
                  <a:solidFill>
                    <a:srgbClr val="00B0F0"/>
                  </a:solidFill>
                </a:endParaRPr>
              </a:p>
              <a:p>
                <a:pPr lvl="1"/>
                <a:endParaRPr lang="en-US" b="0" dirty="0">
                  <a:solidFill>
                    <a:srgbClr val="00B0F0"/>
                  </a:solidFill>
                </a:endParaRPr>
              </a:p>
              <a:p>
                <a:pPr marL="457178" lvl="1" indent="0">
                  <a:buNone/>
                </a:pPr>
                <a:r>
                  <a:rPr lang="en-US" sz="133" dirty="0"/>
                  <a:t> </a:t>
                </a:r>
                <a:endParaRPr lang="en-US" dirty="0"/>
              </a:p>
              <a:p>
                <a:pPr lvl="1"/>
                <a:r>
                  <a:rPr lang="en-US" dirty="0"/>
                  <a:t>DCW13 show equivalence to false positive in standard bloom filter</a:t>
                </a:r>
              </a:p>
              <a:p>
                <a:pPr lvl="2"/>
                <a:r>
                  <a:rPr lang="en-US" dirty="0" err="1"/>
                  <a:t>Pr</a:t>
                </a:r>
                <a:r>
                  <a:rPr lang="en-US" dirty="0"/>
                  <a:t>[ false positives  ] </a:t>
                </a:r>
                <a14:m>
                  <m:oMath xmlns:m="http://schemas.openxmlformats.org/officeDocument/2006/math">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m:t>
                        </m:r>
                        <m:r>
                          <a:rPr lang="en-US" i="1">
                            <a:latin typeface="Cambria Math" panose="02040503050406030204" pitchFamily="18" charset="0"/>
                          </a:rPr>
                          <m:t>𝑘</m:t>
                        </m:r>
                      </m:sup>
                    </m:sSup>
                  </m:oMath>
                </a14:m>
                <a:endParaRPr lang="en-US" dirty="0"/>
              </a:p>
              <a:p>
                <a:pPr lvl="2"/>
                <a:endParaRPr lang="en-US" dirty="0"/>
              </a:p>
            </p:txBody>
          </p:sp>
        </mc:Choice>
        <mc:Fallback xmlns="">
          <p:sp>
            <p:nvSpPr>
              <p:cNvPr id="115" name="Content Placeholder 2"/>
              <p:cNvSpPr>
                <a:spLocks noGrp="1" noRot="1" noChangeAspect="1" noMove="1" noResize="1" noEditPoints="1" noAdjustHandles="1" noChangeArrowheads="1" noChangeShapeType="1" noTextEdit="1"/>
              </p:cNvSpPr>
              <p:nvPr>
                <p:ph idx="1"/>
              </p:nvPr>
            </p:nvSpPr>
            <p:spPr>
              <a:xfrm>
                <a:off x="1451581" y="1694891"/>
                <a:ext cx="5372147" cy="5163111"/>
              </a:xfrm>
              <a:blipFill rotWithShape="0">
                <a:blip r:embed="rId17"/>
                <a:stretch>
                  <a:fillRect l="-1022"/>
                </a:stretch>
              </a:blipFill>
            </p:spPr>
            <p:txBody>
              <a:bodyPr/>
              <a:lstStyle/>
              <a:p>
                <a:r>
                  <a:rPr lang="en-US">
                    <a:noFill/>
                  </a:rPr>
                  <a:t> </a:t>
                </a:r>
              </a:p>
            </p:txBody>
          </p:sp>
        </mc:Fallback>
      </mc:AlternateContent>
      <p:sp>
        <p:nvSpPr>
          <p:cNvPr id="39" name="Rectangle 38"/>
          <p:cNvSpPr/>
          <p:nvPr/>
        </p:nvSpPr>
        <p:spPr>
          <a:xfrm>
            <a:off x="3163187" y="4088220"/>
            <a:ext cx="2094615" cy="478467"/>
          </a:xfrm>
          <a:prstGeom prst="rect">
            <a:avLst/>
          </a:prstGeom>
          <a:blipFill dpi="0" rotWithShape="1">
            <a:blip r:embed="rId18">
              <a:alphaModFix amt="88000"/>
            </a:blip>
            <a:srcRect/>
            <a:stretch>
              <a:fillRect l="-150162" t="-564400" r="-332518" b="-475542"/>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719777" y="1791587"/>
            <a:ext cx="5465784" cy="5066415"/>
          </a:xfrm>
          <a:custGeom>
            <a:avLst/>
            <a:gdLst>
              <a:gd name="connsiteX0" fmla="*/ 0 w 5465784"/>
              <a:gd name="connsiteY0" fmla="*/ 0 h 5055781"/>
              <a:gd name="connsiteX1" fmla="*/ 5465784 w 5465784"/>
              <a:gd name="connsiteY1" fmla="*/ 0 h 5055781"/>
              <a:gd name="connsiteX2" fmla="*/ 5465784 w 5465784"/>
              <a:gd name="connsiteY2" fmla="*/ 5055781 h 5055781"/>
              <a:gd name="connsiteX3" fmla="*/ 0 w 5465784"/>
              <a:gd name="connsiteY3" fmla="*/ 5055781 h 5055781"/>
              <a:gd name="connsiteX4" fmla="*/ 0 w 5465784"/>
              <a:gd name="connsiteY4" fmla="*/ 0 h 5055781"/>
              <a:gd name="connsiteX0" fmla="*/ 0 w 5465784"/>
              <a:gd name="connsiteY0" fmla="*/ 10633 h 5066414"/>
              <a:gd name="connsiteX1" fmla="*/ 2945868 w 5465784"/>
              <a:gd name="connsiteY1" fmla="*/ 0 h 5066414"/>
              <a:gd name="connsiteX2" fmla="*/ 5465784 w 5465784"/>
              <a:gd name="connsiteY2" fmla="*/ 5066414 h 5066414"/>
              <a:gd name="connsiteX3" fmla="*/ 0 w 5465784"/>
              <a:gd name="connsiteY3" fmla="*/ 5066414 h 5066414"/>
              <a:gd name="connsiteX4" fmla="*/ 0 w 5465784"/>
              <a:gd name="connsiteY4" fmla="*/ 10633 h 5066414"/>
              <a:gd name="connsiteX0" fmla="*/ 0 w 5465784"/>
              <a:gd name="connsiteY0" fmla="*/ 10633 h 5066414"/>
              <a:gd name="connsiteX1" fmla="*/ 2945868 w 5465784"/>
              <a:gd name="connsiteY1" fmla="*/ 0 h 5066414"/>
              <a:gd name="connsiteX2" fmla="*/ 2945218 w 5465784"/>
              <a:gd name="connsiteY2" fmla="*/ 15950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2945868 w 5465784"/>
              <a:gd name="connsiteY1" fmla="*/ 0 h 5066414"/>
              <a:gd name="connsiteX2" fmla="*/ 2908004 w 5465784"/>
              <a:gd name="connsiteY2" fmla="*/ 3253564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2945868 w 5465784"/>
              <a:gd name="connsiteY1" fmla="*/ 0 h 5066414"/>
              <a:gd name="connsiteX2" fmla="*/ 3003697 w 5465784"/>
              <a:gd name="connsiteY2" fmla="*/ 3327992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3003697 w 5465784"/>
              <a:gd name="connsiteY3" fmla="*/ 3317359 h 5066414"/>
              <a:gd name="connsiteX4" fmla="*/ 5465784 w 5465784"/>
              <a:gd name="connsiteY4" fmla="*/ 5066414 h 5066414"/>
              <a:gd name="connsiteX5" fmla="*/ 0 w 5465784"/>
              <a:gd name="connsiteY5" fmla="*/ 5066414 h 5066414"/>
              <a:gd name="connsiteX6" fmla="*/ 0 w 5465784"/>
              <a:gd name="connsiteY6" fmla="*/ 10633 h 5066414"/>
              <a:gd name="connsiteX0" fmla="*/ 0 w 5497032"/>
              <a:gd name="connsiteY0" fmla="*/ 10633 h 5066414"/>
              <a:gd name="connsiteX1" fmla="*/ 3036245 w 5497032"/>
              <a:gd name="connsiteY1" fmla="*/ 0 h 5066414"/>
              <a:gd name="connsiteX2" fmla="*/ 3003697 w 5497032"/>
              <a:gd name="connsiteY2" fmla="*/ 3327992 h 5066414"/>
              <a:gd name="connsiteX3" fmla="*/ 5497032 w 5497032"/>
              <a:gd name="connsiteY3" fmla="*/ 3296094 h 5066414"/>
              <a:gd name="connsiteX4" fmla="*/ 5465784 w 5497032"/>
              <a:gd name="connsiteY4" fmla="*/ 5066414 h 5066414"/>
              <a:gd name="connsiteX5" fmla="*/ 0 w 5497032"/>
              <a:gd name="connsiteY5" fmla="*/ 5066414 h 5066414"/>
              <a:gd name="connsiteX6" fmla="*/ 0 w 5497032"/>
              <a:gd name="connsiteY6"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5417288 w 5465784"/>
              <a:gd name="connsiteY3" fmla="*/ 3306727 h 5066414"/>
              <a:gd name="connsiteX4" fmla="*/ 5465784 w 5465784"/>
              <a:gd name="connsiteY4" fmla="*/ 5066414 h 5066414"/>
              <a:gd name="connsiteX5" fmla="*/ 0 w 5465784"/>
              <a:gd name="connsiteY5" fmla="*/ 5066414 h 5066414"/>
              <a:gd name="connsiteX6" fmla="*/ 0 w 5465784"/>
              <a:gd name="connsiteY6" fmla="*/ 10633 h 506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5784" h="5066414">
                <a:moveTo>
                  <a:pt x="0" y="10633"/>
                </a:moveTo>
                <a:lnTo>
                  <a:pt x="3036245" y="0"/>
                </a:lnTo>
                <a:cubicBezTo>
                  <a:pt x="3036028" y="5317"/>
                  <a:pt x="3003914" y="3322675"/>
                  <a:pt x="3003697" y="3327992"/>
                </a:cubicBezTo>
                <a:lnTo>
                  <a:pt x="5417288" y="3306727"/>
                </a:lnTo>
                <a:lnTo>
                  <a:pt x="5465784" y="5066414"/>
                </a:lnTo>
                <a:lnTo>
                  <a:pt x="0" y="5066414"/>
                </a:lnTo>
                <a:lnTo>
                  <a:pt x="0" y="10633"/>
                </a:lnTo>
                <a:close/>
              </a:path>
            </a:pathLst>
          </a:custGeom>
          <a:blipFill dpi="0" rotWithShape="1">
            <a:blip r:embed="rId18">
              <a:alphaModFix amt="88000"/>
            </a:blip>
            <a:srcRect/>
            <a:stretch>
              <a:fillRect l="-123297" t="-7881"/>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32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xEl>
                                              <p:pRg st="5" end="5"/>
                                            </p:txEl>
                                          </p:spTgt>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5">
                                            <p:txEl>
                                              <p:pRg st="9" end="9"/>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Receiver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1"/>
                <a:ext cx="4793695" cy="5025951"/>
              </a:xfrm>
            </p:spPr>
            <p:txBody>
              <a:bodyPr/>
              <a:lstStyle/>
              <a:p>
                <a:r>
                  <a:rPr lang="en-US" b="1" dirty="0"/>
                  <a:t>Insecure</a:t>
                </a:r>
                <a:r>
                  <a:rPr lang="en-US" dirty="0"/>
                  <a:t> against Receiver</a:t>
                </a:r>
              </a:p>
              <a:p>
                <a:pPr lvl="1"/>
                <a:r>
                  <a:rPr lang="en-US" dirty="0"/>
                  <a:t>Consider all </a:t>
                </a:r>
                <a14:m>
                  <m:oMath xmlns:m="http://schemas.openxmlformats.org/officeDocument/2006/math">
                    <m:r>
                      <a:rPr lang="en-US" b="0" i="1" smtClean="0">
                        <a:latin typeface="Cambria Math" panose="02040503050406030204" pitchFamily="18" charset="0"/>
                      </a:rPr>
                      <m:t>1</m:t>
                    </m:r>
                  </m:oMath>
                </a14:m>
                <a:r>
                  <a:rPr lang="en-US" dirty="0"/>
                  <a:t> Bloom filter</a:t>
                </a:r>
              </a:p>
              <a:p>
                <a:pPr lvl="1"/>
                <a:r>
                  <a:rPr lang="en-US" dirty="0"/>
                  <a:t>Receiver will obtain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oMath>
                </a14:m>
                <a:endParaRPr lang="en-US" dirty="0"/>
              </a:p>
              <a:p>
                <a:pPr lvl="1"/>
                <a:r>
                  <a:rPr lang="en-US" dirty="0"/>
                  <a:t>Can probe for </a:t>
                </a:r>
                <a14:m>
                  <m:oMath xmlns:m="http://schemas.openxmlformats.org/officeDocument/2006/math">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oMath>
                </a14:m>
                <a:endParaRPr lang="en-US" dirty="0"/>
              </a:p>
              <a:p>
                <a:pPr lvl="5"/>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1"/>
                <a:ext cx="4793695" cy="5025951"/>
              </a:xfrm>
              <a:blipFill rotWithShape="0">
                <a:blip r:embed="rId3"/>
                <a:stretch>
                  <a:fillRect l="-1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87" name="Table 286"/>
              <p:cNvGraphicFramePr>
                <a:graphicFrameLocks noGrp="1"/>
              </p:cNvGraphicFramePr>
              <p:nvPr>
                <p:extLst/>
              </p:nvPr>
            </p:nvGraphicFramePr>
            <p:xfrm>
              <a:off x="7668699" y="2659782"/>
              <a:ext cx="776390"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gridCol w="388195">
                      <a:extLst>
                        <a:ext uri="{9D8B030D-6E8A-4147-A177-3AD203B41FA5}">
                          <a16:colId xmlns:a16="http://schemas.microsoft.com/office/drawing/2014/main" val="20001"/>
                        </a:ext>
                      </a:extLst>
                    </a:gridCol>
                  </a:tblGrid>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287" name="Table 286"/>
              <p:cNvGraphicFramePr>
                <a:graphicFrameLocks noGrp="1"/>
              </p:cNvGraphicFramePr>
              <p:nvPr>
                <p:extLst/>
              </p:nvPr>
            </p:nvGraphicFramePr>
            <p:xfrm>
              <a:off x="7668698" y="2659780"/>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38" t="-1923" r="-101538" b="-600000"/>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1923" r="-3125" b="-600000"/>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103922" r="-3125" b="-511765"/>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200000"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38" t="-300000" r="-101538" b="-3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300000" r="-3125" b="-3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400000" r="-3125" b="-2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509804" r="-3125" b="-105882"/>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38" t="-598077" r="-101538"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03125" t="-598077" r="-3125" b="-3846"/>
                          </a:stretch>
                        </a:blipFill>
                      </a:tcPr>
                    </a:tc>
                  </a:tr>
                </a:tbl>
              </a:graphicData>
            </a:graphic>
          </p:graphicFrame>
        </mc:Fallback>
      </mc:AlternateContent>
      <mc:AlternateContent xmlns:mc="http://schemas.openxmlformats.org/markup-compatibility/2006" xmlns:a14="http://schemas.microsoft.com/office/drawing/2010/main">
        <mc:Choice Requires="a14">
          <p:sp>
            <p:nvSpPr>
              <p:cNvPr id="293" name="TextBox 292"/>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293" name="TextBox 292"/>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5"/>
                <a:stretch>
                  <a:fillRect r="-833" b="-34615"/>
                </a:stretch>
              </a:blipFill>
            </p:spPr>
            <p:txBody>
              <a:bodyPr/>
              <a:lstStyle/>
              <a:p>
                <a:r>
                  <a:rPr lang="en-US">
                    <a:noFill/>
                  </a:rPr>
                  <a:t> </a:t>
                </a:r>
              </a:p>
            </p:txBody>
          </p:sp>
        </mc:Fallback>
      </mc:AlternateContent>
      <p:sp>
        <p:nvSpPr>
          <p:cNvPr id="294" name="Freeform 293"/>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6" name="TextBox 295"/>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296" name="TextBox 295"/>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6"/>
                <a:stretch>
                  <a:fillRect b="-35294"/>
                </a:stretch>
              </a:blipFill>
            </p:spPr>
            <p:txBody>
              <a:bodyPr/>
              <a:lstStyle/>
              <a:p>
                <a:r>
                  <a:rPr lang="en-US">
                    <a:noFill/>
                  </a:rPr>
                  <a:t> </a:t>
                </a:r>
              </a:p>
            </p:txBody>
          </p:sp>
        </mc:Fallback>
      </mc:AlternateContent>
      <p:sp>
        <p:nvSpPr>
          <p:cNvPr id="297" name="Freeform 296"/>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9" name="TextBox 298"/>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299" name="TextBox 298"/>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7"/>
                <a:stretch>
                  <a:fillRect b="-39216"/>
                </a:stretch>
              </a:blipFill>
            </p:spPr>
            <p:txBody>
              <a:bodyPr/>
              <a:lstStyle/>
              <a:p>
                <a:r>
                  <a:rPr lang="en-US">
                    <a:noFill/>
                  </a:rPr>
                  <a:t> </a:t>
                </a:r>
              </a:p>
            </p:txBody>
          </p:sp>
        </mc:Fallback>
      </mc:AlternateContent>
      <p:grpSp>
        <p:nvGrpSpPr>
          <p:cNvPr id="300" name="Group 299"/>
          <p:cNvGrpSpPr/>
          <p:nvPr/>
        </p:nvGrpSpPr>
        <p:grpSpPr>
          <a:xfrm>
            <a:off x="8529440" y="2621755"/>
            <a:ext cx="1173464" cy="338554"/>
            <a:chOff x="7235116" y="3285017"/>
            <a:chExt cx="1173464" cy="338554"/>
          </a:xfrm>
        </p:grpSpPr>
        <p:sp>
          <p:nvSpPr>
            <p:cNvPr id="301" name="Rectangle 30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02" name="Straight Arrow Connector 30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6" name="TextBox 30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06" name="TextBox 305"/>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8"/>
                  <a:stretch>
                    <a:fillRect r="-4615"/>
                  </a:stretch>
                </a:blipFill>
              </p:spPr>
              <p:txBody>
                <a:bodyPr/>
                <a:lstStyle/>
                <a:p>
                  <a:r>
                    <a:rPr lang="en-US">
                      <a:noFill/>
                    </a:rPr>
                    <a:t> </a:t>
                  </a:r>
                </a:p>
              </p:txBody>
            </p:sp>
          </mc:Fallback>
        </mc:AlternateContent>
      </p:grpSp>
      <p:sp>
        <p:nvSpPr>
          <p:cNvPr id="307" name="TextBox 306"/>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08" name="TextBox 307"/>
              <p:cNvSpPr txBox="1"/>
              <p:nvPr/>
            </p:nvSpPr>
            <p:spPr>
              <a:xfrm>
                <a:off x="6760396" y="5416179"/>
                <a:ext cx="2014037"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308" name="TextBox 307"/>
              <p:cNvSpPr txBox="1">
                <a:spLocks noRot="1" noChangeAspect="1" noMove="1" noResize="1" noEditPoints="1" noAdjustHandles="1" noChangeArrowheads="1" noChangeShapeType="1" noTextEdit="1"/>
              </p:cNvSpPr>
              <p:nvPr/>
            </p:nvSpPr>
            <p:spPr>
              <a:xfrm>
                <a:off x="6760394" y="5416179"/>
                <a:ext cx="2014037" cy="622414"/>
              </a:xfrm>
              <a:prstGeom prst="rect">
                <a:avLst/>
              </a:prstGeom>
              <a:blipFill rotWithShape="0">
                <a:blip r:embed="rId9"/>
                <a:stretch>
                  <a:fillRect/>
                </a:stretch>
              </a:blipFill>
            </p:spPr>
            <p:txBody>
              <a:bodyPr/>
              <a:lstStyle/>
              <a:p>
                <a:r>
                  <a:rPr lang="en-US">
                    <a:noFill/>
                  </a:rPr>
                  <a:t> </a:t>
                </a:r>
              </a:p>
            </p:txBody>
          </p:sp>
        </mc:Fallback>
      </mc:AlternateContent>
      <p:cxnSp>
        <p:nvCxnSpPr>
          <p:cNvPr id="309" name="Straight Arrow Connector 308"/>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310" name="TextBox 309"/>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311" name="TextBox 310"/>
              <p:cNvSpPr txBox="1"/>
              <p:nvPr/>
            </p:nvSpPr>
            <p:spPr>
              <a:xfrm>
                <a:off x="8774432" y="5461131"/>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311" name="TextBox 310"/>
              <p:cNvSpPr txBox="1">
                <a:spLocks noRot="1" noChangeAspect="1" noMove="1" noResize="1" noEditPoints="1" noAdjustHandles="1" noChangeArrowheads="1" noChangeShapeType="1" noTextEdit="1"/>
              </p:cNvSpPr>
              <p:nvPr/>
            </p:nvSpPr>
            <p:spPr>
              <a:xfrm>
                <a:off x="8774431" y="5461130"/>
                <a:ext cx="3547797" cy="549432"/>
              </a:xfrm>
              <a:prstGeom prst="rect">
                <a:avLst/>
              </a:prstGeom>
              <a:blipFill rotWithShape="0">
                <a:blip r:embed="rId10"/>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2" name="TextBox 311"/>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2" name="TextBox 311"/>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1"/>
                <a:stretch>
                  <a:fillRect b="-39216"/>
                </a:stretch>
              </a:blipFill>
            </p:spPr>
            <p:txBody>
              <a:bodyPr/>
              <a:lstStyle/>
              <a:p>
                <a:r>
                  <a:rPr lang="en-US">
                    <a:noFill/>
                  </a:rPr>
                  <a:t> </a:t>
                </a:r>
              </a:p>
            </p:txBody>
          </p:sp>
        </mc:Fallback>
      </mc:AlternateContent>
      <p:grpSp>
        <p:nvGrpSpPr>
          <p:cNvPr id="313" name="Group 312"/>
          <p:cNvGrpSpPr/>
          <p:nvPr/>
        </p:nvGrpSpPr>
        <p:grpSpPr>
          <a:xfrm>
            <a:off x="8528408" y="4500670"/>
            <a:ext cx="1173464" cy="338554"/>
            <a:chOff x="7235116" y="3285017"/>
            <a:chExt cx="1173464" cy="338554"/>
          </a:xfrm>
        </p:grpSpPr>
        <p:sp>
          <p:nvSpPr>
            <p:cNvPr id="314" name="Rectangle 313"/>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5" name="Straight Arrow Connector 314"/>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9" name="TextBox 318"/>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19" name="TextBox 318"/>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2"/>
                  <a:stretch>
                    <a:fillRect r="-4615"/>
                  </a:stretch>
                </a:blipFill>
              </p:spPr>
              <p:txBody>
                <a:bodyPr/>
                <a:lstStyle/>
                <a:p>
                  <a:r>
                    <a:rPr lang="en-US">
                      <a:noFill/>
                    </a:rPr>
                    <a:t> </a:t>
                  </a:r>
                </a:p>
              </p:txBody>
            </p:sp>
          </mc:Fallback>
        </mc:AlternateContent>
      </p:grpSp>
      <p:sp>
        <p:nvSpPr>
          <p:cNvPr id="6" name="Rectangle 5"/>
          <p:cNvSpPr/>
          <p:nvPr/>
        </p:nvSpPr>
        <p:spPr>
          <a:xfrm>
            <a:off x="6531804" y="1539351"/>
            <a:ext cx="5537681" cy="4850551"/>
          </a:xfrm>
          <a:prstGeom prst="rect">
            <a:avLst/>
          </a:prstGeom>
          <a:blipFill dpi="0" rotWithShape="1">
            <a:blip r:embed="rId1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68" name="Table 67"/>
              <p:cNvGraphicFramePr>
                <a:graphicFrameLocks noGrp="1"/>
              </p:cNvGraphicFramePr>
              <p:nvPr>
                <p:extLst/>
              </p:nvPr>
            </p:nvGraphicFramePr>
            <p:xfrm>
              <a:off x="9736765" y="2700243"/>
              <a:ext cx="388195"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68" name="Table 67"/>
              <p:cNvGraphicFramePr>
                <a:graphicFrameLocks noGrp="1"/>
              </p:cNvGraphicFramePr>
              <p:nvPr>
                <p:extLst/>
              </p:nvPr>
            </p:nvGraphicFramePr>
            <p:xfrm>
              <a:off x="9736765" y="2700241"/>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4"/>
                          <a:stretch>
                            <a:fillRect l="-1563" t="-600000" r="-4688" b="-384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9" name="Table 68"/>
              <p:cNvGraphicFramePr>
                <a:graphicFrameLocks noGrp="1"/>
              </p:cNvGraphicFramePr>
              <p:nvPr>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𝟏</m:t>
                                    </m:r>
                                  </m:sub>
                                </m:sSub>
                              </m:oMath>
                            </m:oMathPara>
                          </a14:m>
                          <a:endParaRPr lang="en-US" sz="1500" b="1" dirty="0">
                            <a:solidFill>
                              <a:srgbClr val="C00000"/>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𝟐</m:t>
                                    </m:r>
                                  </m:sub>
                                </m:sSub>
                              </m:oMath>
                            </m:oMathPara>
                          </a14:m>
                          <a:endParaRPr lang="en-US" sz="1500" b="1" dirty="0">
                            <a:solidFill>
                              <a:srgbClr val="C00000"/>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69" name="Table 68"/>
              <p:cNvGraphicFramePr>
                <a:graphicFrameLocks noGrp="1"/>
              </p:cNvGraphicFramePr>
              <p:nvPr>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5"/>
                          <a:stretch>
                            <a:fillRect l="-1563" t="-600000" r="-4688" b="-3846"/>
                          </a:stretch>
                        </a:blipFill>
                      </a:tcPr>
                    </a:tc>
                  </a:tr>
                </a:tbl>
              </a:graphicData>
            </a:graphic>
          </p:graphicFrame>
        </mc:Fallback>
      </mc:AlternateContent>
      <p:graphicFrame>
        <p:nvGraphicFramePr>
          <p:cNvPr id="70" name="Table 69"/>
          <p:cNvGraphicFramePr>
            <a:graphicFrameLocks noGrp="1"/>
          </p:cNvGraphicFramePr>
          <p:nvPr>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extLst>
                    <a:ext uri="{9D8B030D-6E8A-4147-A177-3AD203B41FA5}">
                      <a16:colId xmlns:a16="http://schemas.microsoft.com/office/drawing/2014/main" val="20000"/>
                    </a:ext>
                  </a:extLst>
                </a:gridCol>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1" name="TextBox 70"/>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10364918" y="4586523"/>
                <a:ext cx="320121" cy="313588"/>
              </a:xfrm>
              <a:prstGeom prst="rect">
                <a:avLst/>
              </a:prstGeom>
              <a:blipFill rotWithShape="0">
                <a:blip r:embed="rId16"/>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10364918" y="4254054"/>
                <a:ext cx="320121" cy="313588"/>
              </a:xfrm>
              <a:prstGeom prst="rect">
                <a:avLst/>
              </a:prstGeom>
              <a:blipFill rotWithShape="0">
                <a:blip r:embed="rId17"/>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0374746" y="3651037"/>
                <a:ext cx="127230" cy="313588"/>
              </a:xfrm>
              <a:prstGeom prst="rect">
                <a:avLst/>
              </a:prstGeom>
              <a:blipFill rotWithShape="0">
                <a:blip r:embed="rId18"/>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10364918" y="2668027"/>
                <a:ext cx="320121" cy="313588"/>
              </a:xfrm>
              <a:prstGeom prst="rect">
                <a:avLst/>
              </a:prstGeom>
              <a:blipFill rotWithShape="0">
                <a:blip r:embed="rId19"/>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20"/>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21"/>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22"/>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760396" y="5413134"/>
                <a:ext cx="2014037"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6760394" y="5413133"/>
                <a:ext cx="2014037" cy="622414"/>
              </a:xfrm>
              <a:prstGeom prst="rect">
                <a:avLst/>
              </a:prstGeom>
              <a:blipFill rotWithShape="0">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48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par>
                                <p:cTn id="26" presetID="10" presetClass="exit" presetSubtype="0" fill="hold" nodeType="withEffect">
                                  <p:stCondLst>
                                    <p:cond delay="0"/>
                                  </p:stCondLst>
                                  <p:childTnLst>
                                    <p:animEffect transition="out" filter="fade">
                                      <p:cBhvr>
                                        <p:cTn id="27" dur="500"/>
                                        <p:tgtEl>
                                          <p:spTgt spid="68"/>
                                        </p:tgtEl>
                                      </p:cBhvr>
                                    </p:animEffect>
                                    <p:set>
                                      <p:cBhvr>
                                        <p:cTn id="28" dur="1" fill="hold">
                                          <p:stCondLst>
                                            <p:cond delay="499"/>
                                          </p:stCondLst>
                                        </p:cTn>
                                        <p:tgtEl>
                                          <p:spTgt spid="6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0"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childTnLst>
                                </p:cTn>
                              </p:par>
                              <p:par>
                                <p:cTn id="36" presetID="10" presetClass="exit" presetSubtype="0" fill="hold" grpId="0" nodeType="withEffect">
                                  <p:stCondLst>
                                    <p:cond delay="0"/>
                                  </p:stCondLst>
                                  <p:childTnLst>
                                    <p:animEffect transition="out" filter="fade">
                                      <p:cBhvr>
                                        <p:cTn id="37" dur="500"/>
                                        <p:tgtEl>
                                          <p:spTgt spid="308"/>
                                        </p:tgtEl>
                                      </p:cBhvr>
                                    </p:animEffect>
                                    <p:set>
                                      <p:cBhvr>
                                        <p:cTn id="38" dur="1" fill="hold">
                                          <p:stCondLst>
                                            <p:cond delay="499"/>
                                          </p:stCondLst>
                                        </p:cTn>
                                        <p:tgtEl>
                                          <p:spTgt spid="3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p:bldP spid="6" grpId="0" animBg="1"/>
      <p:bldP spid="75" grpId="0"/>
      <p:bldP spid="76" grpId="0"/>
      <p:bldP spid="77" grpId="0"/>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7668699" y="2659782"/>
              <a:ext cx="776390"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gridCol w="388195">
                      <a:extLst>
                        <a:ext uri="{9D8B030D-6E8A-4147-A177-3AD203B41FA5}">
                          <a16:colId xmlns:a16="http://schemas.microsoft.com/office/drawing/2014/main" val="20001"/>
                        </a:ext>
                      </a:extLst>
                    </a:gridCol>
                  </a:tblGrid>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r>
                                  <a:rPr lang="en-US" sz="1500" b="1" i="1" smtClean="0">
                                    <a:solidFill>
                                      <a:schemeClr val="tx1"/>
                                    </a:solidFill>
                                    <a:latin typeface="Cambria Math" panose="02040503050406030204" pitchFamily="18" charset="0"/>
                                  </a:rPr>
                                  <m:t>⊥</m:t>
                                </m:r>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nvPr>
            </p:nvGraphicFramePr>
            <p:xfrm>
              <a:off x="7668698" y="2659780"/>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1923" r="-101538" b="-600000"/>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1923" r="-3125" b="-600000"/>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103922" r="-3125" b="-511765"/>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200000"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300000" r="-101538" b="-3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300000" r="-3125" b="-3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400000" r="-3125" b="-201923"/>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509804" r="-3125" b="-105882"/>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38" t="-598077" r="-101538"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03125" t="-598077" r="-3125" b="-384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𝟏</m:t>
                                    </m:r>
                                  </m:sub>
                                </m:sSub>
                              </m:oMath>
                            </m:oMathPara>
                          </a14:m>
                          <a:endParaRPr lang="en-US" sz="1500" b="1" dirty="0">
                            <a:solidFill>
                              <a:srgbClr val="C00000"/>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𝟐</m:t>
                                    </m:r>
                                  </m:sub>
                                </m:sSub>
                              </m:oMath>
                            </m:oMathPara>
                          </a14:m>
                          <a:endParaRPr lang="en-US" sz="1500" b="1" dirty="0">
                            <a:solidFill>
                              <a:srgbClr val="C00000"/>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C00000"/>
                                        </a:solidFill>
                                        <a:latin typeface="Cambria Math" panose="02040503050406030204" pitchFamily="18" charset="0"/>
                                      </a:rPr>
                                    </m:ctrlPr>
                                  </m:sSubPr>
                                  <m:e>
                                    <m:r>
                                      <a:rPr lang="en-US" sz="1500" b="1" i="1" smtClean="0">
                                        <a:solidFill>
                                          <a:srgbClr val="C00000"/>
                                        </a:solidFill>
                                        <a:latin typeface="Cambria Math" panose="02040503050406030204" pitchFamily="18" charset="0"/>
                                      </a:rPr>
                                      <m:t>𝒎</m:t>
                                    </m:r>
                                  </m:e>
                                  <m:sub>
                                    <m:r>
                                      <a:rPr lang="en-US" sz="1500" b="1" i="1" smtClean="0">
                                        <a:solidFill>
                                          <a:srgbClr val="C00000"/>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4" name="Table 3"/>
              <p:cNvGraphicFramePr>
                <a:graphicFrameLocks noGrp="1"/>
              </p:cNvGraphicFramePr>
              <p:nvPr>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563" t="-600000" r="-4688" b="-3846"/>
                          </a:stretch>
                        </a:blipFill>
                      </a:tcPr>
                    </a:tc>
                  </a:tr>
                </a:tbl>
              </a:graphicData>
            </a:graphic>
          </p:graphicFrame>
        </mc:Fallback>
      </mc:AlternateContent>
      <p:sp>
        <p:nvSpPr>
          <p:cNvPr id="2" name="Title 1"/>
          <p:cNvSpPr>
            <a:spLocks noGrp="1"/>
          </p:cNvSpPr>
          <p:nvPr>
            <p:ph type="title"/>
          </p:nvPr>
        </p:nvSpPr>
        <p:spPr/>
        <p:txBody>
          <a:bodyPr/>
          <a:lstStyle/>
          <a:p>
            <a:r>
              <a:rPr lang="en-US" dirty="0"/>
              <a:t>Warm-Up:  The DongChenWen13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2"/>
                <a:ext cx="5037563" cy="4658285"/>
              </a:xfrm>
            </p:spPr>
            <p:txBody>
              <a:bodyPr/>
              <a:lstStyle/>
              <a:p>
                <a:r>
                  <a:rPr lang="en-US" dirty="0"/>
                  <a:t>Goal </a:t>
                </a:r>
                <a14:m>
                  <m:oMath xmlns:m="http://schemas.openxmlformats.org/officeDocument/2006/math">
                    <m:r>
                      <a:rPr lang="en-US" i="1" dirty="0" smtClean="0">
                        <a:latin typeface="Cambria Math" panose="02040503050406030204" pitchFamily="18" charset="0"/>
                      </a:rPr>
                      <m:t>−</m:t>
                    </m:r>
                  </m:oMath>
                </a14:m>
                <a:r>
                  <a:rPr lang="en-US" dirty="0"/>
                  <a:t> restrict the Receiver to a valid Bloom filter</a:t>
                </a:r>
              </a:p>
              <a:p>
                <a:pPr lvl="1"/>
                <a:r>
                  <a:rPr lang="en-US" b="0" dirty="0"/>
                  <a:t>Bloom filter of </a:t>
                </a:r>
                <a14:m>
                  <m:oMath xmlns:m="http://schemas.openxmlformats.org/officeDocument/2006/math">
                    <m:r>
                      <a:rPr lang="en-US" b="0" i="1" smtClean="0">
                        <a:latin typeface="Cambria Math" panose="02040503050406030204" pitchFamily="18" charset="0"/>
                      </a:rPr>
                      <m:t>𝑚</m:t>
                    </m:r>
                  </m:oMath>
                </a14:m>
                <a:r>
                  <a:rPr lang="en-US" b="0" dirty="0"/>
                  <a:t> bits contains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oMath>
                </a14:m>
                <a:r>
                  <a:rPr lang="en-US" dirty="0"/>
                  <a:t> ones</a:t>
                </a:r>
              </a:p>
              <a:p>
                <a:pPr lvl="4"/>
                <a:endParaRPr lang="en-US" dirty="0"/>
              </a:p>
              <a:p>
                <a:r>
                  <a:rPr lang="en-US" dirty="0"/>
                  <a:t>Make Receiver prove zero choice bits</a:t>
                </a:r>
              </a:p>
              <a:p>
                <a:pPr lvl="1"/>
                <a:r>
                  <a:rPr lang="en-US" dirty="0"/>
                  <a:t>Sample random key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𝜅</m:t>
                        </m:r>
                      </m:sup>
                    </m:sSup>
                  </m:oMath>
                </a14:m>
                <a:endParaRPr lang="en-US" dirty="0"/>
              </a:p>
              <a:p>
                <a:pPr lvl="1"/>
                <a:r>
                  <a:rPr lang="en-US" dirty="0"/>
                  <a:t>Generate a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oMath>
                </a14:m>
                <a:r>
                  <a:rPr lang="en-US" dirty="0"/>
                  <a:t> out of </a:t>
                </a:r>
                <a14:m>
                  <m:oMath xmlns:m="http://schemas.openxmlformats.org/officeDocument/2006/math">
                    <m:r>
                      <a:rPr lang="en-US" b="0" i="1" smtClean="0">
                        <a:latin typeface="Cambria Math" panose="02040503050406030204" pitchFamily="18" charset="0"/>
                      </a:rPr>
                      <m:t>𝑚</m:t>
                    </m:r>
                  </m:oMath>
                </a14:m>
                <a:r>
                  <a:rPr lang="en-US" dirty="0"/>
                  <a:t> secret sharing of </a:t>
                </a:r>
                <a14:m>
                  <m:oMath xmlns:m="http://schemas.openxmlformats.org/officeDocument/2006/math">
                    <m:r>
                      <a:rPr lang="en-US" b="0" i="1" smtClean="0">
                        <a:latin typeface="Cambria Math" panose="02040503050406030204" pitchFamily="18" charset="0"/>
                      </a:rPr>
                      <m:t>𝑠</m:t>
                    </m:r>
                  </m:oMath>
                </a14:m>
                <a:endParaRPr lang="en-US" dirty="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endParaRPr lang="en-US" dirty="0"/>
              </a:p>
              <a:p>
                <a:pPr lvl="4"/>
                <a:endParaRPr lang="en-US" dirty="0"/>
              </a:p>
              <a:p>
                <a:pPr lvl="1"/>
                <a:r>
                  <a:rPr lang="en-US" dirty="0"/>
                  <a:t>Transmit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as the </a:t>
                </a:r>
                <a14:m>
                  <m:oMath xmlns:m="http://schemas.openxmlformats.org/officeDocument/2006/math">
                    <m:r>
                      <a:rPr lang="en-US" b="0" i="1" smtClean="0">
                        <a:latin typeface="Cambria Math" panose="02040503050406030204" pitchFamily="18" charset="0"/>
                      </a:rPr>
                      <m:t>𝑖</m:t>
                    </m:r>
                  </m:oMath>
                </a14:m>
                <a:r>
                  <a:rPr lang="en-US" dirty="0"/>
                  <a:t>th zero OT message</a:t>
                </a:r>
              </a:p>
              <a:p>
                <a:pPr lvl="1"/>
                <a:r>
                  <a:rPr lang="en-US" dirty="0"/>
                  <a:t>Encrypt summary values with </a:t>
                </a:r>
                <a14:m>
                  <m:oMath xmlns:m="http://schemas.openxmlformats.org/officeDocument/2006/math">
                    <m:r>
                      <a:rPr lang="en-US" b="0" i="1" smtClean="0">
                        <a:latin typeface="Cambria Math" panose="02040503050406030204" pitchFamily="18" charset="0"/>
                      </a:rPr>
                      <m:t>𝑠</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0" y="1694890"/>
                <a:ext cx="5037562" cy="4658285"/>
              </a:xfrm>
              <a:blipFill rotWithShape="0">
                <a:blip r:embed="rId5"/>
                <a:stretch>
                  <a:fillRect l="-1090"/>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extLst>
                    <a:ext uri="{9D8B030D-6E8A-4147-A177-3AD203B41FA5}">
                      <a16:colId xmlns:a16="http://schemas.microsoft.com/office/drawing/2014/main" val="20000"/>
                    </a:ext>
                  </a:extLst>
                </a:gridCol>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64918" y="4586523"/>
                <a:ext cx="320121" cy="313588"/>
              </a:xfrm>
              <a:prstGeom prst="rect">
                <a:avLst/>
              </a:prstGeom>
              <a:blipFill rotWithShape="0">
                <a:blip r:embed="rId6"/>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0364918" y="4254054"/>
                <a:ext cx="320121" cy="313588"/>
              </a:xfrm>
              <a:prstGeom prst="rect">
                <a:avLst/>
              </a:prstGeom>
              <a:blipFill rotWithShape="0">
                <a:blip r:embed="rId7"/>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374746" y="3651037"/>
                <a:ext cx="127230" cy="313588"/>
              </a:xfrm>
              <a:prstGeom prst="rect">
                <a:avLst/>
              </a:prstGeom>
              <a:blipFill rotWithShape="0">
                <a:blip r:embed="rId8"/>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364918" y="2668027"/>
                <a:ext cx="320121" cy="313588"/>
              </a:xfrm>
              <a:prstGeom prst="rect">
                <a:avLst/>
              </a:prstGeom>
              <a:blipFill rotWithShape="0">
                <a:blip r:embed="rId9"/>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10"/>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11"/>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12"/>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3"/>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4"/>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5"/>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9" name="TextBox 38"/>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1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17"/>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18"/>
                <a:stretch>
                  <a:fillRect l="-14286" r="-114286"/>
                </a:stretch>
              </a:blipFill>
            </p:spPr>
            <p:txBody>
              <a:bodyPr/>
              <a:lstStyle/>
              <a:p>
                <a:r>
                  <a:rPr lang="en-US">
                    <a:noFill/>
                  </a:rPr>
                  <a:t> </a:t>
                </a:r>
              </a:p>
            </p:txBody>
          </p:sp>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8774432" y="5461131"/>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8774431" y="5461130"/>
                <a:ext cx="3547797" cy="549432"/>
              </a:xfrm>
              <a:prstGeom prst="rect">
                <a:avLst/>
              </a:prstGeom>
              <a:blipFill rotWithShape="0">
                <a:blip r:embed="rId19"/>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760396" y="5416179"/>
                <a:ext cx="2014037"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760394" y="5416179"/>
                <a:ext cx="2014037" cy="622414"/>
              </a:xfrm>
              <a:prstGeom prst="rect">
                <a:avLst/>
              </a:prstGeom>
              <a:blipFill rotWithShape="0">
                <a:blip r:embed="rId20"/>
                <a:stretch>
                  <a:fillRect/>
                </a:stretch>
              </a:blipFill>
            </p:spPr>
            <p:txBody>
              <a:bodyPr/>
              <a:lstStyle/>
              <a:p>
                <a:r>
                  <a:rPr lang="en-US">
                    <a:noFill/>
                  </a:rPr>
                  <a:t> </a:t>
                </a:r>
              </a:p>
            </p:txBody>
          </p:sp>
        </mc:Fallback>
      </mc:AlternateContent>
      <p:sp>
        <p:nvSpPr>
          <p:cNvPr id="50" name="Rectangle 49"/>
          <p:cNvSpPr/>
          <p:nvPr/>
        </p:nvSpPr>
        <p:spPr>
          <a:xfrm>
            <a:off x="6531804" y="1539351"/>
            <a:ext cx="5537681" cy="4850551"/>
          </a:xfrm>
          <a:prstGeom prst="rect">
            <a:avLst/>
          </a:prstGeom>
          <a:blipFill dpi="0" rotWithShape="1">
            <a:blip r:embed="rId21">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gridCol w="388195">
                      <a:extLst>
                        <a:ext uri="{9D8B030D-6E8A-4147-A177-3AD203B41FA5}">
                          <a16:colId xmlns:a16="http://schemas.microsoft.com/office/drawing/2014/main" val="20001"/>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52" name="Table 51"/>
              <p:cNvGraphicFramePr>
                <a:graphicFrameLocks noGrp="1"/>
              </p:cNvGraphicFramePr>
              <p:nvPr>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307843" r="-3125"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400000" r="-103125" b="-2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2"/>
                          <a:stretch>
                            <a:fillRect l="-101563" t="-600000" r="-3125" b="-3846"/>
                          </a:stretch>
                        </a:blipFill>
                      </a:tcPr>
                    </a:tc>
                  </a:tr>
                </a:tbl>
              </a:graphicData>
            </a:graphic>
          </p:graphicFrame>
        </mc:Fallback>
      </mc:AlternateContent>
      <mc:AlternateContent xmlns:mc="http://schemas.openxmlformats.org/markup-compatibility/2006" xmlns:a14="http://schemas.microsoft.com/office/drawing/2010/main">
        <mc:Choice Requires="a14">
          <p:sp>
            <p:nvSpPr>
              <p:cNvPr id="53" name="TextBox 52"/>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23"/>
                <a:stretch>
                  <a:fillRect/>
                </a:stretch>
              </a:blipFill>
            </p:spPr>
            <p:txBody>
              <a:bodyPr/>
              <a:lstStyle/>
              <a:p>
                <a:r>
                  <a:rPr lang="en-US">
                    <a:noFill/>
                  </a:rPr>
                  <a:t> </a:t>
                </a:r>
              </a:p>
            </p:txBody>
          </p:sp>
        </mc:Fallback>
      </mc:AlternateContent>
      <p:cxnSp>
        <p:nvCxnSpPr>
          <p:cNvPr id="57" name="Straight Arrow Connector 56"/>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59" name="TextBox 5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59" name="TextBox 5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10381411" y="3311313"/>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10381409" y="3311313"/>
                <a:ext cx="127230" cy="369332"/>
              </a:xfrm>
              <a:prstGeom prst="rect">
                <a:avLst/>
              </a:prstGeom>
              <a:blipFill rotWithShape="0">
                <a:blip r:embed="rId2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10395327" y="297886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10395325" y="2978862"/>
                <a:ext cx="127230" cy="369332"/>
              </a:xfrm>
              <a:prstGeom prst="rect">
                <a:avLst/>
              </a:prstGeom>
              <a:blipFill rotWithShape="0">
                <a:blip r:embed="rId2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10386411" y="3940203"/>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1</m:t>
                      </m:r>
                    </m:oMath>
                  </m:oMathPara>
                </a14:m>
                <a:endParaRPr lang="en-US" dirty="0">
                  <a:solidFill>
                    <a:srgbClr val="C00000"/>
                  </a:solidFill>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10386409" y="3940203"/>
                <a:ext cx="127230" cy="369332"/>
              </a:xfrm>
              <a:prstGeom prst="rect">
                <a:avLst/>
              </a:prstGeom>
              <a:blipFill rotWithShape="0">
                <a:blip r:embed="rId27"/>
                <a:stretch>
                  <a:fillRect l="-14286" r="-114286"/>
                </a:stretch>
              </a:blipFill>
            </p:spPr>
            <p:txBody>
              <a:bodyPr/>
              <a:lstStyle/>
              <a:p>
                <a:r>
                  <a:rPr lang="en-US">
                    <a:noFill/>
                  </a:rPr>
                  <a:t> </a:t>
                </a:r>
              </a:p>
            </p:txBody>
          </p:sp>
        </mc:Fallback>
      </mc:AlternateContent>
      <p:sp>
        <p:nvSpPr>
          <p:cNvPr id="51" name="Rectangle 39"/>
          <p:cNvSpPr/>
          <p:nvPr/>
        </p:nvSpPr>
        <p:spPr>
          <a:xfrm>
            <a:off x="6719777" y="1791587"/>
            <a:ext cx="5465784" cy="5066415"/>
          </a:xfrm>
          <a:custGeom>
            <a:avLst/>
            <a:gdLst>
              <a:gd name="connsiteX0" fmla="*/ 0 w 5465784"/>
              <a:gd name="connsiteY0" fmla="*/ 0 h 5055781"/>
              <a:gd name="connsiteX1" fmla="*/ 5465784 w 5465784"/>
              <a:gd name="connsiteY1" fmla="*/ 0 h 5055781"/>
              <a:gd name="connsiteX2" fmla="*/ 5465784 w 5465784"/>
              <a:gd name="connsiteY2" fmla="*/ 5055781 h 5055781"/>
              <a:gd name="connsiteX3" fmla="*/ 0 w 5465784"/>
              <a:gd name="connsiteY3" fmla="*/ 5055781 h 5055781"/>
              <a:gd name="connsiteX4" fmla="*/ 0 w 5465784"/>
              <a:gd name="connsiteY4" fmla="*/ 0 h 5055781"/>
              <a:gd name="connsiteX0" fmla="*/ 0 w 5465784"/>
              <a:gd name="connsiteY0" fmla="*/ 10633 h 5066414"/>
              <a:gd name="connsiteX1" fmla="*/ 2945868 w 5465784"/>
              <a:gd name="connsiteY1" fmla="*/ 0 h 5066414"/>
              <a:gd name="connsiteX2" fmla="*/ 5465784 w 5465784"/>
              <a:gd name="connsiteY2" fmla="*/ 5066414 h 5066414"/>
              <a:gd name="connsiteX3" fmla="*/ 0 w 5465784"/>
              <a:gd name="connsiteY3" fmla="*/ 5066414 h 5066414"/>
              <a:gd name="connsiteX4" fmla="*/ 0 w 5465784"/>
              <a:gd name="connsiteY4" fmla="*/ 10633 h 5066414"/>
              <a:gd name="connsiteX0" fmla="*/ 0 w 5465784"/>
              <a:gd name="connsiteY0" fmla="*/ 10633 h 5066414"/>
              <a:gd name="connsiteX1" fmla="*/ 2945868 w 5465784"/>
              <a:gd name="connsiteY1" fmla="*/ 0 h 5066414"/>
              <a:gd name="connsiteX2" fmla="*/ 2945218 w 5465784"/>
              <a:gd name="connsiteY2" fmla="*/ 15950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2945868 w 5465784"/>
              <a:gd name="connsiteY1" fmla="*/ 0 h 5066414"/>
              <a:gd name="connsiteX2" fmla="*/ 2908004 w 5465784"/>
              <a:gd name="connsiteY2" fmla="*/ 3253564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2945868 w 5465784"/>
              <a:gd name="connsiteY1" fmla="*/ 0 h 5066414"/>
              <a:gd name="connsiteX2" fmla="*/ 3003697 w 5465784"/>
              <a:gd name="connsiteY2" fmla="*/ 3327992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5465784 w 5465784"/>
              <a:gd name="connsiteY3" fmla="*/ 5066414 h 5066414"/>
              <a:gd name="connsiteX4" fmla="*/ 0 w 5465784"/>
              <a:gd name="connsiteY4" fmla="*/ 5066414 h 5066414"/>
              <a:gd name="connsiteX5" fmla="*/ 0 w 5465784"/>
              <a:gd name="connsiteY5"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3003697 w 5465784"/>
              <a:gd name="connsiteY3" fmla="*/ 3317359 h 5066414"/>
              <a:gd name="connsiteX4" fmla="*/ 5465784 w 5465784"/>
              <a:gd name="connsiteY4" fmla="*/ 5066414 h 5066414"/>
              <a:gd name="connsiteX5" fmla="*/ 0 w 5465784"/>
              <a:gd name="connsiteY5" fmla="*/ 5066414 h 5066414"/>
              <a:gd name="connsiteX6" fmla="*/ 0 w 5465784"/>
              <a:gd name="connsiteY6" fmla="*/ 10633 h 5066414"/>
              <a:gd name="connsiteX0" fmla="*/ 0 w 5497032"/>
              <a:gd name="connsiteY0" fmla="*/ 10633 h 5066414"/>
              <a:gd name="connsiteX1" fmla="*/ 3036245 w 5497032"/>
              <a:gd name="connsiteY1" fmla="*/ 0 h 5066414"/>
              <a:gd name="connsiteX2" fmla="*/ 3003697 w 5497032"/>
              <a:gd name="connsiteY2" fmla="*/ 3327992 h 5066414"/>
              <a:gd name="connsiteX3" fmla="*/ 5497032 w 5497032"/>
              <a:gd name="connsiteY3" fmla="*/ 3296094 h 5066414"/>
              <a:gd name="connsiteX4" fmla="*/ 5465784 w 5497032"/>
              <a:gd name="connsiteY4" fmla="*/ 5066414 h 5066414"/>
              <a:gd name="connsiteX5" fmla="*/ 0 w 5497032"/>
              <a:gd name="connsiteY5" fmla="*/ 5066414 h 5066414"/>
              <a:gd name="connsiteX6" fmla="*/ 0 w 5497032"/>
              <a:gd name="connsiteY6" fmla="*/ 10633 h 5066414"/>
              <a:gd name="connsiteX0" fmla="*/ 0 w 5465784"/>
              <a:gd name="connsiteY0" fmla="*/ 10633 h 5066414"/>
              <a:gd name="connsiteX1" fmla="*/ 3036245 w 5465784"/>
              <a:gd name="connsiteY1" fmla="*/ 0 h 5066414"/>
              <a:gd name="connsiteX2" fmla="*/ 3003697 w 5465784"/>
              <a:gd name="connsiteY2" fmla="*/ 3327992 h 5066414"/>
              <a:gd name="connsiteX3" fmla="*/ 5417288 w 5465784"/>
              <a:gd name="connsiteY3" fmla="*/ 3306727 h 5066414"/>
              <a:gd name="connsiteX4" fmla="*/ 5465784 w 5465784"/>
              <a:gd name="connsiteY4" fmla="*/ 5066414 h 5066414"/>
              <a:gd name="connsiteX5" fmla="*/ 0 w 5465784"/>
              <a:gd name="connsiteY5" fmla="*/ 5066414 h 5066414"/>
              <a:gd name="connsiteX6" fmla="*/ 0 w 5465784"/>
              <a:gd name="connsiteY6" fmla="*/ 10633 h 506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5784" h="5066414">
                <a:moveTo>
                  <a:pt x="0" y="10633"/>
                </a:moveTo>
                <a:lnTo>
                  <a:pt x="3036245" y="0"/>
                </a:lnTo>
                <a:cubicBezTo>
                  <a:pt x="3036028" y="5317"/>
                  <a:pt x="3003914" y="3322675"/>
                  <a:pt x="3003697" y="3327992"/>
                </a:cubicBezTo>
                <a:lnTo>
                  <a:pt x="5417288" y="3306727"/>
                </a:lnTo>
                <a:lnTo>
                  <a:pt x="5465784" y="5066414"/>
                </a:lnTo>
                <a:lnTo>
                  <a:pt x="0" y="5066414"/>
                </a:lnTo>
                <a:lnTo>
                  <a:pt x="0" y="10633"/>
                </a:lnTo>
                <a:close/>
              </a:path>
            </a:pathLst>
          </a:custGeom>
          <a:blipFill dpi="0" rotWithShape="1">
            <a:blip r:embed="rId28">
              <a:alphaModFix amt="88000"/>
            </a:blip>
            <a:srcRect/>
            <a:stretch>
              <a:fillRect l="-123297" t="-7881"/>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9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0" presetClass="exit" presetSubtype="0" fill="hold" grpId="0" nodeType="withEffect">
                                  <p:stCondLst>
                                    <p:cond delay="0"/>
                                  </p:stCondLst>
                                  <p:childTnLst>
                                    <p:animEffect transition="out" filter="fade">
                                      <p:cBhvr>
                                        <p:cTn id="24" dur="500"/>
                                        <p:tgtEl>
                                          <p:spTgt spid="51"/>
                                        </p:tgtEl>
                                      </p:cBhvr>
                                    </p:animEffect>
                                    <p:set>
                                      <p:cBhvr>
                                        <p:cTn id="25" dur="1" fill="hold">
                                          <p:stCondLst>
                                            <p:cond delay="499"/>
                                          </p:stCondLst>
                                        </p:cTn>
                                        <p:tgtEl>
                                          <p:spTgt spid="51"/>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xit" presetSubtype="0" fill="hold"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 presetClass="entr" presetSubtype="0" fill="hold" nodeType="withEffect">
                                  <p:stCondLst>
                                    <p:cond delay="0"/>
                                  </p:stCondLst>
                                  <p:childTnLst>
                                    <p:set>
                                      <p:cBhvr>
                                        <p:cTn id="53" dur="1" fill="hold">
                                          <p:stCondLst>
                                            <p:cond delay="0"/>
                                          </p:stCondLst>
                                        </p:cTn>
                                        <p:tgtEl>
                                          <p:spTgt spid="5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9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50" grpId="0" animBg="1"/>
      <p:bldP spid="53" grpId="0"/>
      <p:bldP spid="58" grpId="0"/>
      <p:bldP spid="59" grpId="0"/>
      <p:bldP spid="93" grpId="0"/>
      <p:bldP spid="94" grpId="0"/>
      <p:bldP spid="95" grpId="0"/>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The DongChenWen13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2"/>
                <a:ext cx="5037563" cy="4658285"/>
              </a:xfrm>
            </p:spPr>
            <p:txBody>
              <a:bodyPr/>
              <a:lstStyle/>
              <a:p>
                <a:r>
                  <a:rPr lang="en-US" dirty="0"/>
                  <a:t>Goal </a:t>
                </a:r>
                <a14:m>
                  <m:oMath xmlns:m="http://schemas.openxmlformats.org/officeDocument/2006/math">
                    <m:r>
                      <a:rPr lang="en-US" i="1" dirty="0" smtClean="0">
                        <a:latin typeface="Cambria Math" panose="02040503050406030204" pitchFamily="18" charset="0"/>
                      </a:rPr>
                      <m:t>−</m:t>
                    </m:r>
                  </m:oMath>
                </a14:m>
                <a:r>
                  <a:rPr lang="en-US" dirty="0"/>
                  <a:t> restrict the Receiver to a valid Bloom filter</a:t>
                </a:r>
              </a:p>
              <a:p>
                <a:pPr lvl="1"/>
                <a:r>
                  <a:rPr lang="en-US" b="0" dirty="0"/>
                  <a:t>Bloom filter of </a:t>
                </a:r>
                <a14:m>
                  <m:oMath xmlns:m="http://schemas.openxmlformats.org/officeDocument/2006/math">
                    <m:r>
                      <a:rPr lang="en-US" b="0" i="1" smtClean="0">
                        <a:latin typeface="Cambria Math" panose="02040503050406030204" pitchFamily="18" charset="0"/>
                      </a:rPr>
                      <m:t>𝑚</m:t>
                    </m:r>
                  </m:oMath>
                </a14:m>
                <a:r>
                  <a:rPr lang="en-US" b="0" dirty="0"/>
                  <a:t> bits contains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oMath>
                </a14:m>
                <a:r>
                  <a:rPr lang="en-US" dirty="0"/>
                  <a:t> ones</a:t>
                </a:r>
              </a:p>
              <a:p>
                <a:pPr lvl="4"/>
                <a:endParaRPr lang="en-US" dirty="0"/>
              </a:p>
              <a:p>
                <a:r>
                  <a:rPr lang="en-US" dirty="0"/>
                  <a:t>Make Receiver prove zero choice bits</a:t>
                </a:r>
              </a:p>
              <a:p>
                <a:pPr lvl="1"/>
                <a:r>
                  <a:rPr lang="en-US" dirty="0"/>
                  <a:t>Sample random key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𝜅</m:t>
                        </m:r>
                      </m:sup>
                    </m:sSup>
                  </m:oMath>
                </a14:m>
                <a:endParaRPr lang="en-US" dirty="0"/>
              </a:p>
              <a:p>
                <a:pPr lvl="1"/>
                <a:r>
                  <a:rPr lang="en-US" dirty="0"/>
                  <a:t>Generate a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oMath>
                </a14:m>
                <a:r>
                  <a:rPr lang="en-US" dirty="0"/>
                  <a:t> out of </a:t>
                </a:r>
                <a14:m>
                  <m:oMath xmlns:m="http://schemas.openxmlformats.org/officeDocument/2006/math">
                    <m:r>
                      <a:rPr lang="en-US" b="0" i="1" smtClean="0">
                        <a:latin typeface="Cambria Math" panose="02040503050406030204" pitchFamily="18" charset="0"/>
                      </a:rPr>
                      <m:t>𝑚</m:t>
                    </m:r>
                  </m:oMath>
                </a14:m>
                <a:r>
                  <a:rPr lang="en-US" dirty="0"/>
                  <a:t> secret sharing of </a:t>
                </a:r>
                <a14:m>
                  <m:oMath xmlns:m="http://schemas.openxmlformats.org/officeDocument/2006/math">
                    <m:r>
                      <a:rPr lang="en-US" b="0" i="1" smtClean="0">
                        <a:latin typeface="Cambria Math" panose="02040503050406030204" pitchFamily="18" charset="0"/>
                      </a:rPr>
                      <m:t>𝑠</m:t>
                    </m:r>
                  </m:oMath>
                </a14:m>
                <a:endParaRPr lang="en-US" dirty="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endParaRPr lang="en-US" dirty="0"/>
              </a:p>
              <a:p>
                <a:pPr lvl="4"/>
                <a:endParaRPr lang="en-US" dirty="0"/>
              </a:p>
              <a:p>
                <a:pPr lvl="1"/>
                <a:r>
                  <a:rPr lang="en-US" dirty="0"/>
                  <a:t>Transmit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as the </a:t>
                </a:r>
                <a14:m>
                  <m:oMath xmlns:m="http://schemas.openxmlformats.org/officeDocument/2006/math">
                    <m:r>
                      <a:rPr lang="en-US" b="0" i="1" smtClean="0">
                        <a:latin typeface="Cambria Math" panose="02040503050406030204" pitchFamily="18" charset="0"/>
                      </a:rPr>
                      <m:t>𝑖</m:t>
                    </m:r>
                  </m:oMath>
                </a14:m>
                <a:r>
                  <a:rPr lang="en-US" dirty="0"/>
                  <a:t>th zero OT message</a:t>
                </a:r>
              </a:p>
              <a:p>
                <a:pPr lvl="1"/>
                <a:r>
                  <a:rPr lang="en-US" dirty="0"/>
                  <a:t>Encrypt summary values with </a:t>
                </a:r>
                <a14:m>
                  <m:oMath xmlns:m="http://schemas.openxmlformats.org/officeDocument/2006/math">
                    <m:r>
                      <a:rPr lang="en-US" i="1">
                        <a:latin typeface="Cambria Math" panose="02040503050406030204" pitchFamily="18" charset="0"/>
                      </a:rPr>
                      <m:t>𝑠</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1" y="1694892"/>
                <a:ext cx="5037563" cy="4658285"/>
              </a:xfrm>
              <a:blipFill rotWithShape="0">
                <a:blip r:embed="rId3"/>
                <a:stretch>
                  <a:fillRect l="-1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11"/>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12"/>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13"/>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4"/>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5"/>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6"/>
                  <a:stretch>
                    <a:fillRect r="-4615"/>
                  </a:stretch>
                </a:blipFill>
              </p:spPr>
              <p:txBody>
                <a:bodyPr/>
                <a:lstStyle/>
                <a:p>
                  <a:r>
                    <a:rPr lang="en-US">
                      <a:noFill/>
                    </a:rPr>
                    <a:t> </a:t>
                  </a:r>
                </a:p>
              </p:txBody>
            </p:sp>
          </mc:Fallback>
        </mc:AlternateContent>
      </p:grpSp>
      <p:sp>
        <p:nvSpPr>
          <p:cNvPr id="50" name="Rectangle 49"/>
          <p:cNvSpPr/>
          <p:nvPr/>
        </p:nvSpPr>
        <p:spPr>
          <a:xfrm>
            <a:off x="6531804" y="1539351"/>
            <a:ext cx="5537681" cy="4850551"/>
          </a:xfrm>
          <a:prstGeom prst="rect">
            <a:avLst/>
          </a:prstGeom>
          <a:blipFill dpi="0" rotWithShape="1">
            <a:blip r:embed="rId17">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ext uri="{D42A27DB-BD31-4B8C-83A1-F6EECF244321}">
                    <p14:modId xmlns:p14="http://schemas.microsoft.com/office/powerpoint/2010/main" val="1718431002"/>
                  </p:ext>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gridCol w="388195">
                      <a:extLst>
                        <a:ext uri="{9D8B030D-6E8A-4147-A177-3AD203B41FA5}">
                          <a16:colId xmlns:a16="http://schemas.microsoft.com/office/drawing/2014/main" val="20001"/>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46" name="Table 45"/>
              <p:cNvGraphicFramePr>
                <a:graphicFrameLocks noGrp="1"/>
              </p:cNvGraphicFramePr>
              <p:nvPr>
                <p:extLst>
                  <p:ext uri="{D42A27DB-BD31-4B8C-83A1-F6EECF244321}">
                    <p14:modId xmlns:p14="http://schemas.microsoft.com/office/powerpoint/2010/main" val="1718431002"/>
                  </p:ext>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307843" r="-3125"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400000" r="-103125" b="-2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600000" r="-3125" b="-3846"/>
                          </a:stretch>
                        </a:blipFill>
                      </a:tcPr>
                    </a:tc>
                  </a:tr>
                </a:tbl>
              </a:graphicData>
            </a:graphic>
          </p:graphicFrame>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648624326"/>
                  </p:ext>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08B008"/>
                                        </a:solidFill>
                                        <a:latin typeface="Cambria Math" panose="02040503050406030204" pitchFamily="18" charset="0"/>
                                      </a:rPr>
                                    </m:ctrlPr>
                                  </m:sSubPr>
                                  <m:e>
                                    <m:r>
                                      <a:rPr lang="en-US" sz="1500" b="1" i="1" smtClean="0">
                                        <a:solidFill>
                                          <a:srgbClr val="08B008"/>
                                        </a:solidFill>
                                        <a:latin typeface="Cambria Math" panose="02040503050406030204" pitchFamily="18" charset="0"/>
                                      </a:rPr>
                                      <m:t>𝒔</m:t>
                                    </m:r>
                                  </m:e>
                                  <m:sub>
                                    <m:r>
                                      <a:rPr lang="en-US" sz="1500" b="1" i="1" smtClean="0">
                                        <a:solidFill>
                                          <a:srgbClr val="08B008"/>
                                        </a:solidFill>
                                        <a:latin typeface="Cambria Math" panose="02040503050406030204" pitchFamily="18" charset="0"/>
                                      </a:rPr>
                                      <m:t>𝟏</m:t>
                                    </m:r>
                                  </m:sub>
                                </m:sSub>
                              </m:oMath>
                            </m:oMathPara>
                          </a14:m>
                          <a:endParaRPr lang="en-US" sz="1500" b="1" dirty="0">
                            <a:solidFill>
                              <a:srgbClr val="08B008"/>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08B008"/>
                                        </a:solidFill>
                                        <a:latin typeface="Cambria Math" panose="02040503050406030204" pitchFamily="18" charset="0"/>
                                      </a:rPr>
                                    </m:ctrlPr>
                                  </m:sSubPr>
                                  <m:e>
                                    <m:r>
                                      <a:rPr lang="en-US" sz="1500" b="1" i="1" smtClean="0">
                                        <a:solidFill>
                                          <a:srgbClr val="08B008"/>
                                        </a:solidFill>
                                        <a:latin typeface="Cambria Math" panose="02040503050406030204" pitchFamily="18" charset="0"/>
                                      </a:rPr>
                                      <m:t>𝒔</m:t>
                                    </m:r>
                                  </m:e>
                                  <m:sub>
                                    <m:r>
                                      <a:rPr lang="en-US" sz="1500" b="1" i="1" smtClean="0">
                                        <a:solidFill>
                                          <a:srgbClr val="08B008"/>
                                        </a:solidFill>
                                        <a:latin typeface="Cambria Math" panose="02040503050406030204" pitchFamily="18" charset="0"/>
                                      </a:rPr>
                                      <m:t>𝟐</m:t>
                                    </m:r>
                                  </m:sub>
                                </m:sSub>
                              </m:oMath>
                            </m:oMathPara>
                          </a14:m>
                          <a:endParaRPr lang="en-US" sz="1500" b="1" dirty="0">
                            <a:solidFill>
                              <a:srgbClr val="08B008"/>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rgbClr val="08B008"/>
                                        </a:solidFill>
                                        <a:latin typeface="Cambria Math" panose="02040503050406030204" pitchFamily="18" charset="0"/>
                                      </a:rPr>
                                    </m:ctrlPr>
                                  </m:sSubPr>
                                  <m:e>
                                    <m:r>
                                      <a:rPr lang="en-US" sz="1500" b="1" i="1" smtClean="0">
                                        <a:solidFill>
                                          <a:srgbClr val="08B008"/>
                                        </a:solidFill>
                                        <a:latin typeface="Cambria Math" panose="02040503050406030204" pitchFamily="18" charset="0"/>
                                      </a:rPr>
                                      <m:t>𝒔</m:t>
                                    </m:r>
                                  </m:e>
                                  <m:sub>
                                    <m:r>
                                      <a:rPr lang="en-US" sz="1500" b="1" i="1" smtClean="0">
                                        <a:solidFill>
                                          <a:srgbClr val="08B008"/>
                                        </a:solidFill>
                                        <a:latin typeface="Cambria Math" panose="02040503050406030204" pitchFamily="18" charset="0"/>
                                      </a:rPr>
                                      <m:t>𝟒</m:t>
                                    </m:r>
                                  </m:sub>
                                </m:sSub>
                              </m:oMath>
                            </m:oMathPara>
                          </a14:m>
                          <a:endParaRPr lang="en-US" sz="1500" b="1" dirty="0">
                            <a:solidFill>
                              <a:srgbClr val="08B008"/>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648624326"/>
                  </p:ext>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600000" r="-4688" b="-3846"/>
                          </a:stretch>
                        </a:blipFill>
                      </a:tcPr>
                    </a:tc>
                  </a:tr>
                </a:tbl>
              </a:graphicData>
            </a:graphic>
          </p:graphicFrame>
        </mc:Fallback>
      </mc:AlternateContent>
      <p:graphicFrame>
        <p:nvGraphicFramePr>
          <p:cNvPr id="5" name="Table 4"/>
          <p:cNvGraphicFramePr>
            <a:graphicFrameLocks noGrp="1"/>
          </p:cNvGraphicFramePr>
          <p:nvPr>
            <p:extLst>
              <p:ext uri="{D42A27DB-BD31-4B8C-83A1-F6EECF244321}">
                <p14:modId xmlns:p14="http://schemas.microsoft.com/office/powerpoint/2010/main" val="2337784462"/>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extLst>
                    <a:ext uri="{9D8B030D-6E8A-4147-A177-3AD203B41FA5}">
                      <a16:colId xmlns:a16="http://schemas.microsoft.com/office/drawing/2014/main" val="20000"/>
                    </a:ext>
                  </a:extLst>
                </a:gridCol>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64918" y="4586523"/>
                <a:ext cx="320121" cy="313588"/>
              </a:xfrm>
              <a:prstGeom prst="rect">
                <a:avLst/>
              </a:prstGeom>
              <a:blipFill rotWithShape="0">
                <a:blip r:embed="rId7"/>
                <a:stretch>
                  <a:fillRect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0364918" y="4254054"/>
                <a:ext cx="320121" cy="313588"/>
              </a:xfrm>
              <a:prstGeom prst="rect">
                <a:avLst/>
              </a:prstGeom>
              <a:blipFill rotWithShape="0">
                <a:blip r:embed="rId8"/>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374746" y="3651037"/>
                <a:ext cx="127230" cy="313588"/>
              </a:xfrm>
              <a:prstGeom prst="rect">
                <a:avLst/>
              </a:prstGeom>
              <a:blipFill rotWithShape="0">
                <a:blip r:embed="rId9"/>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364918" y="2668027"/>
                <a:ext cx="320121" cy="313588"/>
              </a:xfrm>
              <a:prstGeom prst="rect">
                <a:avLst/>
              </a:prstGeom>
              <a:blipFill rotWithShape="0">
                <a:blip r:embed="rId10"/>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08B008"/>
                          </a:solidFill>
                          <a:latin typeface="Cambria Math" panose="02040503050406030204" pitchFamily="18" charset="0"/>
                        </a:rPr>
                        <m:t>0</m:t>
                      </m:r>
                    </m:oMath>
                  </m:oMathPara>
                </a14:m>
                <a:endParaRPr lang="en-US" dirty="0">
                  <a:solidFill>
                    <a:srgbClr val="08B008"/>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24"/>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08B008"/>
                          </a:solidFill>
                          <a:latin typeface="Cambria Math" panose="02040503050406030204" pitchFamily="18" charset="0"/>
                        </a:rPr>
                        <m:t>0</m:t>
                      </m:r>
                    </m:oMath>
                  </m:oMathPara>
                </a14:m>
                <a:endParaRPr lang="en-US" dirty="0">
                  <a:solidFill>
                    <a:srgbClr val="08B008"/>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25"/>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08B008"/>
                          </a:solidFill>
                          <a:latin typeface="Cambria Math" panose="02040503050406030204" pitchFamily="18" charset="0"/>
                        </a:rPr>
                        <m:t>0</m:t>
                      </m:r>
                    </m:oMath>
                  </m:oMathPara>
                </a14:m>
                <a:endParaRPr lang="en-US" dirty="0">
                  <a:solidFill>
                    <a:srgbClr val="08B008"/>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26"/>
                <a:stretch>
                  <a:fillRect l="-14286" r="-114286"/>
                </a:stretch>
              </a:blipFill>
            </p:spPr>
            <p:txBody>
              <a:bodyPr/>
              <a:lstStyle/>
              <a:p>
                <a:r>
                  <a:rPr lang="en-US">
                    <a:noFill/>
                  </a:rPr>
                  <a:t> </a:t>
                </a:r>
              </a:p>
            </p:txBody>
          </p:sp>
        </mc:Fallback>
      </mc:AlternateContent>
    </p:spTree>
    <p:extLst>
      <p:ext uri="{BB962C8B-B14F-4D97-AF65-F5344CB8AC3E}">
        <p14:creationId xmlns:p14="http://schemas.microsoft.com/office/powerpoint/2010/main" val="21003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The DongChenWen13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2"/>
                <a:ext cx="5037563" cy="4658285"/>
              </a:xfrm>
            </p:spPr>
            <p:txBody>
              <a:bodyPr/>
              <a:lstStyle/>
              <a:p>
                <a:r>
                  <a:rPr lang="en-US" dirty="0"/>
                  <a:t>Is this secure?</a:t>
                </a:r>
              </a:p>
              <a:p>
                <a:pPr lvl="1"/>
                <a:r>
                  <a:rPr lang="en-US" dirty="0"/>
                  <a:t>Receiver is forced to use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2</m:t>
                        </m:r>
                      </m:den>
                    </m:f>
                  </m:oMath>
                </a14:m>
                <a:r>
                  <a:rPr lang="en-US" dirty="0"/>
                  <a:t> ones</a:t>
                </a:r>
              </a:p>
              <a:p>
                <a:pPr lvl="1"/>
                <a:r>
                  <a:rPr lang="en-US" dirty="0"/>
                  <a:t>Selective failure attack by the Sender…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1" y="1694892"/>
                <a:ext cx="5037563" cy="4658285"/>
              </a:xfrm>
              <a:blipFill rotWithShape="0">
                <a:blip r:embed="rId3"/>
                <a:stretch>
                  <a:fillRect l="-1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4"/>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5"/>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6"/>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7"/>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8"/>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9"/>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gridCol w="388195">
                      <a:extLst>
                        <a:ext uri="{9D8B030D-6E8A-4147-A177-3AD203B41FA5}">
                          <a16:colId xmlns:a16="http://schemas.microsoft.com/office/drawing/2014/main" val="20001"/>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46" name="Table 45"/>
              <p:cNvGraphicFramePr>
                <a:graphicFrameLocks noGrp="1"/>
              </p:cNvGraphicFramePr>
              <p:nvPr>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307843" r="-3125"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400000" r="-103125" b="-2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600000" r="-3125" b="-3846"/>
                          </a:stretch>
                        </a:blipFill>
                      </a:tcPr>
                    </a:tc>
                  </a:tr>
                </a:tbl>
              </a:graphicData>
            </a:graphic>
          </p:graphicFrame>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420660424"/>
                  </p:ext>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420660424"/>
                  </p:ext>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600000" r="-4688" b="-3846"/>
                          </a:stretch>
                        </a:blipFill>
                      </a:tcPr>
                    </a:tc>
                  </a:tr>
                </a:tbl>
              </a:graphicData>
            </a:graphic>
          </p:graphicFrame>
        </mc:Fallback>
      </mc:AlternateContent>
      <p:graphicFrame>
        <p:nvGraphicFramePr>
          <p:cNvPr id="5" name="Table 4"/>
          <p:cNvGraphicFramePr>
            <a:graphicFrameLocks noGrp="1"/>
          </p:cNvGraphicFramePr>
          <p:nvPr>
            <p:extLst>
              <p:ext uri="{D42A27DB-BD31-4B8C-83A1-F6EECF244321}">
                <p14:modId xmlns:p14="http://schemas.microsoft.com/office/powerpoint/2010/main" val="2118116993"/>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extLst>
                    <a:ext uri="{9D8B030D-6E8A-4147-A177-3AD203B41FA5}">
                      <a16:colId xmlns:a16="http://schemas.microsoft.com/office/drawing/2014/main" val="20000"/>
                    </a:ext>
                  </a:extLst>
                </a:gridCol>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0364918" y="4586523"/>
                <a:ext cx="377026" cy="369332"/>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0364918" y="4254054"/>
                <a:ext cx="377026" cy="369332"/>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374746" y="3651037"/>
                <a:ext cx="127230" cy="369332"/>
              </a:xfrm>
              <a:prstGeom prst="rect">
                <a:avLst/>
              </a:prstGeom>
              <a:blipFill rotWithShape="0">
                <a:blip r:embed="rId2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0364918" y="2668027"/>
                <a:ext cx="377026" cy="369332"/>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28"/>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29"/>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30"/>
                <a:stretch>
                  <a:fillRect l="-14286" r="-114286"/>
                </a:stretch>
              </a:blipFill>
            </p:spPr>
            <p:txBody>
              <a:bodyPr/>
              <a:lstStyle/>
              <a:p>
                <a:r>
                  <a:rPr lang="en-US">
                    <a:noFill/>
                  </a:rPr>
                  <a:t> </a:t>
                </a:r>
              </a:p>
            </p:txBody>
          </p:sp>
        </mc:Fallback>
      </mc:AlternateContent>
      <p:sp>
        <p:nvSpPr>
          <p:cNvPr id="42" name="Rectangle 41"/>
          <p:cNvSpPr/>
          <p:nvPr/>
        </p:nvSpPr>
        <p:spPr>
          <a:xfrm>
            <a:off x="9311452" y="442187"/>
            <a:ext cx="2242922" cy="646331"/>
          </a:xfrm>
          <a:prstGeom prst="rect">
            <a:avLst/>
          </a:prstGeom>
        </p:spPr>
        <p:txBody>
          <a:bodyPr wrap="none">
            <a:spAutoFit/>
          </a:bodyPr>
          <a:lstStyle/>
          <a:p>
            <a:r>
              <a:rPr lang="en-US" dirty="0">
                <a:solidFill>
                  <a:schemeClr val="bg1">
                    <a:lumMod val="50000"/>
                  </a:schemeClr>
                </a:solidFill>
              </a:rPr>
              <a:t>      [</a:t>
            </a:r>
            <a:r>
              <a:rPr lang="en-US" dirty="0">
                <a:solidFill>
                  <a:srgbClr val="C00000"/>
                </a:solidFill>
              </a:rPr>
              <a:t>Rindal</a:t>
            </a:r>
            <a:r>
              <a:rPr lang="en-US" dirty="0">
                <a:solidFill>
                  <a:schemeClr val="bg1">
                    <a:lumMod val="50000"/>
                  </a:schemeClr>
                </a:solidFill>
              </a:rPr>
              <a:t>Rosulek17,</a:t>
            </a:r>
          </a:p>
          <a:p>
            <a:r>
              <a:rPr lang="en-US" dirty="0">
                <a:solidFill>
                  <a:schemeClr val="bg1">
                    <a:lumMod val="50000"/>
                  </a:schemeClr>
                </a:solidFill>
              </a:rPr>
              <a:t>           Lambaek17]</a:t>
            </a:r>
          </a:p>
        </p:txBody>
      </p:sp>
    </p:spTree>
    <p:extLst>
      <p:ext uri="{BB962C8B-B14F-4D97-AF65-F5344CB8AC3E}">
        <p14:creationId xmlns:p14="http://schemas.microsoft.com/office/powerpoint/2010/main" val="373280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5" name="Table 44"/>
              <p:cNvGraphicFramePr>
                <a:graphicFrameLocks noGrp="1"/>
              </p:cNvGraphicFramePr>
              <p:nvPr>
                <p:extLst>
                  <p:ext uri="{D42A27DB-BD31-4B8C-83A1-F6EECF244321}">
                    <p14:modId xmlns:p14="http://schemas.microsoft.com/office/powerpoint/2010/main" val="2691572573"/>
                  </p:ext>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45" name="Table 44"/>
              <p:cNvGraphicFramePr>
                <a:graphicFrameLocks noGrp="1"/>
              </p:cNvGraphicFramePr>
              <p:nvPr>
                <p:extLst>
                  <p:ext uri="{D42A27DB-BD31-4B8C-83A1-F6EECF244321}">
                    <p14:modId xmlns:p14="http://schemas.microsoft.com/office/powerpoint/2010/main" val="2691572573"/>
                  </p:ext>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307843" r="-4688" b="-309804"/>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400000" r="-4688"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3"/>
                          <a:stretch>
                            <a:fillRect l="-1563" t="-600000" r="-4688" b="-3846"/>
                          </a:stretch>
                        </a:blipFill>
                      </a:tcPr>
                    </a:tc>
                  </a:tr>
                </a:tbl>
              </a:graphicData>
            </a:graphic>
          </p:graphicFrame>
        </mc:Fallback>
      </mc:AlternateContent>
      <p:graphicFrame>
        <p:nvGraphicFramePr>
          <p:cNvPr id="47" name="Table 46"/>
          <p:cNvGraphicFramePr>
            <a:graphicFrameLocks noGrp="1"/>
          </p:cNvGraphicFramePr>
          <p:nvPr>
            <p:extLst>
              <p:ext uri="{D42A27DB-BD31-4B8C-83A1-F6EECF244321}">
                <p14:modId xmlns:p14="http://schemas.microsoft.com/office/powerpoint/2010/main" val="2868439929"/>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extLst>
                    <a:ext uri="{9D8B030D-6E8A-4147-A177-3AD203B41FA5}">
                      <a16:colId xmlns:a16="http://schemas.microsoft.com/office/drawing/2014/main" val="20000"/>
                    </a:ext>
                  </a:extLst>
                </a:gridCol>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50" name="TextBox 49"/>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10364918" y="4586523"/>
                <a:ext cx="377026" cy="369332"/>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10364918" y="4254054"/>
                <a:ext cx="377026" cy="369332"/>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10374746" y="3651037"/>
                <a:ext cx="127230" cy="369332"/>
              </a:xfrm>
              <a:prstGeom prst="rect">
                <a:avLst/>
              </a:prstGeom>
              <a:blipFill rotWithShape="0">
                <a:blip r:embed="rId2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10364918" y="2668027"/>
                <a:ext cx="377026" cy="369332"/>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28"/>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29"/>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30"/>
                <a:stretch>
                  <a:fillRect l="-14286" r="-114286"/>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Warm-Up:  The DongChenWen13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2"/>
                <a:ext cx="5037563" cy="4658285"/>
              </a:xfrm>
            </p:spPr>
            <p:txBody>
              <a:bodyPr/>
              <a:lstStyle/>
              <a:p>
                <a:r>
                  <a:rPr lang="en-US" dirty="0"/>
                  <a:t>Is this secure?</a:t>
                </a:r>
              </a:p>
              <a:p>
                <a:pPr lvl="1"/>
                <a:r>
                  <a:rPr lang="en-US" dirty="0"/>
                  <a:t>Receiver is forced to use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2</m:t>
                        </m:r>
                      </m:den>
                    </m:f>
                  </m:oMath>
                </a14:m>
                <a:r>
                  <a:rPr lang="en-US" dirty="0"/>
                  <a:t> ones</a:t>
                </a:r>
              </a:p>
              <a:p>
                <a:pPr lvl="1"/>
                <a:r>
                  <a:rPr lang="en-US" dirty="0"/>
                  <a:t>Selective failure attack by the Sender…</a:t>
                </a:r>
              </a:p>
              <a:p>
                <a:pPr lvl="5"/>
                <a:endParaRPr lang="en-US" dirty="0"/>
              </a:p>
              <a:p>
                <a:r>
                  <a:rPr lang="en-US" dirty="0"/>
                  <a:t>Example Attack:</a:t>
                </a:r>
              </a:p>
              <a:p>
                <a:pPr lvl="1"/>
                <a:r>
                  <a:rPr lang="en-US" dirty="0"/>
                  <a:t>replace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4</m:t>
                        </m:r>
                      </m:sub>
                    </m:sSub>
                  </m:oMath>
                </a14:m>
                <a:r>
                  <a:rPr lang="en-US" dirty="0"/>
                  <a:t> with random value </a:t>
                </a:r>
                <a14:m>
                  <m:oMath xmlns:m="http://schemas.openxmlformats.org/officeDocument/2006/math">
                    <m:r>
                      <a:rPr lang="en-US" i="1">
                        <a:solidFill>
                          <a:srgbClr val="C00000"/>
                        </a:solidFill>
                        <a:latin typeface="Cambria Math" panose="02040503050406030204" pitchFamily="18" charset="0"/>
                      </a:rPr>
                      <m:t>𝑟</m:t>
                    </m:r>
                  </m:oMath>
                </a14:m>
                <a:endParaRPr lang="en-US" dirty="0">
                  <a:solidFill>
                    <a:srgbClr val="C00000"/>
                  </a:solidFill>
                </a:endParaRPr>
              </a:p>
              <a:p>
                <a:pPr lvl="4"/>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1" y="1694892"/>
                <a:ext cx="5037563" cy="4658285"/>
              </a:xfrm>
              <a:blipFill rotWithShape="0">
                <a:blip r:embed="rId31"/>
                <a:stretch>
                  <a:fillRect l="-1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4"/>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5"/>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6"/>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7"/>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8"/>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9"/>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ext uri="{D42A27DB-BD31-4B8C-83A1-F6EECF244321}">
                    <p14:modId xmlns:p14="http://schemas.microsoft.com/office/powerpoint/2010/main" val="3536766291"/>
                  </p:ext>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gridCol w="388195">
                      <a:extLst>
                        <a:ext uri="{9D8B030D-6E8A-4147-A177-3AD203B41FA5}">
                          <a16:colId xmlns:a16="http://schemas.microsoft.com/office/drawing/2014/main" val="20001"/>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46" name="Table 45"/>
              <p:cNvGraphicFramePr>
                <a:graphicFrameLocks noGrp="1"/>
              </p:cNvGraphicFramePr>
              <p:nvPr>
                <p:extLst>
                  <p:ext uri="{D42A27DB-BD31-4B8C-83A1-F6EECF244321}">
                    <p14:modId xmlns:p14="http://schemas.microsoft.com/office/powerpoint/2010/main" val="3536766291"/>
                  </p:ext>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307843" r="-3125" b="-309804"/>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0"/>
                          <a:stretch>
                            <a:fillRect l="-101563" t="-600000" r="-3125" b="-3846"/>
                          </a:stretch>
                        </a:blipFill>
                      </a:tcPr>
                    </a:tc>
                  </a:tr>
                </a:tbl>
              </a:graphicData>
            </a:graphic>
          </p:graphicFrame>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12"/>
                <a:stretch>
                  <a:fillRect/>
                </a:stretch>
              </a:blipFill>
            </p:spPr>
            <p:txBody>
              <a:bodyPr/>
              <a:lstStyle/>
              <a:p>
                <a:r>
                  <a:rPr lang="en-US">
                    <a:noFill/>
                  </a:rPr>
                  <a:t> </a:t>
                </a:r>
              </a:p>
            </p:txBody>
          </p:sp>
        </mc:Fallback>
      </mc:AlternateContent>
      <p:sp>
        <p:nvSpPr>
          <p:cNvPr id="42" name="Rectangle 41"/>
          <p:cNvSpPr/>
          <p:nvPr/>
        </p:nvSpPr>
        <p:spPr>
          <a:xfrm>
            <a:off x="6531804" y="1539351"/>
            <a:ext cx="5537681" cy="4850551"/>
          </a:xfrm>
          <a:prstGeom prst="rect">
            <a:avLst/>
          </a:prstGeom>
          <a:blipFill dpi="0" rotWithShape="1">
            <a:blip r:embed="rId32">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7714267" y="3878433"/>
                <a:ext cx="230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𝑟</m:t>
                      </m:r>
                    </m:oMath>
                  </m:oMathPara>
                </a14:m>
                <a:endParaRPr lang="en-US"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714265" y="3878433"/>
                <a:ext cx="230855" cy="369332"/>
              </a:xfrm>
              <a:prstGeom prst="rect">
                <a:avLst/>
              </a:prstGeom>
              <a:blipFill rotWithShape="0">
                <a:blip r:embed="rId33"/>
                <a:stretch>
                  <a:fillRect r="-13158"/>
                </a:stretch>
              </a:blipFill>
            </p:spPr>
            <p:txBody>
              <a:bodyPr/>
              <a:lstStyle/>
              <a:p>
                <a:r>
                  <a:rPr lang="en-US">
                    <a:noFill/>
                  </a:rPr>
                  <a:t> </a:t>
                </a:r>
              </a:p>
            </p:txBody>
          </p:sp>
        </mc:Fallback>
      </mc:AlternateContent>
      <p:sp>
        <p:nvSpPr>
          <p:cNvPr id="57" name="Rectangle 56"/>
          <p:cNvSpPr/>
          <p:nvPr/>
        </p:nvSpPr>
        <p:spPr>
          <a:xfrm>
            <a:off x="9311452" y="442187"/>
            <a:ext cx="2242922" cy="646331"/>
          </a:xfrm>
          <a:prstGeom prst="rect">
            <a:avLst/>
          </a:prstGeom>
        </p:spPr>
        <p:txBody>
          <a:bodyPr wrap="none">
            <a:spAutoFit/>
          </a:bodyPr>
          <a:lstStyle/>
          <a:p>
            <a:r>
              <a:rPr lang="en-US" dirty="0">
                <a:solidFill>
                  <a:schemeClr val="bg1">
                    <a:lumMod val="50000"/>
                  </a:schemeClr>
                </a:solidFill>
              </a:rPr>
              <a:t>      [</a:t>
            </a:r>
            <a:r>
              <a:rPr lang="en-US" dirty="0">
                <a:solidFill>
                  <a:srgbClr val="C00000"/>
                </a:solidFill>
              </a:rPr>
              <a:t>Rindal</a:t>
            </a:r>
            <a:r>
              <a:rPr lang="en-US" dirty="0">
                <a:solidFill>
                  <a:schemeClr val="bg1">
                    <a:lumMod val="50000"/>
                  </a:schemeClr>
                </a:solidFill>
              </a:rPr>
              <a:t>Rosulek17,</a:t>
            </a:r>
          </a:p>
          <a:p>
            <a:r>
              <a:rPr lang="en-US" dirty="0">
                <a:solidFill>
                  <a:schemeClr val="bg1">
                    <a:lumMod val="50000"/>
                  </a:schemeClr>
                </a:solidFill>
              </a:rPr>
              <a:t>           Lambaek17]</a:t>
            </a:r>
          </a:p>
        </p:txBody>
      </p:sp>
    </p:spTree>
    <p:extLst>
      <p:ext uri="{BB962C8B-B14F-4D97-AF65-F5344CB8AC3E}">
        <p14:creationId xmlns:p14="http://schemas.microsoft.com/office/powerpoint/2010/main" val="123752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0" name="Table 49"/>
              <p:cNvGraphicFramePr>
                <a:graphicFrameLocks noGrp="1"/>
              </p:cNvGraphicFramePr>
              <p:nvPr>
                <p:extLst>
                  <p:ext uri="{D42A27DB-BD31-4B8C-83A1-F6EECF244321}">
                    <p14:modId xmlns:p14="http://schemas.microsoft.com/office/powerpoint/2010/main" val="498782434"/>
                  </p:ext>
                </p:extLst>
              </p:nvPr>
            </p:nvGraphicFramePr>
            <p:xfrm>
              <a:off x="9736877" y="2700079"/>
              <a:ext cx="388195"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50" name="Table 49"/>
              <p:cNvGraphicFramePr>
                <a:graphicFrameLocks noGrp="1"/>
              </p:cNvGraphicFramePr>
              <p:nvPr>
                <p:extLst>
                  <p:ext uri="{D42A27DB-BD31-4B8C-83A1-F6EECF244321}">
                    <p14:modId xmlns:p14="http://schemas.microsoft.com/office/powerpoint/2010/main" val="498782434"/>
                  </p:ext>
                </p:extLst>
              </p:nvPr>
            </p:nvGraphicFramePr>
            <p:xfrm>
              <a:off x="9736877" y="2700078"/>
              <a:ext cx="388194" cy="2204076"/>
            </p:xfrm>
            <a:graphic>
              <a:graphicData uri="http://schemas.openxmlformats.org/drawingml/2006/table">
                <a:tbl>
                  <a:tblPr firstRow="1" bandRow="1">
                    <a:tableStyleId>{5C22544A-7EE6-4342-B048-85BDC9FD1C3A}</a:tableStyleId>
                  </a:tblPr>
                  <a:tblGrid>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1923" r="-4688"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101923" r="-4688"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201923" r="-4688"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307843" r="-4688" b="-309804"/>
                          </a:stretch>
                        </a:blipFill>
                      </a:tcPr>
                    </a:tc>
                  </a:tr>
                  <a:tr h="314868">
                    <a:tc>
                      <a:txBody>
                        <a:bodyPr/>
                        <a:lstStyle/>
                        <a:p>
                          <a:pPr/>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500000" r="-4688"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1563" t="-600000" r="-4688" b="-3846"/>
                          </a:stretch>
                        </a:blipFill>
                      </a:tcPr>
                    </a:tc>
                  </a:tr>
                </a:tbl>
              </a:graphicData>
            </a:graphic>
          </p:graphicFrame>
        </mc:Fallback>
      </mc:AlternateContent>
      <p:graphicFrame>
        <p:nvGraphicFramePr>
          <p:cNvPr id="51" name="Table 50"/>
          <p:cNvGraphicFramePr>
            <a:graphicFrameLocks noGrp="1"/>
          </p:cNvGraphicFramePr>
          <p:nvPr>
            <p:extLst>
              <p:ext uri="{D42A27DB-BD31-4B8C-83A1-F6EECF244321}">
                <p14:modId xmlns:p14="http://schemas.microsoft.com/office/powerpoint/2010/main" val="3686622626"/>
              </p:ext>
            </p:extLst>
          </p:nvPr>
        </p:nvGraphicFramePr>
        <p:xfrm>
          <a:off x="10330165" y="2702311"/>
          <a:ext cx="387648" cy="2204076"/>
        </p:xfrm>
        <a:graphic>
          <a:graphicData uri="http://schemas.openxmlformats.org/drawingml/2006/table">
            <a:tbl>
              <a:tblPr firstRow="1" bandRow="1">
                <a:tableStyleId>{5C22544A-7EE6-4342-B048-85BDC9FD1C3A}</a:tableStyleId>
              </a:tblPr>
              <a:tblGrid>
                <a:gridCol w="387648">
                  <a:extLst>
                    <a:ext uri="{9D8B030D-6E8A-4147-A177-3AD203B41FA5}">
                      <a16:colId xmlns:a16="http://schemas.microsoft.com/office/drawing/2014/main" val="20000"/>
                    </a:ext>
                  </a:extLst>
                </a:gridCol>
              </a:tblGrid>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endParaRPr lang="en-US" sz="150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endParaRPr lang="en-US" sz="1500" dirty="0"/>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52" name="TextBox 51"/>
              <p:cNvSpPr txBox="1"/>
              <p:nvPr/>
            </p:nvSpPr>
            <p:spPr>
              <a:xfrm>
                <a:off x="10364919" y="45865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10364918" y="4586523"/>
                <a:ext cx="37702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0364919" y="42540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10364918" y="4254054"/>
                <a:ext cx="37702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0374747" y="36510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10374746" y="3651037"/>
                <a:ext cx="127230" cy="369332"/>
              </a:xfrm>
              <a:prstGeom prst="rect">
                <a:avLst/>
              </a:prstGeom>
              <a:blipFill rotWithShape="0">
                <a:blip r:embed="rId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10364919" y="26680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10364918" y="2668027"/>
                <a:ext cx="37702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0382845" y="331544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10382843" y="3315449"/>
                <a:ext cx="127230" cy="369332"/>
              </a:xfrm>
              <a:prstGeom prst="rect">
                <a:avLst/>
              </a:prstGeom>
              <a:blipFill rotWithShape="0">
                <a:blip r:embed="rId8"/>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10396761" y="29829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10396759" y="2982998"/>
                <a:ext cx="127230" cy="369332"/>
              </a:xfrm>
              <a:prstGeom prst="rect">
                <a:avLst/>
              </a:prstGeom>
              <a:blipFill rotWithShape="0">
                <a:blip r:embed="rId9"/>
                <a:stretch>
                  <a:fillRect l="-20000" r="-1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10387845" y="394433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0387843" y="3944339"/>
                <a:ext cx="127230" cy="369332"/>
              </a:xfrm>
              <a:prstGeom prst="rect">
                <a:avLst/>
              </a:prstGeom>
              <a:blipFill rotWithShape="0">
                <a:blip r:embed="rId10"/>
                <a:stretch>
                  <a:fillRect l="-14286" r="-114286"/>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Warm-Up:  The DongChenWen13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1" y="1694891"/>
                <a:ext cx="5037563" cy="5010711"/>
              </a:xfrm>
            </p:spPr>
            <p:txBody>
              <a:bodyPr>
                <a:normAutofit/>
              </a:bodyPr>
              <a:lstStyle/>
              <a:p>
                <a:r>
                  <a:rPr lang="en-US" dirty="0"/>
                  <a:t>Is this secure?</a:t>
                </a:r>
              </a:p>
              <a:p>
                <a:pPr lvl="1"/>
                <a:r>
                  <a:rPr lang="en-US" dirty="0"/>
                  <a:t>Receiver is forced to use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2</m:t>
                        </m:r>
                      </m:den>
                    </m:f>
                  </m:oMath>
                </a14:m>
                <a:r>
                  <a:rPr lang="en-US" dirty="0"/>
                  <a:t> ones</a:t>
                </a:r>
              </a:p>
              <a:p>
                <a:pPr lvl="1"/>
                <a:r>
                  <a:rPr lang="en-US" dirty="0"/>
                  <a:t>Selective failure attack by the Sender…</a:t>
                </a:r>
              </a:p>
              <a:p>
                <a:pPr lvl="4"/>
                <a:endParaRPr lang="en-US" dirty="0"/>
              </a:p>
              <a:p>
                <a:r>
                  <a:rPr lang="en-US" dirty="0"/>
                  <a:t>Example Attack:</a:t>
                </a:r>
              </a:p>
              <a:p>
                <a:pPr lvl="1"/>
                <a:r>
                  <a:rPr lang="en-US" dirty="0"/>
                  <a:t>replace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oMath>
                </a14:m>
                <a:r>
                  <a:rPr lang="en-US" dirty="0"/>
                  <a:t> with random value </a:t>
                </a:r>
                <a14:m>
                  <m:oMath xmlns:m="http://schemas.openxmlformats.org/officeDocument/2006/math">
                    <m:r>
                      <a:rPr lang="en-US" b="0" i="1" smtClean="0">
                        <a:solidFill>
                          <a:srgbClr val="C00000"/>
                        </a:solidFill>
                        <a:latin typeface="Cambria Math" panose="02040503050406030204" pitchFamily="18" charset="0"/>
                      </a:rPr>
                      <m:t>𝑟</m:t>
                    </m:r>
                  </m:oMath>
                </a14:m>
                <a:endParaRPr lang="en-US" b="0" dirty="0">
                  <a:solidFill>
                    <a:srgbClr val="C00000"/>
                  </a:solidFill>
                </a:endParaRPr>
              </a:p>
              <a:p>
                <a:pPr lvl="1"/>
                <a:r>
                  <a:rPr lang="en-US" dirty="0"/>
                  <a:t>Can not reconstruct </a:t>
                </a:r>
                <a14:m>
                  <m:oMath xmlns:m="http://schemas.openxmlformats.org/officeDocument/2006/math">
                    <m:r>
                      <a:rPr lang="en-US" b="0" i="1" smtClean="0">
                        <a:latin typeface="Cambria Math" panose="02040503050406030204" pitchFamily="18" charset="0"/>
                      </a:rPr>
                      <m:t>𝑠</m:t>
                    </m:r>
                  </m:oMath>
                </a14:m>
                <a:r>
                  <a:rPr lang="en-US" dirty="0"/>
                  <a:t> if </a:t>
                </a:r>
                <a14:m>
                  <m:oMath xmlns:m="http://schemas.openxmlformats.org/officeDocument/2006/math">
                    <m:r>
                      <a:rPr lang="en-US" b="0" i="1" smtClean="0">
                        <a:solidFill>
                          <a:srgbClr val="C00000"/>
                        </a:solidFill>
                        <a:latin typeface="Cambria Math" panose="02040503050406030204" pitchFamily="18" charset="0"/>
                      </a:rPr>
                      <m:t>𝑟</m:t>
                    </m:r>
                  </m:oMath>
                </a14:m>
                <a:r>
                  <a:rPr lang="en-US" dirty="0"/>
                  <a:t> is picked up</a:t>
                </a:r>
              </a:p>
              <a:p>
                <a:pPr lvl="4"/>
                <a:endParaRPr lang="en-US" dirty="0"/>
              </a:p>
              <a:p>
                <a:r>
                  <a:rPr lang="en-US" dirty="0"/>
                  <a:t>PSI fails if </a:t>
                </a:r>
                <a14:m>
                  <m:oMath xmlns:m="http://schemas.openxmlformats.org/officeDocument/2006/math">
                    <m:r>
                      <a:rPr lang="en-US" b="0" i="0" smtClean="0">
                        <a:latin typeface="Cambria Math" panose="02040503050406030204" pitchFamily="18" charset="0"/>
                      </a:rPr>
                      <m:t>  </m:t>
                    </m:r>
                    <m:r>
                      <a:rPr lang="en-US"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≠4</m:t>
                    </m:r>
                  </m:oMath>
                </a14:m>
                <a:endParaRPr lang="en-US" dirty="0"/>
              </a:p>
              <a:p>
                <a:pPr lvl="1"/>
                <a:r>
                  <a:rPr lang="en-US" dirty="0"/>
                  <a:t>Can not be simulated!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1" y="1694891"/>
                <a:ext cx="5037563" cy="5010711"/>
              </a:xfrm>
              <a:blipFill rotWithShape="0">
                <a:blip r:embed="rId11"/>
                <a:stretch>
                  <a:fillRect l="-1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299889" y="3001861"/>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1299889" y="3001861"/>
                <a:ext cx="733050" cy="313588"/>
              </a:xfrm>
              <a:prstGeom prst="rect">
                <a:avLst/>
              </a:prstGeom>
              <a:blipFill rotWithShape="0">
                <a:blip r:embed="rId12"/>
                <a:stretch>
                  <a:fillRect r="-833" b="-34615"/>
                </a:stretch>
              </a:blipFill>
            </p:spPr>
            <p:txBody>
              <a:bodyPr/>
              <a:lstStyle/>
              <a:p>
                <a:r>
                  <a:rPr lang="en-US">
                    <a:noFill/>
                  </a:rPr>
                  <a:t> </a:t>
                </a:r>
              </a:p>
            </p:txBody>
          </p:sp>
        </mc:Fallback>
      </mc:AlternateContent>
      <p:sp>
        <p:nvSpPr>
          <p:cNvPr id="13" name="Freeform 12"/>
          <p:cNvSpPr/>
          <p:nvPr/>
        </p:nvSpPr>
        <p:spPr>
          <a:xfrm rot="5400000">
            <a:off x="10922316" y="2732435"/>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H="1">
            <a:off x="10492985" y="3532513"/>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1291805" y="4040653"/>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291806" y="4040653"/>
                <a:ext cx="733050" cy="313588"/>
              </a:xfrm>
              <a:prstGeom prst="rect">
                <a:avLst/>
              </a:prstGeom>
              <a:blipFill rotWithShape="0">
                <a:blip r:embed="rId13"/>
                <a:stretch>
                  <a:fillRect b="-35294"/>
                </a:stretch>
              </a:blipFill>
            </p:spPr>
            <p:txBody>
              <a:bodyPr/>
              <a:lstStyle/>
              <a:p>
                <a:r>
                  <a:rPr lang="en-US">
                    <a:noFill/>
                  </a:rPr>
                  <a:t> </a:t>
                </a:r>
              </a:p>
            </p:txBody>
          </p:sp>
        </mc:Fallback>
      </mc:AlternateContent>
      <p:sp>
        <p:nvSpPr>
          <p:cNvPr id="16" name="Freeform 15"/>
          <p:cNvSpPr/>
          <p:nvPr/>
        </p:nvSpPr>
        <p:spPr>
          <a:xfrm rot="5400000">
            <a:off x="10914233" y="3771229"/>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H="1">
            <a:off x="10817463" y="4238747"/>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10154757" y="221080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154757" y="2210804"/>
                <a:ext cx="1408027" cy="313588"/>
              </a:xfrm>
              <a:prstGeom prst="rect">
                <a:avLst/>
              </a:prstGeom>
              <a:blipFill rotWithShape="0">
                <a:blip r:embed="rId14"/>
                <a:stretch>
                  <a:fillRect b="-39216"/>
                </a:stretch>
              </a:blipFill>
            </p:spPr>
            <p:txBody>
              <a:bodyPr/>
              <a:lstStyle/>
              <a:p>
                <a:r>
                  <a:rPr lang="en-US">
                    <a:noFill/>
                  </a:rPr>
                  <a:t> </a:t>
                </a:r>
              </a:p>
            </p:txBody>
          </p:sp>
        </mc:Fallback>
      </mc:AlternateContent>
      <p:grpSp>
        <p:nvGrpSpPr>
          <p:cNvPr id="19" name="Group 18"/>
          <p:cNvGrpSpPr/>
          <p:nvPr/>
        </p:nvGrpSpPr>
        <p:grpSpPr>
          <a:xfrm>
            <a:off x="8529440" y="2621755"/>
            <a:ext cx="1173464" cy="338554"/>
            <a:chOff x="7235116" y="3285017"/>
            <a:chExt cx="1173464" cy="338554"/>
          </a:xfrm>
        </p:grpSpPr>
        <p:sp>
          <p:nvSpPr>
            <p:cNvPr id="20" name="Rectangle 1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1" name="Straight Arrow Connector 2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5"/>
                  <a:stretch>
                    <a:fillRect r="-4615"/>
                  </a:stretch>
                </a:blipFill>
              </p:spPr>
              <p:txBody>
                <a:bodyPr/>
                <a:lstStyle/>
                <a:p>
                  <a:r>
                    <a:rPr lang="en-US">
                      <a:noFill/>
                    </a:rPr>
                    <a:t> </a:t>
                  </a:r>
                </a:p>
              </p:txBody>
            </p:sp>
          </mc:Fallback>
        </mc:AlternateContent>
      </p:grpSp>
      <p:sp>
        <p:nvSpPr>
          <p:cNvPr id="26" name="TextBox 25"/>
          <p:cNvSpPr txBox="1"/>
          <p:nvPr/>
        </p:nvSpPr>
        <p:spPr>
          <a:xfrm rot="5400000">
            <a:off x="9050167" y="3513623"/>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31" name="TextBox 30"/>
              <p:cNvSpPr txBox="1"/>
              <p:nvPr/>
            </p:nvSpPr>
            <p:spPr>
              <a:xfrm>
                <a:off x="6964685" y="2204786"/>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964684" y="2204785"/>
                <a:ext cx="1408027" cy="313588"/>
              </a:xfrm>
              <a:prstGeom prst="rect">
                <a:avLst/>
              </a:prstGeom>
              <a:blipFill rotWithShape="0">
                <a:blip r:embed="rId16"/>
                <a:stretch>
                  <a:fillRect b="-39216"/>
                </a:stretch>
              </a:blipFill>
            </p:spPr>
            <p:txBody>
              <a:bodyPr/>
              <a:lstStyle/>
              <a:p>
                <a:r>
                  <a:rPr lang="en-US">
                    <a:noFill/>
                  </a:rPr>
                  <a:t> </a:t>
                </a:r>
              </a:p>
            </p:txBody>
          </p:sp>
        </mc:Fallback>
      </mc:AlternateContent>
      <p:grpSp>
        <p:nvGrpSpPr>
          <p:cNvPr id="32" name="Group 31"/>
          <p:cNvGrpSpPr/>
          <p:nvPr/>
        </p:nvGrpSpPr>
        <p:grpSpPr>
          <a:xfrm>
            <a:off x="8528408" y="4500670"/>
            <a:ext cx="1173464" cy="338554"/>
            <a:chOff x="7235116" y="3285017"/>
            <a:chExt cx="1173464" cy="338554"/>
          </a:xfrm>
        </p:grpSpPr>
        <p:sp>
          <p:nvSpPr>
            <p:cNvPr id="33" name="Rectangle 3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4" name="Straight Arrow Connector 3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7"/>
                  <a:stretch>
                    <a:fillRect r="-46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46" name="Table 45"/>
              <p:cNvGraphicFramePr>
                <a:graphicFrameLocks noGrp="1"/>
              </p:cNvGraphicFramePr>
              <p:nvPr>
                <p:extLst/>
              </p:nvPr>
            </p:nvGraphicFramePr>
            <p:xfrm>
              <a:off x="7669327" y="2661135"/>
              <a:ext cx="776390" cy="2204076"/>
            </p:xfrm>
            <a:graphic>
              <a:graphicData uri="http://schemas.openxmlformats.org/drawingml/2006/table">
                <a:tbl>
                  <a:tblPr firstRow="1" bandRow="1">
                    <a:tableStyleId>{5C22544A-7EE6-4342-B048-85BDC9FD1C3A}</a:tableStyleId>
                  </a:tblPr>
                  <a:tblGrid>
                    <a:gridCol w="388195">
                      <a:extLst>
                        <a:ext uri="{9D8B030D-6E8A-4147-A177-3AD203B41FA5}">
                          <a16:colId xmlns:a16="http://schemas.microsoft.com/office/drawing/2014/main" val="20000"/>
                        </a:ext>
                      </a:extLst>
                    </a:gridCol>
                    <a:gridCol w="388195">
                      <a:extLst>
                        <a:ext uri="{9D8B030D-6E8A-4147-A177-3AD203B41FA5}">
                          <a16:colId xmlns:a16="http://schemas.microsoft.com/office/drawing/2014/main" val="20001"/>
                        </a:ext>
                      </a:extLst>
                    </a:gridCol>
                  </a:tblGrid>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𝟎</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𝟎</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𝟏</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𝟏</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𝟐</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𝟐</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𝟑</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𝟑</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𝟒</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𝟓</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𝟓</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868">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𝒔</m:t>
                                    </m:r>
                                  </m:e>
                                  <m:sub>
                                    <m:r>
                                      <a:rPr lang="en-US" sz="1500" b="1" i="1" smtClean="0">
                                        <a:solidFill>
                                          <a:schemeClr val="tx1"/>
                                        </a:solidFill>
                                        <a:latin typeface="Cambria Math" panose="02040503050406030204" pitchFamily="18" charset="0"/>
                                      </a:rPr>
                                      <m:t>𝟔</m:t>
                                    </m:r>
                                  </m:sub>
                                </m:sSub>
                              </m:oMath>
                            </m:oMathPara>
                          </a14:m>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sz="1500" b="1" i="1" smtClean="0">
                                        <a:solidFill>
                                          <a:schemeClr val="tx1"/>
                                        </a:solidFill>
                                        <a:latin typeface="Cambria Math" panose="02040503050406030204" pitchFamily="18" charset="0"/>
                                      </a:rPr>
                                    </m:ctrlPr>
                                  </m:sSubPr>
                                  <m:e>
                                    <m:r>
                                      <a:rPr lang="en-US" sz="1500" b="1" i="1" smtClean="0">
                                        <a:solidFill>
                                          <a:schemeClr val="tx1"/>
                                        </a:solidFill>
                                        <a:latin typeface="Cambria Math" panose="02040503050406030204" pitchFamily="18" charset="0"/>
                                      </a:rPr>
                                      <m:t>𝒎</m:t>
                                    </m:r>
                                  </m:e>
                                  <m:sub>
                                    <m:r>
                                      <a:rPr lang="en-US" sz="1500" b="1" i="1" smtClean="0">
                                        <a:solidFill>
                                          <a:schemeClr val="tx1"/>
                                        </a:solidFill>
                                        <a:latin typeface="Cambria Math" panose="02040503050406030204" pitchFamily="18" charset="0"/>
                                      </a:rPr>
                                      <m:t>𝟔</m:t>
                                    </m:r>
                                  </m:sub>
                                </m:sSub>
                              </m:oMath>
                            </m:oMathPara>
                          </a14:m>
                          <a:endParaRPr lang="en-US" sz="1500" b="1"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46" name="Table 45"/>
              <p:cNvGraphicFramePr>
                <a:graphicFrameLocks noGrp="1"/>
              </p:cNvGraphicFramePr>
              <p:nvPr>
                <p:extLst/>
              </p:nvPr>
            </p:nvGraphicFramePr>
            <p:xfrm>
              <a:off x="7669326" y="2661135"/>
              <a:ext cx="776388" cy="2204076"/>
            </p:xfrm>
            <a:graphic>
              <a:graphicData uri="http://schemas.openxmlformats.org/drawingml/2006/table">
                <a:tbl>
                  <a:tblPr firstRow="1" bandRow="1">
                    <a:tableStyleId>{5C22544A-7EE6-4342-B048-85BDC9FD1C3A}</a:tableStyleId>
                  </a:tblPr>
                  <a:tblGrid>
                    <a:gridCol w="388194"/>
                    <a:gridCol w="388194"/>
                  </a:tblGrid>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1923" r="-103125" b="-6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1923" r="-3125" b="-6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101923" r="-103125" b="-5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101923" r="-3125" b="-5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201923" r="-103125" b="-401923"/>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201923" r="-3125" b="-401923"/>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307843" r="-103125" b="-309804"/>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307843" r="-3125" b="-309804"/>
                          </a:stretch>
                        </a:blipFill>
                      </a:tcPr>
                    </a:tc>
                  </a:tr>
                  <a:tr h="314868">
                    <a:tc>
                      <a:txBody>
                        <a:bodyPr/>
                        <a:lstStyle/>
                        <a:p>
                          <a:endParaRPr lang="en-US" sz="1500" dirty="0">
                            <a:solidFill>
                              <a:schemeClr val="tx1"/>
                            </a:solidFill>
                          </a:endParaRPr>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400000" r="-3125" b="-2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500000" r="-103125" b="-10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500000" r="-3125" b="-103846"/>
                          </a:stretch>
                        </a:blipFill>
                      </a:tcPr>
                    </a:tc>
                  </a:tr>
                  <a:tr h="314868">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563" t="-600000" r="-103125" b="-3846"/>
                          </a:stretch>
                        </a:blipFill>
                      </a:tcPr>
                    </a:tc>
                    <a:tc>
                      <a:txBody>
                        <a:bodyPr/>
                        <a:lstStyle/>
                        <a:p>
                          <a:endParaRPr lang="en-US"/>
                        </a:p>
                      </a:txBody>
                      <a:tcPr marL="77639" marR="77639" marT="38819" marB="388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18"/>
                          <a:stretch>
                            <a:fillRect l="-101563" t="-600000" r="-3125" b="-3846"/>
                          </a:stretch>
                        </a:blipFill>
                      </a:tcPr>
                    </a:tc>
                  </a:tr>
                </a:tbl>
              </a:graphicData>
            </a:graphic>
          </p:graphicFrame>
        </mc:Fallback>
      </mc:AlternateContent>
      <p:cxnSp>
        <p:nvCxnSpPr>
          <p:cNvPr id="43" name="Straight Arrow Connector 42"/>
          <p:cNvCxnSpPr/>
          <p:nvPr/>
        </p:nvCxnSpPr>
        <p:spPr>
          <a:xfrm>
            <a:off x="8774432" y="578569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422725" y="5091220"/>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6270171" y="5416179"/>
                <a:ext cx="2713128" cy="622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𝔼</m:t>
                          </m:r>
                        </m:e>
                        <m:sub>
                          <m:r>
                            <a:rPr lang="en-US" b="1" i="1">
                              <a:latin typeface="Cambria Math" panose="02040503050406030204" pitchFamily="18" charset="0"/>
                            </a:rPr>
                            <m:t>𝒔</m:t>
                          </m:r>
                        </m:sub>
                      </m:sSub>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e>
                      </m:d>
                    </m:oMath>
                  </m:oMathPara>
                </a14:m>
                <a:endParaRPr lang="en-US" sz="1200"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6270170" y="5416179"/>
                <a:ext cx="2713128" cy="62241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879688" y="5458136"/>
                <a:ext cx="3547797" cy="6471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𝔻</m:t>
                          </m:r>
                        </m:e>
                        <m:sub>
                          <m:r>
                            <a:rPr lang="en-US" sz="2000" b="1" i="1">
                              <a:latin typeface="Cambria Math" panose="02040503050406030204" pitchFamily="18" charset="0"/>
                            </a:rPr>
                            <m:t>𝒔</m:t>
                          </m:r>
                        </m:sub>
                      </m:sSub>
                      <m:r>
                        <a:rPr lang="en-US" sz="2000" b="1" i="1">
                          <a:latin typeface="Cambria Math" panose="02040503050406030204" pitchFamily="18" charset="0"/>
                        </a:rPr>
                        <m:t>(</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𝟎</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𝟓</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𝟔</m:t>
                                  </m:r>
                                </m:sub>
                              </m:sSub>
                            </m:e>
                          </m:eqArr>
                        </m:e>
                      </m:d>
                      <m:r>
                        <a:rPr lang="en-US" sz="2000" b="1" i="1">
                          <a:latin typeface="Cambria Math" panose="02040503050406030204" pitchFamily="18" charset="0"/>
                        </a:rPr>
                        <m:t> </m:t>
                      </m:r>
                    </m:oMath>
                  </m:oMathPara>
                </a14:m>
                <a:endParaRPr lang="en-US" sz="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879687" y="5458136"/>
                <a:ext cx="3547797" cy="647100"/>
              </a:xfrm>
              <a:prstGeom prst="rect">
                <a:avLst/>
              </a:prstGeom>
              <a:blipFill rotWithShape="0">
                <a:blip r:embed="rId20"/>
                <a:stretch>
                  <a:fillRect/>
                </a:stretch>
              </a:blipFill>
            </p:spPr>
            <p:txBody>
              <a:bodyPr/>
              <a:lstStyle/>
              <a:p>
                <a:r>
                  <a:rPr lang="en-US">
                    <a:noFill/>
                  </a:rPr>
                  <a:t> </a:t>
                </a:r>
              </a:p>
            </p:txBody>
          </p:sp>
        </mc:Fallback>
      </mc:AlternateContent>
      <p:sp>
        <p:nvSpPr>
          <p:cNvPr id="45" name="Rectangle 44"/>
          <p:cNvSpPr/>
          <p:nvPr/>
        </p:nvSpPr>
        <p:spPr>
          <a:xfrm>
            <a:off x="6531804" y="1539351"/>
            <a:ext cx="5537681" cy="4850551"/>
          </a:xfrm>
          <a:prstGeom prst="rect">
            <a:avLst/>
          </a:prstGeom>
          <a:blipFill dpi="0" rotWithShape="1">
            <a:blip r:embed="rId21">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TextBox 46"/>
              <p:cNvSpPr txBox="1"/>
              <p:nvPr/>
            </p:nvSpPr>
            <p:spPr>
              <a:xfrm>
                <a:off x="9782833" y="3909664"/>
                <a:ext cx="230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𝑟</m:t>
                      </m:r>
                    </m:oMath>
                  </m:oMathPara>
                </a14:m>
                <a:endParaRPr lang="en-US" dirty="0">
                  <a:solidFill>
                    <a:srgbClr val="C0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9782830" y="3909664"/>
                <a:ext cx="230855" cy="369332"/>
              </a:xfrm>
              <a:prstGeom prst="rect">
                <a:avLst/>
              </a:prstGeom>
              <a:blipFill rotWithShape="0">
                <a:blip r:embed="rId22"/>
                <a:stretch>
                  <a:fillRect r="-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714267" y="3878433"/>
                <a:ext cx="230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𝑟</m:t>
                      </m:r>
                    </m:oMath>
                  </m:oMathPara>
                </a14:m>
                <a:endParaRPr lang="en-US"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714265" y="3878433"/>
                <a:ext cx="230855" cy="369332"/>
              </a:xfrm>
              <a:prstGeom prst="rect">
                <a:avLst/>
              </a:prstGeom>
              <a:blipFill rotWithShape="0">
                <a:blip r:embed="rId23"/>
                <a:stretch>
                  <a:fillRect r="-13158"/>
                </a:stretch>
              </a:blipFill>
            </p:spPr>
            <p:txBody>
              <a:bodyPr/>
              <a:lstStyle/>
              <a:p>
                <a:r>
                  <a:rPr lang="en-US">
                    <a:noFill/>
                  </a:rPr>
                  <a:t> </a:t>
                </a:r>
              </a:p>
            </p:txBody>
          </p:sp>
        </mc:Fallback>
      </mc:AlternateContent>
      <p:sp>
        <p:nvSpPr>
          <p:cNvPr id="59" name="Rectangle 58"/>
          <p:cNvSpPr/>
          <p:nvPr/>
        </p:nvSpPr>
        <p:spPr>
          <a:xfrm>
            <a:off x="9311452" y="442187"/>
            <a:ext cx="2242922" cy="646331"/>
          </a:xfrm>
          <a:prstGeom prst="rect">
            <a:avLst/>
          </a:prstGeom>
        </p:spPr>
        <p:txBody>
          <a:bodyPr wrap="none">
            <a:spAutoFit/>
          </a:bodyPr>
          <a:lstStyle/>
          <a:p>
            <a:r>
              <a:rPr lang="en-US" dirty="0">
                <a:solidFill>
                  <a:schemeClr val="bg1">
                    <a:lumMod val="50000"/>
                  </a:schemeClr>
                </a:solidFill>
              </a:rPr>
              <a:t>      [</a:t>
            </a:r>
            <a:r>
              <a:rPr lang="en-US" dirty="0">
                <a:solidFill>
                  <a:srgbClr val="C00000"/>
                </a:solidFill>
              </a:rPr>
              <a:t>Rindal</a:t>
            </a:r>
            <a:r>
              <a:rPr lang="en-US" dirty="0">
                <a:solidFill>
                  <a:schemeClr val="bg1">
                    <a:lumMod val="50000"/>
                  </a:schemeClr>
                </a:solidFill>
              </a:rPr>
              <a:t>Rosulek17,</a:t>
            </a:r>
          </a:p>
          <a:p>
            <a:r>
              <a:rPr lang="en-US" dirty="0">
                <a:solidFill>
                  <a:schemeClr val="bg1">
                    <a:lumMod val="50000"/>
                  </a:schemeClr>
                </a:solidFill>
              </a:rPr>
              <a:t>           Lambaek17]</a:t>
            </a:r>
          </a:p>
        </p:txBody>
      </p:sp>
    </p:spTree>
    <p:extLst>
      <p:ext uri="{BB962C8B-B14F-4D97-AF65-F5344CB8AC3E}">
        <p14:creationId xmlns:p14="http://schemas.microsoft.com/office/powerpoint/2010/main" val="331442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Make Receiver prove zero bits in an </a:t>
                </a:r>
                <a:br>
                  <a:rPr lang="en-US" dirty="0"/>
                </a:br>
                <a:r>
                  <a:rPr lang="en-US" dirty="0"/>
                  <a:t>input-independent way</a:t>
                </a:r>
              </a:p>
              <a:p>
                <a:pPr lvl="3"/>
                <a:endParaRPr lang="en-US" dirty="0"/>
              </a:p>
              <a:p>
                <a:r>
                  <a:rPr lang="en-US" dirty="0"/>
                  <a:t>Receiver uses </a:t>
                </a:r>
                <a:r>
                  <a:rPr lang="en-US" i="1" dirty="0"/>
                  <a:t>random</a:t>
                </a:r>
                <a:r>
                  <a:rPr lang="en-US" dirty="0"/>
                  <a:t> OT select bits</a:t>
                </a:r>
              </a:p>
              <a:p>
                <a:r>
                  <a:rPr lang="en-US" dirty="0"/>
                  <a:t>Sender challenges on a subset of OT</a:t>
                </a:r>
              </a:p>
              <a:p>
                <a:pPr lvl="1"/>
                <a:r>
                  <a:rPr lang="en-US" dirty="0"/>
                  <a:t>Receiver must reveal select bits</a:t>
                </a:r>
              </a:p>
              <a:p>
                <a:pPr lvl="1"/>
                <a:r>
                  <a:rPr lang="en-US" dirty="0"/>
                  <a:t>Expect to see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zero bits, aborts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79" y="1694890"/>
                <a:ext cx="5292649" cy="4658285"/>
              </a:xfrm>
              <a:blipFill rotWithShape="0">
                <a:blip r:embed="rId55"/>
                <a:stretch>
                  <a:fillRect l="-1037"/>
                </a:stretch>
              </a:blipFill>
            </p:spPr>
            <p:txBody>
              <a:bodyPr/>
              <a:lstStyle/>
              <a:p>
                <a:r>
                  <a:rPr lang="en-US">
                    <a:noFill/>
                  </a:rPr>
                  <a:t> </a:t>
                </a:r>
              </a:p>
            </p:txBody>
          </p:sp>
        </mc:Fallback>
      </mc:AlternateContent>
      <p:grpSp>
        <p:nvGrpSpPr>
          <p:cNvPr id="49" name="Group 48"/>
          <p:cNvGrpSpPr/>
          <p:nvPr/>
        </p:nvGrpSpPr>
        <p:grpSpPr>
          <a:xfrm>
            <a:off x="8544680" y="2215355"/>
            <a:ext cx="1173464" cy="338554"/>
            <a:chOff x="7235116" y="3285017"/>
            <a:chExt cx="1173464" cy="338554"/>
          </a:xfrm>
        </p:grpSpPr>
        <p:sp>
          <p:nvSpPr>
            <p:cNvPr id="50" name="Rectangle 4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1" name="Straight Arrow Connector 5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1"/>
                  <a:stretch>
                    <a:fillRect r="-6154"/>
                  </a:stretch>
                </a:blipFill>
              </p:spPr>
              <p:txBody>
                <a:bodyPr/>
                <a:lstStyle/>
                <a:p>
                  <a:r>
                    <a:rPr lang="en-US">
                      <a:noFill/>
                    </a:rPr>
                    <a:t> </a:t>
                  </a:r>
                </a:p>
              </p:txBody>
            </p:sp>
          </mc:Fallback>
        </mc:AlternateContent>
      </p:grpSp>
      <p:sp>
        <p:nvSpPr>
          <p:cNvPr id="56" name="TextBox 55"/>
          <p:cNvSpPr txBox="1"/>
          <p:nvPr/>
        </p:nvSpPr>
        <p:spPr>
          <a:xfrm rot="5400000">
            <a:off x="9024087" y="3566228"/>
            <a:ext cx="360287" cy="369332"/>
          </a:xfrm>
          <a:prstGeom prst="rect">
            <a:avLst/>
          </a:prstGeom>
          <a:noFill/>
        </p:spPr>
        <p:txBody>
          <a:bodyPr wrap="square" rtlCol="0">
            <a:spAutoFit/>
          </a:bodyPr>
          <a:lstStyle/>
          <a:p>
            <a:r>
              <a:rPr lang="en-US" dirty="0"/>
              <a:t>…</a:t>
            </a:r>
          </a:p>
        </p:txBody>
      </p:sp>
      <p:grpSp>
        <p:nvGrpSpPr>
          <p:cNvPr id="62" name="Group 61"/>
          <p:cNvGrpSpPr/>
          <p:nvPr/>
        </p:nvGrpSpPr>
        <p:grpSpPr>
          <a:xfrm>
            <a:off x="8526527" y="4733398"/>
            <a:ext cx="1173464" cy="338554"/>
            <a:chOff x="7235116" y="3285017"/>
            <a:chExt cx="1173464" cy="338554"/>
          </a:xfrm>
        </p:grpSpPr>
        <p:sp>
          <p:nvSpPr>
            <p:cNvPr id="63" name="Rectangle 6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64" name="Straight Arrow Connector 6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12"/>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3" name="TextBox 72"/>
              <p:cNvSpPr txBox="1"/>
              <p:nvPr/>
            </p:nvSpPr>
            <p:spPr>
              <a:xfrm>
                <a:off x="10369999" y="35479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0369998" y="3547900"/>
                <a:ext cx="320121" cy="313588"/>
              </a:xfrm>
              <a:prstGeom prst="rect">
                <a:avLst/>
              </a:prstGeom>
              <a:blipFill rotWithShape="0">
                <a:blip r:embed="rId15"/>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10389987" y="32446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10389986" y="3244637"/>
                <a:ext cx="127230" cy="313588"/>
              </a:xfrm>
              <a:prstGeom prst="rect">
                <a:avLst/>
              </a:prstGeom>
              <a:blipFill rotWithShape="0">
                <a:blip r:embed="rId16"/>
                <a:stretch>
                  <a:fillRect l="-14286" r="-114286"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10380159" y="26124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10380158" y="2612414"/>
                <a:ext cx="320121" cy="313588"/>
              </a:xfrm>
              <a:prstGeom prst="rect">
                <a:avLst/>
              </a:prstGeom>
              <a:blipFill rotWithShape="0">
                <a:blip r:embed="rId17"/>
                <a:stretch>
                  <a:fillRect b="-11765"/>
                </a:stretch>
              </a:blipFill>
            </p:spPr>
            <p:txBody>
              <a:bodyPr/>
              <a:lstStyle/>
              <a:p>
                <a:r>
                  <a:rPr lang="en-US">
                    <a:noFill/>
                  </a:rPr>
                  <a:t> </a:t>
                </a:r>
              </a:p>
            </p:txBody>
          </p:sp>
        </mc:Fallback>
      </mc:AlternateContent>
      <p:sp>
        <p:nvSpPr>
          <p:cNvPr id="39" name="TextBox 38"/>
          <p:cNvSpPr txBox="1"/>
          <p:nvPr/>
        </p:nvSpPr>
        <p:spPr>
          <a:xfrm>
            <a:off x="10530059" y="1483961"/>
            <a:ext cx="1780196" cy="369332"/>
          </a:xfrm>
          <a:prstGeom prst="rect">
            <a:avLst/>
          </a:prstGeom>
          <a:noFill/>
        </p:spPr>
        <p:txBody>
          <a:bodyPr wrap="square" rtlCol="0">
            <a:spAutoFit/>
          </a:bodyPr>
          <a:lstStyle/>
          <a:p>
            <a:r>
              <a:rPr lang="en-US" dirty="0"/>
              <a:t>Random</a:t>
            </a:r>
          </a:p>
        </p:txBody>
      </p:sp>
      <p:sp>
        <p:nvSpPr>
          <p:cNvPr id="40" name="Freeform 39"/>
          <p:cNvSpPr/>
          <p:nvPr/>
        </p:nvSpPr>
        <p:spPr>
          <a:xfrm>
            <a:off x="10533532" y="1807110"/>
            <a:ext cx="307253" cy="420727"/>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 name="connsiteX0" fmla="*/ 0 w 885825"/>
              <a:gd name="connsiteY0" fmla="*/ 0 h 685800"/>
              <a:gd name="connsiteX1" fmla="*/ 400050 w 885825"/>
              <a:gd name="connsiteY1" fmla="*/ 342900 h 685800"/>
              <a:gd name="connsiteX2" fmla="*/ 885825 w 885825"/>
              <a:gd name="connsiteY2"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900411"/>
              <a:gd name="connsiteY0" fmla="*/ 0 h 685800"/>
              <a:gd name="connsiteX1" fmla="*/ 885825 w 900411"/>
              <a:gd name="connsiteY1" fmla="*/ 685800 h 685800"/>
              <a:gd name="connsiteX0" fmla="*/ 0 w 892749"/>
              <a:gd name="connsiteY0" fmla="*/ 0 h 685800"/>
              <a:gd name="connsiteX1" fmla="*/ 885825 w 892749"/>
              <a:gd name="connsiteY1" fmla="*/ 685800 h 685800"/>
              <a:gd name="connsiteX0" fmla="*/ 0 w 885825"/>
              <a:gd name="connsiteY0" fmla="*/ 0 h 685800"/>
              <a:gd name="connsiteX1" fmla="*/ 885825 w 885825"/>
              <a:gd name="connsiteY1" fmla="*/ 685800 h 685800"/>
              <a:gd name="connsiteX0" fmla="*/ 972271 w 974100"/>
              <a:gd name="connsiteY0" fmla="*/ 0 h 867817"/>
              <a:gd name="connsiteX1" fmla="*/ 3 w 974100"/>
              <a:gd name="connsiteY1" fmla="*/ 867817 h 867817"/>
              <a:gd name="connsiteX0" fmla="*/ 972271 w 974097"/>
              <a:gd name="connsiteY0" fmla="*/ 0 h 837481"/>
              <a:gd name="connsiteX1" fmla="*/ 3 w 974097"/>
              <a:gd name="connsiteY1" fmla="*/ 837481 h 837481"/>
              <a:gd name="connsiteX0" fmla="*/ 974016 w 975762"/>
              <a:gd name="connsiteY0" fmla="*/ 0 h 837481"/>
              <a:gd name="connsiteX1" fmla="*/ 1748 w 975762"/>
              <a:gd name="connsiteY1" fmla="*/ 837481 h 837481"/>
              <a:gd name="connsiteX0" fmla="*/ 985303 w 986908"/>
              <a:gd name="connsiteY0" fmla="*/ 0 h 837481"/>
              <a:gd name="connsiteX1" fmla="*/ 13035 w 986908"/>
              <a:gd name="connsiteY1" fmla="*/ 837481 h 837481"/>
              <a:gd name="connsiteX0" fmla="*/ 985813 w 985814"/>
              <a:gd name="connsiteY0" fmla="*/ 0 h 837481"/>
              <a:gd name="connsiteX1" fmla="*/ 13545 w 985814"/>
              <a:gd name="connsiteY1" fmla="*/ 837481 h 837481"/>
            </a:gdLst>
            <a:ahLst/>
            <a:cxnLst>
              <a:cxn ang="0">
                <a:pos x="connsiteX0" y="connsiteY0"/>
              </a:cxn>
              <a:cxn ang="0">
                <a:pos x="connsiteX1" y="connsiteY1"/>
              </a:cxn>
            </a:cxnLst>
            <a:rect l="l" t="t" r="r" b="b"/>
            <a:pathLst>
              <a:path w="985814" h="837481">
                <a:moveTo>
                  <a:pt x="985813" y="0"/>
                </a:moveTo>
                <a:cubicBezTo>
                  <a:pt x="987707" y="516865"/>
                  <a:pt x="-135039" y="167641"/>
                  <a:pt x="13545" y="83748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0344598" y="2264176"/>
                <a:ext cx="377026" cy="369332"/>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0333783" y="38509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0333783" y="3850950"/>
                <a:ext cx="377026" cy="369332"/>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10405227" y="479585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0405226" y="4795851"/>
                <a:ext cx="127230" cy="313588"/>
              </a:xfrm>
              <a:prstGeom prst="rect">
                <a:avLst/>
              </a:prstGeom>
              <a:blipFill rotWithShape="0">
                <a:blip r:embed="rId21"/>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0344599" y="448742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10344598" y="4487428"/>
                <a:ext cx="377026" cy="369332"/>
              </a:xfrm>
              <a:prstGeom prst="rect">
                <a:avLst/>
              </a:prstGeom>
              <a:blipFill rotWithShape="0">
                <a:blip r:embed="rId22"/>
                <a:stretch>
                  <a:fillRect/>
                </a:stretch>
              </a:blipFill>
            </p:spPr>
            <p:txBody>
              <a:bodyPr/>
              <a:lstStyle/>
              <a:p>
                <a:r>
                  <a:rPr lang="en-US">
                    <a:noFill/>
                  </a:rPr>
                  <a:t> </a:t>
                </a:r>
              </a:p>
            </p:txBody>
          </p:sp>
        </mc:Fallback>
      </mc:AlternateContent>
      <p:grpSp>
        <p:nvGrpSpPr>
          <p:cNvPr id="5" name="Group 4"/>
          <p:cNvGrpSpPr/>
          <p:nvPr/>
        </p:nvGrpSpPr>
        <p:grpSpPr>
          <a:xfrm>
            <a:off x="7693322" y="4795852"/>
            <a:ext cx="775495" cy="316717"/>
            <a:chOff x="7683938" y="4775834"/>
            <a:chExt cx="775494" cy="309452"/>
          </a:xfrm>
        </p:grpSpPr>
        <p:sp>
          <p:nvSpPr>
            <p:cNvPr id="4" name="Rectangle 3"/>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692875" y="4481040"/>
            <a:ext cx="775495" cy="316717"/>
            <a:chOff x="7683938" y="4775834"/>
            <a:chExt cx="775494" cy="309452"/>
          </a:xfrm>
        </p:grpSpPr>
        <p:sp>
          <p:nvSpPr>
            <p:cNvPr id="107" name="Rectangle 1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7692841" y="3851412"/>
            <a:ext cx="775495" cy="316717"/>
            <a:chOff x="7683938" y="4775834"/>
            <a:chExt cx="775494" cy="309452"/>
          </a:xfrm>
        </p:grpSpPr>
        <p:sp>
          <p:nvSpPr>
            <p:cNvPr id="116" name="Rectangle 115"/>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7693509" y="3533744"/>
            <a:ext cx="775495" cy="316717"/>
            <a:chOff x="7683938" y="4775834"/>
            <a:chExt cx="775494" cy="309452"/>
          </a:xfrm>
        </p:grpSpPr>
        <p:sp>
          <p:nvSpPr>
            <p:cNvPr id="119" name="Rectangle 11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7693062" y="3218932"/>
            <a:ext cx="775495" cy="316717"/>
            <a:chOff x="7683938" y="4775834"/>
            <a:chExt cx="775494" cy="309452"/>
          </a:xfrm>
        </p:grpSpPr>
        <p:sp>
          <p:nvSpPr>
            <p:cNvPr id="122" name="Rectangle 12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7693027" y="2589304"/>
            <a:ext cx="775495" cy="316717"/>
            <a:chOff x="7683938" y="4775834"/>
            <a:chExt cx="775494" cy="309452"/>
          </a:xfrm>
        </p:grpSpPr>
        <p:sp>
          <p:nvSpPr>
            <p:cNvPr id="128" name="Rectangle 12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7692003" y="2273064"/>
            <a:ext cx="775495" cy="316717"/>
            <a:chOff x="7683938" y="4775834"/>
            <a:chExt cx="775494" cy="309452"/>
          </a:xfrm>
        </p:grpSpPr>
        <p:sp>
          <p:nvSpPr>
            <p:cNvPr id="131" name="Rectangle 130"/>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Rectangle 6"/>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7" name="Rectangle 6"/>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133" name="Rectangle 13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Rectangle 134"/>
              <p:cNvSpPr/>
              <p:nvPr/>
            </p:nvSpPr>
            <p:spPr>
              <a:xfrm>
                <a:off x="7672297" y="317522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135" name="Rectangle 134"/>
              <p:cNvSpPr>
                <a:spLocks noRot="1" noChangeAspect="1" noMove="1" noResize="1" noEditPoints="1" noAdjustHandles="1" noChangeArrowheads="1" noChangeShapeType="1" noTextEdit="1"/>
              </p:cNvSpPr>
              <p:nvPr/>
            </p:nvSpPr>
            <p:spPr>
              <a:xfrm>
                <a:off x="7672294" y="3175218"/>
                <a:ext cx="451277" cy="338554"/>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Rectangle 135"/>
              <p:cNvSpPr/>
              <p:nvPr/>
            </p:nvSpPr>
            <p:spPr>
              <a:xfrm>
                <a:off x="7663278" y="348170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136" name="Rectangle 135"/>
              <p:cNvSpPr>
                <a:spLocks noRot="1" noChangeAspect="1" noMove="1" noResize="1" noEditPoints="1" noAdjustHandles="1" noChangeArrowheads="1" noChangeShapeType="1" noTextEdit="1"/>
              </p:cNvSpPr>
              <p:nvPr/>
            </p:nvSpPr>
            <p:spPr>
              <a:xfrm>
                <a:off x="7663275" y="3481699"/>
                <a:ext cx="451277" cy="338554"/>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136"/>
              <p:cNvSpPr/>
              <p:nvPr/>
            </p:nvSpPr>
            <p:spPr>
              <a:xfrm>
                <a:off x="7654747" y="37829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137" name="Rectangle 136"/>
              <p:cNvSpPr>
                <a:spLocks noRot="1" noChangeAspect="1" noMove="1" noResize="1" noEditPoints="1" noAdjustHandles="1" noChangeArrowheads="1" noChangeShapeType="1" noTextEdit="1"/>
              </p:cNvSpPr>
              <p:nvPr/>
            </p:nvSpPr>
            <p:spPr>
              <a:xfrm>
                <a:off x="7654745" y="3782969"/>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Rectangle 156"/>
              <p:cNvSpPr/>
              <p:nvPr/>
            </p:nvSpPr>
            <p:spPr>
              <a:xfrm>
                <a:off x="7654565" y="442709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157" name="Rectangle 156"/>
              <p:cNvSpPr>
                <a:spLocks noRot="1" noChangeAspect="1" noMove="1" noResize="1" noEditPoints="1" noAdjustHandles="1" noChangeArrowheads="1" noChangeShapeType="1" noTextEdit="1"/>
              </p:cNvSpPr>
              <p:nvPr/>
            </p:nvSpPr>
            <p:spPr>
              <a:xfrm>
                <a:off x="7654562" y="4427091"/>
                <a:ext cx="451277" cy="338554"/>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Rectangle 157"/>
              <p:cNvSpPr/>
              <p:nvPr/>
            </p:nvSpPr>
            <p:spPr>
              <a:xfrm>
                <a:off x="7646034" y="472836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158" name="Rectangle 157"/>
              <p:cNvSpPr>
                <a:spLocks noRot="1" noChangeAspect="1" noMove="1" noResize="1" noEditPoints="1" noAdjustHandles="1" noChangeArrowheads="1" noChangeShapeType="1" noTextEdit="1"/>
              </p:cNvSpPr>
              <p:nvPr/>
            </p:nvSpPr>
            <p:spPr>
              <a:xfrm>
                <a:off x="7646032" y="4728361"/>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162" name="Rectangle 161"/>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163" name="Rectangle 162"/>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8018051"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165" name="Rectangle 164"/>
              <p:cNvSpPr>
                <a:spLocks noRot="1" noChangeAspect="1" noMove="1" noResize="1" noEditPoints="1" noAdjustHandles="1" noChangeArrowheads="1" noChangeShapeType="1" noTextEdit="1"/>
              </p:cNvSpPr>
              <p:nvPr/>
            </p:nvSpPr>
            <p:spPr>
              <a:xfrm>
                <a:off x="8018050" y="3184725"/>
                <a:ext cx="531428" cy="338554"/>
              </a:xfrm>
              <a:prstGeom prst="rect">
                <a:avLst/>
              </a:prstGeom>
              <a:blipFill rotWithShape="0">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Rectangle 165"/>
              <p:cNvSpPr/>
              <p:nvPr/>
            </p:nvSpPr>
            <p:spPr>
              <a:xfrm>
                <a:off x="800903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166" name="Rectangle 165"/>
              <p:cNvSpPr>
                <a:spLocks noRot="1" noChangeAspect="1" noMove="1" noResize="1" noEditPoints="1" noAdjustHandles="1" noChangeArrowheads="1" noChangeShapeType="1" noTextEdit="1"/>
              </p:cNvSpPr>
              <p:nvPr/>
            </p:nvSpPr>
            <p:spPr>
              <a:xfrm>
                <a:off x="8009031" y="3491206"/>
                <a:ext cx="531428"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p:cNvSpPr/>
              <p:nvPr/>
            </p:nvSpPr>
            <p:spPr>
              <a:xfrm>
                <a:off x="8000501" y="379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167" name="Rectangle 166"/>
              <p:cNvSpPr>
                <a:spLocks noRot="1" noChangeAspect="1" noMove="1" noResize="1" noEditPoints="1" noAdjustHandles="1" noChangeArrowheads="1" noChangeShapeType="1" noTextEdit="1"/>
              </p:cNvSpPr>
              <p:nvPr/>
            </p:nvSpPr>
            <p:spPr>
              <a:xfrm>
                <a:off x="8000501" y="3792476"/>
                <a:ext cx="531428" cy="338554"/>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8000319" y="443660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169" name="Rectangle 168"/>
              <p:cNvSpPr>
                <a:spLocks noRot="1" noChangeAspect="1" noMove="1" noResize="1" noEditPoints="1" noAdjustHandles="1" noChangeArrowheads="1" noChangeShapeType="1" noTextEdit="1"/>
              </p:cNvSpPr>
              <p:nvPr/>
            </p:nvSpPr>
            <p:spPr>
              <a:xfrm>
                <a:off x="8000318" y="4436598"/>
                <a:ext cx="531428" cy="338554"/>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Rectangle 169"/>
              <p:cNvSpPr/>
              <p:nvPr/>
            </p:nvSpPr>
            <p:spPr>
              <a:xfrm>
                <a:off x="7991788"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170" name="Rectangle 169"/>
              <p:cNvSpPr>
                <a:spLocks noRot="1" noChangeAspect="1" noMove="1" noResize="1" noEditPoints="1" noAdjustHandles="1" noChangeArrowheads="1" noChangeShapeType="1" noTextEdit="1"/>
              </p:cNvSpPr>
              <p:nvPr/>
            </p:nvSpPr>
            <p:spPr>
              <a:xfrm>
                <a:off x="7991788" y="4737868"/>
                <a:ext cx="531428" cy="338554"/>
              </a:xfrm>
              <a:prstGeom prst="rect">
                <a:avLst/>
              </a:prstGeom>
              <a:blipFill rotWithShape="0">
                <a:blip r:embed="rId40"/>
                <a:stretch>
                  <a:fillRect/>
                </a:stretch>
              </a:blipFill>
            </p:spPr>
            <p:txBody>
              <a:bodyPr/>
              <a:lstStyle/>
              <a:p>
                <a:r>
                  <a:rPr lang="en-US">
                    <a:noFill/>
                  </a:rPr>
                  <a:t> </a:t>
                </a:r>
              </a:p>
            </p:txBody>
          </p:sp>
        </mc:Fallback>
      </mc:AlternateContent>
      <p:sp>
        <p:nvSpPr>
          <p:cNvPr id="172" name="Rectangle 171"/>
          <p:cNvSpPr/>
          <p:nvPr/>
        </p:nvSpPr>
        <p:spPr>
          <a:xfrm>
            <a:off x="10333337" y="48003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9776060" y="47958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0332889" y="44855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9775613" y="44810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10332856" y="38558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9775577" y="38514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10333524" y="35382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9776245" y="353374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0333077" y="32234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775800" y="32189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7" name="Rectangle 206"/>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07" name="Rectangle 206"/>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8" name="Rectangle 207"/>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08" name="Rectangle 207"/>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Rectangle 209"/>
              <p:cNvSpPr/>
              <p:nvPr/>
            </p:nvSpPr>
            <p:spPr>
              <a:xfrm>
                <a:off x="9713489"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10" name="Rectangle 209"/>
              <p:cNvSpPr>
                <a:spLocks noRot="1" noChangeAspect="1" noMove="1" noResize="1" noEditPoints="1" noAdjustHandles="1" noChangeArrowheads="1" noChangeShapeType="1" noTextEdit="1"/>
              </p:cNvSpPr>
              <p:nvPr/>
            </p:nvSpPr>
            <p:spPr>
              <a:xfrm>
                <a:off x="9713489" y="3184725"/>
                <a:ext cx="531428" cy="338554"/>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Rectangle 210"/>
              <p:cNvSpPr/>
              <p:nvPr/>
            </p:nvSpPr>
            <p:spPr>
              <a:xfrm>
                <a:off x="970447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11" name="Rectangle 210"/>
              <p:cNvSpPr>
                <a:spLocks noRot="1" noChangeAspect="1" noMove="1" noResize="1" noEditPoints="1" noAdjustHandles="1" noChangeArrowheads="1" noChangeShapeType="1" noTextEdit="1"/>
              </p:cNvSpPr>
              <p:nvPr/>
            </p:nvSpPr>
            <p:spPr>
              <a:xfrm>
                <a:off x="9704470" y="3491206"/>
                <a:ext cx="531428" cy="338554"/>
              </a:xfrm>
              <a:prstGeom prst="rect">
                <a:avLst/>
              </a:prstGeom>
              <a:blipFill rotWithShape="0">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Rectangle 211"/>
              <p:cNvSpPr/>
              <p:nvPr/>
            </p:nvSpPr>
            <p:spPr>
              <a:xfrm>
                <a:off x="9695942" y="3792479"/>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12" name="Rectangle 211"/>
              <p:cNvSpPr>
                <a:spLocks noRot="1" noChangeAspect="1" noMove="1" noResize="1" noEditPoints="1" noAdjustHandles="1" noChangeArrowheads="1" noChangeShapeType="1" noTextEdit="1"/>
              </p:cNvSpPr>
              <p:nvPr/>
            </p:nvSpPr>
            <p:spPr>
              <a:xfrm>
                <a:off x="9695940" y="3792476"/>
                <a:ext cx="451277" cy="338554"/>
              </a:xfrm>
              <a:prstGeom prst="rect">
                <a:avLst/>
              </a:prstGeom>
              <a:blipFill rotWithShape="0">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4" name="Rectangle 213"/>
              <p:cNvSpPr/>
              <p:nvPr/>
            </p:nvSpPr>
            <p:spPr>
              <a:xfrm>
                <a:off x="9695759" y="443660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14" name="Rectangle 213"/>
              <p:cNvSpPr>
                <a:spLocks noRot="1" noChangeAspect="1" noMove="1" noResize="1" noEditPoints="1" noAdjustHandles="1" noChangeArrowheads="1" noChangeShapeType="1" noTextEdit="1"/>
              </p:cNvSpPr>
              <p:nvPr/>
            </p:nvSpPr>
            <p:spPr>
              <a:xfrm>
                <a:off x="9695757" y="4436598"/>
                <a:ext cx="451277" cy="338554"/>
              </a:xfrm>
              <a:prstGeom prst="rect">
                <a:avLst/>
              </a:prstGeom>
              <a:blipFill rotWithShape="0">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Rectangle 214"/>
              <p:cNvSpPr/>
              <p:nvPr/>
            </p:nvSpPr>
            <p:spPr>
              <a:xfrm>
                <a:off x="9687227"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215" name="Rectangle 214"/>
              <p:cNvSpPr>
                <a:spLocks noRot="1" noChangeAspect="1" noMove="1" noResize="1" noEditPoints="1" noAdjustHandles="1" noChangeArrowheads="1" noChangeShapeType="1" noTextEdit="1"/>
              </p:cNvSpPr>
              <p:nvPr/>
            </p:nvSpPr>
            <p:spPr>
              <a:xfrm>
                <a:off x="9687227" y="4737868"/>
                <a:ext cx="531428" cy="338554"/>
              </a:xfrm>
              <a:prstGeom prst="rect">
                <a:avLst/>
              </a:prstGeom>
              <a:blipFill rotWithShape="0">
                <a:blip r:embed="rId49"/>
                <a:stretch>
                  <a:fillRect/>
                </a:stretch>
              </a:blipFill>
            </p:spPr>
            <p:txBody>
              <a:bodyPr/>
              <a:lstStyle/>
              <a:p>
                <a:r>
                  <a:rPr lang="en-US">
                    <a:noFill/>
                  </a:rPr>
                  <a:t> </a:t>
                </a:r>
              </a:p>
            </p:txBody>
          </p:sp>
        </mc:Fallback>
      </mc:AlternateContent>
      <p:grpSp>
        <p:nvGrpSpPr>
          <p:cNvPr id="9" name="Group 8"/>
          <p:cNvGrpSpPr/>
          <p:nvPr/>
        </p:nvGrpSpPr>
        <p:grpSpPr>
          <a:xfrm>
            <a:off x="6531804" y="1539351"/>
            <a:ext cx="5537681" cy="3664663"/>
            <a:chOff x="6531801" y="1539350"/>
            <a:chExt cx="5537681" cy="3664662"/>
          </a:xfrm>
        </p:grpSpPr>
        <p:sp>
          <p:nvSpPr>
            <p:cNvPr id="216" name="Rectangle 215"/>
            <p:cNvSpPr/>
            <p:nvPr/>
          </p:nvSpPr>
          <p:spPr>
            <a:xfrm>
              <a:off x="6531801" y="1543832"/>
              <a:ext cx="5537681" cy="1351768"/>
            </a:xfrm>
            <a:prstGeom prst="rect">
              <a:avLst/>
            </a:prstGeom>
            <a:blipFill dpi="0" rotWithShape="1">
              <a:blip r:embed="rId56">
                <a:alphaModFix amt="67000"/>
              </a:blip>
              <a:srcRect/>
              <a:stretch>
                <a:fillRect b="-2588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216"/>
            <p:cNvSpPr/>
            <p:nvPr/>
          </p:nvSpPr>
          <p:spPr>
            <a:xfrm>
              <a:off x="6531801" y="1539350"/>
              <a:ext cx="5537681" cy="2615791"/>
            </a:xfrm>
            <a:prstGeom prst="rect">
              <a:avLst/>
            </a:prstGeom>
            <a:blipFill dpi="0" rotWithShape="1">
              <a:blip r:embed="rId56">
                <a:alphaModFix amt="67000"/>
              </a:blip>
              <a:srcRect/>
              <a:stretch>
                <a:fillRect t="64533" b="-8543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p:cNvSpPr/>
            <p:nvPr/>
          </p:nvSpPr>
          <p:spPr>
            <a:xfrm>
              <a:off x="6531801" y="4491318"/>
              <a:ext cx="5537681" cy="712694"/>
            </a:xfrm>
            <a:prstGeom prst="rect">
              <a:avLst/>
            </a:prstGeom>
            <a:blipFill dpi="0" rotWithShape="1">
              <a:blip r:embed="rId56">
                <a:alphaModFix amt="67000"/>
              </a:blip>
              <a:srcRect/>
              <a:stretch>
                <a:fillRect t="-414199" b="-1663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72" name="TextBox 71"/>
              <p:cNvSpPr txBox="1"/>
              <p:nvPr/>
            </p:nvSpPr>
            <p:spPr>
              <a:xfrm>
                <a:off x="10380159" y="41801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10380158" y="4180123"/>
                <a:ext cx="320121" cy="313588"/>
              </a:xfrm>
              <a:prstGeom prst="rect">
                <a:avLst/>
              </a:prstGeom>
              <a:blipFill rotWithShape="0">
                <a:blip r:embed="rId14"/>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0344599" y="29006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10344598" y="2900654"/>
                <a:ext cx="377026" cy="369332"/>
              </a:xfrm>
              <a:prstGeom prst="rect">
                <a:avLst/>
              </a:prstGeom>
              <a:blipFill rotWithShape="0">
                <a:blip r:embed="rId19"/>
                <a:stretch>
                  <a:fillRect/>
                </a:stretch>
              </a:blipFill>
            </p:spPr>
            <p:txBody>
              <a:bodyPr/>
              <a:lstStyle/>
              <a:p>
                <a:r>
                  <a:rPr lang="en-US">
                    <a:noFill/>
                  </a:rPr>
                  <a:t> </a:t>
                </a:r>
              </a:p>
            </p:txBody>
          </p:sp>
        </mc:Fallback>
      </mc:AlternateContent>
      <p:grpSp>
        <p:nvGrpSpPr>
          <p:cNvPr id="112" name="Group 111"/>
          <p:cNvGrpSpPr/>
          <p:nvPr/>
        </p:nvGrpSpPr>
        <p:grpSpPr>
          <a:xfrm>
            <a:off x="7693287" y="4166227"/>
            <a:ext cx="775495" cy="316717"/>
            <a:chOff x="7683938" y="4775834"/>
            <a:chExt cx="775494" cy="309452"/>
          </a:xfrm>
        </p:grpSpPr>
        <p:sp>
          <p:nvSpPr>
            <p:cNvPr id="113" name="Rectangle 11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p:cNvGrpSpPr/>
          <p:nvPr/>
        </p:nvGrpSpPr>
        <p:grpSpPr>
          <a:xfrm>
            <a:off x="7693475" y="2904119"/>
            <a:ext cx="775495" cy="316717"/>
            <a:chOff x="7683938" y="4775834"/>
            <a:chExt cx="775494" cy="309452"/>
          </a:xfrm>
        </p:grpSpPr>
        <p:sp>
          <p:nvSpPr>
            <p:cNvPr id="125" name="Rectangle 12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4" name="Rectangle 133"/>
              <p:cNvSpPr/>
              <p:nvPr/>
            </p:nvSpPr>
            <p:spPr>
              <a:xfrm>
                <a:off x="7680826" y="287395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134" name="Rectangle 133"/>
              <p:cNvSpPr>
                <a:spLocks noRot="1" noChangeAspect="1" noMove="1" noResize="1" noEditPoints="1" noAdjustHandles="1" noChangeArrowheads="1" noChangeShapeType="1" noTextEdit="1"/>
              </p:cNvSpPr>
              <p:nvPr/>
            </p:nvSpPr>
            <p:spPr>
              <a:xfrm>
                <a:off x="7680824" y="2873948"/>
                <a:ext cx="451277" cy="338554"/>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Rectangle 155"/>
              <p:cNvSpPr/>
              <p:nvPr/>
            </p:nvSpPr>
            <p:spPr>
              <a:xfrm>
                <a:off x="7663583" y="412061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𝟔</m:t>
                          </m:r>
                        </m:sub>
                      </m:sSub>
                    </m:oMath>
                  </m:oMathPara>
                </a14:m>
                <a:endParaRPr lang="en-US" sz="1600" dirty="0"/>
              </a:p>
            </p:txBody>
          </p:sp>
        </mc:Choice>
        <mc:Fallback xmlns="">
          <p:sp>
            <p:nvSpPr>
              <p:cNvPr id="156" name="Rectangle 155"/>
              <p:cNvSpPr>
                <a:spLocks noRot="1" noChangeAspect="1" noMove="1" noResize="1" noEditPoints="1" noAdjustHandles="1" noChangeArrowheads="1" noChangeShapeType="1" noTextEdit="1"/>
              </p:cNvSpPr>
              <p:nvPr/>
            </p:nvSpPr>
            <p:spPr>
              <a:xfrm>
                <a:off x="7663581" y="4120610"/>
                <a:ext cx="451277"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Rectangle 163"/>
              <p:cNvSpPr/>
              <p:nvPr/>
            </p:nvSpPr>
            <p:spPr>
              <a:xfrm>
                <a:off x="8026580" y="288345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𝟐</m:t>
                          </m:r>
                        </m:sub>
                      </m:sSub>
                    </m:oMath>
                  </m:oMathPara>
                </a14:m>
                <a:endParaRPr lang="en-US" sz="1600" dirty="0"/>
              </a:p>
            </p:txBody>
          </p:sp>
        </mc:Choice>
        <mc:Fallback xmlns="">
          <p:sp>
            <p:nvSpPr>
              <p:cNvPr id="164" name="Rectangle 163"/>
              <p:cNvSpPr>
                <a:spLocks noRot="1" noChangeAspect="1" noMove="1" noResize="1" noEditPoints="1" noAdjustHandles="1" noChangeArrowheads="1" noChangeShapeType="1" noTextEdit="1"/>
              </p:cNvSpPr>
              <p:nvPr/>
            </p:nvSpPr>
            <p:spPr>
              <a:xfrm>
                <a:off x="8026580" y="2883455"/>
                <a:ext cx="531428" cy="338554"/>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Rectangle 167"/>
              <p:cNvSpPr/>
              <p:nvPr/>
            </p:nvSpPr>
            <p:spPr>
              <a:xfrm>
                <a:off x="8009337"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68" name="Rectangle 167"/>
              <p:cNvSpPr>
                <a:spLocks noRot="1" noChangeAspect="1" noMove="1" noResize="1" noEditPoints="1" noAdjustHandles="1" noChangeArrowheads="1" noChangeShapeType="1" noTextEdit="1"/>
              </p:cNvSpPr>
              <p:nvPr/>
            </p:nvSpPr>
            <p:spPr>
              <a:xfrm>
                <a:off x="8009337" y="4130117"/>
                <a:ext cx="531428" cy="338554"/>
              </a:xfrm>
              <a:prstGeom prst="rect">
                <a:avLst/>
              </a:prstGeom>
              <a:blipFill rotWithShape="0">
                <a:blip r:embed="rId38"/>
                <a:stretch>
                  <a:fillRect/>
                </a:stretch>
              </a:blipFill>
            </p:spPr>
            <p:txBody>
              <a:bodyPr/>
              <a:lstStyle/>
              <a:p>
                <a:r>
                  <a:rPr lang="en-US">
                    <a:noFill/>
                  </a:rPr>
                  <a:t> </a:t>
                </a:r>
              </a:p>
            </p:txBody>
          </p:sp>
        </mc:Fallback>
      </mc:AlternateContent>
      <p:sp>
        <p:nvSpPr>
          <p:cNvPr id="178" name="Rectangle 177"/>
          <p:cNvSpPr/>
          <p:nvPr/>
        </p:nvSpPr>
        <p:spPr>
          <a:xfrm>
            <a:off x="10333301" y="41707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9776025" y="41662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10333489" y="29086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9776213" y="29041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9" name="Rectangle 208"/>
              <p:cNvSpPr/>
              <p:nvPr/>
            </p:nvSpPr>
            <p:spPr>
              <a:xfrm>
                <a:off x="9722022" y="288345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209" name="Rectangle 208"/>
              <p:cNvSpPr>
                <a:spLocks noRot="1" noChangeAspect="1" noMove="1" noResize="1" noEditPoints="1" noAdjustHandles="1" noChangeArrowheads="1" noChangeShapeType="1" noTextEdit="1"/>
              </p:cNvSpPr>
              <p:nvPr/>
            </p:nvSpPr>
            <p:spPr>
              <a:xfrm>
                <a:off x="9722019" y="2883455"/>
                <a:ext cx="451277" cy="338554"/>
              </a:xfrm>
              <a:prstGeom prst="rect">
                <a:avLst/>
              </a:prstGeom>
              <a:blipFill rotWithShape="0">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Rectangle 212"/>
              <p:cNvSpPr/>
              <p:nvPr/>
            </p:nvSpPr>
            <p:spPr>
              <a:xfrm>
                <a:off x="9704776"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213" name="Rectangle 212"/>
              <p:cNvSpPr>
                <a:spLocks noRot="1" noChangeAspect="1" noMove="1" noResize="1" noEditPoints="1" noAdjustHandles="1" noChangeArrowheads="1" noChangeShapeType="1" noTextEdit="1"/>
              </p:cNvSpPr>
              <p:nvPr/>
            </p:nvSpPr>
            <p:spPr>
              <a:xfrm>
                <a:off x="9704776" y="4130117"/>
                <a:ext cx="531428" cy="338554"/>
              </a:xfrm>
              <a:prstGeom prst="rect">
                <a:avLst/>
              </a:prstGeom>
              <a:blipFill rotWithShape="0">
                <a:blip r:embed="rId47"/>
                <a:stretch>
                  <a:fillRect/>
                </a:stretch>
              </a:blipFill>
            </p:spPr>
            <p:txBody>
              <a:bodyPr/>
              <a:lstStyle/>
              <a:p>
                <a:r>
                  <a:rPr lang="en-US">
                    <a:noFill/>
                  </a:rPr>
                  <a:t> </a:t>
                </a:r>
              </a:p>
            </p:txBody>
          </p:sp>
        </mc:Fallback>
      </mc:AlternateContent>
      <p:grpSp>
        <p:nvGrpSpPr>
          <p:cNvPr id="8" name="Group 7"/>
          <p:cNvGrpSpPr/>
          <p:nvPr/>
        </p:nvGrpSpPr>
        <p:grpSpPr>
          <a:xfrm>
            <a:off x="9704052" y="2882958"/>
            <a:ext cx="531428" cy="1599487"/>
            <a:chOff x="9709754" y="2886766"/>
            <a:chExt cx="531426" cy="1599486"/>
          </a:xfrm>
        </p:grpSpPr>
        <p:sp>
          <p:nvSpPr>
            <p:cNvPr id="229" name="Rectangle 228"/>
            <p:cNvSpPr/>
            <p:nvPr/>
          </p:nvSpPr>
          <p:spPr>
            <a:xfrm>
              <a:off x="9781003" y="416953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9781190" y="290742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1" name="Rectangle 230"/>
                <p:cNvSpPr/>
                <p:nvPr/>
              </p:nvSpPr>
              <p:spPr>
                <a:xfrm>
                  <a:off x="9726997" y="2886766"/>
                  <a:ext cx="45127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231" name="Rectangle 230"/>
                <p:cNvSpPr>
                  <a:spLocks noRot="1" noChangeAspect="1" noMove="1" noResize="1" noEditPoints="1" noAdjustHandles="1" noChangeArrowheads="1" noChangeShapeType="1" noTextEdit="1"/>
                </p:cNvSpPr>
                <p:nvPr/>
              </p:nvSpPr>
              <p:spPr>
                <a:xfrm>
                  <a:off x="9726997" y="2886766"/>
                  <a:ext cx="451277" cy="338554"/>
                </a:xfrm>
                <a:prstGeom prst="rect">
                  <a:avLst/>
                </a:prstGeom>
                <a:blipFill rotWithShape="0">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Rectangle 231"/>
                <p:cNvSpPr/>
                <p:nvPr/>
              </p:nvSpPr>
              <p:spPr>
                <a:xfrm>
                  <a:off x="9709754" y="4133428"/>
                  <a:ext cx="53142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232" name="Rectangle 231"/>
                <p:cNvSpPr>
                  <a:spLocks noRot="1" noChangeAspect="1" noMove="1" noResize="1" noEditPoints="1" noAdjustHandles="1" noChangeArrowheads="1" noChangeShapeType="1" noTextEdit="1"/>
                </p:cNvSpPr>
                <p:nvPr/>
              </p:nvSpPr>
              <p:spPr>
                <a:xfrm>
                  <a:off x="9709754" y="4133428"/>
                  <a:ext cx="531428" cy="338554"/>
                </a:xfrm>
                <a:prstGeom prst="rect">
                  <a:avLst/>
                </a:prstGeom>
                <a:blipFill rotWithShape="0">
                  <a:blip r:embed="rId52"/>
                  <a:stretch>
                    <a:fillRect/>
                  </a:stretch>
                </a:blipFill>
              </p:spPr>
              <p:txBody>
                <a:bodyPr/>
                <a:lstStyle/>
                <a:p>
                  <a:r>
                    <a:rPr lang="en-US">
                      <a:noFill/>
                    </a:rPr>
                    <a:t> </a:t>
                  </a:r>
                </a:p>
              </p:txBody>
            </p:sp>
          </mc:Fallback>
        </mc:AlternateContent>
      </p:grpSp>
      <p:sp>
        <p:nvSpPr>
          <p:cNvPr id="10" name="Rectangle 9"/>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spTree>
    <p:extLst>
      <p:ext uri="{BB962C8B-B14F-4D97-AF65-F5344CB8AC3E}">
        <p14:creationId xmlns:p14="http://schemas.microsoft.com/office/powerpoint/2010/main" val="195248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42" presetClass="path" presetSubtype="0" accel="50000" decel="50000" fill="hold" nodeType="withEffect">
                                  <p:stCondLst>
                                    <p:cond delay="0"/>
                                  </p:stCondLst>
                                  <p:childTnLst>
                                    <p:animMotion origin="layout" path="M 1.66667E-6 2.96296E-6 L -0.09492 0.00046 " pathEditMode="relative" rAng="0" ptsTypes="AA">
                                      <p:cBhvr>
                                        <p:cTn id="19" dur="500" fill="hold"/>
                                        <p:tgtEl>
                                          <p:spTgt spid="8"/>
                                        </p:tgtEl>
                                        <p:attrNameLst>
                                          <p:attrName>ppt_x</p:attrName>
                                          <p:attrName>ppt_y</p:attrName>
                                        </p:attrNameLst>
                                      </p:cBhvr>
                                      <p:rCtr x="-4753" y="23"/>
                                    </p:animMotion>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Set Intersection (PSI)</a:t>
            </a:r>
          </a:p>
        </p:txBody>
      </p:sp>
      <p:sp>
        <p:nvSpPr>
          <p:cNvPr id="4" name="Oval 3"/>
          <p:cNvSpPr/>
          <p:nvPr/>
        </p:nvSpPr>
        <p:spPr>
          <a:xfrm>
            <a:off x="4023455" y="2749640"/>
            <a:ext cx="2709280" cy="2548787"/>
          </a:xfrm>
          <a:prstGeom prst="ellipse">
            <a:avLst/>
          </a:prstGeom>
          <a:solidFill>
            <a:srgbClr val="B71E42">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46457" y="2749640"/>
            <a:ext cx="2709280" cy="2548787"/>
          </a:xfrm>
          <a:prstGeom prst="ellipse">
            <a:avLst/>
          </a:prstGeom>
          <a:solidFill>
            <a:srgbClr val="6892A0">
              <a:alpha val="60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4570891" y="1770065"/>
                <a:ext cx="94991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0889" y="1770066"/>
                <a:ext cx="949911" cy="7078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41297" y="1770065"/>
                <a:ext cx="94991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𝑌</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6741294" y="1770066"/>
                <a:ext cx="949911" cy="7078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363407" y="5531247"/>
                <a:ext cx="171237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r>
                        <a:rPr lang="en-US" sz="4000" i="1">
                          <a:latin typeface="Cambria Math" panose="02040503050406030204" pitchFamily="18" charset="0"/>
                        </a:rPr>
                        <m:t>∩</m:t>
                      </m:r>
                      <m:r>
                        <a:rPr lang="en-US" sz="4000" i="1">
                          <a:latin typeface="Cambria Math" panose="02040503050406030204" pitchFamily="18" charset="0"/>
                        </a:rPr>
                        <m:t>𝑌</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363405" y="5531247"/>
                <a:ext cx="1712375" cy="707886"/>
              </a:xfrm>
              <a:prstGeom prst="rect">
                <a:avLst/>
              </a:prstGeom>
              <a:blipFill rotWithShape="0">
                <a:blip r:embed="rId4"/>
                <a:stretch>
                  <a:fillRect/>
                </a:stretch>
              </a:blipFill>
            </p:spPr>
            <p:txBody>
              <a:bodyPr/>
              <a:lstStyle/>
              <a:p>
                <a:r>
                  <a:rPr lang="en-US">
                    <a:noFill/>
                  </a:rPr>
                  <a:t> </a:t>
                </a:r>
              </a:p>
            </p:txBody>
          </p:sp>
        </mc:Fallback>
      </mc:AlternateContent>
      <p:pic>
        <p:nvPicPr>
          <p:cNvPr id="10" name="Picture 2" descr="http://www.iconsdb.com/icons/download/green/check-mark-3-512.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698267" y="3650228"/>
            <a:ext cx="747608" cy="747608"/>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1412066" y="2671845"/>
            <a:ext cx="10068332" cy="1968241"/>
            <a:chOff x="1737528" y="3213359"/>
            <a:chExt cx="4656734" cy="910337"/>
          </a:xfrm>
        </p:grpSpPr>
        <p:pic>
          <p:nvPicPr>
            <p:cNvPr id="11" name="Picture 10"/>
            <p:cNvPicPr>
              <a:picLocks noChangeAspect="1"/>
            </p:cNvPicPr>
            <p:nvPr/>
          </p:nvPicPr>
          <p:blipFill>
            <a:blip r:embed="rId6"/>
            <a:stretch>
              <a:fillRect/>
            </a:stretch>
          </p:blipFill>
          <p:spPr>
            <a:xfrm flipH="1">
              <a:off x="5635995" y="3282019"/>
              <a:ext cx="758267" cy="841677"/>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7528" y="3213359"/>
              <a:ext cx="846794" cy="841073"/>
            </a:xfrm>
            <a:prstGeom prst="rect">
              <a:avLst/>
            </a:prstGeom>
          </p:spPr>
        </p:pic>
      </p:grpSp>
    </p:spTree>
    <p:extLst>
      <p:ext uri="{BB962C8B-B14F-4D97-AF65-F5344CB8AC3E}">
        <p14:creationId xmlns:p14="http://schemas.microsoft.com/office/powerpoint/2010/main" val="1614889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Make Receiver prove zero bits in an </a:t>
                </a:r>
                <a:br>
                  <a:rPr lang="en-US" dirty="0"/>
                </a:br>
                <a:r>
                  <a:rPr lang="en-US" dirty="0"/>
                  <a:t>input-independent way</a:t>
                </a:r>
              </a:p>
              <a:p>
                <a:pPr lvl="3"/>
                <a:endParaRPr lang="en-US" dirty="0"/>
              </a:p>
              <a:p>
                <a:r>
                  <a:rPr lang="en-US" dirty="0"/>
                  <a:t>Receiver uses </a:t>
                </a:r>
                <a:r>
                  <a:rPr lang="en-US" i="1" dirty="0"/>
                  <a:t>random</a:t>
                </a:r>
                <a:r>
                  <a:rPr lang="en-US" dirty="0"/>
                  <a:t> OT select bits</a:t>
                </a:r>
              </a:p>
              <a:p>
                <a:r>
                  <a:rPr lang="en-US" dirty="0"/>
                  <a:t>Sender challenges on a subset of OT</a:t>
                </a:r>
              </a:p>
              <a:p>
                <a:pPr lvl="1"/>
                <a:r>
                  <a:rPr lang="en-US" dirty="0"/>
                  <a:t>Receiver must reveal select bits</a:t>
                </a:r>
              </a:p>
              <a:p>
                <a:pPr lvl="1"/>
                <a:r>
                  <a:rPr lang="en-US" dirty="0"/>
                  <a:t>Expect to see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zero bits, aborts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79" y="1694890"/>
                <a:ext cx="5292649" cy="4658285"/>
              </a:xfrm>
              <a:blipFill rotWithShape="0">
                <a:blip r:embed="rId33"/>
                <a:stretch>
                  <a:fillRect l="-1037"/>
                </a:stretch>
              </a:blipFill>
            </p:spPr>
            <p:txBody>
              <a:bodyPr/>
              <a:lstStyle/>
              <a:p>
                <a:r>
                  <a:rPr lang="en-US">
                    <a:noFill/>
                  </a:rPr>
                  <a:t> </a:t>
                </a:r>
              </a:p>
            </p:txBody>
          </p:sp>
        </mc:Fallback>
      </mc:AlternateContent>
      <p:grpSp>
        <p:nvGrpSpPr>
          <p:cNvPr id="49" name="Group 48"/>
          <p:cNvGrpSpPr/>
          <p:nvPr/>
        </p:nvGrpSpPr>
        <p:grpSpPr>
          <a:xfrm>
            <a:off x="8544680" y="2215355"/>
            <a:ext cx="1173464" cy="338554"/>
            <a:chOff x="7235116" y="3285017"/>
            <a:chExt cx="1173464" cy="338554"/>
          </a:xfrm>
        </p:grpSpPr>
        <p:sp>
          <p:nvSpPr>
            <p:cNvPr id="50" name="Rectangle 49"/>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1" name="Straight Arrow Connector 50"/>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5" name="TextBox 74"/>
              <p:cNvSpPr txBox="1"/>
              <p:nvPr/>
            </p:nvSpPr>
            <p:spPr>
              <a:xfrm>
                <a:off x="10380159" y="26124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10380158" y="2612414"/>
                <a:ext cx="320121" cy="313588"/>
              </a:xfrm>
              <a:prstGeom prst="rect">
                <a:avLst/>
              </a:prstGeom>
              <a:blipFill rotWithShape="0">
                <a:blip r:embed="rId4"/>
                <a:stretch>
                  <a:fillRect b="-11765"/>
                </a:stretch>
              </a:blipFill>
            </p:spPr>
            <p:txBody>
              <a:bodyPr/>
              <a:lstStyle/>
              <a:p>
                <a:r>
                  <a:rPr lang="en-US">
                    <a:noFill/>
                  </a:rPr>
                  <a:t> </a:t>
                </a:r>
              </a:p>
            </p:txBody>
          </p:sp>
        </mc:Fallback>
      </mc:AlternateContent>
      <p:sp>
        <p:nvSpPr>
          <p:cNvPr id="39" name="TextBox 38"/>
          <p:cNvSpPr txBox="1"/>
          <p:nvPr/>
        </p:nvSpPr>
        <p:spPr>
          <a:xfrm>
            <a:off x="10530059" y="1483961"/>
            <a:ext cx="1780196" cy="369332"/>
          </a:xfrm>
          <a:prstGeom prst="rect">
            <a:avLst/>
          </a:prstGeom>
          <a:noFill/>
        </p:spPr>
        <p:txBody>
          <a:bodyPr wrap="square" rtlCol="0">
            <a:spAutoFit/>
          </a:bodyPr>
          <a:lstStyle/>
          <a:p>
            <a:r>
              <a:rPr lang="en-US" dirty="0"/>
              <a:t>Random</a:t>
            </a:r>
          </a:p>
        </p:txBody>
      </p:sp>
      <p:sp>
        <p:nvSpPr>
          <p:cNvPr id="40" name="Freeform 39"/>
          <p:cNvSpPr/>
          <p:nvPr/>
        </p:nvSpPr>
        <p:spPr>
          <a:xfrm>
            <a:off x="10533532" y="1807110"/>
            <a:ext cx="307253" cy="420727"/>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 name="connsiteX0" fmla="*/ 0 w 885825"/>
              <a:gd name="connsiteY0" fmla="*/ 0 h 685800"/>
              <a:gd name="connsiteX1" fmla="*/ 400050 w 885825"/>
              <a:gd name="connsiteY1" fmla="*/ 342900 h 685800"/>
              <a:gd name="connsiteX2" fmla="*/ 885825 w 885825"/>
              <a:gd name="connsiteY2"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900411"/>
              <a:gd name="connsiteY0" fmla="*/ 0 h 685800"/>
              <a:gd name="connsiteX1" fmla="*/ 885825 w 900411"/>
              <a:gd name="connsiteY1" fmla="*/ 685800 h 685800"/>
              <a:gd name="connsiteX0" fmla="*/ 0 w 892749"/>
              <a:gd name="connsiteY0" fmla="*/ 0 h 685800"/>
              <a:gd name="connsiteX1" fmla="*/ 885825 w 892749"/>
              <a:gd name="connsiteY1" fmla="*/ 685800 h 685800"/>
              <a:gd name="connsiteX0" fmla="*/ 0 w 885825"/>
              <a:gd name="connsiteY0" fmla="*/ 0 h 685800"/>
              <a:gd name="connsiteX1" fmla="*/ 885825 w 885825"/>
              <a:gd name="connsiteY1" fmla="*/ 685800 h 685800"/>
              <a:gd name="connsiteX0" fmla="*/ 972271 w 974100"/>
              <a:gd name="connsiteY0" fmla="*/ 0 h 867817"/>
              <a:gd name="connsiteX1" fmla="*/ 3 w 974100"/>
              <a:gd name="connsiteY1" fmla="*/ 867817 h 867817"/>
              <a:gd name="connsiteX0" fmla="*/ 972271 w 974097"/>
              <a:gd name="connsiteY0" fmla="*/ 0 h 837481"/>
              <a:gd name="connsiteX1" fmla="*/ 3 w 974097"/>
              <a:gd name="connsiteY1" fmla="*/ 837481 h 837481"/>
              <a:gd name="connsiteX0" fmla="*/ 974016 w 975762"/>
              <a:gd name="connsiteY0" fmla="*/ 0 h 837481"/>
              <a:gd name="connsiteX1" fmla="*/ 1748 w 975762"/>
              <a:gd name="connsiteY1" fmla="*/ 837481 h 837481"/>
              <a:gd name="connsiteX0" fmla="*/ 985303 w 986908"/>
              <a:gd name="connsiteY0" fmla="*/ 0 h 837481"/>
              <a:gd name="connsiteX1" fmla="*/ 13035 w 986908"/>
              <a:gd name="connsiteY1" fmla="*/ 837481 h 837481"/>
              <a:gd name="connsiteX0" fmla="*/ 985813 w 985814"/>
              <a:gd name="connsiteY0" fmla="*/ 0 h 837481"/>
              <a:gd name="connsiteX1" fmla="*/ 13545 w 985814"/>
              <a:gd name="connsiteY1" fmla="*/ 837481 h 837481"/>
            </a:gdLst>
            <a:ahLst/>
            <a:cxnLst>
              <a:cxn ang="0">
                <a:pos x="connsiteX0" y="connsiteY0"/>
              </a:cxn>
              <a:cxn ang="0">
                <a:pos x="connsiteX1" y="connsiteY1"/>
              </a:cxn>
            </a:cxnLst>
            <a:rect l="l" t="t" r="r" b="b"/>
            <a:pathLst>
              <a:path w="985814" h="837481">
                <a:moveTo>
                  <a:pt x="985813" y="0"/>
                </a:moveTo>
                <a:cubicBezTo>
                  <a:pt x="987707" y="516865"/>
                  <a:pt x="-135039" y="167641"/>
                  <a:pt x="13545" y="83748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0344598" y="2264176"/>
                <a:ext cx="377026" cy="369332"/>
              </a:xfrm>
              <a:prstGeom prst="rect">
                <a:avLst/>
              </a:prstGeom>
              <a:blipFill rotWithShape="0">
                <a:blip r:embed="rId5"/>
                <a:stretch>
                  <a:fillRect/>
                </a:stretch>
              </a:blipFill>
            </p:spPr>
            <p:txBody>
              <a:bodyPr/>
              <a:lstStyle/>
              <a:p>
                <a:r>
                  <a:rPr lang="en-US">
                    <a:noFill/>
                  </a:rPr>
                  <a:t> </a:t>
                </a:r>
              </a:p>
            </p:txBody>
          </p:sp>
        </mc:Fallback>
      </mc:AlternateContent>
      <p:grpSp>
        <p:nvGrpSpPr>
          <p:cNvPr id="127" name="Group 126"/>
          <p:cNvGrpSpPr/>
          <p:nvPr/>
        </p:nvGrpSpPr>
        <p:grpSpPr>
          <a:xfrm>
            <a:off x="7693027" y="2589304"/>
            <a:ext cx="775495" cy="316717"/>
            <a:chOff x="7683938" y="4775834"/>
            <a:chExt cx="775494" cy="309452"/>
          </a:xfrm>
        </p:grpSpPr>
        <p:sp>
          <p:nvSpPr>
            <p:cNvPr id="128" name="Rectangle 12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7692003" y="2273064"/>
            <a:ext cx="775495" cy="316717"/>
            <a:chOff x="7683938" y="4775834"/>
            <a:chExt cx="775494" cy="309452"/>
          </a:xfrm>
        </p:grpSpPr>
        <p:sp>
          <p:nvSpPr>
            <p:cNvPr id="131" name="Rectangle 130"/>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Rectangle 6"/>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7" name="Rectangle 6"/>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133" name="Rectangle 13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Rectangle 161"/>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162" name="Rectangle 161"/>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Rectangle 162"/>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163" name="Rectangle 162"/>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9"/>
                <a:stretch>
                  <a:fillRect/>
                </a:stretch>
              </a:blipFill>
            </p:spPr>
            <p:txBody>
              <a:bodyPr/>
              <a:lstStyle/>
              <a:p>
                <a:r>
                  <a:rPr lang="en-US">
                    <a:noFill/>
                  </a:rPr>
                  <a:t> </a:t>
                </a:r>
              </a:p>
            </p:txBody>
          </p:sp>
        </mc:Fallback>
      </mc:AlternateContent>
      <p:sp>
        <p:nvSpPr>
          <p:cNvPr id="193" name="Rectangle 192"/>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7" name="Rectangle 206"/>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07" name="Rectangle 206"/>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8" name="Rectangle 207"/>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08" name="Rectangle 207"/>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11"/>
                <a:stretch>
                  <a:fillRect/>
                </a:stretch>
              </a:blipFill>
            </p:spPr>
            <p:txBody>
              <a:bodyPr/>
              <a:lstStyle/>
              <a:p>
                <a:r>
                  <a:rPr lang="en-US">
                    <a:noFill/>
                  </a:rPr>
                  <a:t> </a:t>
                </a:r>
              </a:p>
            </p:txBody>
          </p:sp>
        </mc:Fallback>
      </mc:AlternateContent>
      <p:grpSp>
        <p:nvGrpSpPr>
          <p:cNvPr id="10" name="Group 9"/>
          <p:cNvGrpSpPr/>
          <p:nvPr/>
        </p:nvGrpSpPr>
        <p:grpSpPr>
          <a:xfrm>
            <a:off x="7654750" y="3175221"/>
            <a:ext cx="3092281" cy="1045065"/>
            <a:chOff x="7654745" y="3175218"/>
            <a:chExt cx="3092279" cy="1045063"/>
          </a:xfrm>
        </p:grpSpPr>
        <mc:AlternateContent xmlns:mc="http://schemas.openxmlformats.org/markup-compatibility/2006" xmlns:a14="http://schemas.microsoft.com/office/drawing/2010/main">
          <mc:Choice Requires="a14">
            <p:sp>
              <p:nvSpPr>
                <p:cNvPr id="135" name="Rectangle 134"/>
                <p:cNvSpPr/>
                <p:nvPr/>
              </p:nvSpPr>
              <p:spPr>
                <a:xfrm>
                  <a:off x="7672294" y="317521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135" name="Rectangle 134"/>
                <p:cNvSpPr>
                  <a:spLocks noRot="1" noChangeAspect="1" noMove="1" noResize="1" noEditPoints="1" noAdjustHandles="1" noChangeArrowheads="1" noChangeShapeType="1" noTextEdit="1"/>
                </p:cNvSpPr>
                <p:nvPr/>
              </p:nvSpPr>
              <p:spPr>
                <a:xfrm>
                  <a:off x="7672294" y="3175218"/>
                  <a:ext cx="451277" cy="338554"/>
                </a:xfrm>
                <a:prstGeom prst="rect">
                  <a:avLst/>
                </a:prstGeom>
                <a:blipFill rotWithShape="0">
                  <a:blip r:embed="rId12"/>
                  <a:stretch>
                    <a:fillRect/>
                  </a:stretch>
                </a:blipFill>
              </p:spPr>
              <p:txBody>
                <a:bodyPr/>
                <a:lstStyle/>
                <a:p>
                  <a:r>
                    <a:rPr lang="en-US">
                      <a:noFill/>
                    </a:rPr>
                    <a:t> </a:t>
                  </a:r>
                </a:p>
              </p:txBody>
            </p:sp>
          </mc:Fallback>
        </mc:AlternateContent>
        <p:sp>
          <p:nvSpPr>
            <p:cNvPr id="56" name="TextBox 55"/>
            <p:cNvSpPr txBox="1"/>
            <p:nvPr/>
          </p:nvSpPr>
          <p:spPr>
            <a:xfrm rot="5400000">
              <a:off x="9024086" y="3566227"/>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73" name="TextBox 72"/>
                <p:cNvSpPr txBox="1"/>
                <p:nvPr/>
              </p:nvSpPr>
              <p:spPr>
                <a:xfrm>
                  <a:off x="10369998" y="3547901"/>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0369998" y="3547900"/>
                  <a:ext cx="320121" cy="313588"/>
                </a:xfrm>
                <a:prstGeom prst="rect">
                  <a:avLst/>
                </a:prstGeom>
                <a:blipFill rotWithShape="0">
                  <a:blip r:embed="rId13"/>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10389986" y="3244637"/>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10389986" y="3244637"/>
                  <a:ext cx="127230" cy="313588"/>
                </a:xfrm>
                <a:prstGeom prst="rect">
                  <a:avLst/>
                </a:prstGeom>
                <a:blipFill rotWithShape="0">
                  <a:blip r:embed="rId14"/>
                  <a:stretch>
                    <a:fillRect l="-14286" r="-114286" b="-9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10333783" y="3850950"/>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0333783" y="3850950"/>
                  <a:ext cx="377026" cy="369332"/>
                </a:xfrm>
                <a:prstGeom prst="rect">
                  <a:avLst/>
                </a:prstGeom>
                <a:blipFill rotWithShape="0">
                  <a:blip r:embed="rId15"/>
                  <a:stretch>
                    <a:fillRect/>
                  </a:stretch>
                </a:blipFill>
              </p:spPr>
              <p:txBody>
                <a:bodyPr/>
                <a:lstStyle/>
                <a:p>
                  <a:r>
                    <a:rPr lang="en-US">
                      <a:noFill/>
                    </a:rPr>
                    <a:t> </a:t>
                  </a:r>
                </a:p>
              </p:txBody>
            </p:sp>
          </mc:Fallback>
        </mc:AlternateContent>
        <p:grpSp>
          <p:nvGrpSpPr>
            <p:cNvPr id="115" name="Group 114"/>
            <p:cNvGrpSpPr/>
            <p:nvPr/>
          </p:nvGrpSpPr>
          <p:grpSpPr>
            <a:xfrm>
              <a:off x="7692839" y="3851412"/>
              <a:ext cx="775494" cy="316717"/>
              <a:chOff x="7683938" y="4775834"/>
              <a:chExt cx="775494" cy="309452"/>
            </a:xfrm>
          </p:grpSpPr>
          <p:sp>
            <p:nvSpPr>
              <p:cNvPr id="116" name="Rectangle 115"/>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7693507" y="3533743"/>
              <a:ext cx="775494" cy="316717"/>
              <a:chOff x="7683938" y="4775834"/>
              <a:chExt cx="775494" cy="309452"/>
            </a:xfrm>
          </p:grpSpPr>
          <p:sp>
            <p:nvSpPr>
              <p:cNvPr id="119" name="Rectangle 11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7693060" y="3218930"/>
              <a:ext cx="775494" cy="316717"/>
              <a:chOff x="7683938" y="4775834"/>
              <a:chExt cx="775494" cy="309452"/>
            </a:xfrm>
          </p:grpSpPr>
          <p:sp>
            <p:nvSpPr>
              <p:cNvPr id="122" name="Rectangle 12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6" name="Rectangle 135"/>
                <p:cNvSpPr/>
                <p:nvPr/>
              </p:nvSpPr>
              <p:spPr>
                <a:xfrm>
                  <a:off x="7663276" y="348169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136" name="Rectangle 135"/>
                <p:cNvSpPr>
                  <a:spLocks noRot="1" noChangeAspect="1" noMove="1" noResize="1" noEditPoints="1" noAdjustHandles="1" noChangeArrowheads="1" noChangeShapeType="1" noTextEdit="1"/>
                </p:cNvSpPr>
                <p:nvPr/>
              </p:nvSpPr>
              <p:spPr>
                <a:xfrm>
                  <a:off x="7663275" y="3481699"/>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Rectangle 136"/>
                <p:cNvSpPr/>
                <p:nvPr/>
              </p:nvSpPr>
              <p:spPr>
                <a:xfrm>
                  <a:off x="7654745" y="378296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137" name="Rectangle 136"/>
                <p:cNvSpPr>
                  <a:spLocks noRot="1" noChangeAspect="1" noMove="1" noResize="1" noEditPoints="1" noAdjustHandles="1" noChangeArrowheads="1" noChangeShapeType="1" noTextEdit="1"/>
                </p:cNvSpPr>
                <p:nvPr/>
              </p:nvSpPr>
              <p:spPr>
                <a:xfrm>
                  <a:off x="7654745" y="3782969"/>
                  <a:ext cx="4512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Rectangle 164"/>
                <p:cNvSpPr/>
                <p:nvPr/>
              </p:nvSpPr>
              <p:spPr>
                <a:xfrm>
                  <a:off x="8018050" y="3184725"/>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165" name="Rectangle 164"/>
                <p:cNvSpPr>
                  <a:spLocks noRot="1" noChangeAspect="1" noMove="1" noResize="1" noEditPoints="1" noAdjustHandles="1" noChangeArrowheads="1" noChangeShapeType="1" noTextEdit="1"/>
                </p:cNvSpPr>
                <p:nvPr/>
              </p:nvSpPr>
              <p:spPr>
                <a:xfrm>
                  <a:off x="8018050" y="3184725"/>
                  <a:ext cx="531428"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Rectangle 165"/>
                <p:cNvSpPr/>
                <p:nvPr/>
              </p:nvSpPr>
              <p:spPr>
                <a:xfrm>
                  <a:off x="8009031" y="3491205"/>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166" name="Rectangle 165"/>
                <p:cNvSpPr>
                  <a:spLocks noRot="1" noChangeAspect="1" noMove="1" noResize="1" noEditPoints="1" noAdjustHandles="1" noChangeArrowheads="1" noChangeShapeType="1" noTextEdit="1"/>
                </p:cNvSpPr>
                <p:nvPr/>
              </p:nvSpPr>
              <p:spPr>
                <a:xfrm>
                  <a:off x="8009031" y="3491206"/>
                  <a:ext cx="531428"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p:cNvSpPr/>
                <p:nvPr/>
              </p:nvSpPr>
              <p:spPr>
                <a:xfrm>
                  <a:off x="8000501" y="3792476"/>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167" name="Rectangle 166"/>
                <p:cNvSpPr>
                  <a:spLocks noRot="1" noChangeAspect="1" noMove="1" noResize="1" noEditPoints="1" noAdjustHandles="1" noChangeArrowheads="1" noChangeShapeType="1" noTextEdit="1"/>
                </p:cNvSpPr>
                <p:nvPr/>
              </p:nvSpPr>
              <p:spPr>
                <a:xfrm>
                  <a:off x="8000501" y="3792476"/>
                  <a:ext cx="531428" cy="338554"/>
                </a:xfrm>
                <a:prstGeom prst="rect">
                  <a:avLst/>
                </a:prstGeom>
                <a:blipFill rotWithShape="0">
                  <a:blip r:embed="rId20"/>
                  <a:stretch>
                    <a:fillRect/>
                  </a:stretch>
                </a:blipFill>
              </p:spPr>
              <p:txBody>
                <a:bodyPr/>
                <a:lstStyle/>
                <a:p>
                  <a:r>
                    <a:rPr lang="en-US">
                      <a:noFill/>
                    </a:rPr>
                    <a:t> </a:t>
                  </a:r>
                </a:p>
              </p:txBody>
            </p:sp>
          </mc:Fallback>
        </mc:AlternateContent>
        <p:sp>
          <p:nvSpPr>
            <p:cNvPr id="181" name="Rectangle 180"/>
            <p:cNvSpPr/>
            <p:nvPr/>
          </p:nvSpPr>
          <p:spPr>
            <a:xfrm>
              <a:off x="10332855" y="3855899"/>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9775578" y="385141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10333523" y="353823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9776246" y="353374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0333076" y="3223417"/>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9775799" y="321893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0" name="Rectangle 209"/>
                <p:cNvSpPr/>
                <p:nvPr/>
              </p:nvSpPr>
              <p:spPr>
                <a:xfrm>
                  <a:off x="9713489" y="3184725"/>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10" name="Rectangle 209"/>
                <p:cNvSpPr>
                  <a:spLocks noRot="1" noChangeAspect="1" noMove="1" noResize="1" noEditPoints="1" noAdjustHandles="1" noChangeArrowheads="1" noChangeShapeType="1" noTextEdit="1"/>
                </p:cNvSpPr>
                <p:nvPr/>
              </p:nvSpPr>
              <p:spPr>
                <a:xfrm>
                  <a:off x="9713489" y="3184725"/>
                  <a:ext cx="531428" cy="338554"/>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Rectangle 210"/>
                <p:cNvSpPr/>
                <p:nvPr/>
              </p:nvSpPr>
              <p:spPr>
                <a:xfrm>
                  <a:off x="9704470" y="3491205"/>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11" name="Rectangle 210"/>
                <p:cNvSpPr>
                  <a:spLocks noRot="1" noChangeAspect="1" noMove="1" noResize="1" noEditPoints="1" noAdjustHandles="1" noChangeArrowheads="1" noChangeShapeType="1" noTextEdit="1"/>
                </p:cNvSpPr>
                <p:nvPr/>
              </p:nvSpPr>
              <p:spPr>
                <a:xfrm>
                  <a:off x="9704470" y="3491206"/>
                  <a:ext cx="531428" cy="338554"/>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Rectangle 211"/>
                <p:cNvSpPr/>
                <p:nvPr/>
              </p:nvSpPr>
              <p:spPr>
                <a:xfrm>
                  <a:off x="9695941" y="3792476"/>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12" name="Rectangle 211"/>
                <p:cNvSpPr>
                  <a:spLocks noRot="1" noChangeAspect="1" noMove="1" noResize="1" noEditPoints="1" noAdjustHandles="1" noChangeArrowheads="1" noChangeShapeType="1" noTextEdit="1"/>
                </p:cNvSpPr>
                <p:nvPr/>
              </p:nvSpPr>
              <p:spPr>
                <a:xfrm>
                  <a:off x="9695940" y="3792476"/>
                  <a:ext cx="451277" cy="338554"/>
                </a:xfrm>
                <a:prstGeom prst="rect">
                  <a:avLst/>
                </a:prstGeom>
                <a:blipFill rotWithShape="0">
                  <a:blip r:embed="rId23"/>
                  <a:stretch>
                    <a:fillRect/>
                  </a:stretch>
                </a:blipFill>
              </p:spPr>
              <p:txBody>
                <a:bodyPr/>
                <a:lstStyle/>
                <a:p>
                  <a:r>
                    <a:rPr lang="en-US">
                      <a:noFill/>
                    </a:rPr>
                    <a:t> </a:t>
                  </a:r>
                </a:p>
              </p:txBody>
            </p:sp>
          </mc:Fallback>
        </mc:AlternateContent>
      </p:grpSp>
      <p:grpSp>
        <p:nvGrpSpPr>
          <p:cNvPr id="9" name="Group 8"/>
          <p:cNvGrpSpPr/>
          <p:nvPr/>
        </p:nvGrpSpPr>
        <p:grpSpPr>
          <a:xfrm>
            <a:off x="7646037" y="4427095"/>
            <a:ext cx="3075593" cy="738092"/>
            <a:chOff x="7646032" y="4427091"/>
            <a:chExt cx="3075592" cy="738092"/>
          </a:xfrm>
        </p:grpSpPr>
        <p:grpSp>
          <p:nvGrpSpPr>
            <p:cNvPr id="62" name="Group 61"/>
            <p:cNvGrpSpPr/>
            <p:nvPr/>
          </p:nvGrpSpPr>
          <p:grpSpPr>
            <a:xfrm>
              <a:off x="8526527" y="4733398"/>
              <a:ext cx="1173464" cy="338554"/>
              <a:chOff x="7235116" y="3285017"/>
              <a:chExt cx="1173464" cy="338554"/>
            </a:xfrm>
          </p:grpSpPr>
          <p:sp>
            <p:nvSpPr>
              <p:cNvPr id="63" name="Rectangle 62"/>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64" name="Straight Arrow Connector 63"/>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8" name="TextBox 77"/>
                <p:cNvSpPr txBox="1"/>
                <p:nvPr/>
              </p:nvSpPr>
              <p:spPr>
                <a:xfrm>
                  <a:off x="10405226" y="479585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0405226" y="4795851"/>
                  <a:ext cx="127230" cy="313588"/>
                </a:xfrm>
                <a:prstGeom prst="rect">
                  <a:avLst/>
                </a:prstGeom>
                <a:blipFill rotWithShape="0">
                  <a:blip r:embed="rId25"/>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0344598" y="448742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10344598" y="4487428"/>
                  <a:ext cx="377026" cy="369332"/>
                </a:xfrm>
                <a:prstGeom prst="rect">
                  <a:avLst/>
                </a:prstGeom>
                <a:blipFill rotWithShape="0">
                  <a:blip r:embed="rId26"/>
                  <a:stretch>
                    <a:fillRect/>
                  </a:stretch>
                </a:blipFill>
              </p:spPr>
              <p:txBody>
                <a:bodyPr/>
                <a:lstStyle/>
                <a:p>
                  <a:r>
                    <a:rPr lang="en-US">
                      <a:noFill/>
                    </a:rPr>
                    <a:t> </a:t>
                  </a:r>
                </a:p>
              </p:txBody>
            </p:sp>
          </mc:Fallback>
        </mc:AlternateContent>
        <p:grpSp>
          <p:nvGrpSpPr>
            <p:cNvPr id="5" name="Group 4"/>
            <p:cNvGrpSpPr/>
            <p:nvPr/>
          </p:nvGrpSpPr>
          <p:grpSpPr>
            <a:xfrm>
              <a:off x="7693320" y="4795851"/>
              <a:ext cx="775494" cy="316717"/>
              <a:chOff x="7683938" y="4775834"/>
              <a:chExt cx="775494" cy="309452"/>
            </a:xfrm>
          </p:grpSpPr>
          <p:sp>
            <p:nvSpPr>
              <p:cNvPr id="4" name="Rectangle 3"/>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p:cNvGrpSpPr/>
            <p:nvPr/>
          </p:nvGrpSpPr>
          <p:grpSpPr>
            <a:xfrm>
              <a:off x="7692873" y="4481038"/>
              <a:ext cx="775494" cy="316717"/>
              <a:chOff x="7683938" y="4775834"/>
              <a:chExt cx="775494" cy="309452"/>
            </a:xfrm>
          </p:grpSpPr>
          <p:sp>
            <p:nvSpPr>
              <p:cNvPr id="107" name="Rectangle 1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7" name="Rectangle 156"/>
                <p:cNvSpPr/>
                <p:nvPr/>
              </p:nvSpPr>
              <p:spPr>
                <a:xfrm>
                  <a:off x="7654563" y="442709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157" name="Rectangle 156"/>
                <p:cNvSpPr>
                  <a:spLocks noRot="1" noChangeAspect="1" noMove="1" noResize="1" noEditPoints="1" noAdjustHandles="1" noChangeArrowheads="1" noChangeShapeType="1" noTextEdit="1"/>
                </p:cNvSpPr>
                <p:nvPr/>
              </p:nvSpPr>
              <p:spPr>
                <a:xfrm>
                  <a:off x="7654562" y="4427091"/>
                  <a:ext cx="451277" cy="338554"/>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Rectangle 157"/>
                <p:cNvSpPr/>
                <p:nvPr/>
              </p:nvSpPr>
              <p:spPr>
                <a:xfrm>
                  <a:off x="7646032" y="472836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158" name="Rectangle 157"/>
                <p:cNvSpPr>
                  <a:spLocks noRot="1" noChangeAspect="1" noMove="1" noResize="1" noEditPoints="1" noAdjustHandles="1" noChangeArrowheads="1" noChangeShapeType="1" noTextEdit="1"/>
                </p:cNvSpPr>
                <p:nvPr/>
              </p:nvSpPr>
              <p:spPr>
                <a:xfrm>
                  <a:off x="7646032" y="4728361"/>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8000319" y="443659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169" name="Rectangle 168"/>
                <p:cNvSpPr>
                  <a:spLocks noRot="1" noChangeAspect="1" noMove="1" noResize="1" noEditPoints="1" noAdjustHandles="1" noChangeArrowheads="1" noChangeShapeType="1" noTextEdit="1"/>
                </p:cNvSpPr>
                <p:nvPr/>
              </p:nvSpPr>
              <p:spPr>
                <a:xfrm>
                  <a:off x="8000318" y="4436598"/>
                  <a:ext cx="531428"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Rectangle 169"/>
                <p:cNvSpPr/>
                <p:nvPr/>
              </p:nvSpPr>
              <p:spPr>
                <a:xfrm>
                  <a:off x="7991788" y="473786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170" name="Rectangle 169"/>
                <p:cNvSpPr>
                  <a:spLocks noRot="1" noChangeAspect="1" noMove="1" noResize="1" noEditPoints="1" noAdjustHandles="1" noChangeArrowheads="1" noChangeShapeType="1" noTextEdit="1"/>
                </p:cNvSpPr>
                <p:nvPr/>
              </p:nvSpPr>
              <p:spPr>
                <a:xfrm>
                  <a:off x="7991788" y="4737868"/>
                  <a:ext cx="531428" cy="338554"/>
                </a:xfrm>
                <a:prstGeom prst="rect">
                  <a:avLst/>
                </a:prstGeom>
                <a:blipFill rotWithShape="0">
                  <a:blip r:embed="rId30"/>
                  <a:stretch>
                    <a:fillRect/>
                  </a:stretch>
                </a:blipFill>
              </p:spPr>
              <p:txBody>
                <a:bodyPr/>
                <a:lstStyle/>
                <a:p>
                  <a:r>
                    <a:rPr lang="en-US">
                      <a:noFill/>
                    </a:rPr>
                    <a:t> </a:t>
                  </a:r>
                </a:p>
              </p:txBody>
            </p:sp>
          </mc:Fallback>
        </mc:AlternateContent>
        <p:sp>
          <p:nvSpPr>
            <p:cNvPr id="172" name="Rectangle 171"/>
            <p:cNvSpPr/>
            <p:nvPr/>
          </p:nvSpPr>
          <p:spPr>
            <a:xfrm>
              <a:off x="10333336" y="480033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9776059" y="479585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0332889" y="448552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9775612" y="448103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4" name="Rectangle 213"/>
                <p:cNvSpPr/>
                <p:nvPr/>
              </p:nvSpPr>
              <p:spPr>
                <a:xfrm>
                  <a:off x="9695757" y="44365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14" name="Rectangle 213"/>
                <p:cNvSpPr>
                  <a:spLocks noRot="1" noChangeAspect="1" noMove="1" noResize="1" noEditPoints="1" noAdjustHandles="1" noChangeArrowheads="1" noChangeShapeType="1" noTextEdit="1"/>
                </p:cNvSpPr>
                <p:nvPr/>
              </p:nvSpPr>
              <p:spPr>
                <a:xfrm>
                  <a:off x="9695757" y="4436598"/>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5" name="Rectangle 214"/>
                <p:cNvSpPr/>
                <p:nvPr/>
              </p:nvSpPr>
              <p:spPr>
                <a:xfrm>
                  <a:off x="9687227" y="473786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215" name="Rectangle 214"/>
                <p:cNvSpPr>
                  <a:spLocks noRot="1" noChangeAspect="1" noMove="1" noResize="1" noEditPoints="1" noAdjustHandles="1" noChangeArrowheads="1" noChangeShapeType="1" noTextEdit="1"/>
                </p:cNvSpPr>
                <p:nvPr/>
              </p:nvSpPr>
              <p:spPr>
                <a:xfrm>
                  <a:off x="9687227" y="4737868"/>
                  <a:ext cx="531428" cy="338554"/>
                </a:xfrm>
                <a:prstGeom prst="rect">
                  <a:avLst/>
                </a:prstGeom>
                <a:blipFill rotWithShape="0">
                  <a:blip r:embed="rId32"/>
                  <a:stretch>
                    <a:fillRect/>
                  </a:stretch>
                </a:blipFill>
              </p:spPr>
              <p:txBody>
                <a:bodyPr/>
                <a:lstStyle/>
                <a:p>
                  <a:r>
                    <a:rPr lang="en-US">
                      <a:noFill/>
                    </a:rPr>
                    <a:t> </a:t>
                  </a:r>
                </a:p>
              </p:txBody>
            </p:sp>
          </mc:Fallback>
        </mc:AlternateContent>
      </p:grpSp>
      <p:sp>
        <p:nvSpPr>
          <p:cNvPr id="138" name="Rectangle 137"/>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spTree>
    <p:extLst>
      <p:ext uri="{BB962C8B-B14F-4D97-AF65-F5344CB8AC3E}">
        <p14:creationId xmlns:p14="http://schemas.microsoft.com/office/powerpoint/2010/main" val="146296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79167E-6 -3.33333E-6 L 4.79167E-6 -0.09074 " pathEditMode="relative" rAng="0" ptsTypes="AA">
                                      <p:cBhvr>
                                        <p:cTn id="6" dur="500" fill="hold"/>
                                        <p:tgtEl>
                                          <p:spTgt spid="9"/>
                                        </p:tgtEl>
                                        <p:attrNameLst>
                                          <p:attrName>ppt_x</p:attrName>
                                          <p:attrName>ppt_y</p:attrName>
                                        </p:attrNameLst>
                                      </p:cBhvr>
                                      <p:rCtr x="0" y="-4537"/>
                                    </p:animMotion>
                                  </p:childTnLst>
                                </p:cTn>
                              </p:par>
                              <p:par>
                                <p:cTn id="7" presetID="42" presetClass="path" presetSubtype="0" accel="50000" decel="50000" fill="hold" nodeType="withEffect">
                                  <p:stCondLst>
                                    <p:cond delay="0"/>
                                  </p:stCondLst>
                                  <p:childTnLst>
                                    <p:animMotion origin="layout" path="M 4.16667E-6 -3.7037E-7 L 4.16667E-6 -0.04653 " pathEditMode="relative" rAng="0" ptsTypes="AA">
                                      <p:cBhvr>
                                        <p:cTn id="8" dur="500" fill="hold"/>
                                        <p:tgtEl>
                                          <p:spTgt spid="10"/>
                                        </p:tgtEl>
                                        <p:attrNameLst>
                                          <p:attrName>ppt_x</p:attrName>
                                          <p:attrName>ppt_y</p:attrName>
                                        </p:attrNameLst>
                                      </p:cBhvr>
                                      <p:rCtr x="0"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endParaRPr lang="en-US" dirty="0"/>
          </a:p>
        </p:txBody>
      </p:sp>
      <mc:AlternateContent xmlns:mc="http://schemas.openxmlformats.org/markup-compatibility/2006" xmlns:a14="http://schemas.microsoft.com/office/drawing/2010/main">
        <mc:Choice Requires="a14">
          <p:sp>
            <p:nvSpPr>
              <p:cNvPr id="86" name="TextBox 85"/>
              <p:cNvSpPr txBox="1"/>
              <p:nvPr/>
            </p:nvSpPr>
            <p:spPr>
              <a:xfrm>
                <a:off x="11242120" y="26576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242119" y="2657637"/>
                <a:ext cx="733050" cy="313588"/>
              </a:xfrm>
              <a:prstGeom prst="rect">
                <a:avLst/>
              </a:prstGeom>
              <a:blipFill rotWithShape="0">
                <a:blip r:embed="rId33"/>
                <a:stretch>
                  <a:fillRect r="-833" b="-35294"/>
                </a:stretch>
              </a:blipFill>
            </p:spPr>
            <p:txBody>
              <a:bodyPr/>
              <a:lstStyle/>
              <a:p>
                <a:r>
                  <a:rPr lang="en-US">
                    <a:noFill/>
                  </a:rPr>
                  <a:t> </a:t>
                </a:r>
              </a:p>
            </p:txBody>
          </p:sp>
        </mc:Fallback>
      </mc:AlternateContent>
      <p:sp>
        <p:nvSpPr>
          <p:cNvPr id="87" name="Freeform 86"/>
          <p:cNvSpPr/>
          <p:nvPr/>
        </p:nvSpPr>
        <p:spPr>
          <a:xfrm rot="5400000">
            <a:off x="10864545" y="2388211"/>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435216" y="3188289"/>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234037" y="359279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234036" y="3592797"/>
                <a:ext cx="733050" cy="313588"/>
              </a:xfrm>
              <a:prstGeom prst="rect">
                <a:avLst/>
              </a:prstGeom>
              <a:blipFill rotWithShape="0">
                <a:blip r:embed="rId34"/>
                <a:stretch>
                  <a:fillRect b="-34615"/>
                </a:stretch>
              </a:blipFill>
            </p:spPr>
            <p:txBody>
              <a:bodyPr/>
              <a:lstStyle/>
              <a:p>
                <a:r>
                  <a:rPr lang="en-US">
                    <a:noFill/>
                  </a:rPr>
                  <a:t> </a:t>
                </a:r>
              </a:p>
            </p:txBody>
          </p:sp>
        </mc:Fallback>
      </mc:AlternateContent>
      <p:sp>
        <p:nvSpPr>
          <p:cNvPr id="90" name="Freeform 89"/>
          <p:cNvSpPr/>
          <p:nvPr/>
        </p:nvSpPr>
        <p:spPr>
          <a:xfrm rot="5400000">
            <a:off x="10856461" y="3323373"/>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0759692" y="3790891"/>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sp>
        <p:nvSpPr>
          <p:cNvPr id="238" name="Rectangle 237"/>
          <p:cNvSpPr/>
          <p:nvPr/>
        </p:nvSpPr>
        <p:spPr>
          <a:xfrm rot="2700000">
            <a:off x="9024218" y="2268893"/>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8544680" y="2393195"/>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9361458" y="2393124"/>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9262847" y="2471458"/>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9242237" y="2535580"/>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8920033" y="2215358"/>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243" name="TextBox 242"/>
              <p:cNvSpPr txBox="1">
                <a:spLocks noRot="1" noChangeAspect="1" noMove="1" noResize="1" noEditPoints="1" noAdjustHandles="1" noChangeArrowheads="1" noChangeShapeType="1" noTextEdit="1"/>
              </p:cNvSpPr>
              <p:nvPr/>
            </p:nvSpPr>
            <p:spPr>
              <a:xfrm>
                <a:off x="8920033" y="2215358"/>
                <a:ext cx="396883" cy="338554"/>
              </a:xfrm>
              <a:prstGeom prst="rect">
                <a:avLst/>
              </a:prstGeom>
              <a:blipFill rotWithShape="0">
                <a:blip r:embed="rId36"/>
                <a:stretch>
                  <a:fillRect r="-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p:cNvSpPr txBox="1"/>
              <p:nvPr/>
            </p:nvSpPr>
            <p:spPr>
              <a:xfrm>
                <a:off x="10354759" y="25870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354759" y="2587013"/>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0</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344598"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47" name="Rectangle 246"/>
          <p:cNvSpPr/>
          <p:nvPr/>
        </p:nvSpPr>
        <p:spPr>
          <a:xfrm>
            <a:off x="7693025" y="258930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8032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p:cNvSpPr/>
          <p:nvPr/>
        </p:nvSpPr>
        <p:spPr>
          <a:xfrm>
            <a:off x="7692001" y="227306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930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2" name="Rectangle 251"/>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3" name="Rectangle 252"/>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6" name="Rectangle 255"/>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Rectangle 260"/>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p:cNvSpPr/>
              <p:nvPr/>
            </p:nvSpPr>
            <p:spPr>
              <a:xfrm>
                <a:off x="7672297" y="286257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7" y="2862574"/>
                <a:ext cx="451277" cy="338554"/>
              </a:xfrm>
              <a:prstGeom prst="rect">
                <a:avLst/>
              </a:prstGeom>
              <a:blipFill rotWithShape="0">
                <a:blip r:embed="rId45"/>
                <a:stretch>
                  <a:fillRect/>
                </a:stretch>
              </a:blipFill>
            </p:spPr>
            <p:txBody>
              <a:bodyPr/>
              <a:lstStyle/>
              <a:p>
                <a:r>
                  <a:rPr lang="en-US">
                    <a:noFill/>
                  </a:rPr>
                  <a:t> </a:t>
                </a:r>
              </a:p>
            </p:txBody>
          </p:sp>
        </mc:Fallback>
      </mc:AlternateContent>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350949"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350949" y="3235253"/>
                <a:ext cx="377026" cy="369332"/>
              </a:xfrm>
              <a:prstGeom prst="rect">
                <a:avLst/>
              </a:prstGeom>
              <a:blipFill rotWithShape="0">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40268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402687" y="2931989"/>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333783"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333783" y="3538303"/>
                <a:ext cx="377026" cy="369332"/>
              </a:xfrm>
              <a:prstGeom prst="rect">
                <a:avLst/>
              </a:prstGeom>
              <a:blipFill rotWithShape="0">
                <a:blip r:embed="rId48"/>
                <a:stretch>
                  <a:fillRect/>
                </a:stretch>
              </a:blipFill>
            </p:spPr>
            <p:txBody>
              <a:bodyPr/>
              <a:lstStyle/>
              <a:p>
                <a:r>
                  <a:rPr lang="en-US">
                    <a:noFill/>
                  </a:rPr>
                  <a:t> </a:t>
                </a:r>
              </a:p>
            </p:txBody>
          </p:sp>
        </mc:Fallback>
      </mc:AlternateContent>
      <p:grpSp>
        <p:nvGrpSpPr>
          <p:cNvPr id="268" name="Group 267"/>
          <p:cNvGrpSpPr/>
          <p:nvPr/>
        </p:nvGrpSpPr>
        <p:grpSpPr>
          <a:xfrm>
            <a:off x="7692841" y="3538767"/>
            <a:ext cx="775495"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7693509" y="3221096"/>
            <a:ext cx="775495"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0" name="Group 269"/>
          <p:cNvGrpSpPr/>
          <p:nvPr/>
        </p:nvGrpSpPr>
        <p:grpSpPr>
          <a:xfrm>
            <a:off x="7693062" y="2906284"/>
            <a:ext cx="775495"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8" y="316905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8" y="3169055"/>
                <a:ext cx="451277" cy="338554"/>
              </a:xfrm>
              <a:prstGeom prst="rect">
                <a:avLst/>
              </a:prstGeom>
              <a:blipFill rotWithShape="0">
                <a:blip r:embed="rId4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2" name="Rectangle 271"/>
              <p:cNvSpPr/>
              <p:nvPr/>
            </p:nvSpPr>
            <p:spPr>
              <a:xfrm>
                <a:off x="7654747" y="347032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7" y="3470324"/>
                <a:ext cx="451277" cy="338554"/>
              </a:xfrm>
              <a:prstGeom prst="rect">
                <a:avLst/>
              </a:prstGeom>
              <a:blipFill rotWithShape="0">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3" name="Rectangle 272"/>
              <p:cNvSpPr/>
              <p:nvPr/>
            </p:nvSpPr>
            <p:spPr>
              <a:xfrm>
                <a:off x="8018051" y="287208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1" y="2872080"/>
                <a:ext cx="531428" cy="338554"/>
              </a:xfrm>
              <a:prstGeom prst="rect">
                <a:avLst/>
              </a:prstGeom>
              <a:blipFill rotWithShape="0">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62"/>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62"/>
                <a:ext cx="531428" cy="338554"/>
              </a:xfrm>
              <a:prstGeom prst="rect">
                <a:avLst/>
              </a:prstGeom>
              <a:blipFill rotWithShape="0">
                <a:blip r:embed="rId5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3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31"/>
                <a:ext cx="531428" cy="338554"/>
              </a:xfrm>
              <a:prstGeom prst="rect">
                <a:avLst/>
              </a:prstGeom>
              <a:blipFill rotWithShape="0">
                <a:blip r:embed="rId53"/>
                <a:stretch>
                  <a:fillRect/>
                </a:stretch>
              </a:blipFill>
            </p:spPr>
            <p:txBody>
              <a:bodyPr/>
              <a:lstStyle/>
              <a:p>
                <a:r>
                  <a:rPr lang="en-US">
                    <a:noFill/>
                  </a:rPr>
                  <a:t> </a:t>
                </a:r>
              </a:p>
            </p:txBody>
          </p:sp>
        </mc:Fallback>
      </mc:AlternateContent>
      <p:sp>
        <p:nvSpPr>
          <p:cNvPr id="276" name="Rectangle 275"/>
          <p:cNvSpPr/>
          <p:nvPr/>
        </p:nvSpPr>
        <p:spPr>
          <a:xfrm>
            <a:off x="10332856"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p:cNvSpPr/>
          <p:nvPr/>
        </p:nvSpPr>
        <p:spPr>
          <a:xfrm>
            <a:off x="9775577" y="353876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333524"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a:off x="9776245" y="3221098"/>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333077"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9775800" y="29062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8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80"/>
                <a:ext cx="531428" cy="338554"/>
              </a:xfrm>
              <a:prstGeom prst="rect">
                <a:avLst/>
              </a:prstGeom>
              <a:blipFill rotWithShape="0">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3" name="Rectangle 282"/>
              <p:cNvSpPr/>
              <p:nvPr/>
            </p:nvSpPr>
            <p:spPr>
              <a:xfrm>
                <a:off x="9704471" y="3178562"/>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1" y="3178562"/>
                <a:ext cx="531428" cy="338554"/>
              </a:xfrm>
              <a:prstGeom prst="rect">
                <a:avLst/>
              </a:prstGeom>
              <a:blipFill rotWithShape="0">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4" name="Rectangle 283"/>
              <p:cNvSpPr/>
              <p:nvPr/>
            </p:nvSpPr>
            <p:spPr>
              <a:xfrm>
                <a:off x="9695942" y="347983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2" y="3479831"/>
                <a:ext cx="451277" cy="338554"/>
              </a:xfrm>
              <a:prstGeom prst="rect">
                <a:avLst/>
              </a:prstGeom>
              <a:blipFill rotWithShape="0">
                <a:blip r:embed="rId56"/>
                <a:stretch>
                  <a:fillRect/>
                </a:stretch>
              </a:blipFill>
            </p:spPr>
            <p:txBody>
              <a:bodyPr/>
              <a:lstStyle/>
              <a:p>
                <a:r>
                  <a:rPr lang="en-US">
                    <a:noFill/>
                  </a:rPr>
                  <a:t> </a:t>
                </a:r>
              </a:p>
            </p:txBody>
          </p:sp>
        </mc:Fallback>
      </mc:AlternateContent>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405227"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405227" y="4171011"/>
                <a:ext cx="127231" cy="369332"/>
              </a:xfrm>
              <a:prstGeom prst="rect">
                <a:avLst/>
              </a:prstGeom>
              <a:blipFill rotWithShape="0">
                <a:blip r:embed="rId57"/>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344599"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0</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344599" y="3862588"/>
                <a:ext cx="377026" cy="369332"/>
              </a:xfrm>
              <a:prstGeom prst="rect">
                <a:avLst/>
              </a:prstGeom>
              <a:blipFill rotWithShape="0">
                <a:blip r:embed="rId58"/>
                <a:stretch>
                  <a:fillRect/>
                </a:stretch>
              </a:blipFill>
            </p:spPr>
            <p:txBody>
              <a:bodyPr/>
              <a:lstStyle/>
              <a:p>
                <a:r>
                  <a:rPr lang="en-US">
                    <a:noFill/>
                  </a:rPr>
                  <a:t> </a:t>
                </a:r>
              </a:p>
            </p:txBody>
          </p:sp>
        </mc:Fallback>
      </mc:AlternateContent>
      <p:grpSp>
        <p:nvGrpSpPr>
          <p:cNvPr id="295" name="Group 294"/>
          <p:cNvGrpSpPr/>
          <p:nvPr/>
        </p:nvGrpSpPr>
        <p:grpSpPr>
          <a:xfrm>
            <a:off x="7693322" y="4171012"/>
            <a:ext cx="775495"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6" name="Group 295"/>
          <p:cNvGrpSpPr/>
          <p:nvPr/>
        </p:nvGrpSpPr>
        <p:grpSpPr>
          <a:xfrm>
            <a:off x="7692875" y="3856200"/>
            <a:ext cx="775495"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5" y="380225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5" y="3802254"/>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8" name="Rectangle 297"/>
              <p:cNvSpPr/>
              <p:nvPr/>
            </p:nvSpPr>
            <p:spPr>
              <a:xfrm>
                <a:off x="7646034" y="410352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4" y="4103523"/>
                <a:ext cx="451277" cy="338554"/>
              </a:xfrm>
              <a:prstGeom prst="rect">
                <a:avLst/>
              </a:prstGeom>
              <a:blipFill rotWithShape="0">
                <a:blip r:embed="rId6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9" y="381176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9" y="3811760"/>
                <a:ext cx="531428" cy="338554"/>
              </a:xfrm>
              <a:prstGeom prst="rect">
                <a:avLst/>
              </a:prstGeom>
              <a:blipFill rotWithShape="0">
                <a:blip r:embed="rId6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3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31"/>
                <a:ext cx="531428" cy="338554"/>
              </a:xfrm>
              <a:prstGeom prst="rect">
                <a:avLst/>
              </a:prstGeom>
              <a:blipFill rotWithShape="0">
                <a:blip r:embed="rId62"/>
                <a:stretch>
                  <a:fillRect/>
                </a:stretch>
              </a:blipFill>
            </p:spPr>
            <p:txBody>
              <a:bodyPr/>
              <a:lstStyle/>
              <a:p>
                <a:r>
                  <a:rPr lang="en-US">
                    <a:noFill/>
                  </a:rPr>
                  <a:t> </a:t>
                </a:r>
              </a:p>
            </p:txBody>
          </p:sp>
        </mc:Fallback>
      </mc:AlternateContent>
      <p:sp>
        <p:nvSpPr>
          <p:cNvPr id="301" name="Rectangle 300"/>
          <p:cNvSpPr/>
          <p:nvPr/>
        </p:nvSpPr>
        <p:spPr>
          <a:xfrm>
            <a:off x="10333337"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9776060" y="417101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332889"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p:cNvSpPr/>
          <p:nvPr/>
        </p:nvSpPr>
        <p:spPr>
          <a:xfrm>
            <a:off x="9775613" y="38561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9" y="381176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9" y="3811760"/>
                <a:ext cx="451277" cy="338554"/>
              </a:xfrm>
              <a:prstGeom prst="rect">
                <a:avLst/>
              </a:prstGeom>
              <a:blipFill rotWithShape="0">
                <a:blip r:embed="rId6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6" name="Rectangle 305"/>
              <p:cNvSpPr/>
              <p:nvPr/>
            </p:nvSpPr>
            <p:spPr>
              <a:xfrm>
                <a:off x="9687227" y="411303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31"/>
                <a:ext cx="531428" cy="338554"/>
              </a:xfrm>
              <a:prstGeom prst="rect">
                <a:avLst/>
              </a:prstGeom>
              <a:blipFill rotWithShape="0">
                <a:blip r:embed="rId64"/>
                <a:stretch>
                  <a:fillRect/>
                </a:stretch>
              </a:blipFill>
            </p:spPr>
            <p:txBody>
              <a:bodyPr/>
              <a:lstStyle/>
              <a:p>
                <a:r>
                  <a:rPr lang="en-US">
                    <a:noFill/>
                  </a:rPr>
                  <a:t> </a:t>
                </a:r>
              </a:p>
            </p:txBody>
          </p:sp>
        </mc:Fallback>
      </mc:AlternateContent>
      <p:sp>
        <p:nvSpPr>
          <p:cNvPr id="317" name="Rectangle 316"/>
          <p:cNvSpPr/>
          <p:nvPr/>
        </p:nvSpPr>
        <p:spPr>
          <a:xfrm>
            <a:off x="7381127" y="1750089"/>
            <a:ext cx="2894157" cy="3459480"/>
          </a:xfrm>
          <a:prstGeom prst="rect">
            <a:avLst/>
          </a:prstGeom>
          <a:blipFill dpi="0" rotWithShape="1">
            <a:blip r:embed="rId65">
              <a:alphaModFix amt="84000"/>
            </a:blip>
            <a:srcRect/>
            <a:stretch>
              <a:fillRect l="-23993" t="-18792" r="-38224" b="-214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677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r>
                  <a:rPr lang="en-US" dirty="0"/>
                  <a:t>Constructs desired Bloom filter</a:t>
                </a:r>
              </a:p>
              <a:p>
                <a:r>
                  <a:rPr lang="en-US" dirty="0"/>
                  <a:t>Randomly permute OTs to form Bloom filter</a:t>
                </a:r>
              </a:p>
              <a:p>
                <a:pPr lvl="1"/>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m:rPr>
                            <m:sty m:val="p"/>
                          </m:rPr>
                          <a:rPr lang="en-US">
                            <a:latin typeface="Cambria Math" panose="02040503050406030204" pitchFamily="18" charset="0"/>
                          </a:rPr>
                          <m:t>random</m:t>
                        </m:r>
                        <m:r>
                          <a:rPr lang="en-US">
                            <a:latin typeface="Cambria Math" panose="02040503050406030204" pitchFamily="18" charset="0"/>
                          </a:rPr>
                          <m:t> </m:t>
                        </m:r>
                        <m:r>
                          <m:rPr>
                            <m:sty m:val="p"/>
                          </m:rPr>
                          <a:rPr lang="en-US">
                            <a:latin typeface="Cambria Math" panose="02040503050406030204" pitchFamily="18" charset="0"/>
                          </a:rPr>
                          <m:t>OTs</m:t>
                        </m:r>
                      </m:e>
                    </m:d>
                    <m:r>
                      <a:rPr lang="en-US" i="1">
                        <a:latin typeface="Cambria Math" panose="02040503050406030204" pitchFamily="18" charset="0"/>
                      </a:rPr>
                      <m:t> →</m:t>
                    </m:r>
                    <m:r>
                      <m:rPr>
                        <m:sty m:val="p"/>
                      </m:rPr>
                      <a:rPr lang="en-US">
                        <a:latin typeface="Cambria Math" panose="02040503050406030204" pitchFamily="18" charset="0"/>
                      </a:rPr>
                      <m:t>desired</m:t>
                    </m:r>
                    <m:r>
                      <a:rPr lang="en-US">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𝐵𝐹</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3"/>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4"/>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5"/>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7674522" y="2246231"/>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41"/>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2"/>
                    <a:stretch>
                      <a:fillRect/>
                    </a:stretch>
                  </a:blipFill>
                </p:spPr>
                <p:txBody>
                  <a:bodyPr/>
                  <a:lstStyle/>
                  <a:p>
                    <a:r>
                      <a:rPr lang="en-US">
                        <a:noFill/>
                      </a:rPr>
                      <a:t> </a:t>
                    </a:r>
                  </a:p>
                </p:txBody>
              </p:sp>
            </mc:Fallback>
          </mc:AlternateContent>
        </p:grpSp>
      </p:grpSp>
      <p:grpSp>
        <p:nvGrpSpPr>
          <p:cNvPr id="12" name="Group 11"/>
          <p:cNvGrpSpPr/>
          <p:nvPr/>
        </p:nvGrpSpPr>
        <p:grpSpPr>
          <a:xfrm>
            <a:off x="7665988" y="2547508"/>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43"/>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5"/>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6"/>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8"/>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9"/>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2862579"/>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50"/>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51"/>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52"/>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3"/>
                    <a:stretch>
                      <a:fillRect/>
                    </a:stretch>
                  </a:blipFill>
                </p:spPr>
                <p:txBody>
                  <a:bodyPr/>
                  <a:lstStyle/>
                  <a:p>
                    <a:r>
                      <a:rPr lang="en-US">
                        <a:noFill/>
                      </a:rPr>
                      <a:t> </a:t>
                    </a:r>
                  </a:p>
                </p:txBody>
              </p:sp>
            </mc:Fallback>
          </mc:AlternateContent>
        </p:grpSp>
      </p:grpSp>
      <p:grpSp>
        <p:nvGrpSpPr>
          <p:cNvPr id="14" name="Group 13"/>
          <p:cNvGrpSpPr/>
          <p:nvPr/>
        </p:nvGrpSpPr>
        <p:grpSpPr>
          <a:xfrm>
            <a:off x="7663279" y="3169061"/>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54"/>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56"/>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7"/>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8"/>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60"/>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61"/>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62"/>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63"/>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654565" y="3802257"/>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4"/>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6"/>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7"/>
                    <a:stretch>
                      <a:fillRect/>
                    </a:stretch>
                  </a:blipFill>
                </p:spPr>
                <p:txBody>
                  <a:bodyPr/>
                  <a:lstStyle/>
                  <a:p>
                    <a:r>
                      <a:rPr lang="en-US">
                        <a:noFill/>
                      </a:rPr>
                      <a:t> </a:t>
                    </a:r>
                  </a:p>
                </p:txBody>
              </p:sp>
            </mc:Fallback>
          </mc:AlternateContent>
        </p:grpSp>
      </p:grpSp>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57"/>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9"/>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70"/>
                    <a:stretch>
                      <a:fillRect/>
                    </a:stretch>
                  </a:blipFill>
                </p:spPr>
                <p:txBody>
                  <a:bodyPr/>
                  <a:lstStyle/>
                  <a:p>
                    <a:r>
                      <a:rPr lang="en-US">
                        <a:noFill/>
                      </a:rPr>
                      <a:t> </a:t>
                    </a:r>
                  </a:p>
                </p:txBody>
              </p:sp>
            </mc:Fallback>
          </mc:AlternateContent>
        </p:grpSp>
      </p:grpSp>
      <p:sp>
        <p:nvSpPr>
          <p:cNvPr id="93" name="Rectangle 92"/>
          <p:cNvSpPr/>
          <p:nvPr/>
        </p:nvSpPr>
        <p:spPr>
          <a:xfrm>
            <a:off x="7381128" y="2137085"/>
            <a:ext cx="3398345" cy="3072487"/>
          </a:xfrm>
          <a:prstGeom prst="rect">
            <a:avLst/>
          </a:prstGeom>
          <a:blipFill dpi="0" rotWithShape="1">
            <a:blip r:embed="rId71">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4" name="Group 153"/>
          <p:cNvGrpSpPr/>
          <p:nvPr/>
        </p:nvGrpSpPr>
        <p:grpSpPr>
          <a:xfrm>
            <a:off x="7670464" y="4849403"/>
            <a:ext cx="3022861" cy="369332"/>
            <a:chOff x="7670463" y="4849401"/>
            <a:chExt cx="3022861" cy="369331"/>
          </a:xfrm>
        </p:grpSpPr>
        <p:cxnSp>
          <p:nvCxnSpPr>
            <p:cNvPr id="155" name="Straight Arrow Connector 154"/>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6" name="TextBox 155"/>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56" name="TextBox 155"/>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7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2207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674522" y="2246231"/>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3"/>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39"/>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r>
                  <a:rPr lang="en-US" dirty="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41"/>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42"/>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3"/>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4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2547508"/>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47"/>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52"/>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53"/>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2862579"/>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54"/>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55"/>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56"/>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7"/>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8"/>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60"/>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61"/>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62"/>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63"/>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654565" y="3802257"/>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4"/>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6"/>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7"/>
                    <a:stretch>
                      <a:fillRect/>
                    </a:stretch>
                  </a:blipFill>
                </p:spPr>
                <p:txBody>
                  <a:bodyPr/>
                  <a:lstStyle/>
                  <a:p>
                    <a:r>
                      <a:rPr lang="en-US">
                        <a:noFill/>
                      </a:rPr>
                      <a:t> </a:t>
                    </a:r>
                  </a:p>
                </p:txBody>
              </p:sp>
            </mc:Fallback>
          </mc:AlternateContent>
        </p:grpSp>
      </p:grpSp>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8"/>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70"/>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71"/>
                    <a:stretch>
                      <a:fillRect/>
                    </a:stretch>
                  </a:blipFill>
                </p:spPr>
                <p:txBody>
                  <a:bodyPr/>
                  <a:lstStyle/>
                  <a:p>
                    <a:r>
                      <a:rPr lang="en-US">
                        <a:noFill/>
                      </a:rPr>
                      <a:t> </a:t>
                    </a:r>
                  </a:p>
                </p:txBody>
              </p:sp>
            </mc:Fallback>
          </mc:AlternateContent>
        </p:grpSp>
      </p:grpSp>
      <p:sp>
        <p:nvSpPr>
          <p:cNvPr id="93" name="Rectangle 92"/>
          <p:cNvSpPr/>
          <p:nvPr/>
        </p:nvSpPr>
        <p:spPr>
          <a:xfrm>
            <a:off x="7381128" y="2137085"/>
            <a:ext cx="3398345" cy="3072487"/>
          </a:xfrm>
          <a:prstGeom prst="rect">
            <a:avLst/>
          </a:prstGeom>
          <a:blipFill dpi="0" rotWithShape="1">
            <a:blip r:embed="rId72">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7663279" y="3169061"/>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73"/>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7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75"/>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76"/>
                    <a:stretch>
                      <a:fillRect/>
                    </a:stretch>
                  </a:blipFill>
                </p:spPr>
                <p:txBody>
                  <a:bodyPr/>
                  <a:lstStyle/>
                  <a:p>
                    <a:r>
                      <a:rPr lang="en-US">
                        <a:noFill/>
                      </a:rPr>
                      <a:t> </a:t>
                    </a:r>
                  </a:p>
                </p:txBody>
              </p:sp>
            </mc:Fallback>
          </mc:AlternateContent>
        </p:grpSp>
      </p:gr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7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527451281"/>
      </p:ext>
    </p:extLst>
  </p:cSld>
  <p:clrMapOvr>
    <a:masterClrMapping/>
  </p:clrMapOvr>
  <mc:AlternateContent xmlns:mc="http://schemas.openxmlformats.org/markup-compatibility/2006" xmlns:p14="http://schemas.microsoft.com/office/powerpoint/2010/main">
    <mc:Choice Requires="p14">
      <p:transition p14:dur="10" advTm="100"/>
    </mc:Choice>
    <mc:Fallback xmlns="">
      <p:transition advTm="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95833E-6 0 L 3.95833E-6 -0.13843 " pathEditMode="relative" rAng="0" ptsTypes="AA">
                                      <p:cBhvr>
                                        <p:cTn id="6" dur="1000" fill="hold"/>
                                        <p:tgtEl>
                                          <p:spTgt spid="14"/>
                                        </p:tgtEl>
                                        <p:attrNameLst>
                                          <p:attrName>ppt_x</p:attrName>
                                          <p:attrName>ppt_y</p:attrName>
                                        </p:attrNameLst>
                                      </p:cBhvr>
                                      <p:rCtr x="0" y="-6921"/>
                                    </p:animMotion>
                                  </p:childTnLst>
                                </p:cTn>
                              </p:par>
                              <p:par>
                                <p:cTn id="7" presetID="42" presetClass="path" presetSubtype="0" accel="50000" decel="50000" fill="hold" nodeType="withEffect">
                                  <p:stCondLst>
                                    <p:cond delay="0"/>
                                  </p:stCondLst>
                                  <p:childTnLst>
                                    <p:animMotion origin="layout" path="M -0.00013 2.96296E-6 L -0.00013 0.13889 " pathEditMode="relative" rAng="0" ptsTypes="AA">
                                      <p:cBhvr>
                                        <p:cTn id="8" dur="1000" fill="hold"/>
                                        <p:tgtEl>
                                          <p:spTgt spid="1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r>
                  <a:rPr lang="en-US" dirty="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3"/>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4"/>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5"/>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2547508"/>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2862579"/>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8"/>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1"/>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54"/>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55"/>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5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7"/>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654565" y="3802257"/>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58"/>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0"/>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1"/>
                    <a:stretch>
                      <a:fillRect/>
                    </a:stretch>
                  </a:blipFill>
                </p:spPr>
                <p:txBody>
                  <a:bodyPr/>
                  <a:lstStyle/>
                  <a:p>
                    <a:r>
                      <a:rPr lang="en-US">
                        <a:noFill/>
                      </a:rPr>
                      <a:t> </a:t>
                    </a:r>
                  </a:p>
                </p:txBody>
              </p:sp>
            </mc:Fallback>
          </mc:AlternateContent>
        </p:grpSp>
      </p:grpSp>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2"/>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4"/>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5"/>
                    <a:stretch>
                      <a:fillRect/>
                    </a:stretch>
                  </a:blipFill>
                </p:spPr>
                <p:txBody>
                  <a:bodyPr/>
                  <a:lstStyle/>
                  <a:p>
                    <a:r>
                      <a:rPr lang="en-US">
                        <a:noFill/>
                      </a:rPr>
                      <a:t> </a:t>
                    </a:r>
                  </a:p>
                </p:txBody>
              </p:sp>
            </mc:Fallback>
          </mc:AlternateContent>
        </p:grpSp>
      </p:grpSp>
      <p:sp>
        <p:nvSpPr>
          <p:cNvPr id="93" name="Rectangle 92"/>
          <p:cNvSpPr/>
          <p:nvPr/>
        </p:nvSpPr>
        <p:spPr>
          <a:xfrm>
            <a:off x="7381128" y="2137085"/>
            <a:ext cx="3398345" cy="3072487"/>
          </a:xfrm>
          <a:prstGeom prst="rect">
            <a:avLst/>
          </a:prstGeom>
          <a:blipFill dpi="0" rotWithShape="1">
            <a:blip r:embed="rId66">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67"/>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68"/>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6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70"/>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2"/>
                    <a:stretch>
                      <a:fillRect/>
                    </a:stretch>
                  </a:blipFill>
                </p:spPr>
                <p:txBody>
                  <a:bodyPr/>
                  <a:lstStyle/>
                  <a:p>
                    <a:r>
                      <a:rPr lang="en-US">
                        <a:noFill/>
                      </a:rPr>
                      <a:t> </a:t>
                    </a:r>
                  </a:p>
                </p:txBody>
              </p:sp>
            </mc:Fallback>
          </mc:AlternateContent>
        </p:grpSp>
      </p:grpSp>
      <p:grpSp>
        <p:nvGrpSpPr>
          <p:cNvPr id="11" name="Group 10"/>
          <p:cNvGrpSpPr/>
          <p:nvPr/>
        </p:nvGrpSpPr>
        <p:grpSpPr>
          <a:xfrm>
            <a:off x="7674522" y="3196117"/>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71"/>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7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73"/>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520753852"/>
      </p:ext>
    </p:extLst>
  </p:cSld>
  <p:clrMapOvr>
    <a:masterClrMapping/>
  </p:clrMapOvr>
  <mc:AlternateContent xmlns:mc="http://schemas.openxmlformats.org/markup-compatibility/2006" xmlns:p14="http://schemas.microsoft.com/office/powerpoint/2010/main">
    <mc:Choice Requires="p14">
      <p:transition p14:dur="10" advTm="100"/>
    </mc:Choice>
    <mc:Fallback xmlns="">
      <p:transition advTm="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6 -2.96296E-6 L 2.08333E-6 -0.09236 " pathEditMode="relative" rAng="0" ptsTypes="AA">
                                      <p:cBhvr>
                                        <p:cTn id="6" dur="500" fill="hold"/>
                                        <p:tgtEl>
                                          <p:spTgt spid="11"/>
                                        </p:tgtEl>
                                        <p:attrNameLst>
                                          <p:attrName>ppt_x</p:attrName>
                                          <p:attrName>ppt_y</p:attrName>
                                        </p:attrNameLst>
                                      </p:cBhvr>
                                      <p:rCtr x="0" y="-4630"/>
                                    </p:animMotion>
                                  </p:childTnLst>
                                </p:cTn>
                              </p:par>
                              <p:par>
                                <p:cTn id="7" presetID="42" presetClass="path" presetSubtype="0" accel="50000" decel="50000" fill="hold" nodeType="withEffect">
                                  <p:stCondLst>
                                    <p:cond delay="0"/>
                                  </p:stCondLst>
                                  <p:childTnLst>
                                    <p:animMotion origin="layout" path="M 3.54167E-6 4.07407E-6 L 3.54167E-6 0.09189 " pathEditMode="relative" rAng="0" ptsTypes="AA">
                                      <p:cBhvr>
                                        <p:cTn id="8" dur="500" fill="hold"/>
                                        <p:tgtEl>
                                          <p:spTgt spid="12"/>
                                        </p:tgtEl>
                                        <p:attrNameLst>
                                          <p:attrName>ppt_x</p:attrName>
                                          <p:attrName>ppt_y</p:attrName>
                                        </p:attrNameLst>
                                      </p:cBhvr>
                                      <p:rCtr x="0" y="4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r>
                  <a:rPr lang="en-US" dirty="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2"/>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3"/>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3184080"/>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2862579"/>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8"/>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1"/>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54"/>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55"/>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56"/>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7"/>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58"/>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2"/>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3"/>
                    <a:stretch>
                      <a:fillRect/>
                    </a:stretch>
                  </a:blipFill>
                </p:spPr>
                <p:txBody>
                  <a:bodyPr/>
                  <a:lstStyle/>
                  <a:p>
                    <a:r>
                      <a:rPr lang="en-US">
                        <a:noFill/>
                      </a:rPr>
                      <a:t> </a:t>
                    </a:r>
                  </a:p>
                </p:txBody>
              </p:sp>
            </mc:Fallback>
          </mc:AlternateContent>
        </p:grpSp>
      </p:grpSp>
      <p:sp>
        <p:nvSpPr>
          <p:cNvPr id="93" name="Rectangle 92"/>
          <p:cNvSpPr/>
          <p:nvPr/>
        </p:nvSpPr>
        <p:spPr>
          <a:xfrm>
            <a:off x="7381128" y="2137085"/>
            <a:ext cx="3398345" cy="3072487"/>
          </a:xfrm>
          <a:prstGeom prst="rect">
            <a:avLst/>
          </a:prstGeom>
          <a:blipFill dpi="0" rotWithShape="1">
            <a:blip r:embed="rId64">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65"/>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66"/>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6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68"/>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2"/>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69"/>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71"/>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grpSp>
        <p:nvGrpSpPr>
          <p:cNvPr id="16" name="Group 15"/>
          <p:cNvGrpSpPr/>
          <p:nvPr/>
        </p:nvGrpSpPr>
        <p:grpSpPr>
          <a:xfrm>
            <a:off x="7654565" y="3802257"/>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72"/>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7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59"/>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0"/>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46060916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375E-6 1.85185E-6 L 4.375E-6 -0.13889 " pathEditMode="relative" rAng="0" ptsTypes="AA">
                                      <p:cBhvr>
                                        <p:cTn id="6" dur="400" fill="hold"/>
                                        <p:tgtEl>
                                          <p:spTgt spid="16"/>
                                        </p:tgtEl>
                                        <p:attrNameLst>
                                          <p:attrName>ppt_x</p:attrName>
                                          <p:attrName>ppt_y</p:attrName>
                                        </p:attrNameLst>
                                      </p:cBhvr>
                                      <p:rCtr x="0" y="-6944"/>
                                    </p:animMotion>
                                  </p:childTnLst>
                                </p:cTn>
                              </p:par>
                              <p:par>
                                <p:cTn id="7" presetID="42" presetClass="path" presetSubtype="0" accel="50000" decel="50000" fill="hold" nodeType="withEffect">
                                  <p:stCondLst>
                                    <p:cond delay="0"/>
                                  </p:stCondLst>
                                  <p:childTnLst>
                                    <p:animMotion origin="layout" path="M 3.125E-6 -3.7037E-6 L 3.125E-6 0.13912 " pathEditMode="relative" rAng="0" ptsTypes="AA">
                                      <p:cBhvr>
                                        <p:cTn id="8" dur="400" fill="hold"/>
                                        <p:tgtEl>
                                          <p:spTgt spid="13"/>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r>
                  <a:rPr lang="en-US" dirty="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2"/>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3"/>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4"/>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3184080"/>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3812344"/>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8"/>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51"/>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54"/>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55"/>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6"/>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81128" y="2137085"/>
            <a:ext cx="3398345" cy="3072487"/>
          </a:xfrm>
          <a:prstGeom prst="rect">
            <a:avLst/>
          </a:prstGeom>
          <a:blipFill dpi="0" rotWithShape="1">
            <a:blip r:embed="rId57">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58"/>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59"/>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6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61"/>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2"/>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62"/>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6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64"/>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grpSp>
        <p:nvGrpSpPr>
          <p:cNvPr id="16" name="Group 15"/>
          <p:cNvGrpSpPr/>
          <p:nvPr/>
        </p:nvGrpSpPr>
        <p:grpSpPr>
          <a:xfrm>
            <a:off x="7654565" y="2852216"/>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5"/>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7"/>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8"/>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69"/>
                <a:stretch>
                  <a:fillRect l="-14286" r="-114286"/>
                </a:stretch>
              </a:blipFill>
            </p:spPr>
            <p:txBody>
              <a:bodyPr/>
              <a:lstStyle/>
              <a:p>
                <a:r>
                  <a:rPr lang="en-US">
                    <a:noFill/>
                  </a:rPr>
                  <a:t> </a:t>
                </a:r>
              </a:p>
            </p:txBody>
          </p:sp>
        </mc:Fallback>
      </mc:AlternateContent>
      <p:grpSp>
        <p:nvGrpSpPr>
          <p:cNvPr id="17" name="Group 16"/>
          <p:cNvGrpSpPr/>
          <p:nvPr/>
        </p:nvGrpSpPr>
        <p:grpSpPr>
          <a:xfrm>
            <a:off x="7646033" y="410353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52"/>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71"/>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72"/>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7772478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58333E-6 -2.59259E-6 L -4.58333E-6 -0.13796 " pathEditMode="relative" rAng="0" ptsTypes="AA">
                                      <p:cBhvr>
                                        <p:cTn id="6" dur="300" fill="hold"/>
                                        <p:tgtEl>
                                          <p:spTgt spid="17"/>
                                        </p:tgtEl>
                                        <p:attrNameLst>
                                          <p:attrName>ppt_x</p:attrName>
                                          <p:attrName>ppt_y</p:attrName>
                                        </p:attrNameLst>
                                      </p:cBhvr>
                                      <p:rCtr x="0" y="-6898"/>
                                    </p:animMotion>
                                  </p:childTnLst>
                                </p:cTn>
                              </p:par>
                              <p:par>
                                <p:cTn id="7" presetID="42" presetClass="path" presetSubtype="0" accel="50000" decel="50000" fill="hold" nodeType="withEffect">
                                  <p:stCondLst>
                                    <p:cond delay="0"/>
                                  </p:stCondLst>
                                  <p:childTnLst>
                                    <p:animMotion origin="layout" path="M 3.54167E-6 0 L 3.54167E-6 0.1375 " pathEditMode="relative" rAng="0" ptsTypes="AA">
                                      <p:cBhvr>
                                        <p:cTn id="8" dur="300" fill="hold"/>
                                        <p:tgtEl>
                                          <p:spTgt spid="12"/>
                                        </p:tgtEl>
                                        <p:attrNameLst>
                                          <p:attrName>ppt_x</p:attrName>
                                          <p:attrName>ppt_y</p:attrName>
                                        </p:attrNameLst>
                                      </p:cBhvr>
                                      <p:rCtr x="0" y="68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r>
                  <a:rPr lang="en-US" dirty="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3"/>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4"/>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5"/>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665988" y="4129870"/>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3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4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6"/>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3812344"/>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7"/>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8"/>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9"/>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50"/>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1"/>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81128" y="2137085"/>
            <a:ext cx="3398345" cy="3072487"/>
          </a:xfrm>
          <a:prstGeom prst="rect">
            <a:avLst/>
          </a:prstGeom>
          <a:blipFill dpi="0" rotWithShape="1">
            <a:blip r:embed="rId52">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53"/>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54"/>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56"/>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7"/>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58"/>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5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60"/>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grpSp>
        <p:nvGrpSpPr>
          <p:cNvPr id="16" name="Group 15"/>
          <p:cNvGrpSpPr/>
          <p:nvPr/>
        </p:nvGrpSpPr>
        <p:grpSpPr>
          <a:xfrm>
            <a:off x="7654565" y="2852216"/>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1"/>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3"/>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4"/>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65"/>
                <a:stretch>
                  <a:fillRect l="-14286" r="-114286"/>
                </a:stretch>
              </a:blipFill>
            </p:spPr>
            <p:txBody>
              <a:bodyPr/>
              <a:lstStyle/>
              <a:p>
                <a:r>
                  <a:rPr lang="en-US">
                    <a:noFill/>
                  </a:rPr>
                  <a:t> </a:t>
                </a:r>
              </a:p>
            </p:txBody>
          </p:sp>
        </mc:Fallback>
      </mc:AlternateContent>
      <p:grpSp>
        <p:nvGrpSpPr>
          <p:cNvPr id="17" name="Group 16"/>
          <p:cNvGrpSpPr/>
          <p:nvPr/>
        </p:nvGrpSpPr>
        <p:grpSpPr>
          <a:xfrm>
            <a:off x="7646033" y="315434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6"/>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8"/>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9"/>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70"/>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7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72"/>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73"/>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252199036"/>
      </p:ext>
    </p:extLst>
  </p:cSld>
  <p:clrMapOvr>
    <a:masterClrMapping/>
  </p:clrMapOvr>
  <mc:AlternateContent xmlns:mc="http://schemas.openxmlformats.org/markup-compatibility/2006" xmlns:p14="http://schemas.microsoft.com/office/powerpoint/2010/main">
    <mc:Choice Requires="p14">
      <p:transition p14:dur="10" advTm="300"/>
    </mc:Choice>
    <mc:Fallback xmlns="">
      <p:transition advTm="3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r>
                  <a:rPr lang="en-US" dirty="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3"/>
                <a:stretch>
                  <a:fillRect l="-1037" r="-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570961" y="264587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1" y="2645877"/>
                <a:ext cx="733051" cy="369332"/>
              </a:xfrm>
              <a:prstGeom prst="rect">
                <a:avLst/>
              </a:prstGeom>
              <a:blipFill rotWithShape="0">
                <a:blip r:embed="rId4"/>
                <a:stretch>
                  <a:fillRect r="-833" b="-14754"/>
                </a:stretch>
              </a:blipFill>
            </p:spPr>
            <p:txBody>
              <a:bodyPr/>
              <a:lstStyle/>
              <a:p>
                <a:r>
                  <a:rPr lang="en-US">
                    <a:noFill/>
                  </a:rPr>
                  <a:t> </a:t>
                </a:r>
              </a:p>
            </p:txBody>
          </p:sp>
        </mc:Fallback>
      </mc:AlternateContent>
      <p:sp>
        <p:nvSpPr>
          <p:cNvPr id="87" name="Freeform 86"/>
          <p:cNvSpPr/>
          <p:nvPr/>
        </p:nvSpPr>
        <p:spPr>
          <a:xfrm rot="5400000">
            <a:off x="11279208" y="246483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9"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80" y="35810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80" y="3581037"/>
                <a:ext cx="733051" cy="369332"/>
              </a:xfrm>
              <a:prstGeom prst="rect">
                <a:avLst/>
              </a:prstGeom>
              <a:blipFill rotWithShape="0">
                <a:blip r:embed="rId5"/>
                <a:stretch>
                  <a:fillRect b="-14754"/>
                </a:stretch>
              </a:blipFill>
            </p:spPr>
            <p:txBody>
              <a:bodyPr/>
              <a:lstStyle/>
              <a:p>
                <a:r>
                  <a:rPr lang="en-US">
                    <a:noFill/>
                  </a:rPr>
                  <a:t> </a:t>
                </a:r>
              </a:p>
            </p:txBody>
          </p:sp>
        </mc:Fallback>
      </mc:AlternateContent>
      <p:sp>
        <p:nvSpPr>
          <p:cNvPr id="90" name="Freeform 89"/>
          <p:cNvSpPr/>
          <p:nvPr/>
        </p:nvSpPr>
        <p:spPr>
          <a:xfrm rot="5400000">
            <a:off x="11271125" y="3399997"/>
            <a:ext cx="354595"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5" y="3867516"/>
            <a:ext cx="564301" cy="344595"/>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4" name="TextBox 243"/>
              <p:cNvSpPr txBox="1"/>
              <p:nvPr/>
            </p:nvSpPr>
            <p:spPr>
              <a:xfrm>
                <a:off x="10842511" y="258347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9"/>
                <a:ext cx="377026" cy="369332"/>
              </a:xfrm>
              <a:prstGeom prst="rect">
                <a:avLst/>
              </a:prstGeom>
              <a:blipFill rotWithShape="0">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7"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7" y="2264176"/>
                <a:ext cx="377026" cy="369332"/>
              </a:xfrm>
              <a:prstGeom prst="rect">
                <a:avLst/>
              </a:prstGeom>
              <a:blipFill rotWithShape="0">
                <a:blip r:embed="rId38"/>
                <a:stretch>
                  <a:fillRect/>
                </a:stretch>
              </a:blipFill>
            </p:spPr>
            <p:txBody>
              <a:bodyPr/>
              <a:lstStyle/>
              <a:p>
                <a:r>
                  <a:rPr lang="en-US">
                    <a:noFill/>
                  </a:rPr>
                  <a:t> </a:t>
                </a:r>
              </a:p>
            </p:txBody>
          </p:sp>
        </mc:Fallback>
      </mc:AlternateContent>
      <p:sp>
        <p:nvSpPr>
          <p:cNvPr id="256" name="Rectangle 255"/>
          <p:cNvSpPr/>
          <p:nvPr/>
        </p:nvSpPr>
        <p:spPr>
          <a:xfrm>
            <a:off x="10824329"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5"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5" name="TextBox 264"/>
              <p:cNvSpPr txBox="1"/>
              <p:nvPr/>
            </p:nvSpPr>
            <p:spPr>
              <a:xfrm>
                <a:off x="10861287"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7" y="3235253"/>
                <a:ext cx="377026" cy="369332"/>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7" y="293198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7" y="2931989"/>
                <a:ext cx="127231" cy="369332"/>
              </a:xfrm>
              <a:prstGeom prst="rect">
                <a:avLst/>
              </a:prstGeom>
              <a:blipFill rotWithShape="0">
                <a:blip r:embed="rId40"/>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3"/>
                <a:ext cx="377026" cy="369332"/>
              </a:xfrm>
              <a:prstGeom prst="rect">
                <a:avLst/>
              </a:prstGeom>
              <a:blipFill rotWithShape="0">
                <a:blip r:embed="rId41"/>
                <a:stretch>
                  <a:fillRect/>
                </a:stretch>
              </a:blipFill>
            </p:spPr>
            <p:txBody>
              <a:bodyPr/>
              <a:lstStyle/>
              <a:p>
                <a:r>
                  <a:rPr lang="en-US">
                    <a:noFill/>
                  </a:rPr>
                  <a:t> </a:t>
                </a:r>
              </a:p>
            </p:txBody>
          </p:sp>
        </mc:Fallback>
      </mc:AlternateContent>
      <p:sp>
        <p:nvSpPr>
          <p:cNvPr id="276" name="Rectangle 275"/>
          <p:cNvSpPr/>
          <p:nvPr/>
        </p:nvSpPr>
        <p:spPr>
          <a:xfrm>
            <a:off x="10824144" y="354325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2" y="322558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5" y="291077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672295" y="3812344"/>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42"/>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7"/>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8"/>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49"/>
                    <a:stretch>
                      <a:fillRect/>
                    </a:stretch>
                  </a:blipFill>
                </p:spPr>
                <p:txBody>
                  <a:bodyPr/>
                  <a:lstStyle/>
                  <a:p>
                    <a:r>
                      <a:rPr lang="en-US">
                        <a:noFill/>
                      </a:rPr>
                      <a:t> </a:t>
                    </a:r>
                  </a:p>
                </p:txBody>
              </p:sp>
            </mc:Fallback>
          </mc:AlternateContent>
        </p:grpSp>
      </p:gr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4" name="TextBox 293"/>
              <p:cNvSpPr txBox="1"/>
              <p:nvPr/>
            </p:nvSpPr>
            <p:spPr>
              <a:xfrm>
                <a:off x="10835887" y="386258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7" y="3862588"/>
                <a:ext cx="377026" cy="369332"/>
              </a:xfrm>
              <a:prstGeom prst="rect">
                <a:avLst/>
              </a:prstGeom>
              <a:blipFill rotWithShape="0">
                <a:blip r:embed="rId50"/>
                <a:stretch>
                  <a:fillRect/>
                </a:stretch>
              </a:blipFill>
            </p:spPr>
            <p:txBody>
              <a:bodyPr/>
              <a:lstStyle/>
              <a:p>
                <a:r>
                  <a:rPr lang="en-US">
                    <a:noFill/>
                  </a:rPr>
                  <a:t> </a:t>
                </a:r>
              </a:p>
            </p:txBody>
          </p:sp>
        </mc:Fallback>
      </mc:AlternateContent>
      <p:sp>
        <p:nvSpPr>
          <p:cNvPr id="301" name="Rectangle 300"/>
          <p:cNvSpPr/>
          <p:nvPr/>
        </p:nvSpPr>
        <p:spPr>
          <a:xfrm>
            <a:off x="10824625" y="41754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81128" y="2137085"/>
            <a:ext cx="3398345" cy="3072487"/>
          </a:xfrm>
          <a:prstGeom prst="rect">
            <a:avLst/>
          </a:prstGeom>
          <a:blipFill dpi="0" rotWithShape="1">
            <a:blip r:embed="rId51">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52"/>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53"/>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55"/>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6"/>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57"/>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59"/>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60"/>
                    <a:stretch>
                      <a:fillRect/>
                    </a:stretch>
                  </a:blipFill>
                </p:spPr>
                <p:txBody>
                  <a:bodyPr/>
                  <a:lstStyle/>
                  <a:p>
                    <a:r>
                      <a:rPr lang="en-US">
                        <a:noFill/>
                      </a:rPr>
                      <a:t> </a:t>
                    </a:r>
                  </a:p>
                </p:txBody>
              </p:sp>
            </mc:Fallback>
          </mc:AlternateContent>
        </p:grpSp>
      </p:grpSp>
      <p:grpSp>
        <p:nvGrpSpPr>
          <p:cNvPr id="16" name="Group 15"/>
          <p:cNvGrpSpPr/>
          <p:nvPr/>
        </p:nvGrpSpPr>
        <p:grpSpPr>
          <a:xfrm>
            <a:off x="7654565" y="2852216"/>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61"/>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6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63"/>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4"/>
                    <a:stretch>
                      <a:fillRect/>
                    </a:stretch>
                  </a:blipFill>
                </p:spPr>
                <p:txBody>
                  <a:bodyPr/>
                  <a:lstStyle/>
                  <a:p>
                    <a:r>
                      <a:rPr lang="en-US">
                        <a:noFill/>
                      </a:rPr>
                      <a:t> </a:t>
                    </a:r>
                  </a:p>
                </p:txBody>
              </p:sp>
            </mc:Fallback>
          </mc:AlternateContent>
        </p:grpSp>
      </p:grpSp>
      <p:grpSp>
        <p:nvGrpSpPr>
          <p:cNvPr id="17" name="Group 16"/>
          <p:cNvGrpSpPr/>
          <p:nvPr/>
        </p:nvGrpSpPr>
        <p:grpSpPr>
          <a:xfrm>
            <a:off x="7646033" y="315434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5"/>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7"/>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8"/>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69"/>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71"/>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72"/>
                    <a:stretch>
                      <a:fillRect/>
                    </a:stretch>
                  </a:blipFill>
                </p:spPr>
                <p:txBody>
                  <a:bodyPr/>
                  <a:lstStyle/>
                  <a:p>
                    <a:r>
                      <a:rPr lang="en-US">
                        <a:noFill/>
                      </a:rPr>
                      <a:t> </a:t>
                    </a:r>
                  </a:p>
                </p:txBody>
              </p:sp>
            </mc:Fallback>
          </mc:AlternateContent>
        </p:grpSp>
      </p:grpSp>
      <p:grpSp>
        <p:nvGrpSpPr>
          <p:cNvPr id="12" name="Group 11"/>
          <p:cNvGrpSpPr/>
          <p:nvPr/>
        </p:nvGrpSpPr>
        <p:grpSpPr>
          <a:xfrm>
            <a:off x="7665988" y="4129870"/>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73"/>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7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75"/>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93" name="TextBox 292"/>
              <p:cNvSpPr txBox="1"/>
              <p:nvPr/>
            </p:nvSpPr>
            <p:spPr>
              <a:xfrm>
                <a:off x="10896515" y="417101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5" y="4171011"/>
                <a:ext cx="127231" cy="369332"/>
              </a:xfrm>
              <a:prstGeom prst="rect">
                <a:avLst/>
              </a:prstGeom>
              <a:blipFill rotWithShape="0">
                <a:blip r:embed="rId76"/>
                <a:stretch>
                  <a:fillRect l="-14286" r="-114286"/>
                </a:stretch>
              </a:blipFill>
            </p:spPr>
            <p:txBody>
              <a:bodyPr/>
              <a:lstStyle/>
              <a:p>
                <a:r>
                  <a:rPr lang="en-US">
                    <a:noFill/>
                  </a:rPr>
                  <a:t> </a:t>
                </a:r>
              </a:p>
            </p:txBody>
          </p:sp>
        </mc:Fallback>
      </mc:AlternateContent>
    </p:spTree>
    <p:extLst>
      <p:ext uri="{BB962C8B-B14F-4D97-AF65-F5344CB8AC3E}">
        <p14:creationId xmlns:p14="http://schemas.microsoft.com/office/powerpoint/2010/main" val="2079834560"/>
      </p:ext>
    </p:extLst>
  </p:cSld>
  <p:clrMapOvr>
    <a:masterClrMapping/>
  </p:clrMapOvr>
  <mc:AlternateContent xmlns:mc="http://schemas.openxmlformats.org/markup-compatibility/2006" xmlns:p14="http://schemas.microsoft.com/office/powerpoint/2010/main">
    <mc:Choice Requires="p14">
      <p:transition p14:dur="10" advTm="300"/>
    </mc:Choice>
    <mc:Fallback xmlns="">
      <p:transition advTm="3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54167E-6 -1.48148E-6 L 3.54167E-6 -0.04653 " pathEditMode="relative" rAng="0" ptsTypes="AA">
                                      <p:cBhvr>
                                        <p:cTn id="6" dur="200" fill="hold"/>
                                        <p:tgtEl>
                                          <p:spTgt spid="12"/>
                                        </p:tgtEl>
                                        <p:attrNameLst>
                                          <p:attrName>ppt_x</p:attrName>
                                          <p:attrName>ppt_y</p:attrName>
                                        </p:attrNameLst>
                                      </p:cBhvr>
                                      <p:rCtr x="0" y="-2338"/>
                                    </p:animMotion>
                                  </p:childTnLst>
                                </p:cTn>
                              </p:par>
                              <p:par>
                                <p:cTn id="7" presetID="42" presetClass="path" presetSubtype="0" accel="50000" decel="50000" fill="hold" nodeType="withEffect">
                                  <p:stCondLst>
                                    <p:cond delay="0"/>
                                  </p:stCondLst>
                                  <p:childTnLst>
                                    <p:animMotion origin="layout" path="M 3.125E-6 3.7037E-7 L -0.00026 0.0456 " pathEditMode="relative" rAng="0" ptsTypes="AA">
                                      <p:cBhvr>
                                        <p:cTn id="8" dur="200" fill="hold"/>
                                        <p:tgtEl>
                                          <p:spTgt spid="13"/>
                                        </p:tgtEl>
                                        <p:attrNameLst>
                                          <p:attrName>ppt_x</p:attrName>
                                          <p:attrName>ppt_y</p:attrName>
                                        </p:attrNameLst>
                                      </p:cBhvr>
                                      <p:rCtr x="0"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 and Choose Approach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5292649" cy="4658285"/>
              </a:xfrm>
            </p:spPr>
            <p:txBody>
              <a:bodyPr/>
              <a:lstStyle/>
              <a:p>
                <a:r>
                  <a:rPr lang="en-US" dirty="0"/>
                  <a:t>Issue: Remaining OTs do not form valid Bloom filter</a:t>
                </a:r>
              </a:p>
              <a:p>
                <a:r>
                  <a:rPr lang="en-US" dirty="0"/>
                  <a:t>Constructs desired Bloom filter</a:t>
                </a:r>
              </a:p>
              <a:p>
                <a:r>
                  <a:rPr lang="en-US" dirty="0"/>
                  <a:t>Randomly permute OTs to form Bloom filter</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random</m:t>
                        </m:r>
                        <m:r>
                          <a:rPr lang="en-US" b="0" i="0" smtClean="0">
                            <a:latin typeface="Cambria Math" panose="02040503050406030204" pitchFamily="18" charset="0"/>
                          </a:rPr>
                          <m:t> </m:t>
                        </m:r>
                        <m:r>
                          <m:rPr>
                            <m:sty m:val="p"/>
                          </m:rPr>
                          <a:rPr lang="en-US" b="0" i="0" smtClean="0">
                            <a:latin typeface="Cambria Math" panose="02040503050406030204" pitchFamily="18" charset="0"/>
                          </a:rPr>
                          <m:t>OTs</m:t>
                        </m:r>
                      </m:e>
                    </m:d>
                    <m:r>
                      <a:rPr lang="en-US" b="0" i="1" smtClean="0">
                        <a:latin typeface="Cambria Math" panose="02040503050406030204" pitchFamily="18" charset="0"/>
                      </a:rPr>
                      <m:t> →</m:t>
                    </m:r>
                    <m:r>
                      <m:rPr>
                        <m:sty m:val="p"/>
                      </m:rPr>
                      <a:rPr lang="en-US" b="0" i="0" smtClean="0">
                        <a:latin typeface="Cambria Math" panose="02040503050406030204" pitchFamily="18" charset="0"/>
                      </a:rPr>
                      <m:t>desired</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𝐵𝐹</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5292649" cy="4658285"/>
              </a:xfrm>
              <a:blipFill rotWithShape="0">
                <a:blip r:embed="rId3"/>
                <a:stretch>
                  <a:fillRect l="-1037" r="-691"/>
                </a:stretch>
              </a:blipFill>
            </p:spPr>
            <p:txBody>
              <a:bodyPr/>
              <a:lstStyle/>
              <a:p>
                <a:r>
                  <a:rPr lang="en-US">
                    <a:noFill/>
                  </a:rPr>
                  <a:t> </a:t>
                </a:r>
              </a:p>
            </p:txBody>
          </p:sp>
        </mc:Fallback>
      </mc:AlternateContent>
      <p:grpSp>
        <p:nvGrpSpPr>
          <p:cNvPr id="19" name="Group 18"/>
          <p:cNvGrpSpPr/>
          <p:nvPr/>
        </p:nvGrpSpPr>
        <p:grpSpPr>
          <a:xfrm>
            <a:off x="11276132" y="2459838"/>
            <a:ext cx="1027891" cy="1862127"/>
            <a:chOff x="11276124" y="2459836"/>
            <a:chExt cx="1027890" cy="1862126"/>
          </a:xfrm>
        </p:grpSpPr>
        <mc:AlternateContent xmlns:mc="http://schemas.openxmlformats.org/markup-compatibility/2006" xmlns:a14="http://schemas.microsoft.com/office/drawing/2010/main">
          <mc:Choice Requires="a14">
            <p:sp>
              <p:nvSpPr>
                <p:cNvPr id="86" name="TextBox 85"/>
                <p:cNvSpPr txBox="1"/>
                <p:nvPr/>
              </p:nvSpPr>
              <p:spPr>
                <a:xfrm>
                  <a:off x="11570962" y="2645879"/>
                  <a:ext cx="7330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570962" y="2645879"/>
                  <a:ext cx="733052" cy="369332"/>
                </a:xfrm>
                <a:prstGeom prst="rect">
                  <a:avLst/>
                </a:prstGeom>
                <a:blipFill rotWithShape="0">
                  <a:blip r:embed="rId4"/>
                  <a:stretch>
                    <a:fillRect r="-833" b="-14754"/>
                  </a:stretch>
                </a:blipFill>
              </p:spPr>
              <p:txBody>
                <a:bodyPr/>
                <a:lstStyle/>
                <a:p>
                  <a:r>
                    <a:rPr lang="en-US">
                      <a:noFill/>
                    </a:rPr>
                    <a:t> </a:t>
                  </a:r>
                </a:p>
              </p:txBody>
            </p:sp>
          </mc:Fallback>
        </mc:AlternateContent>
        <p:sp>
          <p:nvSpPr>
            <p:cNvPr id="87" name="Freeform 86"/>
            <p:cNvSpPr/>
            <p:nvPr/>
          </p:nvSpPr>
          <p:spPr>
            <a:xfrm rot="5400000">
              <a:off x="11279206" y="2464837"/>
              <a:ext cx="354595" cy="34459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849877" y="3264913"/>
              <a:ext cx="1229418" cy="34459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562878" y="3581038"/>
                  <a:ext cx="733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562878" y="3581038"/>
                  <a:ext cx="733050" cy="369332"/>
                </a:xfrm>
                <a:prstGeom prst="rect">
                  <a:avLst/>
                </a:prstGeom>
                <a:blipFill rotWithShape="0">
                  <a:blip r:embed="rId5"/>
                  <a:stretch>
                    <a:fillRect b="-14754"/>
                  </a:stretch>
                </a:blipFill>
              </p:spPr>
              <p:txBody>
                <a:bodyPr/>
                <a:lstStyle/>
                <a:p>
                  <a:r>
                    <a:rPr lang="en-US">
                      <a:noFill/>
                    </a:rPr>
                    <a:t> </a:t>
                  </a:r>
                </a:p>
              </p:txBody>
            </p:sp>
          </mc:Fallback>
        </mc:AlternateContent>
        <p:sp>
          <p:nvSpPr>
            <p:cNvPr id="90" name="Freeform 89"/>
            <p:cNvSpPr/>
            <p:nvPr/>
          </p:nvSpPr>
          <p:spPr>
            <a:xfrm rot="5400000">
              <a:off x="11271123" y="3399998"/>
              <a:ext cx="354595" cy="34459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1174353" y="3867515"/>
              <a:ext cx="564301" cy="34459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35"/>
                <a:stretch>
                  <a:fillRect b="-36538"/>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236" name="Group 235"/>
          <p:cNvGrpSpPr/>
          <p:nvPr/>
        </p:nvGrpSpPr>
        <p:grpSpPr>
          <a:xfrm>
            <a:off x="8544680" y="2215355"/>
            <a:ext cx="1173464" cy="338554"/>
            <a:chOff x="7235116" y="3285017"/>
            <a:chExt cx="1173464" cy="338554"/>
          </a:xfrm>
        </p:grpSpPr>
        <p:sp>
          <p:nvSpPr>
            <p:cNvPr id="238" name="Rectangle 237"/>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239" name="Straight Arrow Connector 238"/>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6"/>
                  <a:stretch>
                    <a:fillRect r="-6154"/>
                  </a:stretch>
                </a:blipFill>
              </p:spPr>
              <p:txBody>
                <a:bodyPr/>
                <a:lstStyle/>
                <a:p>
                  <a:r>
                    <a:rPr lang="en-US">
                      <a:noFill/>
                    </a:rPr>
                    <a:t> </a:t>
                  </a:r>
                </a:p>
              </p:txBody>
            </p:sp>
          </mc:Fallback>
        </mc:AlternateContent>
      </p:grpSp>
      <p:sp>
        <p:nvSpPr>
          <p:cNvPr id="264" name="TextBox 263"/>
          <p:cNvSpPr txBox="1"/>
          <p:nvPr/>
        </p:nvSpPr>
        <p:spPr>
          <a:xfrm rot="5400000">
            <a:off x="9024087" y="3247794"/>
            <a:ext cx="360287" cy="369332"/>
          </a:xfrm>
          <a:prstGeom prst="rect">
            <a:avLst/>
          </a:prstGeom>
          <a:noFill/>
        </p:spPr>
        <p:txBody>
          <a:bodyPr wrap="square" rtlCol="0">
            <a:spAutoFit/>
          </a:bodyPr>
          <a:lstStyle/>
          <a:p>
            <a:r>
              <a:rPr lang="en-US" dirty="0"/>
              <a:t>…</a:t>
            </a:r>
          </a:p>
        </p:txBody>
      </p:sp>
      <p:grpSp>
        <p:nvGrpSpPr>
          <p:cNvPr id="292" name="Group 291"/>
          <p:cNvGrpSpPr/>
          <p:nvPr/>
        </p:nvGrpSpPr>
        <p:grpSpPr>
          <a:xfrm>
            <a:off x="8526527" y="4108558"/>
            <a:ext cx="1173464" cy="338554"/>
            <a:chOff x="7235116" y="3285017"/>
            <a:chExt cx="1173464" cy="338554"/>
          </a:xfrm>
        </p:grpSpPr>
        <p:sp>
          <p:nvSpPr>
            <p:cNvPr id="311" name="Rectangle 310"/>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312" name="Straight Arrow Connector 311"/>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6" name="TextBox 315"/>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24"/>
                  <a:stretch>
                    <a:fillRect r="-6154"/>
                  </a:stretch>
                </a:blipFill>
              </p:spPr>
              <p:txBody>
                <a:bodyPr/>
                <a:lstStyle/>
                <a:p>
                  <a:r>
                    <a:rPr lang="en-US">
                      <a:noFill/>
                    </a:rPr>
                    <a:t> </a:t>
                  </a:r>
                </a:p>
              </p:txBody>
            </p:sp>
          </mc:Fallback>
        </mc:AlternateContent>
      </p:grpSp>
      <p:sp>
        <p:nvSpPr>
          <p:cNvPr id="93" name="Rectangle 92"/>
          <p:cNvSpPr/>
          <p:nvPr/>
        </p:nvSpPr>
        <p:spPr>
          <a:xfrm>
            <a:off x="7381128" y="2137085"/>
            <a:ext cx="3398345" cy="3072487"/>
          </a:xfrm>
          <a:prstGeom prst="rect">
            <a:avLst/>
          </a:prstGeom>
          <a:blipFill dpi="0" rotWithShape="1">
            <a:blip r:embed="rId37">
              <a:alphaModFix amt="84000"/>
            </a:blip>
            <a:srcRect/>
            <a:stretch>
              <a:fillRect l="-20434" t="-33754" r="-17716" b="-241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p:cNvGrpSpPr/>
          <p:nvPr/>
        </p:nvGrpSpPr>
        <p:grpSpPr>
          <a:xfrm>
            <a:off x="7670464" y="4849403"/>
            <a:ext cx="3022861" cy="369332"/>
            <a:chOff x="7670463" y="4849401"/>
            <a:chExt cx="3022861" cy="369331"/>
          </a:xfrm>
        </p:grpSpPr>
        <p:cxnSp>
          <p:nvCxnSpPr>
            <p:cNvPr id="120" name="Straight Arrow Connector 119"/>
            <p:cNvCxnSpPr/>
            <p:nvPr/>
          </p:nvCxnSpPr>
          <p:spPr>
            <a:xfrm flipH="1">
              <a:off x="7670463" y="5216227"/>
              <a:ext cx="302286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8941760" y="4849401"/>
                  <a:ext cx="389979"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𝜋</m:t>
                        </m:r>
                      </m:oMath>
                    </m:oMathPara>
                  </a14:m>
                  <a:endParaRPr lang="en-US" dirty="0"/>
                </a:p>
              </p:txBody>
            </p:sp>
          </mc:Choice>
          <mc:Fallback xmlns="">
            <p:sp>
              <p:nvSpPr>
                <p:cNvPr id="121" name="TextBox 120"/>
                <p:cNvSpPr txBox="1">
                  <a:spLocks noRot="1" noChangeAspect="1" noMove="1" noResize="1" noEditPoints="1" noAdjustHandles="1" noChangeArrowheads="1" noChangeShapeType="1" noTextEdit="1"/>
                </p:cNvSpPr>
                <p:nvPr/>
              </p:nvSpPr>
              <p:spPr>
                <a:xfrm>
                  <a:off x="8941760" y="4849401"/>
                  <a:ext cx="389979" cy="369331"/>
                </a:xfrm>
                <a:prstGeom prst="rect">
                  <a:avLst/>
                </a:prstGeom>
                <a:blipFill rotWithShape="0">
                  <a:blip r:embed="rId38"/>
                  <a:stretch>
                    <a:fillRect/>
                  </a:stretch>
                </a:blipFill>
              </p:spPr>
              <p:txBody>
                <a:bodyPr/>
                <a:lstStyle/>
                <a:p>
                  <a:r>
                    <a:rPr lang="en-US">
                      <a:noFill/>
                    </a:rPr>
                    <a:t> </a:t>
                  </a:r>
                </a:p>
              </p:txBody>
            </p:sp>
          </mc:Fallback>
        </mc:AlternateContent>
      </p:grpSp>
      <p:grpSp>
        <p:nvGrpSpPr>
          <p:cNvPr id="14" name="Group 13"/>
          <p:cNvGrpSpPr/>
          <p:nvPr/>
        </p:nvGrpSpPr>
        <p:grpSpPr>
          <a:xfrm>
            <a:off x="7663279" y="2220966"/>
            <a:ext cx="3062850" cy="435533"/>
            <a:chOff x="7663275" y="3169052"/>
            <a:chExt cx="3062849" cy="435533"/>
          </a:xfrm>
        </p:grpSpPr>
        <mc:AlternateContent xmlns:mc="http://schemas.openxmlformats.org/markup-compatibility/2006" xmlns:a14="http://schemas.microsoft.com/office/drawing/2010/main">
          <mc:Choice Requires="a14">
            <p:sp>
              <p:nvSpPr>
                <p:cNvPr id="102" name="TextBox 101"/>
                <p:cNvSpPr txBox="1"/>
                <p:nvPr/>
              </p:nvSpPr>
              <p:spPr>
                <a:xfrm>
                  <a:off x="10349098" y="32352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10349098" y="3235253"/>
                  <a:ext cx="377026" cy="369332"/>
                </a:xfrm>
                <a:prstGeom prst="rect">
                  <a:avLst/>
                </a:prstGeom>
                <a:blipFill rotWithShape="0">
                  <a:blip r:embed="rId39"/>
                  <a:stretch>
                    <a:fillRect/>
                  </a:stretch>
                </a:blipFill>
              </p:spPr>
              <p:txBody>
                <a:bodyPr/>
                <a:lstStyle/>
                <a:p>
                  <a:r>
                    <a:rPr lang="en-US">
                      <a:noFill/>
                    </a:rPr>
                    <a:t> </a:t>
                  </a:r>
                </a:p>
              </p:txBody>
            </p:sp>
          </mc:Fallback>
        </mc:AlternateContent>
        <p:sp>
          <p:nvSpPr>
            <p:cNvPr id="106" name="Rectangle 105"/>
            <p:cNvSpPr/>
            <p:nvPr/>
          </p:nvSpPr>
          <p:spPr>
            <a:xfrm>
              <a:off x="10333523"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7663275" y="3169052"/>
              <a:ext cx="2572623" cy="368761"/>
              <a:chOff x="7663275" y="3169052"/>
              <a:chExt cx="2572623" cy="368761"/>
            </a:xfrm>
          </p:grpSpPr>
          <p:grpSp>
            <p:nvGrpSpPr>
              <p:cNvPr id="269" name="Group 268"/>
              <p:cNvGrpSpPr/>
              <p:nvPr/>
            </p:nvGrpSpPr>
            <p:grpSpPr>
              <a:xfrm>
                <a:off x="7693507" y="3221096"/>
                <a:ext cx="775494" cy="316717"/>
                <a:chOff x="7683938" y="4775834"/>
                <a:chExt cx="775494" cy="309452"/>
              </a:xfrm>
            </p:grpSpPr>
            <p:sp>
              <p:nvSpPr>
                <p:cNvPr id="287" name="Rectangle 28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1" name="Rectangle 270"/>
                  <p:cNvSpPr/>
                  <p:nvPr/>
                </p:nvSpPr>
                <p:spPr>
                  <a:xfrm>
                    <a:off x="7663275" y="316905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7663275" y="3169052"/>
                    <a:ext cx="451277" cy="338554"/>
                  </a:xfrm>
                  <a:prstGeom prst="rect">
                    <a:avLst/>
                  </a:prstGeom>
                  <a:blipFill rotWithShape="0">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4" name="Rectangle 273"/>
                  <p:cNvSpPr/>
                  <p:nvPr/>
                </p:nvSpPr>
                <p:spPr>
                  <a:xfrm>
                    <a:off x="8009031"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8009031" y="3178559"/>
                    <a:ext cx="531428" cy="338554"/>
                  </a:xfrm>
                  <a:prstGeom prst="rect">
                    <a:avLst/>
                  </a:prstGeom>
                  <a:blipFill rotWithShape="0">
                    <a:blip r:embed="rId51"/>
                    <a:stretch>
                      <a:fillRect/>
                    </a:stretch>
                  </a:blipFill>
                </p:spPr>
                <p:txBody>
                  <a:bodyPr/>
                  <a:lstStyle/>
                  <a:p>
                    <a:r>
                      <a:rPr lang="en-US">
                        <a:noFill/>
                      </a:rPr>
                      <a:t> </a:t>
                    </a:r>
                  </a:p>
                </p:txBody>
              </p:sp>
            </mc:Fallback>
          </mc:AlternateContent>
          <p:sp>
            <p:nvSpPr>
              <p:cNvPr id="279" name="Rectangle 278"/>
              <p:cNvSpPr/>
              <p:nvPr/>
            </p:nvSpPr>
            <p:spPr>
              <a:xfrm>
                <a:off x="9776246" y="322109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3" name="Rectangle 282"/>
                  <p:cNvSpPr/>
                  <p:nvPr/>
                </p:nvSpPr>
                <p:spPr>
                  <a:xfrm>
                    <a:off x="9704470" y="317855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83" name="Rectangle 282"/>
                  <p:cNvSpPr>
                    <a:spLocks noRot="1" noChangeAspect="1" noMove="1" noResize="1" noEditPoints="1" noAdjustHandles="1" noChangeArrowheads="1" noChangeShapeType="1" noTextEdit="1"/>
                  </p:cNvSpPr>
                  <p:nvPr/>
                </p:nvSpPr>
                <p:spPr>
                  <a:xfrm>
                    <a:off x="9704470" y="3178559"/>
                    <a:ext cx="531428" cy="338554"/>
                  </a:xfrm>
                  <a:prstGeom prst="rect">
                    <a:avLst/>
                  </a:prstGeom>
                  <a:blipFill rotWithShape="0">
                    <a:blip r:embed="rId52"/>
                    <a:stretch>
                      <a:fillRect/>
                    </a:stretch>
                  </a:blipFill>
                </p:spPr>
                <p:txBody>
                  <a:bodyPr/>
                  <a:lstStyle/>
                  <a:p>
                    <a:r>
                      <a:rPr lang="en-US">
                        <a:noFill/>
                      </a:rPr>
                      <a:t> </a:t>
                    </a:r>
                  </a:p>
                </p:txBody>
              </p:sp>
            </mc:Fallback>
          </mc:AlternateContent>
        </p:grpSp>
      </p:grpSp>
      <p:grpSp>
        <p:nvGrpSpPr>
          <p:cNvPr id="11" name="Group 10"/>
          <p:cNvGrpSpPr/>
          <p:nvPr/>
        </p:nvGrpSpPr>
        <p:grpSpPr>
          <a:xfrm>
            <a:off x="7674522" y="2562575"/>
            <a:ext cx="3047106" cy="387284"/>
            <a:chOff x="7674518" y="2246225"/>
            <a:chExt cx="3047105" cy="387282"/>
          </a:xfrm>
        </p:grpSpPr>
        <mc:AlternateContent xmlns:mc="http://schemas.openxmlformats.org/markup-compatibility/2006" xmlns:a14="http://schemas.microsoft.com/office/drawing/2010/main">
          <mc:Choice Requires="a14">
            <p:sp>
              <p:nvSpPr>
                <p:cNvPr id="99" name="TextBox 98"/>
                <p:cNvSpPr txBox="1"/>
                <p:nvPr/>
              </p:nvSpPr>
              <p:spPr>
                <a:xfrm>
                  <a:off x="10344597" y="2264176"/>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0344597" y="2264176"/>
                  <a:ext cx="377026" cy="369331"/>
                </a:xfrm>
                <a:prstGeom prst="rect">
                  <a:avLst/>
                </a:prstGeom>
                <a:blipFill rotWithShape="0">
                  <a:blip r:embed="rId53"/>
                  <a:stretch>
                    <a:fillRect/>
                  </a:stretch>
                </a:blipFill>
              </p:spPr>
              <p:txBody>
                <a:bodyPr/>
                <a:lstStyle/>
                <a:p>
                  <a:r>
                    <a:rPr lang="en-US">
                      <a:noFill/>
                    </a:rPr>
                    <a:t> </a:t>
                  </a:r>
                </a:p>
              </p:txBody>
            </p:sp>
          </mc:Fallback>
        </mc:AlternateContent>
        <p:sp>
          <p:nvSpPr>
            <p:cNvPr id="101" name="Rectangle 100"/>
            <p:cNvSpPr/>
            <p:nvPr/>
          </p:nvSpPr>
          <p:spPr>
            <a:xfrm>
              <a:off x="10332018"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3"/>
            <p:cNvGrpSpPr/>
            <p:nvPr/>
          </p:nvGrpSpPr>
          <p:grpSpPr>
            <a:xfrm>
              <a:off x="7674518" y="2246225"/>
              <a:ext cx="2492472" cy="348060"/>
              <a:chOff x="7674518" y="2246225"/>
              <a:chExt cx="2492472" cy="348060"/>
            </a:xfrm>
          </p:grpSpPr>
          <p:grpSp>
            <p:nvGrpSpPr>
              <p:cNvPr id="249" name="Group 248"/>
              <p:cNvGrpSpPr/>
              <p:nvPr/>
            </p:nvGrpSpPr>
            <p:grpSpPr>
              <a:xfrm>
                <a:off x="7692002" y="2273063"/>
                <a:ext cx="775494" cy="316717"/>
                <a:chOff x="7683938" y="4775834"/>
                <a:chExt cx="775494" cy="309452"/>
              </a:xfrm>
            </p:grpSpPr>
            <p:sp>
              <p:nvSpPr>
                <p:cNvPr id="250" name="Rectangle 24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2" name="Rectangle 251"/>
                  <p:cNvSpPr/>
                  <p:nvPr/>
                </p:nvSpPr>
                <p:spPr>
                  <a:xfrm>
                    <a:off x="7674518" y="224622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2" name="Rectangle 251"/>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5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Rectangle 253"/>
                  <p:cNvSpPr/>
                  <p:nvPr/>
                </p:nvSpPr>
                <p:spPr>
                  <a:xfrm>
                    <a:off x="8020274" y="225573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55"/>
                    <a:stretch>
                      <a:fillRect/>
                    </a:stretch>
                  </a:blipFill>
                </p:spPr>
                <p:txBody>
                  <a:bodyPr/>
                  <a:lstStyle/>
                  <a:p>
                    <a:r>
                      <a:rPr lang="en-US">
                        <a:noFill/>
                      </a:rPr>
                      <a:t> </a:t>
                    </a:r>
                  </a:p>
                </p:txBody>
              </p:sp>
            </mc:Fallback>
          </mc:AlternateContent>
          <p:sp>
            <p:nvSpPr>
              <p:cNvPr id="259" name="Rectangle 258"/>
              <p:cNvSpPr/>
              <p:nvPr/>
            </p:nvSpPr>
            <p:spPr>
              <a:xfrm>
                <a:off x="9774741" y="227306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0" name="Rectangle 259"/>
                  <p:cNvSpPr/>
                  <p:nvPr/>
                </p:nvSpPr>
                <p:spPr>
                  <a:xfrm>
                    <a:off x="9715713" y="225573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60" name="Rectangle 259"/>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40"/>
                    <a:stretch>
                      <a:fillRect/>
                    </a:stretch>
                  </a:blipFill>
                </p:spPr>
                <p:txBody>
                  <a:bodyPr/>
                  <a:lstStyle/>
                  <a:p>
                    <a:r>
                      <a:rPr lang="en-US">
                        <a:noFill/>
                      </a:rPr>
                      <a:t> </a:t>
                    </a:r>
                  </a:p>
                </p:txBody>
              </p:sp>
            </mc:Fallback>
          </mc:AlternateContent>
        </p:grpSp>
      </p:grpSp>
      <p:grpSp>
        <p:nvGrpSpPr>
          <p:cNvPr id="16" name="Group 15"/>
          <p:cNvGrpSpPr/>
          <p:nvPr/>
        </p:nvGrpSpPr>
        <p:grpSpPr>
          <a:xfrm>
            <a:off x="7654565" y="2852216"/>
            <a:ext cx="3067062" cy="429669"/>
            <a:chOff x="7654562" y="3802251"/>
            <a:chExt cx="3067062" cy="429668"/>
          </a:xfrm>
        </p:grpSpPr>
        <mc:AlternateContent xmlns:mc="http://schemas.openxmlformats.org/markup-compatibility/2006" xmlns:a14="http://schemas.microsoft.com/office/drawing/2010/main">
          <mc:Choice Requires="a14">
            <p:sp>
              <p:nvSpPr>
                <p:cNvPr id="109" name="TextBox 108"/>
                <p:cNvSpPr txBox="1"/>
                <p:nvPr/>
              </p:nvSpPr>
              <p:spPr>
                <a:xfrm>
                  <a:off x="10344598" y="3862588"/>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0344598" y="3862588"/>
                  <a:ext cx="377026" cy="369331"/>
                </a:xfrm>
                <a:prstGeom prst="rect">
                  <a:avLst/>
                </a:prstGeom>
                <a:blipFill rotWithShape="0">
                  <a:blip r:embed="rId56"/>
                  <a:stretch>
                    <a:fillRect/>
                  </a:stretch>
                </a:blipFill>
              </p:spPr>
              <p:txBody>
                <a:bodyPr/>
                <a:lstStyle/>
                <a:p>
                  <a:r>
                    <a:rPr lang="en-US">
                      <a:noFill/>
                    </a:rPr>
                    <a:t> </a:t>
                  </a:r>
                </a:p>
              </p:txBody>
            </p:sp>
          </mc:Fallback>
        </mc:AlternateContent>
        <p:sp>
          <p:nvSpPr>
            <p:cNvPr id="111" name="Rectangle 110"/>
            <p:cNvSpPr/>
            <p:nvPr/>
          </p:nvSpPr>
          <p:spPr>
            <a:xfrm>
              <a:off x="10332889"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 name="Group 8"/>
            <p:cNvGrpSpPr/>
            <p:nvPr/>
          </p:nvGrpSpPr>
          <p:grpSpPr>
            <a:xfrm>
              <a:off x="7654562" y="3802251"/>
              <a:ext cx="2509244" cy="370664"/>
              <a:chOff x="7654562" y="3802251"/>
              <a:chExt cx="2509244" cy="370664"/>
            </a:xfrm>
          </p:grpSpPr>
          <p:grpSp>
            <p:nvGrpSpPr>
              <p:cNvPr id="296" name="Group 295"/>
              <p:cNvGrpSpPr/>
              <p:nvPr/>
            </p:nvGrpSpPr>
            <p:grpSpPr>
              <a:xfrm>
                <a:off x="7692873" y="3856198"/>
                <a:ext cx="775494" cy="316717"/>
                <a:chOff x="7683938" y="4775834"/>
                <a:chExt cx="775494" cy="309452"/>
              </a:xfrm>
            </p:grpSpPr>
            <p:sp>
              <p:nvSpPr>
                <p:cNvPr id="307" name="Rectangle 30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7" name="Rectangle 296"/>
                  <p:cNvSpPr/>
                  <p:nvPr/>
                </p:nvSpPr>
                <p:spPr>
                  <a:xfrm>
                    <a:off x="7654562" y="380225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97" name="Rectangle 296"/>
                  <p:cNvSpPr>
                    <a:spLocks noRot="1" noChangeAspect="1" noMove="1" noResize="1" noEditPoints="1" noAdjustHandles="1" noChangeArrowheads="1" noChangeShapeType="1" noTextEdit="1"/>
                  </p:cNvSpPr>
                  <p:nvPr/>
                </p:nvSpPr>
                <p:spPr>
                  <a:xfrm>
                    <a:off x="7654562" y="3802251"/>
                    <a:ext cx="451277" cy="338554"/>
                  </a:xfrm>
                  <a:prstGeom prst="rect">
                    <a:avLst/>
                  </a:prstGeom>
                  <a:blipFill rotWithShape="0">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9" name="Rectangle 298"/>
                  <p:cNvSpPr/>
                  <p:nvPr/>
                </p:nvSpPr>
                <p:spPr>
                  <a:xfrm>
                    <a:off x="8000318" y="381175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99" name="Rectangle 298"/>
                  <p:cNvSpPr>
                    <a:spLocks noRot="1" noChangeAspect="1" noMove="1" noResize="1" noEditPoints="1" noAdjustHandles="1" noChangeArrowheads="1" noChangeShapeType="1" noTextEdit="1"/>
                  </p:cNvSpPr>
                  <p:nvPr/>
                </p:nvSpPr>
                <p:spPr>
                  <a:xfrm>
                    <a:off x="8000318" y="3811758"/>
                    <a:ext cx="531428" cy="338554"/>
                  </a:xfrm>
                  <a:prstGeom prst="rect">
                    <a:avLst/>
                  </a:prstGeom>
                  <a:blipFill rotWithShape="0">
                    <a:blip r:embed="rId59"/>
                    <a:stretch>
                      <a:fillRect/>
                    </a:stretch>
                  </a:blipFill>
                </p:spPr>
                <p:txBody>
                  <a:bodyPr/>
                  <a:lstStyle/>
                  <a:p>
                    <a:r>
                      <a:rPr lang="en-US">
                        <a:noFill/>
                      </a:rPr>
                      <a:t> </a:t>
                    </a:r>
                  </a:p>
                </p:txBody>
              </p:sp>
            </mc:Fallback>
          </mc:AlternateContent>
          <p:sp>
            <p:nvSpPr>
              <p:cNvPr id="304" name="Rectangle 303"/>
              <p:cNvSpPr/>
              <p:nvPr/>
            </p:nvSpPr>
            <p:spPr>
              <a:xfrm>
                <a:off x="9775612" y="38561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5" name="Rectangle 304"/>
                  <p:cNvSpPr/>
                  <p:nvPr/>
                </p:nvSpPr>
                <p:spPr>
                  <a:xfrm>
                    <a:off x="9695757" y="3811758"/>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305" name="Rectangle 304"/>
                  <p:cNvSpPr>
                    <a:spLocks noRot="1" noChangeAspect="1" noMove="1" noResize="1" noEditPoints="1" noAdjustHandles="1" noChangeArrowheads="1" noChangeShapeType="1" noTextEdit="1"/>
                  </p:cNvSpPr>
                  <p:nvPr/>
                </p:nvSpPr>
                <p:spPr>
                  <a:xfrm>
                    <a:off x="9695757" y="3811758"/>
                    <a:ext cx="451277" cy="338554"/>
                  </a:xfrm>
                  <a:prstGeom prst="rect">
                    <a:avLst/>
                  </a:prstGeom>
                  <a:blipFill rotWithShape="0">
                    <a:blip r:embed="rId60"/>
                    <a:stretch>
                      <a:fillRect/>
                    </a:stretch>
                  </a:blipFill>
                </p:spPr>
                <p:txBody>
                  <a:bodyPr/>
                  <a:lstStyle/>
                  <a:p>
                    <a:r>
                      <a:rPr lang="en-US">
                        <a:noFill/>
                      </a:rPr>
                      <a:t> </a:t>
                    </a:r>
                  </a:p>
                </p:txBody>
              </p:sp>
            </mc:Fallback>
          </mc:AlternateContent>
        </p:grpSp>
      </p:grpSp>
      <p:grpSp>
        <p:nvGrpSpPr>
          <p:cNvPr id="17" name="Group 16"/>
          <p:cNvGrpSpPr/>
          <p:nvPr/>
        </p:nvGrpSpPr>
        <p:grpSpPr>
          <a:xfrm>
            <a:off x="7646033" y="3154340"/>
            <a:ext cx="3075499" cy="436823"/>
            <a:chOff x="7646032" y="4103521"/>
            <a:chExt cx="3075498" cy="436821"/>
          </a:xfrm>
        </p:grpSpPr>
        <mc:AlternateContent xmlns:mc="http://schemas.openxmlformats.org/markup-compatibility/2006" xmlns:a14="http://schemas.microsoft.com/office/drawing/2010/main">
          <mc:Choice Requires="a14">
            <p:sp>
              <p:nvSpPr>
                <p:cNvPr id="108" name="TextBox 107"/>
                <p:cNvSpPr txBox="1"/>
                <p:nvPr/>
              </p:nvSpPr>
              <p:spPr>
                <a:xfrm>
                  <a:off x="10405226" y="4171011"/>
                  <a:ext cx="127231" cy="369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10405226" y="4171011"/>
                  <a:ext cx="127231" cy="369331"/>
                </a:xfrm>
                <a:prstGeom prst="rect">
                  <a:avLst/>
                </a:prstGeom>
                <a:blipFill rotWithShape="0">
                  <a:blip r:embed="rId61"/>
                  <a:stretch>
                    <a:fillRect l="-14286" r="-114286"/>
                  </a:stretch>
                </a:blipFill>
              </p:spPr>
              <p:txBody>
                <a:bodyPr/>
                <a:lstStyle/>
                <a:p>
                  <a:r>
                    <a:rPr lang="en-US">
                      <a:noFill/>
                    </a:rPr>
                    <a:t> </a:t>
                  </a:r>
                </a:p>
              </p:txBody>
            </p:sp>
          </mc:Fallback>
        </mc:AlternateContent>
        <p:sp>
          <p:nvSpPr>
            <p:cNvPr id="110" name="Rectangle 109"/>
            <p:cNvSpPr/>
            <p:nvPr/>
          </p:nvSpPr>
          <p:spPr>
            <a:xfrm>
              <a:off x="10333336"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9"/>
            <p:cNvGrpSpPr/>
            <p:nvPr/>
          </p:nvGrpSpPr>
          <p:grpSpPr>
            <a:xfrm>
              <a:off x="7646032" y="4103521"/>
              <a:ext cx="2572622" cy="384207"/>
              <a:chOff x="7646032" y="4103521"/>
              <a:chExt cx="2572622" cy="384207"/>
            </a:xfrm>
          </p:grpSpPr>
          <p:grpSp>
            <p:nvGrpSpPr>
              <p:cNvPr id="295" name="Group 294"/>
              <p:cNvGrpSpPr/>
              <p:nvPr/>
            </p:nvGrpSpPr>
            <p:grpSpPr>
              <a:xfrm>
                <a:off x="7693320" y="4171011"/>
                <a:ext cx="775494" cy="316717"/>
                <a:chOff x="7683938" y="4775834"/>
                <a:chExt cx="775494" cy="309452"/>
              </a:xfrm>
            </p:grpSpPr>
            <p:sp>
              <p:nvSpPr>
                <p:cNvPr id="309" name="Rectangle 30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8" name="Rectangle 297"/>
                  <p:cNvSpPr/>
                  <p:nvPr/>
                </p:nvSpPr>
                <p:spPr>
                  <a:xfrm>
                    <a:off x="7646032" y="4103521"/>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98" name="Rectangle 297"/>
                  <p:cNvSpPr>
                    <a:spLocks noRot="1" noChangeAspect="1" noMove="1" noResize="1" noEditPoints="1" noAdjustHandles="1" noChangeArrowheads="1" noChangeShapeType="1" noTextEdit="1"/>
                  </p:cNvSpPr>
                  <p:nvPr/>
                </p:nvSpPr>
                <p:spPr>
                  <a:xfrm>
                    <a:off x="7646032" y="4103521"/>
                    <a:ext cx="451277" cy="338554"/>
                  </a:xfrm>
                  <a:prstGeom prst="rect">
                    <a:avLst/>
                  </a:prstGeom>
                  <a:blipFill rotWithShape="0">
                    <a:blip r:embed="rId6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Rectangle 299"/>
                  <p:cNvSpPr/>
                  <p:nvPr/>
                </p:nvSpPr>
                <p:spPr>
                  <a:xfrm>
                    <a:off x="7991788"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0" name="Rectangle 299"/>
                  <p:cNvSpPr>
                    <a:spLocks noRot="1" noChangeAspect="1" noMove="1" noResize="1" noEditPoints="1" noAdjustHandles="1" noChangeArrowheads="1" noChangeShapeType="1" noTextEdit="1"/>
                  </p:cNvSpPr>
                  <p:nvPr/>
                </p:nvSpPr>
                <p:spPr>
                  <a:xfrm>
                    <a:off x="7991788" y="4113028"/>
                    <a:ext cx="531428" cy="338554"/>
                  </a:xfrm>
                  <a:prstGeom prst="rect">
                    <a:avLst/>
                  </a:prstGeom>
                  <a:blipFill rotWithShape="0">
                    <a:blip r:embed="rId63"/>
                    <a:stretch>
                      <a:fillRect/>
                    </a:stretch>
                  </a:blipFill>
                </p:spPr>
                <p:txBody>
                  <a:bodyPr/>
                  <a:lstStyle/>
                  <a:p>
                    <a:r>
                      <a:rPr lang="en-US">
                        <a:noFill/>
                      </a:rPr>
                      <a:t> </a:t>
                    </a:r>
                  </a:p>
                </p:txBody>
              </p:sp>
            </mc:Fallback>
          </mc:AlternateContent>
          <p:sp>
            <p:nvSpPr>
              <p:cNvPr id="302" name="Rectangle 301"/>
              <p:cNvSpPr/>
              <p:nvPr/>
            </p:nvSpPr>
            <p:spPr>
              <a:xfrm>
                <a:off x="9776059" y="417101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6" name="Rectangle 305"/>
                  <p:cNvSpPr/>
                  <p:nvPr/>
                </p:nvSpPr>
                <p:spPr>
                  <a:xfrm>
                    <a:off x="9687226" y="4113028"/>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306" name="Rectangle 305"/>
                  <p:cNvSpPr>
                    <a:spLocks noRot="1" noChangeAspect="1" noMove="1" noResize="1" noEditPoints="1" noAdjustHandles="1" noChangeArrowheads="1" noChangeShapeType="1" noTextEdit="1"/>
                  </p:cNvSpPr>
                  <p:nvPr/>
                </p:nvSpPr>
                <p:spPr>
                  <a:xfrm>
                    <a:off x="9687227" y="4113028"/>
                    <a:ext cx="531428" cy="338554"/>
                  </a:xfrm>
                  <a:prstGeom prst="rect">
                    <a:avLst/>
                  </a:prstGeom>
                  <a:blipFill rotWithShape="0">
                    <a:blip r:embed="rId64"/>
                    <a:stretch>
                      <a:fillRect/>
                    </a:stretch>
                  </a:blipFill>
                </p:spPr>
                <p:txBody>
                  <a:bodyPr/>
                  <a:lstStyle/>
                  <a:p>
                    <a:r>
                      <a:rPr lang="en-US">
                        <a:noFill/>
                      </a:rPr>
                      <a:t> </a:t>
                    </a:r>
                  </a:p>
                </p:txBody>
              </p:sp>
            </mc:Fallback>
          </mc:AlternateContent>
        </p:grpSp>
      </p:grpSp>
      <p:grpSp>
        <p:nvGrpSpPr>
          <p:cNvPr id="15" name="Group 14"/>
          <p:cNvGrpSpPr/>
          <p:nvPr/>
        </p:nvGrpSpPr>
        <p:grpSpPr>
          <a:xfrm>
            <a:off x="7654747" y="3470325"/>
            <a:ext cx="3066304" cy="437313"/>
            <a:chOff x="7654745" y="3470322"/>
            <a:chExt cx="3066304" cy="437312"/>
          </a:xfrm>
        </p:grpSpPr>
        <mc:AlternateContent xmlns:mc="http://schemas.openxmlformats.org/markup-compatibility/2006" xmlns:a14="http://schemas.microsoft.com/office/drawing/2010/main">
          <mc:Choice Requires="a14">
            <p:sp>
              <p:nvSpPr>
                <p:cNvPr id="104" name="TextBox 103"/>
                <p:cNvSpPr txBox="1"/>
                <p:nvPr/>
              </p:nvSpPr>
              <p:spPr>
                <a:xfrm>
                  <a:off x="10333784" y="3538303"/>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10333784" y="3538303"/>
                  <a:ext cx="377026" cy="369331"/>
                </a:xfrm>
                <a:prstGeom prst="rect">
                  <a:avLst/>
                </a:prstGeom>
                <a:blipFill rotWithShape="0">
                  <a:blip r:embed="rId65"/>
                  <a:stretch>
                    <a:fillRect/>
                  </a:stretch>
                </a:blipFill>
              </p:spPr>
              <p:txBody>
                <a:bodyPr/>
                <a:lstStyle/>
                <a:p>
                  <a:r>
                    <a:rPr lang="en-US">
                      <a:noFill/>
                    </a:rPr>
                    <a:t> </a:t>
                  </a:r>
                </a:p>
              </p:txBody>
            </p:sp>
          </mc:Fallback>
        </mc:AlternateContent>
        <p:sp>
          <p:nvSpPr>
            <p:cNvPr id="105" name="Rectangle 104"/>
            <p:cNvSpPr/>
            <p:nvPr/>
          </p:nvSpPr>
          <p:spPr>
            <a:xfrm>
              <a:off x="10332855"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7654745" y="3470322"/>
              <a:ext cx="2509027" cy="385160"/>
              <a:chOff x="7654745" y="3470322"/>
              <a:chExt cx="2509027" cy="385160"/>
            </a:xfrm>
          </p:grpSpPr>
          <p:grpSp>
            <p:nvGrpSpPr>
              <p:cNvPr id="268" name="Group 267"/>
              <p:cNvGrpSpPr/>
              <p:nvPr/>
            </p:nvGrpSpPr>
            <p:grpSpPr>
              <a:xfrm>
                <a:off x="7692839" y="3538765"/>
                <a:ext cx="775494" cy="316717"/>
                <a:chOff x="7683938" y="4775834"/>
                <a:chExt cx="775494" cy="309452"/>
              </a:xfrm>
            </p:grpSpPr>
            <p:sp>
              <p:nvSpPr>
                <p:cNvPr id="289" name="Rectangle 28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2" name="Rectangle 271"/>
                  <p:cNvSpPr/>
                  <p:nvPr/>
                </p:nvSpPr>
                <p:spPr>
                  <a:xfrm>
                    <a:off x="7654745" y="3470322"/>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72" name="Rectangle 271"/>
                  <p:cNvSpPr>
                    <a:spLocks noRot="1" noChangeAspect="1" noMove="1" noResize="1" noEditPoints="1" noAdjustHandles="1" noChangeArrowheads="1" noChangeShapeType="1" noTextEdit="1"/>
                  </p:cNvSpPr>
                  <p:nvPr/>
                </p:nvSpPr>
                <p:spPr>
                  <a:xfrm>
                    <a:off x="7654745" y="3470322"/>
                    <a:ext cx="451277" cy="338554"/>
                  </a:xfrm>
                  <a:prstGeom prst="rect">
                    <a:avLst/>
                  </a:prstGeom>
                  <a:blipFill rotWithShape="0">
                    <a:blip r:embed="rId6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5" name="Rectangle 274"/>
                  <p:cNvSpPr/>
                  <p:nvPr/>
                </p:nvSpPr>
                <p:spPr>
                  <a:xfrm>
                    <a:off x="8000501" y="3479829"/>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75" name="Rectangle 274"/>
                  <p:cNvSpPr>
                    <a:spLocks noRot="1" noChangeAspect="1" noMove="1" noResize="1" noEditPoints="1" noAdjustHandles="1" noChangeArrowheads="1" noChangeShapeType="1" noTextEdit="1"/>
                  </p:cNvSpPr>
                  <p:nvPr/>
                </p:nvSpPr>
                <p:spPr>
                  <a:xfrm>
                    <a:off x="8000501" y="3479829"/>
                    <a:ext cx="531428" cy="338554"/>
                  </a:xfrm>
                  <a:prstGeom prst="rect">
                    <a:avLst/>
                  </a:prstGeom>
                  <a:blipFill rotWithShape="0">
                    <a:blip r:embed="rId67"/>
                    <a:stretch>
                      <a:fillRect/>
                    </a:stretch>
                  </a:blipFill>
                </p:spPr>
                <p:txBody>
                  <a:bodyPr/>
                  <a:lstStyle/>
                  <a:p>
                    <a:r>
                      <a:rPr lang="en-US">
                        <a:noFill/>
                      </a:rPr>
                      <a:t> </a:t>
                    </a:r>
                  </a:p>
                </p:txBody>
              </p:sp>
            </mc:Fallback>
          </mc:AlternateContent>
          <p:sp>
            <p:nvSpPr>
              <p:cNvPr id="277" name="Rectangle 276"/>
              <p:cNvSpPr/>
              <p:nvPr/>
            </p:nvSpPr>
            <p:spPr>
              <a:xfrm>
                <a:off x="9775578" y="353876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5940" y="3479829"/>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5940" y="3479829"/>
                    <a:ext cx="451277" cy="338554"/>
                  </a:xfrm>
                  <a:prstGeom prst="rect">
                    <a:avLst/>
                  </a:prstGeom>
                  <a:blipFill rotWithShape="0">
                    <a:blip r:embed="rId68"/>
                    <a:stretch>
                      <a:fillRect/>
                    </a:stretch>
                  </a:blipFill>
                </p:spPr>
                <p:txBody>
                  <a:bodyPr/>
                  <a:lstStyle/>
                  <a:p>
                    <a:r>
                      <a:rPr lang="en-US">
                        <a:noFill/>
                      </a:rPr>
                      <a:t> </a:t>
                    </a:r>
                  </a:p>
                </p:txBody>
              </p:sp>
            </mc:Fallback>
          </mc:AlternateContent>
        </p:grpSp>
      </p:grpSp>
      <p:grpSp>
        <p:nvGrpSpPr>
          <p:cNvPr id="12" name="Group 11"/>
          <p:cNvGrpSpPr/>
          <p:nvPr/>
        </p:nvGrpSpPr>
        <p:grpSpPr>
          <a:xfrm>
            <a:off x="7665988" y="3813568"/>
            <a:ext cx="3055248" cy="402902"/>
            <a:chOff x="7665988" y="2547495"/>
            <a:chExt cx="3055248" cy="402900"/>
          </a:xfrm>
        </p:grpSpPr>
        <mc:AlternateContent xmlns:mc="http://schemas.openxmlformats.org/markup-compatibility/2006" xmlns:a14="http://schemas.microsoft.com/office/drawing/2010/main">
          <mc:Choice Requires="a14">
            <p:sp>
              <p:nvSpPr>
                <p:cNvPr id="98" name="TextBox 97"/>
                <p:cNvSpPr txBox="1"/>
                <p:nvPr/>
              </p:nvSpPr>
              <p:spPr>
                <a:xfrm>
                  <a:off x="10343583" y="2581064"/>
                  <a:ext cx="377026" cy="369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10343583" y="2581064"/>
                  <a:ext cx="377026" cy="369331"/>
                </a:xfrm>
                <a:prstGeom prst="rect">
                  <a:avLst/>
                </a:prstGeom>
                <a:blipFill rotWithShape="0">
                  <a:blip r:embed="rId69"/>
                  <a:stretch>
                    <a:fillRect/>
                  </a:stretch>
                </a:blipFill>
              </p:spPr>
              <p:txBody>
                <a:bodyPr/>
                <a:lstStyle/>
                <a:p>
                  <a:r>
                    <a:rPr lang="en-US">
                      <a:noFill/>
                    </a:rPr>
                    <a:t> </a:t>
                  </a:r>
                </a:p>
              </p:txBody>
            </p:sp>
          </mc:Fallback>
        </mc:AlternateContent>
        <p:sp>
          <p:nvSpPr>
            <p:cNvPr id="100" name="Rectangle 99"/>
            <p:cNvSpPr/>
            <p:nvPr/>
          </p:nvSpPr>
          <p:spPr>
            <a:xfrm>
              <a:off x="10333042"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p:cNvGrpSpPr/>
            <p:nvPr/>
          </p:nvGrpSpPr>
          <p:grpSpPr>
            <a:xfrm>
              <a:off x="7665988" y="2547495"/>
              <a:ext cx="2572623" cy="358526"/>
              <a:chOff x="7665988" y="2547495"/>
              <a:chExt cx="2572623" cy="358526"/>
            </a:xfrm>
          </p:grpSpPr>
          <p:grpSp>
            <p:nvGrpSpPr>
              <p:cNvPr id="246" name="Group 245"/>
              <p:cNvGrpSpPr/>
              <p:nvPr/>
            </p:nvGrpSpPr>
            <p:grpSpPr>
              <a:xfrm>
                <a:off x="7693026" y="2589304"/>
                <a:ext cx="775494" cy="316717"/>
                <a:chOff x="7683938" y="4775834"/>
                <a:chExt cx="775494" cy="309452"/>
              </a:xfrm>
            </p:grpSpPr>
            <p:sp>
              <p:nvSpPr>
                <p:cNvPr id="247" name="Rectangle 246"/>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3" name="Rectangle 252"/>
                  <p:cNvSpPr/>
                  <p:nvPr/>
                </p:nvSpPr>
                <p:spPr>
                  <a:xfrm>
                    <a:off x="7665988" y="2547495"/>
                    <a:ext cx="45127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53" name="Rectangle 252"/>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5" name="Rectangle 254"/>
                  <p:cNvSpPr/>
                  <p:nvPr/>
                </p:nvSpPr>
                <p:spPr>
                  <a:xfrm>
                    <a:off x="8011744"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55" name="Rectangle 254"/>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257" name="Rectangle 256"/>
              <p:cNvSpPr/>
              <p:nvPr/>
            </p:nvSpPr>
            <p:spPr>
              <a:xfrm>
                <a:off x="9775765" y="2589304"/>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1" name="Rectangle 260"/>
                  <p:cNvSpPr/>
                  <p:nvPr/>
                </p:nvSpPr>
                <p:spPr>
                  <a:xfrm>
                    <a:off x="9707183" y="2557002"/>
                    <a:ext cx="531428"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grpSp>
      <p:grpSp>
        <p:nvGrpSpPr>
          <p:cNvPr id="18" name="Group 17"/>
          <p:cNvGrpSpPr/>
          <p:nvPr/>
        </p:nvGrpSpPr>
        <p:grpSpPr>
          <a:xfrm>
            <a:off x="10823287" y="2264177"/>
            <a:ext cx="415006" cy="2276170"/>
            <a:chOff x="10823306" y="2264176"/>
            <a:chExt cx="415007" cy="2276168"/>
          </a:xfrm>
        </p:grpSpPr>
        <mc:AlternateContent xmlns:mc="http://schemas.openxmlformats.org/markup-compatibility/2006" xmlns:a14="http://schemas.microsoft.com/office/drawing/2010/main">
          <mc:Choice Requires="a14">
            <p:sp>
              <p:nvSpPr>
                <p:cNvPr id="244" name="TextBox 243"/>
                <p:cNvSpPr txBox="1"/>
                <p:nvPr/>
              </p:nvSpPr>
              <p:spPr>
                <a:xfrm>
                  <a:off x="10842511" y="2583478"/>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4" name="TextBox 243"/>
                <p:cNvSpPr txBox="1">
                  <a:spLocks noRot="1" noChangeAspect="1" noMove="1" noResize="1" noEditPoints="1" noAdjustHandles="1" noChangeArrowheads="1" noChangeShapeType="1" noTextEdit="1"/>
                </p:cNvSpPr>
                <p:nvPr/>
              </p:nvSpPr>
              <p:spPr>
                <a:xfrm>
                  <a:off x="10842511" y="2583478"/>
                  <a:ext cx="377027" cy="369332"/>
                </a:xfrm>
                <a:prstGeom prst="rect">
                  <a:avLst/>
                </a:prstGeom>
                <a:blipFill rotWithShape="0">
                  <a:blip r:embed="rId7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p:cNvSpPr txBox="1"/>
                <p:nvPr/>
              </p:nvSpPr>
              <p:spPr>
                <a:xfrm>
                  <a:off x="10835886" y="2264176"/>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45" name="TextBox 244"/>
                <p:cNvSpPr txBox="1">
                  <a:spLocks noRot="1" noChangeAspect="1" noMove="1" noResize="1" noEditPoints="1" noAdjustHandles="1" noChangeArrowheads="1" noChangeShapeType="1" noTextEdit="1"/>
                </p:cNvSpPr>
                <p:nvPr/>
              </p:nvSpPr>
              <p:spPr>
                <a:xfrm>
                  <a:off x="10835886" y="2264176"/>
                  <a:ext cx="377027" cy="369332"/>
                </a:xfrm>
                <a:prstGeom prst="rect">
                  <a:avLst/>
                </a:prstGeom>
                <a:blipFill rotWithShape="0">
                  <a:blip r:embed="rId71"/>
                  <a:stretch>
                    <a:fillRect/>
                  </a:stretch>
                </a:blipFill>
              </p:spPr>
              <p:txBody>
                <a:bodyPr/>
                <a:lstStyle/>
                <a:p>
                  <a:r>
                    <a:rPr lang="en-US">
                      <a:noFill/>
                    </a:rPr>
                    <a:t> </a:t>
                  </a:r>
                </a:p>
              </p:txBody>
            </p:sp>
          </mc:Fallback>
        </mc:AlternateContent>
        <p:sp>
          <p:nvSpPr>
            <p:cNvPr id="256" name="Rectangle 255"/>
            <p:cNvSpPr/>
            <p:nvPr/>
          </p:nvSpPr>
          <p:spPr>
            <a:xfrm>
              <a:off x="10824330" y="2593791"/>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10823306" y="227755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5" name="TextBox 264"/>
                <p:cNvSpPr txBox="1"/>
                <p:nvPr/>
              </p:nvSpPr>
              <p:spPr>
                <a:xfrm>
                  <a:off x="10861286" y="3235253"/>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5" name="TextBox 264"/>
                <p:cNvSpPr txBox="1">
                  <a:spLocks noRot="1" noChangeAspect="1" noMove="1" noResize="1" noEditPoints="1" noAdjustHandles="1" noChangeArrowheads="1" noChangeShapeType="1" noTextEdit="1"/>
                </p:cNvSpPr>
                <p:nvPr/>
              </p:nvSpPr>
              <p:spPr>
                <a:xfrm>
                  <a:off x="10861286" y="3235253"/>
                  <a:ext cx="377027" cy="369332"/>
                </a:xfrm>
                <a:prstGeom prst="rect">
                  <a:avLst/>
                </a:prstGeom>
                <a:blipFill rotWithShape="0">
                  <a:blip r:embed="rId7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6" name="TextBox 265"/>
                <p:cNvSpPr txBox="1"/>
                <p:nvPr/>
              </p:nvSpPr>
              <p:spPr>
                <a:xfrm>
                  <a:off x="10898635" y="2931990"/>
                  <a:ext cx="127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6" name="TextBox 265"/>
                <p:cNvSpPr txBox="1">
                  <a:spLocks noRot="1" noChangeAspect="1" noMove="1" noResize="1" noEditPoints="1" noAdjustHandles="1" noChangeArrowheads="1" noChangeShapeType="1" noTextEdit="1"/>
                </p:cNvSpPr>
                <p:nvPr/>
              </p:nvSpPr>
              <p:spPr>
                <a:xfrm>
                  <a:off x="10898635" y="2931990"/>
                  <a:ext cx="127229" cy="369332"/>
                </a:xfrm>
                <a:prstGeom prst="rect">
                  <a:avLst/>
                </a:prstGeom>
                <a:blipFill rotWithShape="0">
                  <a:blip r:embed="rId73"/>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p:cNvSpPr txBox="1"/>
                <p:nvPr/>
              </p:nvSpPr>
              <p:spPr>
                <a:xfrm>
                  <a:off x="10825071" y="3538306"/>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7" name="TextBox 266"/>
                <p:cNvSpPr txBox="1">
                  <a:spLocks noRot="1" noChangeAspect="1" noMove="1" noResize="1" noEditPoints="1" noAdjustHandles="1" noChangeArrowheads="1" noChangeShapeType="1" noTextEdit="1"/>
                </p:cNvSpPr>
                <p:nvPr/>
              </p:nvSpPr>
              <p:spPr>
                <a:xfrm>
                  <a:off x="10825071" y="3538306"/>
                  <a:ext cx="377027" cy="369332"/>
                </a:xfrm>
                <a:prstGeom prst="rect">
                  <a:avLst/>
                </a:prstGeom>
                <a:blipFill rotWithShape="0">
                  <a:blip r:embed="rId74"/>
                  <a:stretch>
                    <a:fillRect/>
                  </a:stretch>
                </a:blipFill>
              </p:spPr>
              <p:txBody>
                <a:bodyPr/>
                <a:lstStyle/>
                <a:p>
                  <a:r>
                    <a:rPr lang="en-US">
                      <a:noFill/>
                    </a:rPr>
                    <a:t> </a:t>
                  </a:r>
                </a:p>
              </p:txBody>
            </p:sp>
          </mc:Fallback>
        </mc:AlternateContent>
        <p:sp>
          <p:nvSpPr>
            <p:cNvPr id="276" name="Rectangle 275"/>
            <p:cNvSpPr/>
            <p:nvPr/>
          </p:nvSpPr>
          <p:spPr>
            <a:xfrm>
              <a:off x="10824143" y="354325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0824811" y="32255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10824364"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4" name="TextBox 293"/>
                <p:cNvSpPr txBox="1"/>
                <p:nvPr/>
              </p:nvSpPr>
              <p:spPr>
                <a:xfrm>
                  <a:off x="10835886" y="3862588"/>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solidFill>
                      <a:srgbClr val="C00000"/>
                    </a:solidFill>
                  </a:endParaRPr>
                </a:p>
              </p:txBody>
            </p:sp>
          </mc:Choice>
          <mc:Fallback xmlns="">
            <p:sp>
              <p:nvSpPr>
                <p:cNvPr id="294" name="TextBox 293"/>
                <p:cNvSpPr txBox="1">
                  <a:spLocks noRot="1" noChangeAspect="1" noMove="1" noResize="1" noEditPoints="1" noAdjustHandles="1" noChangeArrowheads="1" noChangeShapeType="1" noTextEdit="1"/>
                </p:cNvSpPr>
                <p:nvPr/>
              </p:nvSpPr>
              <p:spPr>
                <a:xfrm>
                  <a:off x="10835886" y="3862588"/>
                  <a:ext cx="377027" cy="369332"/>
                </a:xfrm>
                <a:prstGeom prst="rect">
                  <a:avLst/>
                </a:prstGeom>
                <a:blipFill rotWithShape="0">
                  <a:blip r:embed="rId75"/>
                  <a:stretch>
                    <a:fillRect/>
                  </a:stretch>
                </a:blipFill>
              </p:spPr>
              <p:txBody>
                <a:bodyPr/>
                <a:lstStyle/>
                <a:p>
                  <a:r>
                    <a:rPr lang="en-US">
                      <a:noFill/>
                    </a:rPr>
                    <a:t> </a:t>
                  </a:r>
                </a:p>
              </p:txBody>
            </p:sp>
          </mc:Fallback>
        </mc:AlternateContent>
        <p:sp>
          <p:nvSpPr>
            <p:cNvPr id="301" name="Rectangle 300"/>
            <p:cNvSpPr/>
            <p:nvPr/>
          </p:nvSpPr>
          <p:spPr>
            <a:xfrm>
              <a:off x="10824624" y="417549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824177" y="386068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3" name="TextBox 292"/>
                <p:cNvSpPr txBox="1"/>
                <p:nvPr/>
              </p:nvSpPr>
              <p:spPr>
                <a:xfrm>
                  <a:off x="10896514" y="4171012"/>
                  <a:ext cx="127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3" name="TextBox 292"/>
                <p:cNvSpPr txBox="1">
                  <a:spLocks noRot="1" noChangeAspect="1" noMove="1" noResize="1" noEditPoints="1" noAdjustHandles="1" noChangeArrowheads="1" noChangeShapeType="1" noTextEdit="1"/>
                </p:cNvSpPr>
                <p:nvPr/>
              </p:nvSpPr>
              <p:spPr>
                <a:xfrm>
                  <a:off x="10896514" y="4171012"/>
                  <a:ext cx="127229" cy="369332"/>
                </a:xfrm>
                <a:prstGeom prst="rect">
                  <a:avLst/>
                </a:prstGeom>
                <a:blipFill rotWithShape="0">
                  <a:blip r:embed="rId76"/>
                  <a:stretch>
                    <a:fillRect l="-14286" r="-11428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2" name="TextBox 121"/>
              <p:cNvSpPr txBox="1"/>
              <p:nvPr/>
            </p:nvSpPr>
            <p:spPr>
              <a:xfrm>
                <a:off x="7080436" y="5889528"/>
                <a:ext cx="2014037" cy="6210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122" name="TextBox 121"/>
              <p:cNvSpPr txBox="1">
                <a:spLocks noRot="1" noChangeAspect="1" noMove="1" noResize="1" noEditPoints="1" noAdjustHandles="1" noChangeArrowheads="1" noChangeShapeType="1" noTextEdit="1"/>
              </p:cNvSpPr>
              <p:nvPr/>
            </p:nvSpPr>
            <p:spPr>
              <a:xfrm>
                <a:off x="7080436" y="5889528"/>
                <a:ext cx="2014037" cy="621067"/>
              </a:xfrm>
              <a:prstGeom prst="rect">
                <a:avLst/>
              </a:prstGeom>
              <a:blipFill rotWithShape="0">
                <a:blip r:embed="rId77"/>
                <a:stretch>
                  <a:fillRect/>
                </a:stretch>
              </a:blipFill>
            </p:spPr>
            <p:txBody>
              <a:bodyPr/>
              <a:lstStyle/>
              <a:p>
                <a:r>
                  <a:rPr lang="en-US">
                    <a:noFill/>
                  </a:rPr>
                  <a:t> </a:t>
                </a:r>
              </a:p>
            </p:txBody>
          </p:sp>
        </mc:Fallback>
      </mc:AlternateContent>
      <p:cxnSp>
        <p:nvCxnSpPr>
          <p:cNvPr id="123" name="Straight Arrow Connector 122"/>
          <p:cNvCxnSpPr/>
          <p:nvPr/>
        </p:nvCxnSpPr>
        <p:spPr>
          <a:xfrm>
            <a:off x="9094472" y="6259047"/>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9742765" y="5564568"/>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125" name="TextBox 124"/>
              <p:cNvSpPr txBox="1"/>
              <p:nvPr/>
            </p:nvSpPr>
            <p:spPr>
              <a:xfrm>
                <a:off x="9094472" y="5934482"/>
                <a:ext cx="3547797" cy="647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𝟖</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e>
                          </m:eqArr>
                        </m:e>
                      </m:d>
                      <m:r>
                        <a:rPr lang="en-US" sz="2000" b="1" i="1">
                          <a:latin typeface="Cambria Math" panose="02040503050406030204" pitchFamily="18" charset="0"/>
                        </a:rPr>
                        <m:t> </m:t>
                      </m:r>
                    </m:oMath>
                  </m:oMathPara>
                </a14:m>
                <a:endParaRPr lang="en-US" sz="1200" b="1" dirty="0"/>
              </a:p>
            </p:txBody>
          </p:sp>
        </mc:Choice>
        <mc:Fallback xmlns="">
          <p:sp>
            <p:nvSpPr>
              <p:cNvPr id="125" name="TextBox 124"/>
              <p:cNvSpPr txBox="1">
                <a:spLocks noRot="1" noChangeAspect="1" noMove="1" noResize="1" noEditPoints="1" noAdjustHandles="1" noChangeArrowheads="1" noChangeShapeType="1" noTextEdit="1"/>
              </p:cNvSpPr>
              <p:nvPr/>
            </p:nvSpPr>
            <p:spPr>
              <a:xfrm>
                <a:off x="9094472" y="5934482"/>
                <a:ext cx="3547797" cy="647165"/>
              </a:xfrm>
              <a:prstGeom prst="rect">
                <a:avLst/>
              </a:prstGeom>
              <a:blipFill rotWithShape="0">
                <a:blip r:embed="rId78"/>
                <a:stretch>
                  <a:fillRect/>
                </a:stretch>
              </a:blipFill>
            </p:spPr>
            <p:txBody>
              <a:bodyPr/>
              <a:lstStyle/>
              <a:p>
                <a:r>
                  <a:rPr lang="en-US">
                    <a:noFill/>
                  </a:rPr>
                  <a:t> </a:t>
                </a:r>
              </a:p>
            </p:txBody>
          </p:sp>
        </mc:Fallback>
      </mc:AlternateContent>
      <p:grpSp>
        <p:nvGrpSpPr>
          <p:cNvPr id="13" name="Group 12"/>
          <p:cNvGrpSpPr/>
          <p:nvPr/>
        </p:nvGrpSpPr>
        <p:grpSpPr>
          <a:xfrm>
            <a:off x="7672295" y="4127708"/>
            <a:ext cx="3048976" cy="412625"/>
            <a:chOff x="7672294" y="2862571"/>
            <a:chExt cx="3048976" cy="412625"/>
          </a:xfrm>
        </p:grpSpPr>
        <mc:AlternateContent xmlns:mc="http://schemas.openxmlformats.org/markup-compatibility/2006" xmlns:a14="http://schemas.microsoft.com/office/drawing/2010/main">
          <mc:Choice Requires="a14">
            <p:sp>
              <p:nvSpPr>
                <p:cNvPr id="103" name="TextBox 102"/>
                <p:cNvSpPr txBox="1"/>
                <p:nvPr/>
              </p:nvSpPr>
              <p:spPr>
                <a:xfrm>
                  <a:off x="10400437" y="2905864"/>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10400437" y="2905864"/>
                  <a:ext cx="127231" cy="369332"/>
                </a:xfrm>
                <a:prstGeom prst="rect">
                  <a:avLst/>
                </a:prstGeom>
                <a:blipFill rotWithShape="0">
                  <a:blip r:embed="rId79"/>
                  <a:stretch>
                    <a:fillRect l="-14286" r="-114286"/>
                  </a:stretch>
                </a:blipFill>
              </p:spPr>
              <p:txBody>
                <a:bodyPr/>
                <a:lstStyle/>
                <a:p>
                  <a:r>
                    <a:rPr lang="en-US">
                      <a:noFill/>
                    </a:rPr>
                    <a:t> </a:t>
                  </a:r>
                </a:p>
              </p:txBody>
            </p:sp>
          </mc:Fallback>
        </mc:AlternateContent>
        <p:sp>
          <p:nvSpPr>
            <p:cNvPr id="107" name="Rectangle 106"/>
            <p:cNvSpPr/>
            <p:nvPr/>
          </p:nvSpPr>
          <p:spPr>
            <a:xfrm>
              <a:off x="10333076" y="2910770"/>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7672294" y="2862571"/>
              <a:ext cx="2572623" cy="360429"/>
              <a:chOff x="7672294" y="2862571"/>
              <a:chExt cx="2572623" cy="360429"/>
            </a:xfrm>
          </p:grpSpPr>
          <mc:AlternateContent xmlns:mc="http://schemas.openxmlformats.org/markup-compatibility/2006" xmlns:a14="http://schemas.microsoft.com/office/drawing/2010/main">
            <mc:Choice Requires="a14">
              <p:sp>
                <p:nvSpPr>
                  <p:cNvPr id="263" name="Rectangle 262"/>
                  <p:cNvSpPr/>
                  <p:nvPr/>
                </p:nvSpPr>
                <p:spPr>
                  <a:xfrm>
                    <a:off x="7672294" y="28625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63" name="Rectangle 262"/>
                  <p:cNvSpPr>
                    <a:spLocks noRot="1" noChangeAspect="1" noMove="1" noResize="1" noEditPoints="1" noAdjustHandles="1" noChangeArrowheads="1" noChangeShapeType="1" noTextEdit="1"/>
                  </p:cNvSpPr>
                  <p:nvPr/>
                </p:nvSpPr>
                <p:spPr>
                  <a:xfrm>
                    <a:off x="7672294" y="2862571"/>
                    <a:ext cx="451277" cy="338554"/>
                  </a:xfrm>
                  <a:prstGeom prst="rect">
                    <a:avLst/>
                  </a:prstGeom>
                  <a:blipFill rotWithShape="0">
                    <a:blip r:embed="rId47"/>
                    <a:stretch>
                      <a:fillRect/>
                    </a:stretch>
                  </a:blipFill>
                </p:spPr>
                <p:txBody>
                  <a:bodyPr/>
                  <a:lstStyle/>
                  <a:p>
                    <a:r>
                      <a:rPr lang="en-US">
                        <a:noFill/>
                      </a:rPr>
                      <a:t> </a:t>
                    </a:r>
                  </a:p>
                </p:txBody>
              </p:sp>
            </mc:Fallback>
          </mc:AlternateContent>
          <p:grpSp>
            <p:nvGrpSpPr>
              <p:cNvPr id="270" name="Group 269"/>
              <p:cNvGrpSpPr/>
              <p:nvPr/>
            </p:nvGrpSpPr>
            <p:grpSpPr>
              <a:xfrm>
                <a:off x="7693060" y="2906283"/>
                <a:ext cx="775494"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3" name="Rectangle 272"/>
                  <p:cNvSpPr/>
                  <p:nvPr/>
                </p:nvSpPr>
                <p:spPr>
                  <a:xfrm>
                    <a:off x="8018050"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73" name="Rectangle 272"/>
                  <p:cNvSpPr>
                    <a:spLocks noRot="1" noChangeAspect="1" noMove="1" noResize="1" noEditPoints="1" noAdjustHandles="1" noChangeArrowheads="1" noChangeShapeType="1" noTextEdit="1"/>
                  </p:cNvSpPr>
                  <p:nvPr/>
                </p:nvSpPr>
                <p:spPr>
                  <a:xfrm>
                    <a:off x="8018050" y="2872078"/>
                    <a:ext cx="531428" cy="338554"/>
                  </a:xfrm>
                  <a:prstGeom prst="rect">
                    <a:avLst/>
                  </a:prstGeom>
                  <a:blipFill rotWithShape="0">
                    <a:blip r:embed="rId48"/>
                    <a:stretch>
                      <a:fillRect/>
                    </a:stretch>
                  </a:blipFill>
                </p:spPr>
                <p:txBody>
                  <a:bodyPr/>
                  <a:lstStyle/>
                  <a:p>
                    <a:r>
                      <a:rPr lang="en-US">
                        <a:noFill/>
                      </a:rPr>
                      <a:t> </a:t>
                    </a:r>
                  </a:p>
                </p:txBody>
              </p:sp>
            </mc:Fallback>
          </mc:AlternateContent>
          <p:sp>
            <p:nvSpPr>
              <p:cNvPr id="281" name="Rectangle 280"/>
              <p:cNvSpPr/>
              <p:nvPr/>
            </p:nvSpPr>
            <p:spPr>
              <a:xfrm>
                <a:off x="9775799" y="290628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2" name="Rectangle 281"/>
                  <p:cNvSpPr/>
                  <p:nvPr/>
                </p:nvSpPr>
                <p:spPr>
                  <a:xfrm>
                    <a:off x="9713489" y="287207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282" name="Rectangle 281"/>
                  <p:cNvSpPr>
                    <a:spLocks noRot="1" noChangeAspect="1" noMove="1" noResize="1" noEditPoints="1" noAdjustHandles="1" noChangeArrowheads="1" noChangeShapeType="1" noTextEdit="1"/>
                  </p:cNvSpPr>
                  <p:nvPr/>
                </p:nvSpPr>
                <p:spPr>
                  <a:xfrm>
                    <a:off x="9713489" y="2872078"/>
                    <a:ext cx="531428" cy="338554"/>
                  </a:xfrm>
                  <a:prstGeom prst="rect">
                    <a:avLst/>
                  </a:prstGeom>
                  <a:blipFill rotWithShape="0">
                    <a:blip r:embed="rId4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623832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500"/>
                                        <p:tgtEl>
                                          <p:spTgt spid="18"/>
                                        </p:tgtEl>
                                      </p:cBhvr>
                                    </p:animEffect>
                                    <p:set>
                                      <p:cBhvr>
                                        <p:cTn id="7" dur="1" fill="hold">
                                          <p:stCondLst>
                                            <p:cond delay="1499"/>
                                          </p:stCondLst>
                                        </p:cTn>
                                        <p:tgtEl>
                                          <p:spTgt spid="18"/>
                                        </p:tgtEl>
                                        <p:attrNameLst>
                                          <p:attrName>style.visibility</p:attrName>
                                        </p:attrNameLst>
                                      </p:cBhvr>
                                      <p:to>
                                        <p:strVal val="hidden"/>
                                      </p:to>
                                    </p:set>
                                  </p:childTnLst>
                                </p:cTn>
                              </p:par>
                              <p:par>
                                <p:cTn id="8" presetID="42" presetClass="path" presetSubtype="0" accel="50000" decel="50000" fill="hold" nodeType="withEffect">
                                  <p:stCondLst>
                                    <p:cond delay="700"/>
                                  </p:stCondLst>
                                  <p:childTnLst>
                                    <p:animMotion origin="layout" path="M 2.70833E-6 -4.44444E-6 L -0.03998 -0.00092 " pathEditMode="relative" rAng="0" ptsTypes="AA">
                                      <p:cBhvr>
                                        <p:cTn id="9" dur="1000" fill="hold"/>
                                        <p:tgtEl>
                                          <p:spTgt spid="19"/>
                                        </p:tgtEl>
                                        <p:attrNameLst>
                                          <p:attrName>ppt_x</p:attrName>
                                          <p:attrName>ppt_y</p:attrName>
                                        </p:attrNameLst>
                                      </p:cBhvr>
                                      <p:rCtr x="-2005" y="-46"/>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4" grpId="0"/>
      <p:bldP spid="1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Set Intersection (PSI)</a:t>
            </a:r>
          </a:p>
        </p:txBody>
      </p:sp>
      <mc:AlternateContent xmlns:mc="http://schemas.openxmlformats.org/markup-compatibility/2006" xmlns:a14="http://schemas.microsoft.com/office/drawing/2010/main">
        <mc:Choice Requires="a14">
          <p:sp>
            <p:nvSpPr>
              <p:cNvPr id="16" name="TextBox 15"/>
              <p:cNvSpPr txBox="1"/>
              <p:nvPr/>
            </p:nvSpPr>
            <p:spPr>
              <a:xfrm>
                <a:off x="3535362" y="3074192"/>
                <a:ext cx="94991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535359" y="3074192"/>
                <a:ext cx="949911" cy="70788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025850" y="3109373"/>
                <a:ext cx="94991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𝑌</m:t>
                      </m:r>
                    </m:oMath>
                  </m:oMathPara>
                </a14:m>
                <a:endParaRPr lang="en-US"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025847" y="3109374"/>
                <a:ext cx="949911" cy="7078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690975" y="5122547"/>
                <a:ext cx="171237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r>
                        <a:rPr lang="en-US" sz="4000" i="1">
                          <a:latin typeface="Cambria Math" panose="02040503050406030204" pitchFamily="18" charset="0"/>
                        </a:rPr>
                        <m:t>∩</m:t>
                      </m:r>
                      <m:r>
                        <a:rPr lang="en-US" sz="4000" i="1">
                          <a:latin typeface="Cambria Math" panose="02040503050406030204" pitchFamily="18" charset="0"/>
                        </a:rPr>
                        <m:t>𝑌</m:t>
                      </m:r>
                    </m:oMath>
                  </m:oMathPara>
                </a14:m>
                <a:endParaRPr lang="en-US" sz="2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690973" y="5122547"/>
                <a:ext cx="1712375" cy="707886"/>
              </a:xfrm>
              <a:prstGeom prst="rect">
                <a:avLst/>
              </a:prstGeom>
              <a:blipFill rotWithShape="0">
                <a:blip r:embed="rId4"/>
                <a:stretch>
                  <a:fillRect/>
                </a:stretch>
              </a:blipFill>
            </p:spPr>
            <p:txBody>
              <a:bodyPr/>
              <a:lstStyle/>
              <a:p>
                <a:r>
                  <a:rPr lang="en-US">
                    <a:noFill/>
                  </a:rPr>
                  <a:t> </a:t>
                </a:r>
              </a:p>
            </p:txBody>
          </p:sp>
        </mc:Fallback>
      </mc:AlternateContent>
      <p:sp>
        <p:nvSpPr>
          <p:cNvPr id="24" name="Rectangle 23"/>
          <p:cNvSpPr/>
          <p:nvPr/>
        </p:nvSpPr>
        <p:spPr>
          <a:xfrm rot="2700000">
            <a:off x="5733341" y="3304140"/>
            <a:ext cx="1026243" cy="102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5466671" y="3440112"/>
                <a:ext cx="1598743" cy="707886"/>
              </a:xfrm>
              <a:prstGeom prst="rect">
                <a:avLst/>
              </a:prstGeom>
              <a:noFill/>
            </p:spPr>
            <p:txBody>
              <a:bodyPr wrap="square" rtlCol="0">
                <a:spAutoFit/>
              </a:bodyPr>
              <a:lstStyle/>
              <a:p>
                <a:r>
                  <a:rPr lang="en-US" sz="4000" dirty="0">
                    <a:solidFill>
                      <a:schemeClr val="bg1"/>
                    </a:solidFill>
                  </a:rPr>
                  <a:t>  </a:t>
                </a:r>
                <a14:m>
                  <m:oMath xmlns:m="http://schemas.openxmlformats.org/officeDocument/2006/math">
                    <m:r>
                      <m:rPr>
                        <m:sty m:val="p"/>
                      </m:rPr>
                      <a:rPr lang="en-US" sz="4000">
                        <a:solidFill>
                          <a:schemeClr val="bg1"/>
                        </a:solidFill>
                        <a:latin typeface="Cambria Math" panose="02040503050406030204" pitchFamily="18" charset="0"/>
                      </a:rPr>
                      <m:t>PSI</m:t>
                    </m:r>
                  </m:oMath>
                </a14:m>
                <a:endParaRPr lang="en-US" sz="4000" dirty="0">
                  <a:solidFill>
                    <a:schemeClr val="bg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466668" y="3440112"/>
                <a:ext cx="1598743" cy="707886"/>
              </a:xfrm>
              <a:prstGeom prst="rect">
                <a:avLst/>
              </a:prstGeom>
              <a:blipFill rotWithShape="0">
                <a:blip r:embed="rId5"/>
                <a:stretch>
                  <a:fillRect/>
                </a:stretch>
              </a:blipFill>
            </p:spPr>
            <p:txBody>
              <a:bodyPr/>
              <a:lstStyle/>
              <a:p>
                <a:r>
                  <a:rPr lang="en-US">
                    <a:noFill/>
                  </a:rPr>
                  <a:t> </a:t>
                </a:r>
              </a:p>
            </p:txBody>
          </p:sp>
        </mc:Fallback>
      </mc:AlternateContent>
      <p:cxnSp>
        <p:nvCxnSpPr>
          <p:cNvPr id="26" name="Straight Arrow Connector 25"/>
          <p:cNvCxnSpPr/>
          <p:nvPr/>
        </p:nvCxnSpPr>
        <p:spPr>
          <a:xfrm>
            <a:off x="3416651" y="3794055"/>
            <a:ext cx="18834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281269" y="3818828"/>
            <a:ext cx="18799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43655" y="4640087"/>
            <a:ext cx="0" cy="3696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233928" y="5009731"/>
            <a:ext cx="26264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412066" y="2671845"/>
            <a:ext cx="10068332" cy="1968241"/>
            <a:chOff x="1737528" y="3213359"/>
            <a:chExt cx="4656734" cy="910337"/>
          </a:xfrm>
        </p:grpSpPr>
        <p:pic>
          <p:nvPicPr>
            <p:cNvPr id="30" name="Picture 29"/>
            <p:cNvPicPr>
              <a:picLocks noChangeAspect="1"/>
            </p:cNvPicPr>
            <p:nvPr/>
          </p:nvPicPr>
          <p:blipFill>
            <a:blip r:embed="rId6"/>
            <a:stretch>
              <a:fillRect/>
            </a:stretch>
          </p:blipFill>
          <p:spPr>
            <a:xfrm flipH="1">
              <a:off x="5635995" y="3282019"/>
              <a:ext cx="758267" cy="841677"/>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7528" y="3213359"/>
              <a:ext cx="846794" cy="841073"/>
            </a:xfrm>
            <a:prstGeom prst="rect">
              <a:avLst/>
            </a:prstGeom>
          </p:spPr>
        </p:pic>
      </p:grpSp>
      <p:sp>
        <p:nvSpPr>
          <p:cNvPr id="5" name="TextBox 4"/>
          <p:cNvSpPr txBox="1"/>
          <p:nvPr/>
        </p:nvSpPr>
        <p:spPr>
          <a:xfrm>
            <a:off x="1611827" y="2148821"/>
            <a:ext cx="1031051" cy="369332"/>
          </a:xfrm>
          <a:prstGeom prst="rect">
            <a:avLst/>
          </a:prstGeom>
          <a:noFill/>
        </p:spPr>
        <p:txBody>
          <a:bodyPr wrap="none" rtlCol="0">
            <a:spAutoFit/>
          </a:bodyPr>
          <a:lstStyle/>
          <a:p>
            <a:r>
              <a:rPr lang="en-US" dirty="0"/>
              <a:t>“Sender”</a:t>
            </a:r>
          </a:p>
        </p:txBody>
      </p:sp>
      <p:sp>
        <p:nvSpPr>
          <p:cNvPr id="32" name="TextBox 31"/>
          <p:cNvSpPr txBox="1"/>
          <p:nvPr/>
        </p:nvSpPr>
        <p:spPr>
          <a:xfrm>
            <a:off x="10009325" y="2157709"/>
            <a:ext cx="1191545" cy="369332"/>
          </a:xfrm>
          <a:prstGeom prst="rect">
            <a:avLst/>
          </a:prstGeom>
          <a:noFill/>
        </p:spPr>
        <p:txBody>
          <a:bodyPr wrap="none" rtlCol="0">
            <a:spAutoFit/>
          </a:bodyPr>
          <a:lstStyle/>
          <a:p>
            <a:r>
              <a:rPr lang="en-US" dirty="0"/>
              <a:t>“Receiver”</a:t>
            </a:r>
          </a:p>
        </p:txBody>
      </p:sp>
    </p:spTree>
    <p:extLst>
      <p:ext uri="{BB962C8B-B14F-4D97-AF65-F5344CB8AC3E}">
        <p14:creationId xmlns:p14="http://schemas.microsoft.com/office/powerpoint/2010/main" val="8672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8526527" y="4733398"/>
            <a:ext cx="1173464" cy="338554"/>
            <a:chOff x="7235116" y="3285017"/>
            <a:chExt cx="1173464" cy="338554"/>
          </a:xfrm>
        </p:grpSpPr>
        <p:sp>
          <p:nvSpPr>
            <p:cNvPr id="14" name="Rectangle 13"/>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15" name="Straight Arrow Connector 14"/>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4"/>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p:cNvSpPr txBox="1"/>
              <p:nvPr/>
            </p:nvSpPr>
            <p:spPr>
              <a:xfrm>
                <a:off x="10405227" y="479585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0405227" y="4795851"/>
                <a:ext cx="127231" cy="369332"/>
              </a:xfrm>
              <a:prstGeom prst="rect">
                <a:avLst/>
              </a:prstGeom>
              <a:blipFill rotWithShape="0">
                <a:blip r:embed="rId5"/>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44599" y="448742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44599" y="4487428"/>
                <a:ext cx="377026" cy="369332"/>
              </a:xfrm>
              <a:prstGeom prst="rect">
                <a:avLst/>
              </a:prstGeom>
              <a:blipFill rotWithShape="0">
                <a:blip r:embed="rId6"/>
                <a:stretch>
                  <a:fillRect/>
                </a:stretch>
              </a:blipFill>
            </p:spPr>
            <p:txBody>
              <a:bodyPr/>
              <a:lstStyle/>
              <a:p>
                <a:r>
                  <a:rPr lang="en-US">
                    <a:noFill/>
                  </a:rPr>
                  <a:t> </a:t>
                </a:r>
              </a:p>
            </p:txBody>
          </p:sp>
        </mc:Fallback>
      </mc:AlternateContent>
      <p:grpSp>
        <p:nvGrpSpPr>
          <p:cNvPr id="29" name="Group 28"/>
          <p:cNvGrpSpPr/>
          <p:nvPr/>
        </p:nvGrpSpPr>
        <p:grpSpPr>
          <a:xfrm>
            <a:off x="7693322" y="4795852"/>
            <a:ext cx="775495" cy="316717"/>
            <a:chOff x="7683938" y="4775834"/>
            <a:chExt cx="775494" cy="309452"/>
          </a:xfrm>
        </p:grpSpPr>
        <p:sp>
          <p:nvSpPr>
            <p:cNvPr id="30" name="Rectangle 2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7692875" y="4481040"/>
            <a:ext cx="775495" cy="316717"/>
            <a:chOff x="7683938" y="4775834"/>
            <a:chExt cx="775494" cy="309452"/>
          </a:xfrm>
        </p:grpSpPr>
        <p:sp>
          <p:nvSpPr>
            <p:cNvPr id="33" name="Rectangle 3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Rectangle 54"/>
              <p:cNvSpPr/>
              <p:nvPr/>
            </p:nvSpPr>
            <p:spPr>
              <a:xfrm>
                <a:off x="7654565" y="442709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55" name="Rectangle 54"/>
              <p:cNvSpPr>
                <a:spLocks noRot="1" noChangeAspect="1" noMove="1" noResize="1" noEditPoints="1" noAdjustHandles="1" noChangeArrowheads="1" noChangeShapeType="1" noTextEdit="1"/>
              </p:cNvSpPr>
              <p:nvPr/>
            </p:nvSpPr>
            <p:spPr>
              <a:xfrm>
                <a:off x="7654565" y="4427094"/>
                <a:ext cx="451277" cy="3385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7646034" y="472836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56" name="Rectangle 55"/>
              <p:cNvSpPr>
                <a:spLocks noRot="1" noChangeAspect="1" noMove="1" noResize="1" noEditPoints="1" noAdjustHandles="1" noChangeArrowheads="1" noChangeShapeType="1" noTextEdit="1"/>
              </p:cNvSpPr>
              <p:nvPr/>
            </p:nvSpPr>
            <p:spPr>
              <a:xfrm>
                <a:off x="7646034" y="4728363"/>
                <a:ext cx="451277" cy="33855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8000319" y="443660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62" name="Rectangle 61"/>
              <p:cNvSpPr>
                <a:spLocks noRot="1" noChangeAspect="1" noMove="1" noResize="1" noEditPoints="1" noAdjustHandles="1" noChangeArrowheads="1" noChangeShapeType="1" noTextEdit="1"/>
              </p:cNvSpPr>
              <p:nvPr/>
            </p:nvSpPr>
            <p:spPr>
              <a:xfrm>
                <a:off x="8000319" y="4436600"/>
                <a:ext cx="531428" cy="338554"/>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7991788"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63" name="Rectangle 62"/>
              <p:cNvSpPr>
                <a:spLocks noRot="1" noChangeAspect="1" noMove="1" noResize="1" noEditPoints="1" noAdjustHandles="1" noChangeArrowheads="1" noChangeShapeType="1" noTextEdit="1"/>
              </p:cNvSpPr>
              <p:nvPr/>
            </p:nvSpPr>
            <p:spPr>
              <a:xfrm>
                <a:off x="7991788" y="4737871"/>
                <a:ext cx="531428" cy="338554"/>
              </a:xfrm>
              <a:prstGeom prst="rect">
                <a:avLst/>
              </a:prstGeom>
              <a:blipFill rotWithShape="0">
                <a:blip r:embed="rId10"/>
                <a:stretch>
                  <a:fillRect/>
                </a:stretch>
              </a:blipFill>
            </p:spPr>
            <p:txBody>
              <a:bodyPr/>
              <a:lstStyle/>
              <a:p>
                <a:r>
                  <a:rPr lang="en-US">
                    <a:noFill/>
                  </a:rPr>
                  <a:t> </a:t>
                </a:r>
              </a:p>
            </p:txBody>
          </p:sp>
        </mc:Fallback>
      </mc:AlternateContent>
      <p:sp>
        <p:nvSpPr>
          <p:cNvPr id="64" name="Rectangle 63"/>
          <p:cNvSpPr/>
          <p:nvPr/>
        </p:nvSpPr>
        <p:spPr>
          <a:xfrm>
            <a:off x="10333337" y="48003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776060" y="47958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0332889" y="44855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775613" y="44810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p:cNvSpPr/>
              <p:nvPr/>
            </p:nvSpPr>
            <p:spPr>
              <a:xfrm>
                <a:off x="9695759" y="443660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83" name="Rectangle 82"/>
              <p:cNvSpPr>
                <a:spLocks noRot="1" noChangeAspect="1" noMove="1" noResize="1" noEditPoints="1" noAdjustHandles="1" noChangeArrowheads="1" noChangeShapeType="1" noTextEdit="1"/>
              </p:cNvSpPr>
              <p:nvPr/>
            </p:nvSpPr>
            <p:spPr>
              <a:xfrm>
                <a:off x="9695759" y="4436600"/>
                <a:ext cx="451277" cy="33855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9687227"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84" name="Rectangle 83"/>
              <p:cNvSpPr>
                <a:spLocks noRot="1" noChangeAspect="1" noMove="1" noResize="1" noEditPoints="1" noAdjustHandles="1" noChangeArrowheads="1" noChangeShapeType="1" noTextEdit="1"/>
              </p:cNvSpPr>
              <p:nvPr/>
            </p:nvSpPr>
            <p:spPr>
              <a:xfrm>
                <a:off x="9687227" y="4737871"/>
                <a:ext cx="531428" cy="338554"/>
              </a:xfrm>
              <a:prstGeom prst="rect">
                <a:avLst/>
              </a:prstGeom>
              <a:blipFill rotWithShape="0">
                <a:blip r:embed="rId12"/>
                <a:stretch>
                  <a:fillRect/>
                </a:stretch>
              </a:blipFill>
            </p:spPr>
            <p:txBody>
              <a:bodyPr/>
              <a:lstStyle/>
              <a:p>
                <a:r>
                  <a:rPr lang="en-US">
                    <a:noFill/>
                  </a:rPr>
                  <a:t> </a:t>
                </a:r>
              </a:p>
            </p:txBody>
          </p:sp>
        </mc:Fallback>
      </mc:AlternateContent>
      <p:sp>
        <p:nvSpPr>
          <p:cNvPr id="12" name="TextBox 11"/>
          <p:cNvSpPr txBox="1"/>
          <p:nvPr/>
        </p:nvSpPr>
        <p:spPr>
          <a:xfrm rot="5400000">
            <a:off x="9024087" y="3566228"/>
            <a:ext cx="360287"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0" name="TextBox 19"/>
              <p:cNvSpPr txBox="1"/>
              <p:nvPr/>
            </p:nvSpPr>
            <p:spPr>
              <a:xfrm>
                <a:off x="10369999" y="35479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0369999" y="3547900"/>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389987" y="32446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0389987" y="3244637"/>
                <a:ext cx="127231" cy="369332"/>
              </a:xfrm>
              <a:prstGeom prst="rect">
                <a:avLst/>
              </a:prstGeom>
              <a:blipFill rotWithShape="0">
                <a:blip r:embed="rId14"/>
                <a:stretch>
                  <a:fillRect l="-14286" r="-1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333783" y="38509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0333783" y="3850949"/>
                <a:ext cx="377026" cy="369332"/>
              </a:xfrm>
              <a:prstGeom prst="rect">
                <a:avLst/>
              </a:prstGeom>
              <a:blipFill rotWithShape="0">
                <a:blip r:embed="rId15"/>
                <a:stretch>
                  <a:fillRect/>
                </a:stretch>
              </a:blipFill>
            </p:spPr>
            <p:txBody>
              <a:bodyPr/>
              <a:lstStyle/>
              <a:p>
                <a:r>
                  <a:rPr lang="en-US">
                    <a:noFill/>
                  </a:rPr>
                  <a:t> </a:t>
                </a:r>
              </a:p>
            </p:txBody>
          </p:sp>
        </mc:Fallback>
      </mc:AlternateContent>
      <p:grpSp>
        <p:nvGrpSpPr>
          <p:cNvPr id="35" name="Group 34"/>
          <p:cNvGrpSpPr/>
          <p:nvPr/>
        </p:nvGrpSpPr>
        <p:grpSpPr>
          <a:xfrm>
            <a:off x="7692841" y="3851412"/>
            <a:ext cx="775495" cy="316717"/>
            <a:chOff x="7683938" y="4775834"/>
            <a:chExt cx="775494" cy="309452"/>
          </a:xfrm>
        </p:grpSpPr>
        <p:sp>
          <p:nvSpPr>
            <p:cNvPr id="36" name="Rectangle 35"/>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7693509" y="3533744"/>
            <a:ext cx="775495" cy="316717"/>
            <a:chOff x="7683938" y="4775834"/>
            <a:chExt cx="775494" cy="309452"/>
          </a:xfrm>
        </p:grpSpPr>
        <p:sp>
          <p:nvSpPr>
            <p:cNvPr id="39" name="Rectangle 3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7693062" y="3218932"/>
            <a:ext cx="775495" cy="316717"/>
            <a:chOff x="7683938" y="4775834"/>
            <a:chExt cx="775494" cy="309452"/>
          </a:xfrm>
        </p:grpSpPr>
        <p:sp>
          <p:nvSpPr>
            <p:cNvPr id="42" name="Rectangle 4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2" name="Rectangle 51"/>
              <p:cNvSpPr/>
              <p:nvPr/>
            </p:nvSpPr>
            <p:spPr>
              <a:xfrm>
                <a:off x="7672297" y="317522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52" name="Rectangle 51"/>
              <p:cNvSpPr>
                <a:spLocks noRot="1" noChangeAspect="1" noMove="1" noResize="1" noEditPoints="1" noAdjustHandles="1" noChangeArrowheads="1" noChangeShapeType="1" noTextEdit="1"/>
              </p:cNvSpPr>
              <p:nvPr/>
            </p:nvSpPr>
            <p:spPr>
              <a:xfrm>
                <a:off x="7672297" y="3175220"/>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7663278" y="348170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53" name="Rectangle 52"/>
              <p:cNvSpPr>
                <a:spLocks noRot="1" noChangeAspect="1" noMove="1" noResize="1" noEditPoints="1" noAdjustHandles="1" noChangeArrowheads="1" noChangeShapeType="1" noTextEdit="1"/>
              </p:cNvSpPr>
              <p:nvPr/>
            </p:nvSpPr>
            <p:spPr>
              <a:xfrm>
                <a:off x="7663278" y="3481702"/>
                <a:ext cx="4512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7654747" y="37829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54" name="Rectangle 53"/>
              <p:cNvSpPr>
                <a:spLocks noRot="1" noChangeAspect="1" noMove="1" noResize="1" noEditPoints="1" noAdjustHandles="1" noChangeArrowheads="1" noChangeShapeType="1" noTextEdit="1"/>
              </p:cNvSpPr>
              <p:nvPr/>
            </p:nvSpPr>
            <p:spPr>
              <a:xfrm>
                <a:off x="7654747" y="3782971"/>
                <a:ext cx="451277"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8018051"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59" name="Rectangle 58"/>
              <p:cNvSpPr>
                <a:spLocks noRot="1" noChangeAspect="1" noMove="1" noResize="1" noEditPoints="1" noAdjustHandles="1" noChangeArrowheads="1" noChangeShapeType="1" noTextEdit="1"/>
              </p:cNvSpPr>
              <p:nvPr/>
            </p:nvSpPr>
            <p:spPr>
              <a:xfrm>
                <a:off x="8018051" y="3184727"/>
                <a:ext cx="531428"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800903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60" name="Rectangle 59"/>
              <p:cNvSpPr>
                <a:spLocks noRot="1" noChangeAspect="1" noMove="1" noResize="1" noEditPoints="1" noAdjustHandles="1" noChangeArrowheads="1" noChangeShapeType="1" noTextEdit="1"/>
              </p:cNvSpPr>
              <p:nvPr/>
            </p:nvSpPr>
            <p:spPr>
              <a:xfrm>
                <a:off x="8009031" y="3491208"/>
                <a:ext cx="531428" cy="338554"/>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8000501" y="379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8000501" y="3792479"/>
                <a:ext cx="531428" cy="338554"/>
              </a:xfrm>
              <a:prstGeom prst="rect">
                <a:avLst/>
              </a:prstGeom>
              <a:blipFill rotWithShape="0">
                <a:blip r:embed="rId21"/>
                <a:stretch>
                  <a:fillRect/>
                </a:stretch>
              </a:blipFill>
            </p:spPr>
            <p:txBody>
              <a:bodyPr/>
              <a:lstStyle/>
              <a:p>
                <a:r>
                  <a:rPr lang="en-US">
                    <a:noFill/>
                  </a:rPr>
                  <a:t> </a:t>
                </a:r>
              </a:p>
            </p:txBody>
          </p:sp>
        </mc:Fallback>
      </mc:AlternateContent>
      <p:sp>
        <p:nvSpPr>
          <p:cNvPr id="68" name="Rectangle 67"/>
          <p:cNvSpPr/>
          <p:nvPr/>
        </p:nvSpPr>
        <p:spPr>
          <a:xfrm>
            <a:off x="10332856" y="38558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9775577" y="38514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0333524" y="35382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9776245" y="353374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0333077" y="32234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775800" y="32189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Rectangle 79"/>
              <p:cNvSpPr/>
              <p:nvPr/>
            </p:nvSpPr>
            <p:spPr>
              <a:xfrm>
                <a:off x="9713489"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80" name="Rectangle 79"/>
              <p:cNvSpPr>
                <a:spLocks noRot="1" noChangeAspect="1" noMove="1" noResize="1" noEditPoints="1" noAdjustHandles="1" noChangeArrowheads="1" noChangeShapeType="1" noTextEdit="1"/>
              </p:cNvSpPr>
              <p:nvPr/>
            </p:nvSpPr>
            <p:spPr>
              <a:xfrm>
                <a:off x="9713489" y="3184727"/>
                <a:ext cx="531428" cy="338554"/>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970447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81" name="Rectangle 80"/>
              <p:cNvSpPr>
                <a:spLocks noRot="1" noChangeAspect="1" noMove="1" noResize="1" noEditPoints="1" noAdjustHandles="1" noChangeArrowheads="1" noChangeShapeType="1" noTextEdit="1"/>
              </p:cNvSpPr>
              <p:nvPr/>
            </p:nvSpPr>
            <p:spPr>
              <a:xfrm>
                <a:off x="9704471" y="3491208"/>
                <a:ext cx="531428"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9695942" y="3792479"/>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82" name="Rectangle 81"/>
              <p:cNvSpPr>
                <a:spLocks noRot="1" noChangeAspect="1" noMove="1" noResize="1" noEditPoints="1" noAdjustHandles="1" noChangeArrowheads="1" noChangeShapeType="1" noTextEdit="1"/>
              </p:cNvSpPr>
              <p:nvPr/>
            </p:nvSpPr>
            <p:spPr>
              <a:xfrm>
                <a:off x="9695942" y="3792479"/>
                <a:ext cx="451277" cy="338554"/>
              </a:xfrm>
              <a:prstGeom prst="rect">
                <a:avLst/>
              </a:prstGeom>
              <a:blipFill rotWithShape="0">
                <a:blip r:embed="rId24"/>
                <a:stretch>
                  <a:fillRect/>
                </a:stretch>
              </a:blipFill>
            </p:spPr>
            <p:txBody>
              <a:bodyPr/>
              <a:lstStyle/>
              <a:p>
                <a:r>
                  <a:rPr lang="en-US">
                    <a:noFill/>
                  </a:rPr>
                  <a:t> </a:t>
                </a:r>
              </a:p>
            </p:txBody>
          </p:sp>
        </mc:Fallback>
      </mc:AlternateContent>
      <p:grpSp>
        <p:nvGrpSpPr>
          <p:cNvPr id="5" name="Group 4"/>
          <p:cNvGrpSpPr/>
          <p:nvPr/>
        </p:nvGrpSpPr>
        <p:grpSpPr>
          <a:xfrm>
            <a:off x="8544680" y="2215355"/>
            <a:ext cx="1173464" cy="338554"/>
            <a:chOff x="7235116" y="3285017"/>
            <a:chExt cx="1173464" cy="338554"/>
          </a:xfrm>
        </p:grpSpPr>
        <p:sp>
          <p:nvSpPr>
            <p:cNvPr id="6" name="Rectangle 5"/>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7" name="Straight Arrow Connector 6"/>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3"/>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10380159" y="26124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0380159" y="2612413"/>
                <a:ext cx="377026" cy="369332"/>
              </a:xfrm>
              <a:prstGeom prst="rect">
                <a:avLst/>
              </a:prstGeom>
              <a:blipFill rotWithShape="0">
                <a:blip r:embed="rId25"/>
                <a:stretch>
                  <a:fillRect/>
                </a:stretch>
              </a:blipFill>
            </p:spPr>
            <p:txBody>
              <a:bodyPr/>
              <a:lstStyle/>
              <a:p>
                <a:r>
                  <a:rPr lang="en-US">
                    <a:noFill/>
                  </a:rPr>
                  <a:t> </a:t>
                </a:r>
              </a:p>
            </p:txBody>
          </p:sp>
        </mc:Fallback>
      </mc:AlternateContent>
      <p:sp>
        <p:nvSpPr>
          <p:cNvPr id="24" name="Freeform 23"/>
          <p:cNvSpPr/>
          <p:nvPr/>
        </p:nvSpPr>
        <p:spPr>
          <a:xfrm>
            <a:off x="10533532" y="1807110"/>
            <a:ext cx="307253" cy="420727"/>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 name="connsiteX0" fmla="*/ 0 w 885825"/>
              <a:gd name="connsiteY0" fmla="*/ 0 h 685800"/>
              <a:gd name="connsiteX1" fmla="*/ 400050 w 885825"/>
              <a:gd name="connsiteY1" fmla="*/ 342900 h 685800"/>
              <a:gd name="connsiteX2" fmla="*/ 885825 w 885825"/>
              <a:gd name="connsiteY2"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900411"/>
              <a:gd name="connsiteY0" fmla="*/ 0 h 685800"/>
              <a:gd name="connsiteX1" fmla="*/ 885825 w 900411"/>
              <a:gd name="connsiteY1" fmla="*/ 685800 h 685800"/>
              <a:gd name="connsiteX0" fmla="*/ 0 w 892749"/>
              <a:gd name="connsiteY0" fmla="*/ 0 h 685800"/>
              <a:gd name="connsiteX1" fmla="*/ 885825 w 892749"/>
              <a:gd name="connsiteY1" fmla="*/ 685800 h 685800"/>
              <a:gd name="connsiteX0" fmla="*/ 0 w 885825"/>
              <a:gd name="connsiteY0" fmla="*/ 0 h 685800"/>
              <a:gd name="connsiteX1" fmla="*/ 885825 w 885825"/>
              <a:gd name="connsiteY1" fmla="*/ 685800 h 685800"/>
              <a:gd name="connsiteX0" fmla="*/ 972271 w 974100"/>
              <a:gd name="connsiteY0" fmla="*/ 0 h 867817"/>
              <a:gd name="connsiteX1" fmla="*/ 3 w 974100"/>
              <a:gd name="connsiteY1" fmla="*/ 867817 h 867817"/>
              <a:gd name="connsiteX0" fmla="*/ 972271 w 974097"/>
              <a:gd name="connsiteY0" fmla="*/ 0 h 837481"/>
              <a:gd name="connsiteX1" fmla="*/ 3 w 974097"/>
              <a:gd name="connsiteY1" fmla="*/ 837481 h 837481"/>
              <a:gd name="connsiteX0" fmla="*/ 974016 w 975762"/>
              <a:gd name="connsiteY0" fmla="*/ 0 h 837481"/>
              <a:gd name="connsiteX1" fmla="*/ 1748 w 975762"/>
              <a:gd name="connsiteY1" fmla="*/ 837481 h 837481"/>
              <a:gd name="connsiteX0" fmla="*/ 985303 w 986908"/>
              <a:gd name="connsiteY0" fmla="*/ 0 h 837481"/>
              <a:gd name="connsiteX1" fmla="*/ 13035 w 986908"/>
              <a:gd name="connsiteY1" fmla="*/ 837481 h 837481"/>
              <a:gd name="connsiteX0" fmla="*/ 985813 w 985814"/>
              <a:gd name="connsiteY0" fmla="*/ 0 h 837481"/>
              <a:gd name="connsiteX1" fmla="*/ 13545 w 985814"/>
              <a:gd name="connsiteY1" fmla="*/ 837481 h 837481"/>
            </a:gdLst>
            <a:ahLst/>
            <a:cxnLst>
              <a:cxn ang="0">
                <a:pos x="connsiteX0" y="connsiteY0"/>
              </a:cxn>
              <a:cxn ang="0">
                <a:pos x="connsiteX1" y="connsiteY1"/>
              </a:cxn>
            </a:cxnLst>
            <a:rect l="l" t="t" r="r" b="b"/>
            <a:pathLst>
              <a:path w="985814" h="837481">
                <a:moveTo>
                  <a:pt x="985813" y="0"/>
                </a:moveTo>
                <a:cubicBezTo>
                  <a:pt x="987707" y="516865"/>
                  <a:pt x="-135039" y="167641"/>
                  <a:pt x="13545" y="83748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0344599" y="2264176"/>
                <a:ext cx="377026" cy="369332"/>
              </a:xfrm>
              <a:prstGeom prst="rect">
                <a:avLst/>
              </a:prstGeom>
              <a:blipFill rotWithShape="0">
                <a:blip r:embed="rId26"/>
                <a:stretch>
                  <a:fillRect/>
                </a:stretch>
              </a:blipFill>
            </p:spPr>
            <p:txBody>
              <a:bodyPr/>
              <a:lstStyle/>
              <a:p>
                <a:r>
                  <a:rPr lang="en-US">
                    <a:noFill/>
                  </a:rPr>
                  <a:t> </a:t>
                </a:r>
              </a:p>
            </p:txBody>
          </p:sp>
        </mc:Fallback>
      </mc:AlternateContent>
      <p:grpSp>
        <p:nvGrpSpPr>
          <p:cNvPr id="44" name="Group 43"/>
          <p:cNvGrpSpPr/>
          <p:nvPr/>
        </p:nvGrpSpPr>
        <p:grpSpPr>
          <a:xfrm>
            <a:off x="7693027" y="2589304"/>
            <a:ext cx="775495" cy="316717"/>
            <a:chOff x="7683938" y="4775834"/>
            <a:chExt cx="775494" cy="309452"/>
          </a:xfrm>
        </p:grpSpPr>
        <p:sp>
          <p:nvSpPr>
            <p:cNvPr id="45" name="Rectangle 4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692003" y="2273064"/>
            <a:ext cx="775495" cy="316717"/>
            <a:chOff x="7683938" y="4775834"/>
            <a:chExt cx="775494" cy="309452"/>
          </a:xfrm>
        </p:grpSpPr>
        <p:sp>
          <p:nvSpPr>
            <p:cNvPr id="48" name="Rectangle 4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0" name="Rectangle 49"/>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50" name="Rectangle 49"/>
              <p:cNvSpPr>
                <a:spLocks noRot="1" noChangeAspect="1" noMove="1" noResize="1" noEditPoints="1" noAdjustHandles="1" noChangeArrowheads="1" noChangeShapeType="1" noTextEdit="1"/>
              </p:cNvSpPr>
              <p:nvPr/>
            </p:nvSpPr>
            <p:spPr>
              <a:xfrm>
                <a:off x="7674521" y="2246227"/>
                <a:ext cx="451277" cy="338554"/>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7665990" y="2547498"/>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57" name="Rectangle 56"/>
              <p:cNvSpPr>
                <a:spLocks noRot="1" noChangeAspect="1" noMove="1" noResize="1" noEditPoints="1" noAdjustHandles="1" noChangeArrowheads="1" noChangeShapeType="1" noTextEdit="1"/>
              </p:cNvSpPr>
              <p:nvPr/>
            </p:nvSpPr>
            <p:spPr>
              <a:xfrm>
                <a:off x="8020275" y="2255735"/>
                <a:ext cx="531428"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58" name="Rectangle 57"/>
              <p:cNvSpPr>
                <a:spLocks noRot="1" noChangeAspect="1" noMove="1" noResize="1" noEditPoints="1" noAdjustHandles="1" noChangeArrowheads="1" noChangeShapeType="1" noTextEdit="1"/>
              </p:cNvSpPr>
              <p:nvPr/>
            </p:nvSpPr>
            <p:spPr>
              <a:xfrm>
                <a:off x="8011744" y="2557004"/>
                <a:ext cx="531428" cy="338554"/>
              </a:xfrm>
              <a:prstGeom prst="rect">
                <a:avLst/>
              </a:prstGeom>
              <a:blipFill rotWithShape="0">
                <a:blip r:embed="rId30"/>
                <a:stretch>
                  <a:fillRect/>
                </a:stretch>
              </a:blipFill>
            </p:spPr>
            <p:txBody>
              <a:bodyPr/>
              <a:lstStyle/>
              <a:p>
                <a:r>
                  <a:rPr lang="en-US">
                    <a:noFill/>
                  </a:rPr>
                  <a:t> </a:t>
                </a:r>
              </a:p>
            </p:txBody>
          </p:sp>
        </mc:Fallback>
      </mc:AlternateContent>
      <p:sp>
        <p:nvSpPr>
          <p:cNvPr id="74" name="Rectangle 73"/>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Rectangle 77"/>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78" name="Rectangle 77"/>
              <p:cNvSpPr>
                <a:spLocks noRot="1" noChangeAspect="1" noMove="1" noResize="1" noEditPoints="1" noAdjustHandles="1" noChangeArrowheads="1" noChangeShapeType="1" noTextEdit="1"/>
              </p:cNvSpPr>
              <p:nvPr/>
            </p:nvSpPr>
            <p:spPr>
              <a:xfrm>
                <a:off x="9715715" y="2255735"/>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79" name="Rectangle 78"/>
              <p:cNvSpPr>
                <a:spLocks noRot="1" noChangeAspect="1" noMove="1" noResize="1" noEditPoints="1" noAdjustHandles="1" noChangeArrowheads="1" noChangeShapeType="1" noTextEdit="1"/>
              </p:cNvSpPr>
              <p:nvPr/>
            </p:nvSpPr>
            <p:spPr>
              <a:xfrm>
                <a:off x="9707183" y="2557004"/>
                <a:ext cx="531428" cy="338554"/>
              </a:xfrm>
              <a:prstGeom prst="rect">
                <a:avLst/>
              </a:prstGeom>
              <a:blipFill rotWithShape="0">
                <a:blip r:embed="rId32"/>
                <a:stretch>
                  <a:fillRect/>
                </a:stretch>
              </a:blipFill>
            </p:spPr>
            <p:txBody>
              <a:bodyPr/>
              <a:lstStyle/>
              <a:p>
                <a:r>
                  <a:rPr lang="en-US">
                    <a:noFill/>
                  </a:rPr>
                  <a:t> </a:t>
                </a:r>
              </a:p>
            </p:txBody>
          </p:sp>
        </mc:Fallback>
      </mc:AlternateContent>
      <p:sp>
        <p:nvSpPr>
          <p:cNvPr id="115" name="Rectangle 114"/>
          <p:cNvSpPr/>
          <p:nvPr/>
        </p:nvSpPr>
        <p:spPr>
          <a:xfrm>
            <a:off x="6531804" y="1539349"/>
            <a:ext cx="5537681" cy="3691019"/>
          </a:xfrm>
          <a:prstGeom prst="rect">
            <a:avLst/>
          </a:prstGeom>
          <a:blipFill dpi="0" rotWithShape="1">
            <a:blip r:embed="rId33">
              <a:alphaModFix amt="67000"/>
            </a:blip>
            <a:srcRect/>
            <a:stretch>
              <a:fillRect t="-1" b="-314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Cut and Choose Parameters</a:t>
            </a:r>
          </a:p>
        </p:txBody>
      </p:sp>
      <p:sp>
        <p:nvSpPr>
          <p:cNvPr id="4" name="Rectangle 3"/>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sp>
        <p:nvSpPr>
          <p:cNvPr id="23" name="TextBox 22"/>
          <p:cNvSpPr txBox="1"/>
          <p:nvPr/>
        </p:nvSpPr>
        <p:spPr>
          <a:xfrm>
            <a:off x="10530059" y="1483961"/>
            <a:ext cx="1780196" cy="369332"/>
          </a:xfrm>
          <a:prstGeom prst="rect">
            <a:avLst/>
          </a:prstGeom>
          <a:noFill/>
        </p:spPr>
        <p:txBody>
          <a:bodyPr wrap="square" rtlCol="0">
            <a:spAutoFit/>
          </a:bodyPr>
          <a:lstStyle/>
          <a:p>
            <a:r>
              <a:rPr lang="en-US" dirty="0"/>
              <a:t>Random</a:t>
            </a:r>
          </a:p>
        </p:txBody>
      </p:sp>
      <p:pic>
        <p:nvPicPr>
          <p:cNvPr id="112" name="Picture 2" descr="http://www.iconsdb.com/icons/download/green/check-mark-3-512.jp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866206" y="3513774"/>
            <a:ext cx="434092" cy="434092"/>
          </a:xfrm>
          <a:prstGeom prst="rect">
            <a:avLst/>
          </a:prstGeom>
          <a:noFill/>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0" name="TextBox 89"/>
              <p:cNvSpPr txBox="1"/>
              <p:nvPr/>
            </p:nvSpPr>
            <p:spPr>
              <a:xfrm>
                <a:off x="10344599" y="29006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10344598" y="2900654"/>
                <a:ext cx="377026" cy="369332"/>
              </a:xfrm>
              <a:prstGeom prst="rect">
                <a:avLst/>
              </a:prstGeom>
              <a:blipFill rotWithShape="0">
                <a:blip r:embed="rId35"/>
                <a:stretch>
                  <a:fillRect/>
                </a:stretch>
              </a:blipFill>
            </p:spPr>
            <p:txBody>
              <a:bodyPr/>
              <a:lstStyle/>
              <a:p>
                <a:r>
                  <a:rPr lang="en-US">
                    <a:noFill/>
                  </a:rPr>
                  <a:t> </a:t>
                </a:r>
              </a:p>
            </p:txBody>
          </p:sp>
        </mc:Fallback>
      </mc:AlternateContent>
      <p:grpSp>
        <p:nvGrpSpPr>
          <p:cNvPr id="94" name="Group 93"/>
          <p:cNvGrpSpPr/>
          <p:nvPr/>
        </p:nvGrpSpPr>
        <p:grpSpPr>
          <a:xfrm>
            <a:off x="7693475" y="2904119"/>
            <a:ext cx="775495" cy="316717"/>
            <a:chOff x="7683938" y="4775834"/>
            <a:chExt cx="775494" cy="309452"/>
          </a:xfrm>
        </p:grpSpPr>
        <p:sp>
          <p:nvSpPr>
            <p:cNvPr id="95" name="Rectangle 9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7" name="Rectangle 96"/>
              <p:cNvSpPr/>
              <p:nvPr/>
            </p:nvSpPr>
            <p:spPr>
              <a:xfrm>
                <a:off x="7680826" y="287395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97" name="Rectangle 96"/>
              <p:cNvSpPr>
                <a:spLocks noRot="1" noChangeAspect="1" noMove="1" noResize="1" noEditPoints="1" noAdjustHandles="1" noChangeArrowheads="1" noChangeShapeType="1" noTextEdit="1"/>
              </p:cNvSpPr>
              <p:nvPr/>
            </p:nvSpPr>
            <p:spPr>
              <a:xfrm>
                <a:off x="7680824" y="2873948"/>
                <a:ext cx="451277"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8026580" y="288345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𝟐</m:t>
                          </m:r>
                        </m:sub>
                      </m:sSub>
                    </m:oMath>
                  </m:oMathPara>
                </a14:m>
                <a:endParaRPr lang="en-US" sz="1600" dirty="0"/>
              </a:p>
            </p:txBody>
          </p:sp>
        </mc:Choice>
        <mc:Fallback xmlns="">
          <p:sp>
            <p:nvSpPr>
              <p:cNvPr id="99" name="Rectangle 98"/>
              <p:cNvSpPr>
                <a:spLocks noRot="1" noChangeAspect="1" noMove="1" noResize="1" noEditPoints="1" noAdjustHandles="1" noChangeArrowheads="1" noChangeShapeType="1" noTextEdit="1"/>
              </p:cNvSpPr>
              <p:nvPr/>
            </p:nvSpPr>
            <p:spPr>
              <a:xfrm>
                <a:off x="8026580" y="2883455"/>
                <a:ext cx="531428" cy="338554"/>
              </a:xfrm>
              <a:prstGeom prst="rect">
                <a:avLst/>
              </a:prstGeom>
              <a:blipFill rotWithShape="0">
                <a:blip r:embed="rId37"/>
                <a:stretch>
                  <a:fillRect/>
                </a:stretch>
              </a:blipFill>
            </p:spPr>
            <p:txBody>
              <a:bodyPr/>
              <a:lstStyle/>
              <a:p>
                <a:r>
                  <a:rPr lang="en-US">
                    <a:noFill/>
                  </a:rPr>
                  <a:t> </a:t>
                </a:r>
              </a:p>
            </p:txBody>
          </p:sp>
        </mc:Fallback>
      </mc:AlternateContent>
      <p:sp>
        <p:nvSpPr>
          <p:cNvPr id="103" name="Rectangle 102"/>
          <p:cNvSpPr/>
          <p:nvPr/>
        </p:nvSpPr>
        <p:spPr>
          <a:xfrm>
            <a:off x="10333489" y="29086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9776213" y="29041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5" name="Rectangle 104"/>
              <p:cNvSpPr/>
              <p:nvPr/>
            </p:nvSpPr>
            <p:spPr>
              <a:xfrm>
                <a:off x="9722022" y="288345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105" name="Rectangle 104"/>
              <p:cNvSpPr>
                <a:spLocks noRot="1" noChangeAspect="1" noMove="1" noResize="1" noEditPoints="1" noAdjustHandles="1" noChangeArrowheads="1" noChangeShapeType="1" noTextEdit="1"/>
              </p:cNvSpPr>
              <p:nvPr/>
            </p:nvSpPr>
            <p:spPr>
              <a:xfrm>
                <a:off x="9722019" y="2883455"/>
                <a:ext cx="451277" cy="338554"/>
              </a:xfrm>
              <a:prstGeom prst="rect">
                <a:avLst/>
              </a:prstGeom>
              <a:blipFill rotWithShape="0">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10380159" y="41801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10380158" y="4180123"/>
                <a:ext cx="320121" cy="313588"/>
              </a:xfrm>
              <a:prstGeom prst="rect">
                <a:avLst/>
              </a:prstGeom>
              <a:blipFill rotWithShape="0">
                <a:blip r:embed="rId39"/>
                <a:stretch>
                  <a:fillRect b="-11765"/>
                </a:stretch>
              </a:blipFill>
            </p:spPr>
            <p:txBody>
              <a:bodyPr/>
              <a:lstStyle/>
              <a:p>
                <a:r>
                  <a:rPr lang="en-US">
                    <a:noFill/>
                  </a:rPr>
                  <a:t> </a:t>
                </a:r>
              </a:p>
            </p:txBody>
          </p:sp>
        </mc:Fallback>
      </mc:AlternateContent>
      <p:grpSp>
        <p:nvGrpSpPr>
          <p:cNvPr id="91" name="Group 90"/>
          <p:cNvGrpSpPr/>
          <p:nvPr/>
        </p:nvGrpSpPr>
        <p:grpSpPr>
          <a:xfrm>
            <a:off x="7693287" y="4166227"/>
            <a:ext cx="775495" cy="316717"/>
            <a:chOff x="7683938" y="4775834"/>
            <a:chExt cx="775494" cy="309452"/>
          </a:xfrm>
        </p:grpSpPr>
        <p:sp>
          <p:nvSpPr>
            <p:cNvPr id="92" name="Rectangle 9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8" name="Rectangle 97"/>
              <p:cNvSpPr/>
              <p:nvPr/>
            </p:nvSpPr>
            <p:spPr>
              <a:xfrm>
                <a:off x="7663583" y="412061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𝟔</m:t>
                          </m:r>
                        </m:sub>
                      </m:sSub>
                    </m:oMath>
                  </m:oMathPara>
                </a14:m>
                <a:endParaRPr lang="en-US" sz="1600" dirty="0"/>
              </a:p>
            </p:txBody>
          </p:sp>
        </mc:Choice>
        <mc:Fallback xmlns="">
          <p:sp>
            <p:nvSpPr>
              <p:cNvPr id="98" name="Rectangle 97"/>
              <p:cNvSpPr>
                <a:spLocks noRot="1" noChangeAspect="1" noMove="1" noResize="1" noEditPoints="1" noAdjustHandles="1" noChangeArrowheads="1" noChangeShapeType="1" noTextEdit="1"/>
              </p:cNvSpPr>
              <p:nvPr/>
            </p:nvSpPr>
            <p:spPr>
              <a:xfrm>
                <a:off x="7663581" y="4120610"/>
                <a:ext cx="451277" cy="338554"/>
              </a:xfrm>
              <a:prstGeom prst="rect">
                <a:avLst/>
              </a:prstGeom>
              <a:blipFill rotWithShape="0">
                <a:blip r:embed="rId4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8009337"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00" name="Rectangle 99"/>
              <p:cNvSpPr>
                <a:spLocks noRot="1" noChangeAspect="1" noMove="1" noResize="1" noEditPoints="1" noAdjustHandles="1" noChangeArrowheads="1" noChangeShapeType="1" noTextEdit="1"/>
              </p:cNvSpPr>
              <p:nvPr/>
            </p:nvSpPr>
            <p:spPr>
              <a:xfrm>
                <a:off x="8009337" y="4130117"/>
                <a:ext cx="531428" cy="338554"/>
              </a:xfrm>
              <a:prstGeom prst="rect">
                <a:avLst/>
              </a:prstGeom>
              <a:blipFill rotWithShape="0">
                <a:blip r:embed="rId41"/>
                <a:stretch>
                  <a:fillRect/>
                </a:stretch>
              </a:blipFill>
            </p:spPr>
            <p:txBody>
              <a:bodyPr/>
              <a:lstStyle/>
              <a:p>
                <a:r>
                  <a:rPr lang="en-US">
                    <a:noFill/>
                  </a:rPr>
                  <a:t> </a:t>
                </a:r>
              </a:p>
            </p:txBody>
          </p:sp>
        </mc:Fallback>
      </mc:AlternateContent>
      <p:sp>
        <p:nvSpPr>
          <p:cNvPr id="101" name="Rectangle 100"/>
          <p:cNvSpPr/>
          <p:nvPr/>
        </p:nvSpPr>
        <p:spPr>
          <a:xfrm>
            <a:off x="10333301" y="41707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776025" y="41662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Rectangle 105"/>
              <p:cNvSpPr/>
              <p:nvPr/>
            </p:nvSpPr>
            <p:spPr>
              <a:xfrm>
                <a:off x="9704776"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06" name="Rectangle 105"/>
              <p:cNvSpPr>
                <a:spLocks noRot="1" noChangeAspect="1" noMove="1" noResize="1" noEditPoints="1" noAdjustHandles="1" noChangeArrowheads="1" noChangeShapeType="1" noTextEdit="1"/>
              </p:cNvSpPr>
              <p:nvPr/>
            </p:nvSpPr>
            <p:spPr>
              <a:xfrm>
                <a:off x="9704776" y="4130117"/>
                <a:ext cx="531428" cy="338554"/>
              </a:xfrm>
              <a:prstGeom prst="rect">
                <a:avLst/>
              </a:prstGeom>
              <a:blipFill rotWithShape="0">
                <a:blip r:embed="rId42"/>
                <a:stretch>
                  <a:fillRect/>
                </a:stretch>
              </a:blipFill>
            </p:spPr>
            <p:txBody>
              <a:bodyPr/>
              <a:lstStyle/>
              <a:p>
                <a:r>
                  <a:rPr lang="en-US">
                    <a:noFill/>
                  </a:rPr>
                  <a:t> </a:t>
                </a:r>
              </a:p>
            </p:txBody>
          </p:sp>
        </mc:Fallback>
      </mc:AlternateContent>
      <p:grpSp>
        <p:nvGrpSpPr>
          <p:cNvPr id="107" name="Group 106"/>
          <p:cNvGrpSpPr/>
          <p:nvPr/>
        </p:nvGrpSpPr>
        <p:grpSpPr>
          <a:xfrm>
            <a:off x="9704052" y="2882958"/>
            <a:ext cx="531428" cy="1599487"/>
            <a:chOff x="9709754" y="2886766"/>
            <a:chExt cx="531426" cy="1599486"/>
          </a:xfrm>
        </p:grpSpPr>
        <p:sp>
          <p:nvSpPr>
            <p:cNvPr id="108" name="Rectangle 107"/>
            <p:cNvSpPr/>
            <p:nvPr/>
          </p:nvSpPr>
          <p:spPr>
            <a:xfrm>
              <a:off x="9781003" y="416953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9781190" y="290742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0" name="Rectangle 109"/>
                <p:cNvSpPr/>
                <p:nvPr/>
              </p:nvSpPr>
              <p:spPr>
                <a:xfrm>
                  <a:off x="9726997" y="2886766"/>
                  <a:ext cx="451275"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110" name="Rectangle 109"/>
                <p:cNvSpPr>
                  <a:spLocks noRot="1" noChangeAspect="1" noMove="1" noResize="1" noEditPoints="1" noAdjustHandles="1" noChangeArrowheads="1" noChangeShapeType="1" noTextEdit="1"/>
                </p:cNvSpPr>
                <p:nvPr/>
              </p:nvSpPr>
              <p:spPr>
                <a:xfrm>
                  <a:off x="9726997" y="2886766"/>
                  <a:ext cx="451277" cy="338554"/>
                </a:xfrm>
                <a:prstGeom prst="rect">
                  <a:avLst/>
                </a:prstGeom>
                <a:blipFill rotWithShape="0">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p:cNvSpPr/>
                <p:nvPr/>
              </p:nvSpPr>
              <p:spPr>
                <a:xfrm>
                  <a:off x="9709754" y="4133428"/>
                  <a:ext cx="531426"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11" name="Rectangle 110"/>
                <p:cNvSpPr>
                  <a:spLocks noRot="1" noChangeAspect="1" noMove="1" noResize="1" noEditPoints="1" noAdjustHandles="1" noChangeArrowheads="1" noChangeShapeType="1" noTextEdit="1"/>
                </p:cNvSpPr>
                <p:nvPr/>
              </p:nvSpPr>
              <p:spPr>
                <a:xfrm>
                  <a:off x="9709754" y="4133428"/>
                  <a:ext cx="531428" cy="338554"/>
                </a:xfrm>
                <a:prstGeom prst="rect">
                  <a:avLst/>
                </a:prstGeom>
                <a:blipFill rotWithShape="0">
                  <a:blip r:embed="rId4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5" name="TextBox 84"/>
              <p:cNvSpPr txBox="1"/>
              <p:nvPr/>
            </p:nvSpPr>
            <p:spPr>
              <a:xfrm>
                <a:off x="7228379" y="289337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0</m:t>
                      </m:r>
                    </m:oMath>
                  </m:oMathPara>
                </a14:m>
                <a:endParaRPr 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7228379" y="2893374"/>
                <a:ext cx="377026" cy="369332"/>
              </a:xfrm>
              <a:prstGeom prst="rect">
                <a:avLst/>
              </a:prstGeom>
              <a:blipFill rotWithShape="0">
                <a:blip r:embed="rId4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7220419" y="416572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7220419" y="4165726"/>
                <a:ext cx="377026" cy="369332"/>
              </a:xfrm>
              <a:prstGeom prst="rect">
                <a:avLst/>
              </a:prstGeom>
              <a:blipFill rotWithShape="0">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Content Placeholder 2"/>
              <p:cNvSpPr>
                <a:spLocks noGrp="1"/>
              </p:cNvSpPr>
              <p:nvPr>
                <p:ph idx="1"/>
              </p:nvPr>
            </p:nvSpPr>
            <p:spPr>
              <a:xfrm>
                <a:off x="1451582" y="1694892"/>
                <a:ext cx="6184663" cy="4658285"/>
              </a:xfrm>
            </p:spPr>
            <p:txBody>
              <a:bodyPr>
                <a:normAutofit/>
              </a:bodyPr>
              <a:lstStyle/>
              <a:p>
                <a:r>
                  <a:rPr lang="en-US" dirty="0"/>
                  <a:t>Issue: Random OTs/Cut-and-Choose may not 	result in exactly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zero select bits!</a:t>
                </a:r>
              </a:p>
              <a:p>
                <a:pPr lvl="5"/>
                <a:endParaRPr lang="en-US" dirty="0"/>
              </a:p>
            </p:txBody>
          </p:sp>
        </mc:Choice>
        <mc:Fallback xmlns="">
          <p:sp>
            <p:nvSpPr>
              <p:cNvPr id="116" name="Content Placeholder 2"/>
              <p:cNvSpPr>
                <a:spLocks noGrp="1" noRot="1" noChangeAspect="1" noMove="1" noResize="1" noEditPoints="1" noAdjustHandles="1" noChangeArrowheads="1" noChangeShapeType="1" noTextEdit="1"/>
              </p:cNvSpPr>
              <p:nvPr>
                <p:ph idx="1"/>
              </p:nvPr>
            </p:nvSpPr>
            <p:spPr>
              <a:xfrm>
                <a:off x="1451582" y="1694892"/>
                <a:ext cx="6184663" cy="4658285"/>
              </a:xfrm>
              <a:blipFill rotWithShape="0">
                <a:blip r:embed="rId47"/>
                <a:stretch>
                  <a:fillRect l="-887"/>
                </a:stretch>
              </a:blipFill>
            </p:spPr>
            <p:txBody>
              <a:bodyPr/>
              <a:lstStyle/>
              <a:p>
                <a:r>
                  <a:rPr lang="en-US">
                    <a:noFill/>
                  </a:rPr>
                  <a:t> </a:t>
                </a:r>
              </a:p>
            </p:txBody>
          </p:sp>
        </mc:Fallback>
      </mc:AlternateContent>
    </p:spTree>
    <p:extLst>
      <p:ext uri="{BB962C8B-B14F-4D97-AF65-F5344CB8AC3E}">
        <p14:creationId xmlns:p14="http://schemas.microsoft.com/office/powerpoint/2010/main" val="62405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42" presetClass="path" presetSubtype="0" accel="50000" decel="50000" fill="hold" nodeType="withEffect">
                                  <p:stCondLst>
                                    <p:cond delay="0"/>
                                  </p:stCondLst>
                                  <p:childTnLst>
                                    <p:animMotion origin="layout" path="M 1.66667E-6 2.96296E-6 L -0.09492 0.00046 " pathEditMode="relative" rAng="0" ptsTypes="AA">
                                      <p:cBhvr>
                                        <p:cTn id="12" dur="500" fill="hold"/>
                                        <p:tgtEl>
                                          <p:spTgt spid="107"/>
                                        </p:tgtEl>
                                        <p:attrNameLst>
                                          <p:attrName>ppt_x</p:attrName>
                                          <p:attrName>ppt_y</p:attrName>
                                        </p:attrNameLst>
                                      </p:cBhvr>
                                      <p:rCtr x="-4753" y="2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85" grpId="0"/>
      <p:bldP spid="1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 name="TextBox 89"/>
              <p:cNvSpPr txBox="1"/>
              <p:nvPr/>
            </p:nvSpPr>
            <p:spPr>
              <a:xfrm>
                <a:off x="10344599" y="29006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10344598" y="2900654"/>
                <a:ext cx="377026" cy="369332"/>
              </a:xfrm>
              <a:prstGeom prst="rect">
                <a:avLst/>
              </a:prstGeom>
              <a:blipFill rotWithShape="0">
                <a:blip r:embed="rId3"/>
                <a:stretch>
                  <a:fillRect/>
                </a:stretch>
              </a:blipFill>
            </p:spPr>
            <p:txBody>
              <a:bodyPr/>
              <a:lstStyle/>
              <a:p>
                <a:r>
                  <a:rPr lang="en-US">
                    <a:noFill/>
                  </a:rPr>
                  <a:t> </a:t>
                </a:r>
              </a:p>
            </p:txBody>
          </p:sp>
        </mc:Fallback>
      </mc:AlternateContent>
      <p:grpSp>
        <p:nvGrpSpPr>
          <p:cNvPr id="94" name="Group 93"/>
          <p:cNvGrpSpPr/>
          <p:nvPr/>
        </p:nvGrpSpPr>
        <p:grpSpPr>
          <a:xfrm>
            <a:off x="7693475" y="2904119"/>
            <a:ext cx="775495" cy="316717"/>
            <a:chOff x="7683938" y="4775834"/>
            <a:chExt cx="775494" cy="309452"/>
          </a:xfrm>
        </p:grpSpPr>
        <p:sp>
          <p:nvSpPr>
            <p:cNvPr id="95" name="Rectangle 9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7" name="Rectangle 96"/>
              <p:cNvSpPr/>
              <p:nvPr/>
            </p:nvSpPr>
            <p:spPr>
              <a:xfrm>
                <a:off x="7680826" y="287395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97" name="Rectangle 96"/>
              <p:cNvSpPr>
                <a:spLocks noRot="1" noChangeAspect="1" noMove="1" noResize="1" noEditPoints="1" noAdjustHandles="1" noChangeArrowheads="1" noChangeShapeType="1" noTextEdit="1"/>
              </p:cNvSpPr>
              <p:nvPr/>
            </p:nvSpPr>
            <p:spPr>
              <a:xfrm>
                <a:off x="7680824" y="2873948"/>
                <a:ext cx="451277" cy="33855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8026580" y="288345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𝟐</m:t>
                          </m:r>
                        </m:sub>
                      </m:sSub>
                    </m:oMath>
                  </m:oMathPara>
                </a14:m>
                <a:endParaRPr lang="en-US" sz="1600" dirty="0"/>
              </a:p>
            </p:txBody>
          </p:sp>
        </mc:Choice>
        <mc:Fallback xmlns="">
          <p:sp>
            <p:nvSpPr>
              <p:cNvPr id="99" name="Rectangle 98"/>
              <p:cNvSpPr>
                <a:spLocks noRot="1" noChangeAspect="1" noMove="1" noResize="1" noEditPoints="1" noAdjustHandles="1" noChangeArrowheads="1" noChangeShapeType="1" noTextEdit="1"/>
              </p:cNvSpPr>
              <p:nvPr/>
            </p:nvSpPr>
            <p:spPr>
              <a:xfrm>
                <a:off x="8026580" y="2883455"/>
                <a:ext cx="531428" cy="338554"/>
              </a:xfrm>
              <a:prstGeom prst="rect">
                <a:avLst/>
              </a:prstGeom>
              <a:blipFill rotWithShape="0">
                <a:blip r:embed="rId5"/>
                <a:stretch>
                  <a:fillRect/>
                </a:stretch>
              </a:blipFill>
            </p:spPr>
            <p:txBody>
              <a:bodyPr/>
              <a:lstStyle/>
              <a:p>
                <a:r>
                  <a:rPr lang="en-US">
                    <a:noFill/>
                  </a:rPr>
                  <a:t> </a:t>
                </a:r>
              </a:p>
            </p:txBody>
          </p:sp>
        </mc:Fallback>
      </mc:AlternateContent>
      <p:sp>
        <p:nvSpPr>
          <p:cNvPr id="103" name="Rectangle 102"/>
          <p:cNvSpPr/>
          <p:nvPr/>
        </p:nvSpPr>
        <p:spPr>
          <a:xfrm>
            <a:off x="10333489" y="29086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9776213" y="29041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5" name="Rectangle 104"/>
              <p:cNvSpPr/>
              <p:nvPr/>
            </p:nvSpPr>
            <p:spPr>
              <a:xfrm>
                <a:off x="9722022" y="288345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𝟐</m:t>
                          </m:r>
                        </m:sub>
                      </m:sSub>
                    </m:oMath>
                  </m:oMathPara>
                </a14:m>
                <a:endParaRPr lang="en-US" sz="1600" dirty="0"/>
              </a:p>
            </p:txBody>
          </p:sp>
        </mc:Choice>
        <mc:Fallback xmlns="">
          <p:sp>
            <p:nvSpPr>
              <p:cNvPr id="105" name="Rectangle 104"/>
              <p:cNvSpPr>
                <a:spLocks noRot="1" noChangeAspect="1" noMove="1" noResize="1" noEditPoints="1" noAdjustHandles="1" noChangeArrowheads="1" noChangeShapeType="1" noTextEdit="1"/>
              </p:cNvSpPr>
              <p:nvPr/>
            </p:nvSpPr>
            <p:spPr>
              <a:xfrm>
                <a:off x="9722019" y="2883455"/>
                <a:ext cx="451277" cy="338554"/>
              </a:xfrm>
              <a:prstGeom prst="rect">
                <a:avLst/>
              </a:prstGeom>
              <a:blipFill rotWithShape="0">
                <a:blip r:embed="rId6"/>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Cut and Choose Parameters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2" y="1694892"/>
                <a:ext cx="6184663" cy="4658285"/>
              </a:xfrm>
            </p:spPr>
            <p:txBody>
              <a:bodyPr>
                <a:normAutofit/>
              </a:bodyPr>
              <a:lstStyle/>
              <a:p>
                <a:r>
                  <a:rPr lang="en-US" dirty="0"/>
                  <a:t>Issue: Random OTs/Cut-and-Choose may not 	result in exactly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zero select bits!</a:t>
                </a:r>
              </a:p>
              <a:p>
                <a:pPr lvl="5"/>
                <a:endParaRPr lang="en-US" dirty="0"/>
              </a:p>
              <a:p>
                <a:r>
                  <a:rPr lang="en-US" dirty="0"/>
                  <a:t>Need robust checking of zero bits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2" y="1694892"/>
                <a:ext cx="6184663" cy="4658285"/>
              </a:xfrm>
              <a:blipFill rotWithShape="0">
                <a:blip r:embed="rId7"/>
                <a:stretch>
                  <a:fillRect l="-887"/>
                </a:stretch>
              </a:blipFill>
            </p:spPr>
            <p:txBody>
              <a:bodyPr/>
              <a:lstStyle/>
              <a:p>
                <a:r>
                  <a:rPr lang="en-US">
                    <a:noFill/>
                  </a:rPr>
                  <a:t> </a:t>
                </a:r>
              </a:p>
            </p:txBody>
          </p:sp>
        </mc:Fallback>
      </mc:AlternateContent>
      <p:sp>
        <p:nvSpPr>
          <p:cNvPr id="4" name="Rectangle 3"/>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p:grpSp>
        <p:nvGrpSpPr>
          <p:cNvPr id="5" name="Group 4"/>
          <p:cNvGrpSpPr/>
          <p:nvPr/>
        </p:nvGrpSpPr>
        <p:grpSpPr>
          <a:xfrm>
            <a:off x="8544680" y="2215355"/>
            <a:ext cx="1173464" cy="338554"/>
            <a:chOff x="7235116" y="3285017"/>
            <a:chExt cx="1173464" cy="338554"/>
          </a:xfrm>
        </p:grpSpPr>
        <p:sp>
          <p:nvSpPr>
            <p:cNvPr id="6" name="Rectangle 5"/>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7" name="Straight Arrow Connector 6"/>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8"/>
                  <a:stretch>
                    <a:fillRect r="-6154"/>
                  </a:stretch>
                </a:blipFill>
              </p:spPr>
              <p:txBody>
                <a:bodyPr/>
                <a:lstStyle/>
                <a:p>
                  <a:r>
                    <a:rPr lang="en-US">
                      <a:noFill/>
                    </a:rPr>
                    <a:t> </a:t>
                  </a:r>
                </a:p>
              </p:txBody>
            </p:sp>
          </mc:Fallback>
        </mc:AlternateContent>
      </p:grpSp>
      <p:sp>
        <p:nvSpPr>
          <p:cNvPr id="12" name="TextBox 11"/>
          <p:cNvSpPr txBox="1"/>
          <p:nvPr/>
        </p:nvSpPr>
        <p:spPr>
          <a:xfrm rot="5400000">
            <a:off x="9024087" y="3566228"/>
            <a:ext cx="360287" cy="369332"/>
          </a:xfrm>
          <a:prstGeom prst="rect">
            <a:avLst/>
          </a:prstGeom>
          <a:noFill/>
        </p:spPr>
        <p:txBody>
          <a:bodyPr wrap="square" rtlCol="0">
            <a:spAutoFit/>
          </a:bodyPr>
          <a:lstStyle/>
          <a:p>
            <a:r>
              <a:rPr lang="en-US" dirty="0"/>
              <a:t>…</a:t>
            </a:r>
          </a:p>
        </p:txBody>
      </p:sp>
      <p:grpSp>
        <p:nvGrpSpPr>
          <p:cNvPr id="13" name="Group 12"/>
          <p:cNvGrpSpPr/>
          <p:nvPr/>
        </p:nvGrpSpPr>
        <p:grpSpPr>
          <a:xfrm>
            <a:off x="8526527" y="4733398"/>
            <a:ext cx="1173464" cy="338554"/>
            <a:chOff x="7235116" y="3285017"/>
            <a:chExt cx="1173464" cy="338554"/>
          </a:xfrm>
        </p:grpSpPr>
        <p:sp>
          <p:nvSpPr>
            <p:cNvPr id="14" name="Rectangle 13"/>
            <p:cNvSpPr/>
            <p:nvPr/>
          </p:nvSpPr>
          <p:spPr>
            <a:xfrm rot="2700000">
              <a:off x="7714651" y="333855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15" name="Straight Arrow Connector 14"/>
            <p:cNvCxnSpPr/>
            <p:nvPr/>
          </p:nvCxnSpPr>
          <p:spPr>
            <a:xfrm>
              <a:off x="7235116" y="346285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051891" y="3462786"/>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53282" y="354111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932673" y="3605242"/>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610467" y="328501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610467" y="3285017"/>
                  <a:ext cx="396883" cy="338554"/>
                </a:xfrm>
                <a:prstGeom prst="rect">
                  <a:avLst/>
                </a:prstGeom>
                <a:blipFill rotWithShape="0">
                  <a:blip r:embed="rId9"/>
                  <a:stretch>
                    <a:fillRect r="-61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 name="TextBox 19"/>
              <p:cNvSpPr txBox="1"/>
              <p:nvPr/>
            </p:nvSpPr>
            <p:spPr>
              <a:xfrm>
                <a:off x="10369999" y="35479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0369998" y="3547900"/>
                <a:ext cx="320121" cy="313588"/>
              </a:xfrm>
              <a:prstGeom prst="rect">
                <a:avLst/>
              </a:prstGeom>
              <a:blipFill rotWithShape="0">
                <a:blip r:embed="rId10"/>
                <a:stretch>
                  <a:fillRect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389987" y="32446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0389986" y="3244637"/>
                <a:ext cx="127230" cy="313588"/>
              </a:xfrm>
              <a:prstGeom prst="rect">
                <a:avLst/>
              </a:prstGeom>
              <a:blipFill rotWithShape="0">
                <a:blip r:embed="rId11"/>
                <a:stretch>
                  <a:fillRect l="-14286" r="-114286" b="-9615"/>
                </a:stretch>
              </a:blipFill>
            </p:spPr>
            <p:txBody>
              <a:bodyPr/>
              <a:lstStyle/>
              <a:p>
                <a:r>
                  <a:rPr lang="en-US">
                    <a:noFill/>
                  </a:rPr>
                  <a:t> </a:t>
                </a:r>
              </a:p>
            </p:txBody>
          </p:sp>
        </mc:Fallback>
      </mc:AlternateContent>
      <p:sp>
        <p:nvSpPr>
          <p:cNvPr id="23" name="TextBox 22"/>
          <p:cNvSpPr txBox="1"/>
          <p:nvPr/>
        </p:nvSpPr>
        <p:spPr>
          <a:xfrm>
            <a:off x="10530059" y="1483961"/>
            <a:ext cx="1780196" cy="369332"/>
          </a:xfrm>
          <a:prstGeom prst="rect">
            <a:avLst/>
          </a:prstGeom>
          <a:noFill/>
        </p:spPr>
        <p:txBody>
          <a:bodyPr wrap="square" rtlCol="0">
            <a:spAutoFit/>
          </a:bodyPr>
          <a:lstStyle/>
          <a:p>
            <a:r>
              <a:rPr lang="en-US" dirty="0"/>
              <a:t>Random</a:t>
            </a:r>
          </a:p>
        </p:txBody>
      </p:sp>
      <p:sp>
        <p:nvSpPr>
          <p:cNvPr id="24" name="Freeform 23"/>
          <p:cNvSpPr/>
          <p:nvPr/>
        </p:nvSpPr>
        <p:spPr>
          <a:xfrm>
            <a:off x="10533532" y="1807110"/>
            <a:ext cx="307253" cy="420727"/>
          </a:xfrm>
          <a:custGeom>
            <a:avLst/>
            <a:gdLst>
              <a:gd name="connsiteX0" fmla="*/ 0 w 771525"/>
              <a:gd name="connsiteY0" fmla="*/ 0 h 571500"/>
              <a:gd name="connsiteX1" fmla="*/ 285750 w 771525"/>
              <a:gd name="connsiteY1" fmla="*/ 228600 h 571500"/>
              <a:gd name="connsiteX2" fmla="*/ 771525 w 771525"/>
              <a:gd name="connsiteY2" fmla="*/ 571500 h 571500"/>
              <a:gd name="connsiteX0" fmla="*/ 0 w 771525"/>
              <a:gd name="connsiteY0" fmla="*/ 0 h 571500"/>
              <a:gd name="connsiteX1" fmla="*/ 285750 w 771525"/>
              <a:gd name="connsiteY1" fmla="*/ 228600 h 571500"/>
              <a:gd name="connsiteX2" fmla="*/ 771525 w 771525"/>
              <a:gd name="connsiteY2" fmla="*/ 571500 h 571500"/>
              <a:gd name="connsiteX0" fmla="*/ 0 w 885825"/>
              <a:gd name="connsiteY0" fmla="*/ 0 h 685800"/>
              <a:gd name="connsiteX1" fmla="*/ 400050 w 885825"/>
              <a:gd name="connsiteY1" fmla="*/ 342900 h 685800"/>
              <a:gd name="connsiteX2" fmla="*/ 885825 w 885825"/>
              <a:gd name="connsiteY2" fmla="*/ 685800 h 685800"/>
              <a:gd name="connsiteX0" fmla="*/ 144 w 885969"/>
              <a:gd name="connsiteY0" fmla="*/ 0 h 685800"/>
              <a:gd name="connsiteX1" fmla="*/ 400194 w 885969"/>
              <a:gd name="connsiteY1" fmla="*/ 342900 h 685800"/>
              <a:gd name="connsiteX2" fmla="*/ 885969 w 885969"/>
              <a:gd name="connsiteY2" fmla="*/ 685800 h 685800"/>
              <a:gd name="connsiteX0" fmla="*/ 212 w 886037"/>
              <a:gd name="connsiteY0" fmla="*/ 0 h 685800"/>
              <a:gd name="connsiteX1" fmla="*/ 400262 w 886037"/>
              <a:gd name="connsiteY1" fmla="*/ 342900 h 685800"/>
              <a:gd name="connsiteX2" fmla="*/ 886037 w 886037"/>
              <a:gd name="connsiteY2" fmla="*/ 685800 h 685800"/>
              <a:gd name="connsiteX0" fmla="*/ 0 w 885825"/>
              <a:gd name="connsiteY0" fmla="*/ 0 h 685800"/>
              <a:gd name="connsiteX1" fmla="*/ 400050 w 885825"/>
              <a:gd name="connsiteY1" fmla="*/ 342900 h 685800"/>
              <a:gd name="connsiteX2" fmla="*/ 885825 w 885825"/>
              <a:gd name="connsiteY2"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885825"/>
              <a:gd name="connsiteY0" fmla="*/ 0 h 685800"/>
              <a:gd name="connsiteX1" fmla="*/ 885825 w 885825"/>
              <a:gd name="connsiteY1" fmla="*/ 685800 h 685800"/>
              <a:gd name="connsiteX0" fmla="*/ 0 w 900411"/>
              <a:gd name="connsiteY0" fmla="*/ 0 h 685800"/>
              <a:gd name="connsiteX1" fmla="*/ 885825 w 900411"/>
              <a:gd name="connsiteY1" fmla="*/ 685800 h 685800"/>
              <a:gd name="connsiteX0" fmla="*/ 0 w 892749"/>
              <a:gd name="connsiteY0" fmla="*/ 0 h 685800"/>
              <a:gd name="connsiteX1" fmla="*/ 885825 w 892749"/>
              <a:gd name="connsiteY1" fmla="*/ 685800 h 685800"/>
              <a:gd name="connsiteX0" fmla="*/ 0 w 885825"/>
              <a:gd name="connsiteY0" fmla="*/ 0 h 685800"/>
              <a:gd name="connsiteX1" fmla="*/ 885825 w 885825"/>
              <a:gd name="connsiteY1" fmla="*/ 685800 h 685800"/>
              <a:gd name="connsiteX0" fmla="*/ 972271 w 974100"/>
              <a:gd name="connsiteY0" fmla="*/ 0 h 867817"/>
              <a:gd name="connsiteX1" fmla="*/ 3 w 974100"/>
              <a:gd name="connsiteY1" fmla="*/ 867817 h 867817"/>
              <a:gd name="connsiteX0" fmla="*/ 972271 w 974097"/>
              <a:gd name="connsiteY0" fmla="*/ 0 h 837481"/>
              <a:gd name="connsiteX1" fmla="*/ 3 w 974097"/>
              <a:gd name="connsiteY1" fmla="*/ 837481 h 837481"/>
              <a:gd name="connsiteX0" fmla="*/ 974016 w 975762"/>
              <a:gd name="connsiteY0" fmla="*/ 0 h 837481"/>
              <a:gd name="connsiteX1" fmla="*/ 1748 w 975762"/>
              <a:gd name="connsiteY1" fmla="*/ 837481 h 837481"/>
              <a:gd name="connsiteX0" fmla="*/ 985303 w 986908"/>
              <a:gd name="connsiteY0" fmla="*/ 0 h 837481"/>
              <a:gd name="connsiteX1" fmla="*/ 13035 w 986908"/>
              <a:gd name="connsiteY1" fmla="*/ 837481 h 837481"/>
              <a:gd name="connsiteX0" fmla="*/ 985813 w 985814"/>
              <a:gd name="connsiteY0" fmla="*/ 0 h 837481"/>
              <a:gd name="connsiteX1" fmla="*/ 13545 w 985814"/>
              <a:gd name="connsiteY1" fmla="*/ 837481 h 837481"/>
            </a:gdLst>
            <a:ahLst/>
            <a:cxnLst>
              <a:cxn ang="0">
                <a:pos x="connsiteX0" y="connsiteY0"/>
              </a:cxn>
              <a:cxn ang="0">
                <a:pos x="connsiteX1" y="connsiteY1"/>
              </a:cxn>
            </a:cxnLst>
            <a:rect l="l" t="t" r="r" b="b"/>
            <a:pathLst>
              <a:path w="985814" h="837481">
                <a:moveTo>
                  <a:pt x="985813" y="0"/>
                </a:moveTo>
                <a:cubicBezTo>
                  <a:pt x="987707" y="516865"/>
                  <a:pt x="-135039" y="167641"/>
                  <a:pt x="13545" y="837481"/>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10344599"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0344598" y="2264176"/>
                <a:ext cx="377026"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0333783" y="38509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0333783" y="3850950"/>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0405227" y="4795851"/>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0405226" y="4795851"/>
                <a:ext cx="127230" cy="313588"/>
              </a:xfrm>
              <a:prstGeom prst="rect">
                <a:avLst/>
              </a:prstGeom>
              <a:blipFill rotWithShape="0">
                <a:blip r:embed="rId14"/>
                <a:stretch>
                  <a:fillRect l="-14286" r="-114286"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0344599" y="448742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0344598" y="4487428"/>
                <a:ext cx="377026" cy="369332"/>
              </a:xfrm>
              <a:prstGeom prst="rect">
                <a:avLst/>
              </a:prstGeom>
              <a:blipFill rotWithShape="0">
                <a:blip r:embed="rId15"/>
                <a:stretch>
                  <a:fillRect/>
                </a:stretch>
              </a:blipFill>
            </p:spPr>
            <p:txBody>
              <a:bodyPr/>
              <a:lstStyle/>
              <a:p>
                <a:r>
                  <a:rPr lang="en-US">
                    <a:noFill/>
                  </a:rPr>
                  <a:t> </a:t>
                </a:r>
              </a:p>
            </p:txBody>
          </p:sp>
        </mc:Fallback>
      </mc:AlternateContent>
      <p:grpSp>
        <p:nvGrpSpPr>
          <p:cNvPr id="29" name="Group 28"/>
          <p:cNvGrpSpPr/>
          <p:nvPr/>
        </p:nvGrpSpPr>
        <p:grpSpPr>
          <a:xfrm>
            <a:off x="7693322" y="4795852"/>
            <a:ext cx="775495" cy="316717"/>
            <a:chOff x="7683938" y="4775834"/>
            <a:chExt cx="775494" cy="309452"/>
          </a:xfrm>
        </p:grpSpPr>
        <p:sp>
          <p:nvSpPr>
            <p:cNvPr id="30" name="Rectangle 2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7692875" y="4481040"/>
            <a:ext cx="775495" cy="316717"/>
            <a:chOff x="7683938" y="4775834"/>
            <a:chExt cx="775494" cy="309452"/>
          </a:xfrm>
        </p:grpSpPr>
        <p:sp>
          <p:nvSpPr>
            <p:cNvPr id="33" name="Rectangle 3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7692841" y="3851412"/>
            <a:ext cx="775495" cy="316717"/>
            <a:chOff x="7683938" y="4775834"/>
            <a:chExt cx="775494" cy="309452"/>
          </a:xfrm>
        </p:grpSpPr>
        <p:sp>
          <p:nvSpPr>
            <p:cNvPr id="36" name="Rectangle 35"/>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7693509" y="3533744"/>
            <a:ext cx="775495" cy="316717"/>
            <a:chOff x="7683938" y="4775834"/>
            <a:chExt cx="775494" cy="309452"/>
          </a:xfrm>
        </p:grpSpPr>
        <p:sp>
          <p:nvSpPr>
            <p:cNvPr id="39" name="Rectangle 3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7693062" y="3218932"/>
            <a:ext cx="775495" cy="316717"/>
            <a:chOff x="7683938" y="4775834"/>
            <a:chExt cx="775494" cy="309452"/>
          </a:xfrm>
        </p:grpSpPr>
        <p:sp>
          <p:nvSpPr>
            <p:cNvPr id="42" name="Rectangle 4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692003" y="2273064"/>
            <a:ext cx="775495" cy="316717"/>
            <a:chOff x="7683938" y="4775834"/>
            <a:chExt cx="775494" cy="309452"/>
          </a:xfrm>
        </p:grpSpPr>
        <p:sp>
          <p:nvSpPr>
            <p:cNvPr id="48" name="Rectangle 4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0" name="Rectangle 49"/>
              <p:cNvSpPr/>
              <p:nvPr/>
            </p:nvSpPr>
            <p:spPr>
              <a:xfrm>
                <a:off x="7674521"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50" name="Rectangle 49"/>
              <p:cNvSpPr>
                <a:spLocks noRot="1" noChangeAspect="1" noMove="1" noResize="1" noEditPoints="1" noAdjustHandles="1" noChangeArrowheads="1" noChangeShapeType="1" noTextEdit="1"/>
              </p:cNvSpPr>
              <p:nvPr/>
            </p:nvSpPr>
            <p:spPr>
              <a:xfrm>
                <a:off x="7674518" y="2246225"/>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7672297" y="317522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52" name="Rectangle 51"/>
              <p:cNvSpPr>
                <a:spLocks noRot="1" noChangeAspect="1" noMove="1" noResize="1" noEditPoints="1" noAdjustHandles="1" noChangeArrowheads="1" noChangeShapeType="1" noTextEdit="1"/>
              </p:cNvSpPr>
              <p:nvPr/>
            </p:nvSpPr>
            <p:spPr>
              <a:xfrm>
                <a:off x="7672294" y="3175218"/>
                <a:ext cx="4512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7663278" y="348170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53" name="Rectangle 52"/>
              <p:cNvSpPr>
                <a:spLocks noRot="1" noChangeAspect="1" noMove="1" noResize="1" noEditPoints="1" noAdjustHandles="1" noChangeArrowheads="1" noChangeShapeType="1" noTextEdit="1"/>
              </p:cNvSpPr>
              <p:nvPr/>
            </p:nvSpPr>
            <p:spPr>
              <a:xfrm>
                <a:off x="7663275" y="3481699"/>
                <a:ext cx="451277"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7654747" y="37829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54" name="Rectangle 53"/>
              <p:cNvSpPr>
                <a:spLocks noRot="1" noChangeAspect="1" noMove="1" noResize="1" noEditPoints="1" noAdjustHandles="1" noChangeArrowheads="1" noChangeShapeType="1" noTextEdit="1"/>
              </p:cNvSpPr>
              <p:nvPr/>
            </p:nvSpPr>
            <p:spPr>
              <a:xfrm>
                <a:off x="7654745" y="3782969"/>
                <a:ext cx="451277"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7654565" y="442709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55" name="Rectangle 54"/>
              <p:cNvSpPr>
                <a:spLocks noRot="1" noChangeAspect="1" noMove="1" noResize="1" noEditPoints="1" noAdjustHandles="1" noChangeArrowheads="1" noChangeShapeType="1" noTextEdit="1"/>
              </p:cNvSpPr>
              <p:nvPr/>
            </p:nvSpPr>
            <p:spPr>
              <a:xfrm>
                <a:off x="7654562" y="4427091"/>
                <a:ext cx="451277" cy="338554"/>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7646034" y="472836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56" name="Rectangle 55"/>
              <p:cNvSpPr>
                <a:spLocks noRot="1" noChangeAspect="1" noMove="1" noResize="1" noEditPoints="1" noAdjustHandles="1" noChangeArrowheads="1" noChangeShapeType="1" noTextEdit="1"/>
              </p:cNvSpPr>
              <p:nvPr/>
            </p:nvSpPr>
            <p:spPr>
              <a:xfrm>
                <a:off x="7646032" y="4728361"/>
                <a:ext cx="451277" cy="338554"/>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8020275"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57" name="Rectangle 56"/>
              <p:cNvSpPr>
                <a:spLocks noRot="1" noChangeAspect="1" noMove="1" noResize="1" noEditPoints="1" noAdjustHandles="1" noChangeArrowheads="1" noChangeShapeType="1" noTextEdit="1"/>
              </p:cNvSpPr>
              <p:nvPr/>
            </p:nvSpPr>
            <p:spPr>
              <a:xfrm>
                <a:off x="8020274" y="2255732"/>
                <a:ext cx="529825" cy="338554"/>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8018051"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59" name="Rectangle 58"/>
              <p:cNvSpPr>
                <a:spLocks noRot="1" noChangeAspect="1" noMove="1" noResize="1" noEditPoints="1" noAdjustHandles="1" noChangeArrowheads="1" noChangeShapeType="1" noTextEdit="1"/>
              </p:cNvSpPr>
              <p:nvPr/>
            </p:nvSpPr>
            <p:spPr>
              <a:xfrm>
                <a:off x="8018050" y="3184725"/>
                <a:ext cx="531428" cy="338554"/>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800903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60" name="Rectangle 59"/>
              <p:cNvSpPr>
                <a:spLocks noRot="1" noChangeAspect="1" noMove="1" noResize="1" noEditPoints="1" noAdjustHandles="1" noChangeArrowheads="1" noChangeShapeType="1" noTextEdit="1"/>
              </p:cNvSpPr>
              <p:nvPr/>
            </p:nvSpPr>
            <p:spPr>
              <a:xfrm>
                <a:off x="8009031" y="3491206"/>
                <a:ext cx="531428" cy="3385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8000501" y="379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8000501" y="3792476"/>
                <a:ext cx="531428" cy="338554"/>
              </a:xfrm>
              <a:prstGeom prst="rect">
                <a:avLst/>
              </a:prstGeom>
              <a:blipFill rotWithShape="0">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8000319" y="443660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62" name="Rectangle 61"/>
              <p:cNvSpPr>
                <a:spLocks noRot="1" noChangeAspect="1" noMove="1" noResize="1" noEditPoints="1" noAdjustHandles="1" noChangeArrowheads="1" noChangeShapeType="1" noTextEdit="1"/>
              </p:cNvSpPr>
              <p:nvPr/>
            </p:nvSpPr>
            <p:spPr>
              <a:xfrm>
                <a:off x="8000318" y="4436598"/>
                <a:ext cx="531428" cy="338554"/>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7991788"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63" name="Rectangle 62"/>
              <p:cNvSpPr>
                <a:spLocks noRot="1" noChangeAspect="1" noMove="1" noResize="1" noEditPoints="1" noAdjustHandles="1" noChangeArrowheads="1" noChangeShapeType="1" noTextEdit="1"/>
              </p:cNvSpPr>
              <p:nvPr/>
            </p:nvSpPr>
            <p:spPr>
              <a:xfrm>
                <a:off x="7991788" y="4737868"/>
                <a:ext cx="531428" cy="338554"/>
              </a:xfrm>
              <a:prstGeom prst="rect">
                <a:avLst/>
              </a:prstGeom>
              <a:blipFill rotWithShape="0">
                <a:blip r:embed="rId27"/>
                <a:stretch>
                  <a:fillRect/>
                </a:stretch>
              </a:blipFill>
            </p:spPr>
            <p:txBody>
              <a:bodyPr/>
              <a:lstStyle/>
              <a:p>
                <a:r>
                  <a:rPr lang="en-US">
                    <a:noFill/>
                  </a:rPr>
                  <a:t> </a:t>
                </a:r>
              </a:p>
            </p:txBody>
          </p:sp>
        </mc:Fallback>
      </mc:AlternateContent>
      <p:sp>
        <p:nvSpPr>
          <p:cNvPr id="64" name="Rectangle 63"/>
          <p:cNvSpPr/>
          <p:nvPr/>
        </p:nvSpPr>
        <p:spPr>
          <a:xfrm>
            <a:off x="10333337" y="48003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9776060" y="47958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0332889" y="44855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9775613" y="448103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332856" y="38558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9775577" y="38514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0333524" y="35382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9776245" y="353374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0333077" y="32234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775800" y="32189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10332017"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9774741"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Rectangle 77"/>
              <p:cNvSpPr/>
              <p:nvPr/>
            </p:nvSpPr>
            <p:spPr>
              <a:xfrm>
                <a:off x="9715715" y="2255735"/>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78" name="Rectangle 77"/>
              <p:cNvSpPr>
                <a:spLocks noRot="1" noChangeAspect="1" noMove="1" noResize="1" noEditPoints="1" noAdjustHandles="1" noChangeArrowheads="1" noChangeShapeType="1" noTextEdit="1"/>
              </p:cNvSpPr>
              <p:nvPr/>
            </p:nvSpPr>
            <p:spPr>
              <a:xfrm>
                <a:off x="9715713" y="2255732"/>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p:cNvSpPr/>
              <p:nvPr/>
            </p:nvSpPr>
            <p:spPr>
              <a:xfrm>
                <a:off x="9713489" y="318472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dirty="0"/>
              </a:p>
            </p:txBody>
          </p:sp>
        </mc:Choice>
        <mc:Fallback xmlns="">
          <p:sp>
            <p:nvSpPr>
              <p:cNvPr id="80" name="Rectangle 79"/>
              <p:cNvSpPr>
                <a:spLocks noRot="1" noChangeAspect="1" noMove="1" noResize="1" noEditPoints="1" noAdjustHandles="1" noChangeArrowheads="1" noChangeShapeType="1" noTextEdit="1"/>
              </p:cNvSpPr>
              <p:nvPr/>
            </p:nvSpPr>
            <p:spPr>
              <a:xfrm>
                <a:off x="9713489" y="3184725"/>
                <a:ext cx="531428" cy="338554"/>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9704471" y="349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81" name="Rectangle 80"/>
              <p:cNvSpPr>
                <a:spLocks noRot="1" noChangeAspect="1" noMove="1" noResize="1" noEditPoints="1" noAdjustHandles="1" noChangeArrowheads="1" noChangeShapeType="1" noTextEdit="1"/>
              </p:cNvSpPr>
              <p:nvPr/>
            </p:nvSpPr>
            <p:spPr>
              <a:xfrm>
                <a:off x="9704470" y="3491206"/>
                <a:ext cx="531428" cy="338554"/>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p:cNvSpPr/>
              <p:nvPr/>
            </p:nvSpPr>
            <p:spPr>
              <a:xfrm>
                <a:off x="9695942" y="3792479"/>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82" name="Rectangle 81"/>
              <p:cNvSpPr>
                <a:spLocks noRot="1" noChangeAspect="1" noMove="1" noResize="1" noEditPoints="1" noAdjustHandles="1" noChangeArrowheads="1" noChangeShapeType="1" noTextEdit="1"/>
              </p:cNvSpPr>
              <p:nvPr/>
            </p:nvSpPr>
            <p:spPr>
              <a:xfrm>
                <a:off x="9695940" y="3792476"/>
                <a:ext cx="451277" cy="338554"/>
              </a:xfrm>
              <a:prstGeom prst="rect">
                <a:avLst/>
              </a:prstGeom>
              <a:blipFill rotWithShape="0">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p:cNvSpPr/>
              <p:nvPr/>
            </p:nvSpPr>
            <p:spPr>
              <a:xfrm>
                <a:off x="9695759" y="443660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83" name="Rectangle 82"/>
              <p:cNvSpPr>
                <a:spLocks noRot="1" noChangeAspect="1" noMove="1" noResize="1" noEditPoints="1" noAdjustHandles="1" noChangeArrowheads="1" noChangeShapeType="1" noTextEdit="1"/>
              </p:cNvSpPr>
              <p:nvPr/>
            </p:nvSpPr>
            <p:spPr>
              <a:xfrm>
                <a:off x="9695757" y="4436598"/>
                <a:ext cx="451277" cy="338554"/>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9687227" y="47378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b="1" dirty="0"/>
              </a:p>
            </p:txBody>
          </p:sp>
        </mc:Choice>
        <mc:Fallback xmlns="">
          <p:sp>
            <p:nvSpPr>
              <p:cNvPr id="84" name="Rectangle 83"/>
              <p:cNvSpPr>
                <a:spLocks noRot="1" noChangeAspect="1" noMove="1" noResize="1" noEditPoints="1" noAdjustHandles="1" noChangeArrowheads="1" noChangeShapeType="1" noTextEdit="1"/>
              </p:cNvSpPr>
              <p:nvPr/>
            </p:nvSpPr>
            <p:spPr>
              <a:xfrm>
                <a:off x="9687227" y="4737868"/>
                <a:ext cx="531428" cy="338554"/>
              </a:xfrm>
              <a:prstGeom prst="rect">
                <a:avLst/>
              </a:prstGeom>
              <a:blipFill rotWithShape="0">
                <a:blip r:embed="rId33"/>
                <a:stretch>
                  <a:fillRect/>
                </a:stretch>
              </a:blipFill>
            </p:spPr>
            <p:txBody>
              <a:bodyPr/>
              <a:lstStyle/>
              <a:p>
                <a:r>
                  <a:rPr lang="en-US">
                    <a:noFill/>
                  </a:rPr>
                  <a:t> </a:t>
                </a:r>
              </a:p>
            </p:txBody>
          </p:sp>
        </mc:Fallback>
      </mc:AlternateContent>
      <p:sp>
        <p:nvSpPr>
          <p:cNvPr id="113" name="Rectangle 112"/>
          <p:cNvSpPr/>
          <p:nvPr/>
        </p:nvSpPr>
        <p:spPr>
          <a:xfrm>
            <a:off x="6531804" y="1539349"/>
            <a:ext cx="5537681" cy="3691019"/>
          </a:xfrm>
          <a:prstGeom prst="rect">
            <a:avLst/>
          </a:prstGeom>
          <a:blipFill dpi="0" rotWithShape="1">
            <a:blip r:embed="rId34">
              <a:alphaModFix amt="67000"/>
            </a:blip>
            <a:srcRect/>
            <a:stretch>
              <a:fillRect t="-1" b="-314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0380159" y="41801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10380158" y="4180123"/>
                <a:ext cx="320121" cy="313588"/>
              </a:xfrm>
              <a:prstGeom prst="rect">
                <a:avLst/>
              </a:prstGeom>
              <a:blipFill rotWithShape="0">
                <a:blip r:embed="rId35"/>
                <a:stretch>
                  <a:fillRect b="-11765"/>
                </a:stretch>
              </a:blipFill>
            </p:spPr>
            <p:txBody>
              <a:bodyPr/>
              <a:lstStyle/>
              <a:p>
                <a:r>
                  <a:rPr lang="en-US">
                    <a:noFill/>
                  </a:rPr>
                  <a:t> </a:t>
                </a:r>
              </a:p>
            </p:txBody>
          </p:sp>
        </mc:Fallback>
      </mc:AlternateContent>
      <p:grpSp>
        <p:nvGrpSpPr>
          <p:cNvPr id="91" name="Group 90"/>
          <p:cNvGrpSpPr/>
          <p:nvPr/>
        </p:nvGrpSpPr>
        <p:grpSpPr>
          <a:xfrm>
            <a:off x="7693287" y="4166227"/>
            <a:ext cx="775495" cy="316717"/>
            <a:chOff x="7683938" y="4775834"/>
            <a:chExt cx="775494" cy="309452"/>
          </a:xfrm>
        </p:grpSpPr>
        <p:sp>
          <p:nvSpPr>
            <p:cNvPr id="92" name="Rectangle 91"/>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8" name="Rectangle 97"/>
              <p:cNvSpPr/>
              <p:nvPr/>
            </p:nvSpPr>
            <p:spPr>
              <a:xfrm>
                <a:off x="7663583" y="412061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𝟔</m:t>
                          </m:r>
                        </m:sub>
                      </m:sSub>
                    </m:oMath>
                  </m:oMathPara>
                </a14:m>
                <a:endParaRPr lang="en-US" sz="1600" dirty="0"/>
              </a:p>
            </p:txBody>
          </p:sp>
        </mc:Choice>
        <mc:Fallback xmlns="">
          <p:sp>
            <p:nvSpPr>
              <p:cNvPr id="98" name="Rectangle 97"/>
              <p:cNvSpPr>
                <a:spLocks noRot="1" noChangeAspect="1" noMove="1" noResize="1" noEditPoints="1" noAdjustHandles="1" noChangeArrowheads="1" noChangeShapeType="1" noTextEdit="1"/>
              </p:cNvSpPr>
              <p:nvPr/>
            </p:nvSpPr>
            <p:spPr>
              <a:xfrm>
                <a:off x="7663581" y="4120610"/>
                <a:ext cx="451277"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8009337"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00" name="Rectangle 99"/>
              <p:cNvSpPr>
                <a:spLocks noRot="1" noChangeAspect="1" noMove="1" noResize="1" noEditPoints="1" noAdjustHandles="1" noChangeArrowheads="1" noChangeShapeType="1" noTextEdit="1"/>
              </p:cNvSpPr>
              <p:nvPr/>
            </p:nvSpPr>
            <p:spPr>
              <a:xfrm>
                <a:off x="8009337" y="4130117"/>
                <a:ext cx="531428" cy="338554"/>
              </a:xfrm>
              <a:prstGeom prst="rect">
                <a:avLst/>
              </a:prstGeom>
              <a:blipFill rotWithShape="0">
                <a:blip r:embed="rId37"/>
                <a:stretch>
                  <a:fillRect/>
                </a:stretch>
              </a:blipFill>
            </p:spPr>
            <p:txBody>
              <a:bodyPr/>
              <a:lstStyle/>
              <a:p>
                <a:r>
                  <a:rPr lang="en-US">
                    <a:noFill/>
                  </a:rPr>
                  <a:t> </a:t>
                </a:r>
              </a:p>
            </p:txBody>
          </p:sp>
        </mc:Fallback>
      </mc:AlternateContent>
      <p:sp>
        <p:nvSpPr>
          <p:cNvPr id="101" name="Rectangle 100"/>
          <p:cNvSpPr/>
          <p:nvPr/>
        </p:nvSpPr>
        <p:spPr>
          <a:xfrm>
            <a:off x="10333301" y="417071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776025" y="416622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Rectangle 105"/>
              <p:cNvSpPr/>
              <p:nvPr/>
            </p:nvSpPr>
            <p:spPr>
              <a:xfrm>
                <a:off x="9704776" y="413011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06" name="Rectangle 105"/>
              <p:cNvSpPr>
                <a:spLocks noRot="1" noChangeAspect="1" noMove="1" noResize="1" noEditPoints="1" noAdjustHandles="1" noChangeArrowheads="1" noChangeShapeType="1" noTextEdit="1"/>
              </p:cNvSpPr>
              <p:nvPr/>
            </p:nvSpPr>
            <p:spPr>
              <a:xfrm>
                <a:off x="9704776" y="4130117"/>
                <a:ext cx="531428" cy="338554"/>
              </a:xfrm>
              <a:prstGeom prst="rect">
                <a:avLst/>
              </a:prstGeom>
              <a:blipFill rotWithShape="0">
                <a:blip r:embed="rId38"/>
                <a:stretch>
                  <a:fillRect/>
                </a:stretch>
              </a:blipFill>
            </p:spPr>
            <p:txBody>
              <a:bodyPr/>
              <a:lstStyle/>
              <a:p>
                <a:r>
                  <a:rPr lang="en-US">
                    <a:noFill/>
                  </a:rPr>
                  <a:t> </a:t>
                </a:r>
              </a:p>
            </p:txBody>
          </p:sp>
        </mc:Fallback>
      </mc:AlternateContent>
      <p:grpSp>
        <p:nvGrpSpPr>
          <p:cNvPr id="107" name="Group 106"/>
          <p:cNvGrpSpPr/>
          <p:nvPr/>
        </p:nvGrpSpPr>
        <p:grpSpPr>
          <a:xfrm>
            <a:off x="9704047" y="4129626"/>
            <a:ext cx="531428" cy="352824"/>
            <a:chOff x="9709754" y="4133428"/>
            <a:chExt cx="531428" cy="352824"/>
          </a:xfrm>
        </p:grpSpPr>
        <p:sp>
          <p:nvSpPr>
            <p:cNvPr id="108" name="Rectangle 107"/>
            <p:cNvSpPr/>
            <p:nvPr/>
          </p:nvSpPr>
          <p:spPr>
            <a:xfrm>
              <a:off x="9781003" y="416953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1" name="Rectangle 110"/>
                <p:cNvSpPr/>
                <p:nvPr/>
              </p:nvSpPr>
              <p:spPr>
                <a:xfrm>
                  <a:off x="9709754" y="413342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𝟔</m:t>
                            </m:r>
                          </m:sub>
                        </m:sSub>
                      </m:oMath>
                    </m:oMathPara>
                  </a14:m>
                  <a:endParaRPr lang="en-US" sz="1600" dirty="0"/>
                </a:p>
              </p:txBody>
            </p:sp>
          </mc:Choice>
          <mc:Fallback xmlns="">
            <p:sp>
              <p:nvSpPr>
                <p:cNvPr id="111" name="Rectangle 110"/>
                <p:cNvSpPr>
                  <a:spLocks noRot="1" noChangeAspect="1" noMove="1" noResize="1" noEditPoints="1" noAdjustHandles="1" noChangeArrowheads="1" noChangeShapeType="1" noTextEdit="1"/>
                </p:cNvSpPr>
                <p:nvPr/>
              </p:nvSpPr>
              <p:spPr>
                <a:xfrm>
                  <a:off x="9709754" y="4133428"/>
                  <a:ext cx="531428" cy="338554"/>
                </a:xfrm>
                <a:prstGeom prst="rect">
                  <a:avLst/>
                </a:prstGeom>
                <a:blipFill rotWithShape="0">
                  <a:blip r:embed="rId3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10380159" y="261241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0380158" y="2612414"/>
                <a:ext cx="320121" cy="313588"/>
              </a:xfrm>
              <a:prstGeom prst="rect">
                <a:avLst/>
              </a:prstGeom>
              <a:blipFill rotWithShape="0">
                <a:blip r:embed="rId40"/>
                <a:stretch>
                  <a:fillRect b="-11765"/>
                </a:stretch>
              </a:blipFill>
            </p:spPr>
            <p:txBody>
              <a:bodyPr/>
              <a:lstStyle/>
              <a:p>
                <a:r>
                  <a:rPr lang="en-US">
                    <a:noFill/>
                  </a:rPr>
                  <a:t> </a:t>
                </a:r>
              </a:p>
            </p:txBody>
          </p:sp>
        </mc:Fallback>
      </mc:AlternateContent>
      <p:grpSp>
        <p:nvGrpSpPr>
          <p:cNvPr id="44" name="Group 43"/>
          <p:cNvGrpSpPr/>
          <p:nvPr/>
        </p:nvGrpSpPr>
        <p:grpSpPr>
          <a:xfrm>
            <a:off x="7693027" y="2589304"/>
            <a:ext cx="775495" cy="316717"/>
            <a:chOff x="7683938" y="4775834"/>
            <a:chExt cx="775494" cy="309452"/>
          </a:xfrm>
        </p:grpSpPr>
        <p:sp>
          <p:nvSpPr>
            <p:cNvPr id="45" name="Rectangle 4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Rectangle 50"/>
              <p:cNvSpPr/>
              <p:nvPr/>
            </p:nvSpPr>
            <p:spPr>
              <a:xfrm>
                <a:off x="7665990"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51" name="Rectangle 50"/>
              <p:cNvSpPr>
                <a:spLocks noRot="1" noChangeAspect="1" noMove="1" noResize="1" noEditPoints="1" noAdjustHandles="1" noChangeArrowheads="1" noChangeShapeType="1" noTextEdit="1"/>
              </p:cNvSpPr>
              <p:nvPr/>
            </p:nvSpPr>
            <p:spPr>
              <a:xfrm>
                <a:off x="7665988" y="2547495"/>
                <a:ext cx="451277" cy="338554"/>
              </a:xfrm>
              <a:prstGeom prst="rect">
                <a:avLst/>
              </a:prstGeom>
              <a:blipFill rotWithShape="0">
                <a:blip r:embed="rId4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8011744"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58" name="Rectangle 57"/>
              <p:cNvSpPr>
                <a:spLocks noRot="1" noChangeAspect="1" noMove="1" noResize="1" noEditPoints="1" noAdjustHandles="1" noChangeArrowheads="1" noChangeShapeType="1" noTextEdit="1"/>
              </p:cNvSpPr>
              <p:nvPr/>
            </p:nvSpPr>
            <p:spPr>
              <a:xfrm>
                <a:off x="8011744" y="2557002"/>
                <a:ext cx="531428" cy="338554"/>
              </a:xfrm>
              <a:prstGeom prst="rect">
                <a:avLst/>
              </a:prstGeom>
              <a:blipFill rotWithShape="0">
                <a:blip r:embed="rId42"/>
                <a:stretch>
                  <a:fillRect/>
                </a:stretch>
              </a:blipFill>
            </p:spPr>
            <p:txBody>
              <a:bodyPr/>
              <a:lstStyle/>
              <a:p>
                <a:r>
                  <a:rPr lang="en-US">
                    <a:noFill/>
                  </a:rPr>
                  <a:t> </a:t>
                </a:r>
              </a:p>
            </p:txBody>
          </p:sp>
        </mc:Fallback>
      </mc:AlternateContent>
      <p:sp>
        <p:nvSpPr>
          <p:cNvPr id="74" name="Rectangle 73"/>
          <p:cNvSpPr/>
          <p:nvPr/>
        </p:nvSpPr>
        <p:spPr>
          <a:xfrm>
            <a:off x="10333041"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9775765"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Rectangle 78"/>
              <p:cNvSpPr/>
              <p:nvPr/>
            </p:nvSpPr>
            <p:spPr>
              <a:xfrm>
                <a:off x="9707183"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79" name="Rectangle 78"/>
              <p:cNvSpPr>
                <a:spLocks noRot="1" noChangeAspect="1" noMove="1" noResize="1" noEditPoints="1" noAdjustHandles="1" noChangeArrowheads="1" noChangeShapeType="1" noTextEdit="1"/>
              </p:cNvSpPr>
              <p:nvPr/>
            </p:nvSpPr>
            <p:spPr>
              <a:xfrm>
                <a:off x="9707183" y="2557002"/>
                <a:ext cx="531428" cy="338554"/>
              </a:xfrm>
              <a:prstGeom prst="rect">
                <a:avLst/>
              </a:prstGeom>
              <a:blipFill rotWithShape="0">
                <a:blip r:embed="rId43"/>
                <a:stretch>
                  <a:fillRect/>
                </a:stretch>
              </a:blipFill>
            </p:spPr>
            <p:txBody>
              <a:bodyPr/>
              <a:lstStyle/>
              <a:p>
                <a:r>
                  <a:rPr lang="en-US">
                    <a:noFill/>
                  </a:rPr>
                  <a:t> </a:t>
                </a:r>
              </a:p>
            </p:txBody>
          </p:sp>
        </mc:Fallback>
      </mc:AlternateContent>
      <p:grpSp>
        <p:nvGrpSpPr>
          <p:cNvPr id="85" name="Group 84"/>
          <p:cNvGrpSpPr/>
          <p:nvPr/>
        </p:nvGrpSpPr>
        <p:grpSpPr>
          <a:xfrm>
            <a:off x="9706460" y="2556682"/>
            <a:ext cx="531429" cy="349019"/>
            <a:chOff x="9706438" y="2556671"/>
            <a:chExt cx="531427" cy="349018"/>
          </a:xfrm>
        </p:grpSpPr>
        <p:sp>
          <p:nvSpPr>
            <p:cNvPr id="114" name="Rectangle 113"/>
            <p:cNvSpPr/>
            <p:nvPr/>
          </p:nvSpPr>
          <p:spPr>
            <a:xfrm>
              <a:off x="9775020" y="2588973"/>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5" name="Rectangle 114"/>
                <p:cNvSpPr/>
                <p:nvPr/>
              </p:nvSpPr>
              <p:spPr>
                <a:xfrm>
                  <a:off x="9706438" y="2556671"/>
                  <a:ext cx="531427" cy="338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115" name="Rectangle 114"/>
                <p:cNvSpPr>
                  <a:spLocks noRot="1" noChangeAspect="1" noMove="1" noResize="1" noEditPoints="1" noAdjustHandles="1" noChangeArrowheads="1" noChangeShapeType="1" noTextEdit="1"/>
                </p:cNvSpPr>
                <p:nvPr/>
              </p:nvSpPr>
              <p:spPr>
                <a:xfrm>
                  <a:off x="9706438" y="2556671"/>
                  <a:ext cx="531428" cy="338554"/>
                </a:xfrm>
                <a:prstGeom prst="rect">
                  <a:avLst/>
                </a:prstGeom>
                <a:blipFill rotWithShape="0">
                  <a:blip r:embed="rId44"/>
                  <a:stretch>
                    <a:fillRect/>
                  </a:stretch>
                </a:blipFill>
              </p:spPr>
              <p:txBody>
                <a:bodyPr/>
                <a:lstStyle/>
                <a:p>
                  <a:r>
                    <a:rPr lang="en-US">
                      <a:noFill/>
                    </a:rPr>
                    <a:t> </a:t>
                  </a:r>
                </a:p>
              </p:txBody>
            </p:sp>
          </mc:Fallback>
        </mc:AlternateContent>
      </p:grpSp>
      <p:pic>
        <p:nvPicPr>
          <p:cNvPr id="2050" name="Picture 2" descr="Image result for x"/>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808605" y="3422648"/>
            <a:ext cx="456659" cy="4566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2" name="TextBox 111"/>
              <p:cNvSpPr txBox="1"/>
              <p:nvPr/>
            </p:nvSpPr>
            <p:spPr>
              <a:xfrm>
                <a:off x="7214824" y="25566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7214824" y="2556670"/>
                <a:ext cx="377026" cy="369332"/>
              </a:xfrm>
              <a:prstGeom prst="rect">
                <a:avLst/>
              </a:prstGeom>
              <a:blipFill rotWithShape="0">
                <a:blip r:embed="rId4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7220419" y="416572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7220419" y="4165726"/>
                <a:ext cx="377026" cy="369332"/>
              </a:xfrm>
              <a:prstGeom prst="rect">
                <a:avLst/>
              </a:prstGeom>
              <a:blipFill rotWithShape="0">
                <a:blip r:embed="rId4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960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66667E-6 2.22222E-6 L -0.09492 0.00046 " pathEditMode="relative" rAng="0" ptsTypes="AA">
                                      <p:cBhvr>
                                        <p:cTn id="8" dur="500" fill="hold"/>
                                        <p:tgtEl>
                                          <p:spTgt spid="107"/>
                                        </p:tgtEl>
                                        <p:attrNameLst>
                                          <p:attrName>ppt_x</p:attrName>
                                          <p:attrName>ppt_y</p:attrName>
                                        </p:attrNameLst>
                                      </p:cBhvr>
                                      <p:rCtr x="-4753" y="23"/>
                                    </p:animMotion>
                                  </p:childTnLst>
                                </p:cTn>
                              </p:par>
                              <p:par>
                                <p:cTn id="9" presetID="42" presetClass="path" presetSubtype="0" accel="50000" decel="50000" fill="hold" nodeType="withEffect">
                                  <p:stCondLst>
                                    <p:cond delay="0"/>
                                  </p:stCondLst>
                                  <p:childTnLst>
                                    <p:animMotion origin="layout" path="M 1.45833E-6 1.85185E-6 L -0.0987 -0.0007 " pathEditMode="relative" rAng="0" ptsTypes="AA">
                                      <p:cBhvr>
                                        <p:cTn id="10" dur="500" fill="hold"/>
                                        <p:tgtEl>
                                          <p:spTgt spid="85"/>
                                        </p:tgtEl>
                                        <p:attrNameLst>
                                          <p:attrName>ppt_x</p:attrName>
                                          <p:attrName>ppt_y</p:attrName>
                                        </p:attrNameLst>
                                      </p:cBhvr>
                                      <p:rCtr x="-4935" y="-46"/>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7"/>
          <p:cNvSpPr/>
          <p:nvPr/>
        </p:nvSpPr>
        <p:spPr>
          <a:xfrm flipH="1">
            <a:off x="9124168" y="5499479"/>
            <a:ext cx="568325" cy="314325"/>
          </a:xfrm>
          <a:custGeom>
            <a:avLst/>
            <a:gdLst>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37080"/>
              <a:gd name="connsiteX1" fmla="*/ 563564 w 636624"/>
              <a:gd name="connsiteY1" fmla="*/ 1 h 337080"/>
              <a:gd name="connsiteX2" fmla="*/ 568326 w 636624"/>
              <a:gd name="connsiteY2" fmla="*/ 314326 h 337080"/>
              <a:gd name="connsiteX3" fmla="*/ 1 w 636624"/>
              <a:gd name="connsiteY3" fmla="*/ 309563 h 337080"/>
              <a:gd name="connsiteX0" fmla="*/ 1 w 636624"/>
              <a:gd name="connsiteY0" fmla="*/ 309563 h 336057"/>
              <a:gd name="connsiteX1" fmla="*/ 563564 w 636624"/>
              <a:gd name="connsiteY1" fmla="*/ 1 h 336057"/>
              <a:gd name="connsiteX2" fmla="*/ 568326 w 636624"/>
              <a:gd name="connsiteY2" fmla="*/ 314326 h 336057"/>
              <a:gd name="connsiteX3" fmla="*/ 1 w 636624"/>
              <a:gd name="connsiteY3" fmla="*/ 309563 h 336057"/>
              <a:gd name="connsiteX0" fmla="*/ 1 w 636624"/>
              <a:gd name="connsiteY0" fmla="*/ 309563 h 314326"/>
              <a:gd name="connsiteX1" fmla="*/ 563564 w 636624"/>
              <a:gd name="connsiteY1" fmla="*/ 1 h 314326"/>
              <a:gd name="connsiteX2" fmla="*/ 568326 w 636624"/>
              <a:gd name="connsiteY2" fmla="*/ 314326 h 314326"/>
              <a:gd name="connsiteX3" fmla="*/ 1 w 636624"/>
              <a:gd name="connsiteY3" fmla="*/ 309563 h 314326"/>
              <a:gd name="connsiteX0" fmla="*/ 1 w 606933"/>
              <a:gd name="connsiteY0" fmla="*/ 309563 h 314326"/>
              <a:gd name="connsiteX1" fmla="*/ 563564 w 606933"/>
              <a:gd name="connsiteY1" fmla="*/ 1 h 314326"/>
              <a:gd name="connsiteX2" fmla="*/ 568326 w 606933"/>
              <a:gd name="connsiteY2" fmla="*/ 314326 h 314326"/>
              <a:gd name="connsiteX3" fmla="*/ 1 w 606933"/>
              <a:gd name="connsiteY3" fmla="*/ 309563 h 314326"/>
              <a:gd name="connsiteX0" fmla="*/ 1 w 568326"/>
              <a:gd name="connsiteY0" fmla="*/ 309563 h 314326"/>
              <a:gd name="connsiteX1" fmla="*/ 563564 w 568326"/>
              <a:gd name="connsiteY1" fmla="*/ 1 h 314326"/>
              <a:gd name="connsiteX2" fmla="*/ 568326 w 568326"/>
              <a:gd name="connsiteY2" fmla="*/ 314326 h 314326"/>
              <a:gd name="connsiteX3" fmla="*/ 1 w 568326"/>
              <a:gd name="connsiteY3" fmla="*/ 309563 h 314326"/>
              <a:gd name="connsiteX0" fmla="*/ 1 w 568326"/>
              <a:gd name="connsiteY0" fmla="*/ 309562 h 314325"/>
              <a:gd name="connsiteX1" fmla="*/ 563564 w 568326"/>
              <a:gd name="connsiteY1" fmla="*/ 0 h 314325"/>
              <a:gd name="connsiteX2" fmla="*/ 568326 w 568326"/>
              <a:gd name="connsiteY2" fmla="*/ 314325 h 314325"/>
              <a:gd name="connsiteX3" fmla="*/ 1 w 568326"/>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Lst>
            <a:ahLst/>
            <a:cxnLst>
              <a:cxn ang="0">
                <a:pos x="connsiteX0" y="connsiteY0"/>
              </a:cxn>
              <a:cxn ang="0">
                <a:pos x="connsiteX1" y="connsiteY1"/>
              </a:cxn>
              <a:cxn ang="0">
                <a:pos x="connsiteX2" y="connsiteY2"/>
              </a:cxn>
              <a:cxn ang="0">
                <a:pos x="connsiteX3" y="connsiteY3"/>
              </a:cxn>
            </a:cxnLst>
            <a:rect l="l" t="t" r="r" b="b"/>
            <a:pathLst>
              <a:path w="568325" h="314325">
                <a:moveTo>
                  <a:pt x="0" y="309562"/>
                </a:moveTo>
                <a:cubicBezTo>
                  <a:pt x="315118" y="300038"/>
                  <a:pt x="476780" y="86519"/>
                  <a:pt x="563563" y="0"/>
                </a:cubicBezTo>
                <a:cubicBezTo>
                  <a:pt x="564622" y="78581"/>
                  <a:pt x="568324" y="227013"/>
                  <a:pt x="568325" y="314325"/>
                </a:cubicBezTo>
                <a:lnTo>
                  <a:pt x="0" y="3095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49" name="Freeform 2048"/>
          <p:cNvSpPr/>
          <p:nvPr/>
        </p:nvSpPr>
        <p:spPr>
          <a:xfrm>
            <a:off x="8566151" y="5500688"/>
            <a:ext cx="568325" cy="314325"/>
          </a:xfrm>
          <a:custGeom>
            <a:avLst/>
            <a:gdLst>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50696"/>
              <a:gd name="connsiteX1" fmla="*/ 563564 w 636624"/>
              <a:gd name="connsiteY1" fmla="*/ 1 h 350696"/>
              <a:gd name="connsiteX2" fmla="*/ 568326 w 636624"/>
              <a:gd name="connsiteY2" fmla="*/ 314326 h 350696"/>
              <a:gd name="connsiteX3" fmla="*/ 1 w 636624"/>
              <a:gd name="connsiteY3" fmla="*/ 309563 h 350696"/>
              <a:gd name="connsiteX0" fmla="*/ 1 w 636624"/>
              <a:gd name="connsiteY0" fmla="*/ 309563 h 337080"/>
              <a:gd name="connsiteX1" fmla="*/ 563564 w 636624"/>
              <a:gd name="connsiteY1" fmla="*/ 1 h 337080"/>
              <a:gd name="connsiteX2" fmla="*/ 568326 w 636624"/>
              <a:gd name="connsiteY2" fmla="*/ 314326 h 337080"/>
              <a:gd name="connsiteX3" fmla="*/ 1 w 636624"/>
              <a:gd name="connsiteY3" fmla="*/ 309563 h 337080"/>
              <a:gd name="connsiteX0" fmla="*/ 1 w 636624"/>
              <a:gd name="connsiteY0" fmla="*/ 309563 h 336057"/>
              <a:gd name="connsiteX1" fmla="*/ 563564 w 636624"/>
              <a:gd name="connsiteY1" fmla="*/ 1 h 336057"/>
              <a:gd name="connsiteX2" fmla="*/ 568326 w 636624"/>
              <a:gd name="connsiteY2" fmla="*/ 314326 h 336057"/>
              <a:gd name="connsiteX3" fmla="*/ 1 w 636624"/>
              <a:gd name="connsiteY3" fmla="*/ 309563 h 336057"/>
              <a:gd name="connsiteX0" fmla="*/ 1 w 636624"/>
              <a:gd name="connsiteY0" fmla="*/ 309563 h 314326"/>
              <a:gd name="connsiteX1" fmla="*/ 563564 w 636624"/>
              <a:gd name="connsiteY1" fmla="*/ 1 h 314326"/>
              <a:gd name="connsiteX2" fmla="*/ 568326 w 636624"/>
              <a:gd name="connsiteY2" fmla="*/ 314326 h 314326"/>
              <a:gd name="connsiteX3" fmla="*/ 1 w 636624"/>
              <a:gd name="connsiteY3" fmla="*/ 309563 h 314326"/>
              <a:gd name="connsiteX0" fmla="*/ 1 w 606933"/>
              <a:gd name="connsiteY0" fmla="*/ 309563 h 314326"/>
              <a:gd name="connsiteX1" fmla="*/ 563564 w 606933"/>
              <a:gd name="connsiteY1" fmla="*/ 1 h 314326"/>
              <a:gd name="connsiteX2" fmla="*/ 568326 w 606933"/>
              <a:gd name="connsiteY2" fmla="*/ 314326 h 314326"/>
              <a:gd name="connsiteX3" fmla="*/ 1 w 606933"/>
              <a:gd name="connsiteY3" fmla="*/ 309563 h 314326"/>
              <a:gd name="connsiteX0" fmla="*/ 1 w 568326"/>
              <a:gd name="connsiteY0" fmla="*/ 309563 h 314326"/>
              <a:gd name="connsiteX1" fmla="*/ 563564 w 568326"/>
              <a:gd name="connsiteY1" fmla="*/ 1 h 314326"/>
              <a:gd name="connsiteX2" fmla="*/ 568326 w 568326"/>
              <a:gd name="connsiteY2" fmla="*/ 314326 h 314326"/>
              <a:gd name="connsiteX3" fmla="*/ 1 w 568326"/>
              <a:gd name="connsiteY3" fmla="*/ 309563 h 314326"/>
              <a:gd name="connsiteX0" fmla="*/ 1 w 568326"/>
              <a:gd name="connsiteY0" fmla="*/ 309562 h 314325"/>
              <a:gd name="connsiteX1" fmla="*/ 563564 w 568326"/>
              <a:gd name="connsiteY1" fmla="*/ 0 h 314325"/>
              <a:gd name="connsiteX2" fmla="*/ 568326 w 568326"/>
              <a:gd name="connsiteY2" fmla="*/ 314325 h 314325"/>
              <a:gd name="connsiteX3" fmla="*/ 1 w 568326"/>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 name="connsiteX0" fmla="*/ 0 w 568325"/>
              <a:gd name="connsiteY0" fmla="*/ 309562 h 314325"/>
              <a:gd name="connsiteX1" fmla="*/ 563563 w 568325"/>
              <a:gd name="connsiteY1" fmla="*/ 0 h 314325"/>
              <a:gd name="connsiteX2" fmla="*/ 568325 w 568325"/>
              <a:gd name="connsiteY2" fmla="*/ 314325 h 314325"/>
              <a:gd name="connsiteX3" fmla="*/ 0 w 568325"/>
              <a:gd name="connsiteY3" fmla="*/ 309562 h 314325"/>
            </a:gdLst>
            <a:ahLst/>
            <a:cxnLst>
              <a:cxn ang="0">
                <a:pos x="connsiteX0" y="connsiteY0"/>
              </a:cxn>
              <a:cxn ang="0">
                <a:pos x="connsiteX1" y="connsiteY1"/>
              </a:cxn>
              <a:cxn ang="0">
                <a:pos x="connsiteX2" y="connsiteY2"/>
              </a:cxn>
              <a:cxn ang="0">
                <a:pos x="connsiteX3" y="connsiteY3"/>
              </a:cxn>
            </a:cxnLst>
            <a:rect l="l" t="t" r="r" b="b"/>
            <a:pathLst>
              <a:path w="568325" h="314325">
                <a:moveTo>
                  <a:pt x="0" y="309562"/>
                </a:moveTo>
                <a:cubicBezTo>
                  <a:pt x="315118" y="300038"/>
                  <a:pt x="476780" y="86519"/>
                  <a:pt x="563563" y="0"/>
                </a:cubicBezTo>
                <a:cubicBezTo>
                  <a:pt x="564622" y="78581"/>
                  <a:pt x="568324" y="227013"/>
                  <a:pt x="568325" y="314325"/>
                </a:cubicBezTo>
                <a:lnTo>
                  <a:pt x="0" y="309562"/>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33"/>
          <p:cNvSpPr/>
          <p:nvPr/>
        </p:nvSpPr>
        <p:spPr>
          <a:xfrm>
            <a:off x="8011021" y="3992744"/>
            <a:ext cx="5390187" cy="1824907"/>
          </a:xfrm>
          <a:custGeom>
            <a:avLst/>
            <a:gdLst>
              <a:gd name="connsiteX0" fmla="*/ 0 w 5105058"/>
              <a:gd name="connsiteY0" fmla="*/ 1824700 h 1997130"/>
              <a:gd name="connsiteX1" fmla="*/ 1668882 w 5105058"/>
              <a:gd name="connsiteY1" fmla="*/ 1820599 h 1997130"/>
              <a:gd name="connsiteX2" fmla="*/ 3321363 w 5105058"/>
              <a:gd name="connsiteY2" fmla="*/ 0 h 1997130"/>
              <a:gd name="connsiteX3" fmla="*/ 5105058 w 5105058"/>
              <a:gd name="connsiteY3" fmla="*/ 1816499 h 1997130"/>
              <a:gd name="connsiteX0" fmla="*/ 0 w 5105058"/>
              <a:gd name="connsiteY0" fmla="*/ 1824700 h 1892287"/>
              <a:gd name="connsiteX1" fmla="*/ 1668882 w 5105058"/>
              <a:gd name="connsiteY1" fmla="*/ 1820599 h 1892287"/>
              <a:gd name="connsiteX2" fmla="*/ 3321363 w 5105058"/>
              <a:gd name="connsiteY2" fmla="*/ 0 h 1892287"/>
              <a:gd name="connsiteX3" fmla="*/ 5105058 w 5105058"/>
              <a:gd name="connsiteY3" fmla="*/ 1816499 h 1892287"/>
              <a:gd name="connsiteX0" fmla="*/ 0 w 5105058"/>
              <a:gd name="connsiteY0" fmla="*/ 1824700 h 1824700"/>
              <a:gd name="connsiteX1" fmla="*/ 1668882 w 5105058"/>
              <a:gd name="connsiteY1" fmla="*/ 1820599 h 1824700"/>
              <a:gd name="connsiteX2" fmla="*/ 3321363 w 5105058"/>
              <a:gd name="connsiteY2" fmla="*/ 0 h 1824700"/>
              <a:gd name="connsiteX3" fmla="*/ 5105058 w 5105058"/>
              <a:gd name="connsiteY3" fmla="*/ 1816499 h 1824700"/>
              <a:gd name="connsiteX0" fmla="*/ 0 w 5105058"/>
              <a:gd name="connsiteY0" fmla="*/ 1824700 h 1824700"/>
              <a:gd name="connsiteX1" fmla="*/ 1668882 w 5105058"/>
              <a:gd name="connsiteY1" fmla="*/ 1820599 h 1824700"/>
              <a:gd name="connsiteX2" fmla="*/ 3321363 w 5105058"/>
              <a:gd name="connsiteY2" fmla="*/ 0 h 1824700"/>
              <a:gd name="connsiteX3" fmla="*/ 5105058 w 5105058"/>
              <a:gd name="connsiteY3" fmla="*/ 1816499 h 1824700"/>
              <a:gd name="connsiteX0" fmla="*/ 0 w 5105058"/>
              <a:gd name="connsiteY0" fmla="*/ 1831353 h 1831353"/>
              <a:gd name="connsiteX1" fmla="*/ 1668882 w 5105058"/>
              <a:gd name="connsiteY1" fmla="*/ 1827252 h 1831353"/>
              <a:gd name="connsiteX2" fmla="*/ 2251146 w 5105058"/>
              <a:gd name="connsiteY2" fmla="*/ 1232688 h 1831353"/>
              <a:gd name="connsiteX3" fmla="*/ 3321363 w 5105058"/>
              <a:gd name="connsiteY3" fmla="*/ 6653 h 1831353"/>
              <a:gd name="connsiteX4" fmla="*/ 5105058 w 5105058"/>
              <a:gd name="connsiteY4" fmla="*/ 1823152 h 1831353"/>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1474 h 1868774"/>
              <a:gd name="connsiteX1" fmla="*/ 1668882 w 5105058"/>
              <a:gd name="connsiteY1" fmla="*/ 1827373 h 1868774"/>
              <a:gd name="connsiteX2" fmla="*/ 2636588 w 5105058"/>
              <a:gd name="connsiteY2" fmla="*/ 1257412 h 1868774"/>
              <a:gd name="connsiteX3" fmla="*/ 3321363 w 5105058"/>
              <a:gd name="connsiteY3" fmla="*/ 6774 h 1868774"/>
              <a:gd name="connsiteX4" fmla="*/ 5105058 w 5105058"/>
              <a:gd name="connsiteY4" fmla="*/ 1823273 h 1868774"/>
              <a:gd name="connsiteX0" fmla="*/ 0 w 5105058"/>
              <a:gd name="connsiteY0" fmla="*/ 1831474 h 1831474"/>
              <a:gd name="connsiteX1" fmla="*/ 1668882 w 5105058"/>
              <a:gd name="connsiteY1" fmla="*/ 1827373 h 1831474"/>
              <a:gd name="connsiteX2" fmla="*/ 2636588 w 5105058"/>
              <a:gd name="connsiteY2" fmla="*/ 1257412 h 1831474"/>
              <a:gd name="connsiteX3" fmla="*/ 3321363 w 5105058"/>
              <a:gd name="connsiteY3" fmla="*/ 6774 h 1831474"/>
              <a:gd name="connsiteX4" fmla="*/ 5105058 w 5105058"/>
              <a:gd name="connsiteY4" fmla="*/ 1823273 h 183147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31356 h 1868353"/>
              <a:gd name="connsiteX1" fmla="*/ 1668882 w 5105058"/>
              <a:gd name="connsiteY1" fmla="*/ 1827255 h 1868353"/>
              <a:gd name="connsiteX2" fmla="*/ 2644789 w 5105058"/>
              <a:gd name="connsiteY2" fmla="*/ 1261394 h 1868353"/>
              <a:gd name="connsiteX3" fmla="*/ 3321363 w 5105058"/>
              <a:gd name="connsiteY3" fmla="*/ 6656 h 1868353"/>
              <a:gd name="connsiteX4" fmla="*/ 5105058 w 5105058"/>
              <a:gd name="connsiteY4" fmla="*/ 1823155 h 1868353"/>
              <a:gd name="connsiteX0" fmla="*/ 0 w 5105058"/>
              <a:gd name="connsiteY0" fmla="*/ 1824751 h 1861748"/>
              <a:gd name="connsiteX1" fmla="*/ 1668882 w 5105058"/>
              <a:gd name="connsiteY1" fmla="*/ 1820650 h 1861748"/>
              <a:gd name="connsiteX2" fmla="*/ 2644789 w 5105058"/>
              <a:gd name="connsiteY2" fmla="*/ 1254789 h 1861748"/>
              <a:gd name="connsiteX3" fmla="*/ 3321363 w 5105058"/>
              <a:gd name="connsiteY3" fmla="*/ 51 h 1861748"/>
              <a:gd name="connsiteX4" fmla="*/ 5105058 w 5105058"/>
              <a:gd name="connsiteY4" fmla="*/ 1816550 h 1861748"/>
              <a:gd name="connsiteX0" fmla="*/ 0 w 5105058"/>
              <a:gd name="connsiteY0" fmla="*/ 1824751 h 1824751"/>
              <a:gd name="connsiteX1" fmla="*/ 1668882 w 5105058"/>
              <a:gd name="connsiteY1" fmla="*/ 1820650 h 1824751"/>
              <a:gd name="connsiteX2" fmla="*/ 2644789 w 5105058"/>
              <a:gd name="connsiteY2" fmla="*/ 1254789 h 1824751"/>
              <a:gd name="connsiteX3" fmla="*/ 3321363 w 5105058"/>
              <a:gd name="connsiteY3" fmla="*/ 51 h 1824751"/>
              <a:gd name="connsiteX4" fmla="*/ 5105058 w 5105058"/>
              <a:gd name="connsiteY4" fmla="*/ 1816550 h 1824751"/>
              <a:gd name="connsiteX0" fmla="*/ 0 w 5105058"/>
              <a:gd name="connsiteY0" fmla="*/ 1824751 h 1824751"/>
              <a:gd name="connsiteX1" fmla="*/ 1668882 w 5105058"/>
              <a:gd name="connsiteY1" fmla="*/ 1820650 h 1824751"/>
              <a:gd name="connsiteX2" fmla="*/ 2644789 w 5105058"/>
              <a:gd name="connsiteY2" fmla="*/ 1254789 h 1824751"/>
              <a:gd name="connsiteX3" fmla="*/ 3321363 w 5105058"/>
              <a:gd name="connsiteY3" fmla="*/ 51 h 1824751"/>
              <a:gd name="connsiteX4" fmla="*/ 5105058 w 5105058"/>
              <a:gd name="connsiteY4" fmla="*/ 1816550 h 182475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4157855 w 5105058"/>
              <a:gd name="connsiteY4" fmla="*/ 1217866 h 1824731"/>
              <a:gd name="connsiteX5" fmla="*/ 5105058 w 5105058"/>
              <a:gd name="connsiteY5" fmla="*/ 1816530 h 182473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3981535 w 5105058"/>
              <a:gd name="connsiteY4" fmla="*/ 1217866 h 1824731"/>
              <a:gd name="connsiteX5" fmla="*/ 5105058 w 5105058"/>
              <a:gd name="connsiteY5" fmla="*/ 1816530 h 182473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3981535 w 5105058"/>
              <a:gd name="connsiteY4" fmla="*/ 1217866 h 1824731"/>
              <a:gd name="connsiteX5" fmla="*/ 5105058 w 5105058"/>
              <a:gd name="connsiteY5" fmla="*/ 1816530 h 1824731"/>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3436176"/>
              <a:gd name="connsiteY0" fmla="*/ 1820632 h 1823810"/>
              <a:gd name="connsiteX1" fmla="*/ 975907 w 3436176"/>
              <a:gd name="connsiteY1" fmla="*/ 1254771 h 1823810"/>
              <a:gd name="connsiteX2" fmla="*/ 1652481 w 3436176"/>
              <a:gd name="connsiteY2" fmla="*/ 33 h 1823810"/>
              <a:gd name="connsiteX3" fmla="*/ 2312653 w 3436176"/>
              <a:gd name="connsiteY3" fmla="*/ 1217868 h 1823810"/>
              <a:gd name="connsiteX4" fmla="*/ 3436176 w 3436176"/>
              <a:gd name="connsiteY4" fmla="*/ 1816532 h 1823810"/>
              <a:gd name="connsiteX0" fmla="*/ 0 w 3436176"/>
              <a:gd name="connsiteY0" fmla="*/ 1820630 h 1861634"/>
              <a:gd name="connsiteX1" fmla="*/ 975907 w 3436176"/>
              <a:gd name="connsiteY1" fmla="*/ 1254769 h 1861634"/>
              <a:gd name="connsiteX2" fmla="*/ 1652481 w 3436176"/>
              <a:gd name="connsiteY2" fmla="*/ 31 h 1861634"/>
              <a:gd name="connsiteX3" fmla="*/ 2312653 w 3436176"/>
              <a:gd name="connsiteY3" fmla="*/ 1217866 h 1861634"/>
              <a:gd name="connsiteX4" fmla="*/ 3277513 w 3436176"/>
              <a:gd name="connsiteY4" fmla="*/ 1817505 h 1861634"/>
              <a:gd name="connsiteX5" fmla="*/ 3436176 w 3436176"/>
              <a:gd name="connsiteY5" fmla="*/ 1816530 h 1861634"/>
              <a:gd name="connsiteX0" fmla="*/ 0 w 3436176"/>
              <a:gd name="connsiteY0" fmla="*/ 1820630 h 1861634"/>
              <a:gd name="connsiteX1" fmla="*/ 975907 w 3436176"/>
              <a:gd name="connsiteY1" fmla="*/ 1254769 h 1861634"/>
              <a:gd name="connsiteX2" fmla="*/ 1652481 w 3436176"/>
              <a:gd name="connsiteY2" fmla="*/ 31 h 1861634"/>
              <a:gd name="connsiteX3" fmla="*/ 2312653 w 3436176"/>
              <a:gd name="connsiteY3" fmla="*/ 1217866 h 1861634"/>
              <a:gd name="connsiteX4" fmla="*/ 3277513 w 3436176"/>
              <a:gd name="connsiteY4" fmla="*/ 1817505 h 1861634"/>
              <a:gd name="connsiteX5" fmla="*/ 3436176 w 3436176"/>
              <a:gd name="connsiteY5" fmla="*/ 1816530 h 1861634"/>
              <a:gd name="connsiteX0" fmla="*/ 0 w 3436176"/>
              <a:gd name="connsiteY0" fmla="*/ 1820630 h 1861634"/>
              <a:gd name="connsiteX1" fmla="*/ 975907 w 3436176"/>
              <a:gd name="connsiteY1" fmla="*/ 1254769 h 1861634"/>
              <a:gd name="connsiteX2" fmla="*/ 1652481 w 3436176"/>
              <a:gd name="connsiteY2" fmla="*/ 31 h 1861634"/>
              <a:gd name="connsiteX3" fmla="*/ 2312653 w 3436176"/>
              <a:gd name="connsiteY3" fmla="*/ 1217866 h 1861634"/>
              <a:gd name="connsiteX4" fmla="*/ 3277513 w 3436176"/>
              <a:gd name="connsiteY4" fmla="*/ 1817505 h 1861634"/>
              <a:gd name="connsiteX5" fmla="*/ 3436176 w 3436176"/>
              <a:gd name="connsiteY5" fmla="*/ 1816530 h 1861634"/>
              <a:gd name="connsiteX0" fmla="*/ 0 w 3560502"/>
              <a:gd name="connsiteY0" fmla="*/ 1820630 h 1820630"/>
              <a:gd name="connsiteX1" fmla="*/ 975907 w 3560502"/>
              <a:gd name="connsiteY1" fmla="*/ 1254769 h 1820630"/>
              <a:gd name="connsiteX2" fmla="*/ 1652481 w 3560502"/>
              <a:gd name="connsiteY2" fmla="*/ 31 h 1820630"/>
              <a:gd name="connsiteX3" fmla="*/ 2312653 w 3560502"/>
              <a:gd name="connsiteY3" fmla="*/ 1217866 h 1820630"/>
              <a:gd name="connsiteX4" fmla="*/ 3277513 w 3560502"/>
              <a:gd name="connsiteY4" fmla="*/ 1817505 h 1820630"/>
              <a:gd name="connsiteX5" fmla="*/ 3436176 w 3560502"/>
              <a:gd name="connsiteY5" fmla="*/ 1816530 h 1820630"/>
              <a:gd name="connsiteX0" fmla="*/ 0 w 3560502"/>
              <a:gd name="connsiteY0" fmla="*/ 1820630 h 1820630"/>
              <a:gd name="connsiteX1" fmla="*/ 975907 w 3560502"/>
              <a:gd name="connsiteY1" fmla="*/ 1254769 h 1820630"/>
              <a:gd name="connsiteX2" fmla="*/ 1652481 w 3560502"/>
              <a:gd name="connsiteY2" fmla="*/ 31 h 1820630"/>
              <a:gd name="connsiteX3" fmla="*/ 2312653 w 3560502"/>
              <a:gd name="connsiteY3" fmla="*/ 1217866 h 1820630"/>
              <a:gd name="connsiteX4" fmla="*/ 3277513 w 3560502"/>
              <a:gd name="connsiteY4" fmla="*/ 1817505 h 1820630"/>
              <a:gd name="connsiteX5" fmla="*/ 3436176 w 3560502"/>
              <a:gd name="connsiteY5" fmla="*/ 1816530 h 1820630"/>
              <a:gd name="connsiteX0" fmla="*/ 0 w 3560502"/>
              <a:gd name="connsiteY0" fmla="*/ 1820630 h 1820630"/>
              <a:gd name="connsiteX1" fmla="*/ 975907 w 3560502"/>
              <a:gd name="connsiteY1" fmla="*/ 1254769 h 1820630"/>
              <a:gd name="connsiteX2" fmla="*/ 1652481 w 3560502"/>
              <a:gd name="connsiteY2" fmla="*/ 31 h 1820630"/>
              <a:gd name="connsiteX3" fmla="*/ 2312653 w 3560502"/>
              <a:gd name="connsiteY3" fmla="*/ 1217866 h 1820630"/>
              <a:gd name="connsiteX4" fmla="*/ 3277513 w 3560502"/>
              <a:gd name="connsiteY4" fmla="*/ 1817505 h 1820630"/>
              <a:gd name="connsiteX5" fmla="*/ 3436176 w 3560502"/>
              <a:gd name="connsiteY5" fmla="*/ 1816530 h 1820630"/>
              <a:gd name="connsiteX0" fmla="*/ 0 w 5346791"/>
              <a:gd name="connsiteY0" fmla="*/ 1820630 h 1861634"/>
              <a:gd name="connsiteX1" fmla="*/ 975907 w 5346791"/>
              <a:gd name="connsiteY1" fmla="*/ 1254769 h 1861634"/>
              <a:gd name="connsiteX2" fmla="*/ 1652481 w 5346791"/>
              <a:gd name="connsiteY2" fmla="*/ 31 h 1861634"/>
              <a:gd name="connsiteX3" fmla="*/ 2312653 w 5346791"/>
              <a:gd name="connsiteY3" fmla="*/ 1217866 h 1861634"/>
              <a:gd name="connsiteX4" fmla="*/ 3277513 w 5346791"/>
              <a:gd name="connsiteY4" fmla="*/ 1817505 h 1861634"/>
              <a:gd name="connsiteX5" fmla="*/ 5346791 w 5346791"/>
              <a:gd name="connsiteY5" fmla="*/ 1816530 h 1861634"/>
              <a:gd name="connsiteX0" fmla="*/ 0 w 5346791"/>
              <a:gd name="connsiteY0" fmla="*/ 1820630 h 1821005"/>
              <a:gd name="connsiteX1" fmla="*/ 975907 w 5346791"/>
              <a:gd name="connsiteY1" fmla="*/ 1254769 h 1821005"/>
              <a:gd name="connsiteX2" fmla="*/ 1652481 w 5346791"/>
              <a:gd name="connsiteY2" fmla="*/ 31 h 1821005"/>
              <a:gd name="connsiteX3" fmla="*/ 2312653 w 5346791"/>
              <a:gd name="connsiteY3" fmla="*/ 1217866 h 1821005"/>
              <a:gd name="connsiteX4" fmla="*/ 3277513 w 5346791"/>
              <a:gd name="connsiteY4" fmla="*/ 1817505 h 1821005"/>
              <a:gd name="connsiteX5" fmla="*/ 5346791 w 5346791"/>
              <a:gd name="connsiteY5" fmla="*/ 1816530 h 1821005"/>
              <a:gd name="connsiteX0" fmla="*/ 0 w 5346791"/>
              <a:gd name="connsiteY0" fmla="*/ 1836127 h 1836502"/>
              <a:gd name="connsiteX1" fmla="*/ 975907 w 5346791"/>
              <a:gd name="connsiteY1" fmla="*/ 1270266 h 1836502"/>
              <a:gd name="connsiteX2" fmla="*/ 1652481 w 5346791"/>
              <a:gd name="connsiteY2" fmla="*/ 30 h 1836502"/>
              <a:gd name="connsiteX3" fmla="*/ 2312653 w 5346791"/>
              <a:gd name="connsiteY3" fmla="*/ 1233363 h 1836502"/>
              <a:gd name="connsiteX4" fmla="*/ 3277513 w 5346791"/>
              <a:gd name="connsiteY4" fmla="*/ 1833002 h 1836502"/>
              <a:gd name="connsiteX5" fmla="*/ 5346791 w 5346791"/>
              <a:gd name="connsiteY5" fmla="*/ 1832027 h 1836502"/>
              <a:gd name="connsiteX0" fmla="*/ 0 w 5346791"/>
              <a:gd name="connsiteY0" fmla="*/ 1836127 h 1836502"/>
              <a:gd name="connsiteX1" fmla="*/ 975907 w 5346791"/>
              <a:gd name="connsiteY1" fmla="*/ 1270266 h 1836502"/>
              <a:gd name="connsiteX2" fmla="*/ 1652481 w 5346791"/>
              <a:gd name="connsiteY2" fmla="*/ 30 h 1836502"/>
              <a:gd name="connsiteX3" fmla="*/ 2312653 w 5346791"/>
              <a:gd name="connsiteY3" fmla="*/ 1233363 h 1836502"/>
              <a:gd name="connsiteX4" fmla="*/ 3277513 w 5346791"/>
              <a:gd name="connsiteY4" fmla="*/ 1833002 h 1836502"/>
              <a:gd name="connsiteX5" fmla="*/ 5346791 w 5346791"/>
              <a:gd name="connsiteY5" fmla="*/ 1832027 h 1836502"/>
              <a:gd name="connsiteX0" fmla="*/ 0 w 5346791"/>
              <a:gd name="connsiteY0" fmla="*/ 1836127 h 1836502"/>
              <a:gd name="connsiteX1" fmla="*/ 975907 w 5346791"/>
              <a:gd name="connsiteY1" fmla="*/ 1270266 h 1836502"/>
              <a:gd name="connsiteX2" fmla="*/ 1652481 w 5346791"/>
              <a:gd name="connsiteY2" fmla="*/ 30 h 1836502"/>
              <a:gd name="connsiteX3" fmla="*/ 2312653 w 5346791"/>
              <a:gd name="connsiteY3" fmla="*/ 1233363 h 1836502"/>
              <a:gd name="connsiteX4" fmla="*/ 3277513 w 5346791"/>
              <a:gd name="connsiteY4" fmla="*/ 1833002 h 1836502"/>
              <a:gd name="connsiteX5" fmla="*/ 5346791 w 5346791"/>
              <a:gd name="connsiteY5" fmla="*/ 1832027 h 1836502"/>
              <a:gd name="connsiteX0" fmla="*/ 0 w 5346791"/>
              <a:gd name="connsiteY0" fmla="*/ 1836127 h 1836127"/>
              <a:gd name="connsiteX1" fmla="*/ 975907 w 5346791"/>
              <a:gd name="connsiteY1" fmla="*/ 1270266 h 1836127"/>
              <a:gd name="connsiteX2" fmla="*/ 1652481 w 5346791"/>
              <a:gd name="connsiteY2" fmla="*/ 30 h 1836127"/>
              <a:gd name="connsiteX3" fmla="*/ 2312653 w 5346791"/>
              <a:gd name="connsiteY3" fmla="*/ 1233363 h 1836127"/>
              <a:gd name="connsiteX4" fmla="*/ 3277513 w 5346791"/>
              <a:gd name="connsiteY4" fmla="*/ 1833002 h 1836127"/>
              <a:gd name="connsiteX5" fmla="*/ 5346791 w 5346791"/>
              <a:gd name="connsiteY5" fmla="*/ 1832027 h 1836127"/>
              <a:gd name="connsiteX0" fmla="*/ 0 w 5346791"/>
              <a:gd name="connsiteY0" fmla="*/ 1836128 h 1836128"/>
              <a:gd name="connsiteX1" fmla="*/ 975907 w 5346791"/>
              <a:gd name="connsiteY1" fmla="*/ 1270267 h 1836128"/>
              <a:gd name="connsiteX2" fmla="*/ 1652481 w 5346791"/>
              <a:gd name="connsiteY2" fmla="*/ 31 h 1836128"/>
              <a:gd name="connsiteX3" fmla="*/ 2312653 w 5346791"/>
              <a:gd name="connsiteY3" fmla="*/ 1233364 h 1836128"/>
              <a:gd name="connsiteX4" fmla="*/ 3277513 w 5346791"/>
              <a:gd name="connsiteY4" fmla="*/ 1833003 h 1836128"/>
              <a:gd name="connsiteX5" fmla="*/ 5346791 w 5346791"/>
              <a:gd name="connsiteY5" fmla="*/ 1832028 h 1836128"/>
              <a:gd name="connsiteX0" fmla="*/ 0 w 5346791"/>
              <a:gd name="connsiteY0" fmla="*/ 1836128 h 1836128"/>
              <a:gd name="connsiteX1" fmla="*/ 975907 w 5346791"/>
              <a:gd name="connsiteY1" fmla="*/ 1270267 h 1836128"/>
              <a:gd name="connsiteX2" fmla="*/ 1652481 w 5346791"/>
              <a:gd name="connsiteY2" fmla="*/ 31 h 1836128"/>
              <a:gd name="connsiteX3" fmla="*/ 2312653 w 5346791"/>
              <a:gd name="connsiteY3" fmla="*/ 1233364 h 1836128"/>
              <a:gd name="connsiteX4" fmla="*/ 3277513 w 5346791"/>
              <a:gd name="connsiteY4" fmla="*/ 1833003 h 1836128"/>
              <a:gd name="connsiteX5" fmla="*/ 5346791 w 5346791"/>
              <a:gd name="connsiteY5" fmla="*/ 1832028 h 1836128"/>
              <a:gd name="connsiteX0" fmla="*/ 0 w 5346791"/>
              <a:gd name="connsiteY0" fmla="*/ 1836129 h 1836129"/>
              <a:gd name="connsiteX1" fmla="*/ 975907 w 5346791"/>
              <a:gd name="connsiteY1" fmla="*/ 1270268 h 1836129"/>
              <a:gd name="connsiteX2" fmla="*/ 1652481 w 5346791"/>
              <a:gd name="connsiteY2" fmla="*/ 32 h 1836129"/>
              <a:gd name="connsiteX3" fmla="*/ 2312653 w 5346791"/>
              <a:gd name="connsiteY3" fmla="*/ 1233365 h 1836129"/>
              <a:gd name="connsiteX4" fmla="*/ 3277513 w 5346791"/>
              <a:gd name="connsiteY4" fmla="*/ 1833004 h 1836129"/>
              <a:gd name="connsiteX5" fmla="*/ 5346791 w 5346791"/>
              <a:gd name="connsiteY5" fmla="*/ 1832029 h 1836129"/>
              <a:gd name="connsiteX0" fmla="*/ 0 w 5346791"/>
              <a:gd name="connsiteY0" fmla="*/ 1836105 h 1873012"/>
              <a:gd name="connsiteX1" fmla="*/ 975907 w 5346791"/>
              <a:gd name="connsiteY1" fmla="*/ 1270244 h 1873012"/>
              <a:gd name="connsiteX2" fmla="*/ 1652481 w 5346791"/>
              <a:gd name="connsiteY2" fmla="*/ 8 h 1873012"/>
              <a:gd name="connsiteX3" fmla="*/ 2343650 w 5346791"/>
              <a:gd name="connsiteY3" fmla="*/ 1289135 h 1873012"/>
              <a:gd name="connsiteX4" fmla="*/ 3277513 w 5346791"/>
              <a:gd name="connsiteY4" fmla="*/ 1832980 h 1873012"/>
              <a:gd name="connsiteX5" fmla="*/ 5346791 w 5346791"/>
              <a:gd name="connsiteY5" fmla="*/ 1832005 h 1873012"/>
              <a:gd name="connsiteX0" fmla="*/ 0 w 5346791"/>
              <a:gd name="connsiteY0" fmla="*/ 1836105 h 1837200"/>
              <a:gd name="connsiteX1" fmla="*/ 975907 w 5346791"/>
              <a:gd name="connsiteY1" fmla="*/ 1270244 h 1837200"/>
              <a:gd name="connsiteX2" fmla="*/ 1652481 w 5346791"/>
              <a:gd name="connsiteY2" fmla="*/ 8 h 1837200"/>
              <a:gd name="connsiteX3" fmla="*/ 2343650 w 5346791"/>
              <a:gd name="connsiteY3" fmla="*/ 1289135 h 1837200"/>
              <a:gd name="connsiteX4" fmla="*/ 3277513 w 5346791"/>
              <a:gd name="connsiteY4" fmla="*/ 1832980 h 1837200"/>
              <a:gd name="connsiteX5" fmla="*/ 5346791 w 5346791"/>
              <a:gd name="connsiteY5" fmla="*/ 1832005 h 1837200"/>
              <a:gd name="connsiteX0" fmla="*/ 0 w 5346791"/>
              <a:gd name="connsiteY0" fmla="*/ 1836105 h 1836105"/>
              <a:gd name="connsiteX1" fmla="*/ 975907 w 5346791"/>
              <a:gd name="connsiteY1" fmla="*/ 1270244 h 1836105"/>
              <a:gd name="connsiteX2" fmla="*/ 1652481 w 5346791"/>
              <a:gd name="connsiteY2" fmla="*/ 8 h 1836105"/>
              <a:gd name="connsiteX3" fmla="*/ 2343650 w 5346791"/>
              <a:gd name="connsiteY3" fmla="*/ 1289135 h 1836105"/>
              <a:gd name="connsiteX4" fmla="*/ 3277513 w 5346791"/>
              <a:gd name="connsiteY4" fmla="*/ 1832980 h 1836105"/>
              <a:gd name="connsiteX5" fmla="*/ 5346791 w 5346791"/>
              <a:gd name="connsiteY5" fmla="*/ 1832005 h 1836105"/>
              <a:gd name="connsiteX0" fmla="*/ 0 w 5346791"/>
              <a:gd name="connsiteY0" fmla="*/ 1836105 h 1836105"/>
              <a:gd name="connsiteX1" fmla="*/ 975907 w 5346791"/>
              <a:gd name="connsiteY1" fmla="*/ 1270244 h 1836105"/>
              <a:gd name="connsiteX2" fmla="*/ 1652481 w 5346791"/>
              <a:gd name="connsiteY2" fmla="*/ 8 h 1836105"/>
              <a:gd name="connsiteX3" fmla="*/ 2343650 w 5346791"/>
              <a:gd name="connsiteY3" fmla="*/ 1289135 h 1836105"/>
              <a:gd name="connsiteX4" fmla="*/ 3277513 w 5346791"/>
              <a:gd name="connsiteY4" fmla="*/ 1832980 h 1836105"/>
              <a:gd name="connsiteX5" fmla="*/ 5346791 w 5346791"/>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5 h 1836105"/>
              <a:gd name="connsiteX1" fmla="*/ 1019302 w 5390186"/>
              <a:gd name="connsiteY1" fmla="*/ 1270244 h 1836105"/>
              <a:gd name="connsiteX2" fmla="*/ 1695876 w 5390186"/>
              <a:gd name="connsiteY2" fmla="*/ 8 h 1836105"/>
              <a:gd name="connsiteX3" fmla="*/ 2387045 w 5390186"/>
              <a:gd name="connsiteY3" fmla="*/ 1289135 h 1836105"/>
              <a:gd name="connsiteX4" fmla="*/ 3320908 w 5390186"/>
              <a:gd name="connsiteY4" fmla="*/ 1832980 h 1836105"/>
              <a:gd name="connsiteX5" fmla="*/ 5390186 w 5390186"/>
              <a:gd name="connsiteY5" fmla="*/ 1832005 h 1836105"/>
              <a:gd name="connsiteX0" fmla="*/ 0 w 5390186"/>
              <a:gd name="connsiteY0" fmla="*/ 1836103 h 1836103"/>
              <a:gd name="connsiteX1" fmla="*/ 1013102 w 5390186"/>
              <a:gd name="connsiteY1" fmla="*/ 1273342 h 1836103"/>
              <a:gd name="connsiteX2" fmla="*/ 1695876 w 5390186"/>
              <a:gd name="connsiteY2" fmla="*/ 6 h 1836103"/>
              <a:gd name="connsiteX3" fmla="*/ 2387045 w 5390186"/>
              <a:gd name="connsiteY3" fmla="*/ 1289133 h 1836103"/>
              <a:gd name="connsiteX4" fmla="*/ 3320908 w 5390186"/>
              <a:gd name="connsiteY4" fmla="*/ 1832978 h 1836103"/>
              <a:gd name="connsiteX5" fmla="*/ 5390186 w 5390186"/>
              <a:gd name="connsiteY5" fmla="*/ 1832003 h 1836103"/>
              <a:gd name="connsiteX0" fmla="*/ 0 w 5390186"/>
              <a:gd name="connsiteY0" fmla="*/ 1836103 h 1838257"/>
              <a:gd name="connsiteX1" fmla="*/ 1013102 w 5390186"/>
              <a:gd name="connsiteY1" fmla="*/ 1273342 h 1838257"/>
              <a:gd name="connsiteX2" fmla="*/ 1695876 w 5390186"/>
              <a:gd name="connsiteY2" fmla="*/ 6 h 1838257"/>
              <a:gd name="connsiteX3" fmla="*/ 2387045 w 5390186"/>
              <a:gd name="connsiteY3" fmla="*/ 1289133 h 1838257"/>
              <a:gd name="connsiteX4" fmla="*/ 3320908 w 5390186"/>
              <a:gd name="connsiteY4" fmla="*/ 1832978 h 1838257"/>
              <a:gd name="connsiteX5" fmla="*/ 5390186 w 5390186"/>
              <a:gd name="connsiteY5" fmla="*/ 1832003 h 1838257"/>
              <a:gd name="connsiteX0" fmla="*/ 0 w 5390186"/>
              <a:gd name="connsiteY0" fmla="*/ 1836103 h 1838257"/>
              <a:gd name="connsiteX1" fmla="*/ 1013102 w 5390186"/>
              <a:gd name="connsiteY1" fmla="*/ 1273342 h 1838257"/>
              <a:gd name="connsiteX2" fmla="*/ 1695876 w 5390186"/>
              <a:gd name="connsiteY2" fmla="*/ 6 h 1838257"/>
              <a:gd name="connsiteX3" fmla="*/ 2387045 w 5390186"/>
              <a:gd name="connsiteY3" fmla="*/ 1289133 h 1838257"/>
              <a:gd name="connsiteX4" fmla="*/ 3320908 w 5390186"/>
              <a:gd name="connsiteY4" fmla="*/ 1832978 h 1838257"/>
              <a:gd name="connsiteX5" fmla="*/ 5390186 w 5390186"/>
              <a:gd name="connsiteY5" fmla="*/ 1832003 h 1838257"/>
              <a:gd name="connsiteX0" fmla="*/ 0 w 5390186"/>
              <a:gd name="connsiteY0" fmla="*/ 1836103 h 1838257"/>
              <a:gd name="connsiteX1" fmla="*/ 1013102 w 5390186"/>
              <a:gd name="connsiteY1" fmla="*/ 1273342 h 1838257"/>
              <a:gd name="connsiteX2" fmla="*/ 1695876 w 5390186"/>
              <a:gd name="connsiteY2" fmla="*/ 6 h 1838257"/>
              <a:gd name="connsiteX3" fmla="*/ 2387045 w 5390186"/>
              <a:gd name="connsiteY3" fmla="*/ 1289133 h 1838257"/>
              <a:gd name="connsiteX4" fmla="*/ 3320908 w 5390186"/>
              <a:gd name="connsiteY4" fmla="*/ 1832978 h 1838257"/>
              <a:gd name="connsiteX5" fmla="*/ 5390186 w 5390186"/>
              <a:gd name="connsiteY5" fmla="*/ 1832003 h 183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0186" h="1838257">
                <a:moveTo>
                  <a:pt x="0" y="1836103"/>
                </a:moveTo>
                <a:cubicBezTo>
                  <a:pt x="666905" y="1864416"/>
                  <a:pt x="829645" y="1610355"/>
                  <a:pt x="1013102" y="1273342"/>
                </a:cubicBezTo>
                <a:cubicBezTo>
                  <a:pt x="1196559" y="936329"/>
                  <a:pt x="1442088" y="-2626"/>
                  <a:pt x="1695876" y="6"/>
                </a:cubicBezTo>
                <a:cubicBezTo>
                  <a:pt x="1949664" y="2638"/>
                  <a:pt x="2168900" y="906147"/>
                  <a:pt x="2387045" y="1289133"/>
                </a:cubicBezTo>
                <a:cubicBezTo>
                  <a:pt x="2605190" y="1672119"/>
                  <a:pt x="2752191" y="1838590"/>
                  <a:pt x="3320908" y="1832978"/>
                </a:cubicBezTo>
                <a:lnTo>
                  <a:pt x="5390186" y="1832003"/>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a:t>Cut and Choose Parameters</a:t>
            </a:r>
          </a:p>
        </p:txBody>
      </p:sp>
      <p:sp>
        <p:nvSpPr>
          <p:cNvPr id="4" name="Rectangle 3"/>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mc:AlternateContent xmlns:mc="http://schemas.openxmlformats.org/markup-compatibility/2006" xmlns:a14="http://schemas.microsoft.com/office/drawing/2010/main">
        <mc:Choice Requires="a14">
          <p:sp>
            <p:nvSpPr>
              <p:cNvPr id="2048" name="TextBox 2047"/>
              <p:cNvSpPr txBox="1"/>
              <p:nvPr/>
            </p:nvSpPr>
            <p:spPr>
              <a:xfrm>
                <a:off x="10506635" y="5795481"/>
                <a:ext cx="6583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𝑧𝑒𝑟𝑜𝑠</m:t>
                      </m:r>
                      <m:r>
                        <a:rPr lang="en-US" dirty="0">
                          <a:latin typeface="Cambria Math" panose="02040503050406030204" pitchFamily="18" charset="0"/>
                        </a:rPr>
                        <m:t> </m:t>
                      </m:r>
                      <m:r>
                        <m:rPr>
                          <m:sty m:val="p"/>
                        </m:rPr>
                        <a:rPr lang="en-US" dirty="0">
                          <a:latin typeface="Cambria Math" panose="02040503050406030204" pitchFamily="18" charset="0"/>
                        </a:rPr>
                        <m:t>seen</m:t>
                      </m:r>
                    </m:oMath>
                  </m:oMathPara>
                </a14:m>
                <a:endParaRPr lang="en-US" dirty="0"/>
              </a:p>
            </p:txBody>
          </p:sp>
        </mc:Choice>
        <mc:Fallback xmlns="">
          <p:sp>
            <p:nvSpPr>
              <p:cNvPr id="2048" name="TextBox 2047"/>
              <p:cNvSpPr txBox="1">
                <a:spLocks noRot="1" noChangeAspect="1" noMove="1" noResize="1" noEditPoints="1" noAdjustHandles="1" noChangeArrowheads="1" noChangeShapeType="1" noTextEdit="1"/>
              </p:cNvSpPr>
              <p:nvPr/>
            </p:nvSpPr>
            <p:spPr>
              <a:xfrm>
                <a:off x="10506635" y="5795481"/>
                <a:ext cx="658368" cy="369332"/>
              </a:xfrm>
              <a:prstGeom prst="rect">
                <a:avLst/>
              </a:prstGeom>
              <a:blipFill rotWithShape="0">
                <a:blip r:embed="rId3"/>
                <a:stretch>
                  <a:fillRect r="-107407"/>
                </a:stretch>
              </a:blipFill>
            </p:spPr>
            <p:txBody>
              <a:bodyPr/>
              <a:lstStyle/>
              <a:p>
                <a:r>
                  <a:rPr lang="en-US">
                    <a:noFill/>
                  </a:rPr>
                  <a:t> </a:t>
                </a:r>
              </a:p>
            </p:txBody>
          </p:sp>
        </mc:Fallback>
      </mc:AlternateContent>
      <p:sp>
        <p:nvSpPr>
          <p:cNvPr id="10" name="Freeform 9"/>
          <p:cNvSpPr/>
          <p:nvPr/>
        </p:nvSpPr>
        <p:spPr>
          <a:xfrm>
            <a:off x="6592675" y="3991196"/>
            <a:ext cx="5154287" cy="1823811"/>
          </a:xfrm>
          <a:custGeom>
            <a:avLst/>
            <a:gdLst>
              <a:gd name="connsiteX0" fmla="*/ 0 w 5105058"/>
              <a:gd name="connsiteY0" fmla="*/ 1824700 h 1997130"/>
              <a:gd name="connsiteX1" fmla="*/ 1668882 w 5105058"/>
              <a:gd name="connsiteY1" fmla="*/ 1820599 h 1997130"/>
              <a:gd name="connsiteX2" fmla="*/ 3321363 w 5105058"/>
              <a:gd name="connsiteY2" fmla="*/ 0 h 1997130"/>
              <a:gd name="connsiteX3" fmla="*/ 5105058 w 5105058"/>
              <a:gd name="connsiteY3" fmla="*/ 1816499 h 1997130"/>
              <a:gd name="connsiteX0" fmla="*/ 0 w 5105058"/>
              <a:gd name="connsiteY0" fmla="*/ 1824700 h 1892287"/>
              <a:gd name="connsiteX1" fmla="*/ 1668882 w 5105058"/>
              <a:gd name="connsiteY1" fmla="*/ 1820599 h 1892287"/>
              <a:gd name="connsiteX2" fmla="*/ 3321363 w 5105058"/>
              <a:gd name="connsiteY2" fmla="*/ 0 h 1892287"/>
              <a:gd name="connsiteX3" fmla="*/ 5105058 w 5105058"/>
              <a:gd name="connsiteY3" fmla="*/ 1816499 h 1892287"/>
              <a:gd name="connsiteX0" fmla="*/ 0 w 5105058"/>
              <a:gd name="connsiteY0" fmla="*/ 1824700 h 1824700"/>
              <a:gd name="connsiteX1" fmla="*/ 1668882 w 5105058"/>
              <a:gd name="connsiteY1" fmla="*/ 1820599 h 1824700"/>
              <a:gd name="connsiteX2" fmla="*/ 3321363 w 5105058"/>
              <a:gd name="connsiteY2" fmla="*/ 0 h 1824700"/>
              <a:gd name="connsiteX3" fmla="*/ 5105058 w 5105058"/>
              <a:gd name="connsiteY3" fmla="*/ 1816499 h 1824700"/>
              <a:gd name="connsiteX0" fmla="*/ 0 w 5105058"/>
              <a:gd name="connsiteY0" fmla="*/ 1824700 h 1824700"/>
              <a:gd name="connsiteX1" fmla="*/ 1668882 w 5105058"/>
              <a:gd name="connsiteY1" fmla="*/ 1820599 h 1824700"/>
              <a:gd name="connsiteX2" fmla="*/ 3321363 w 5105058"/>
              <a:gd name="connsiteY2" fmla="*/ 0 h 1824700"/>
              <a:gd name="connsiteX3" fmla="*/ 5105058 w 5105058"/>
              <a:gd name="connsiteY3" fmla="*/ 1816499 h 1824700"/>
              <a:gd name="connsiteX0" fmla="*/ 0 w 5105058"/>
              <a:gd name="connsiteY0" fmla="*/ 1831353 h 1831353"/>
              <a:gd name="connsiteX1" fmla="*/ 1668882 w 5105058"/>
              <a:gd name="connsiteY1" fmla="*/ 1827252 h 1831353"/>
              <a:gd name="connsiteX2" fmla="*/ 2251146 w 5105058"/>
              <a:gd name="connsiteY2" fmla="*/ 1232688 h 1831353"/>
              <a:gd name="connsiteX3" fmla="*/ 3321363 w 5105058"/>
              <a:gd name="connsiteY3" fmla="*/ 6653 h 1831353"/>
              <a:gd name="connsiteX4" fmla="*/ 5105058 w 5105058"/>
              <a:gd name="connsiteY4" fmla="*/ 1823152 h 1831353"/>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0715 h 1868015"/>
              <a:gd name="connsiteX1" fmla="*/ 1668882 w 5105058"/>
              <a:gd name="connsiteY1" fmla="*/ 1826614 h 1868015"/>
              <a:gd name="connsiteX2" fmla="*/ 2636588 w 5105058"/>
              <a:gd name="connsiteY2" fmla="*/ 1256653 h 1868015"/>
              <a:gd name="connsiteX3" fmla="*/ 3321363 w 5105058"/>
              <a:gd name="connsiteY3" fmla="*/ 6015 h 1868015"/>
              <a:gd name="connsiteX4" fmla="*/ 5105058 w 5105058"/>
              <a:gd name="connsiteY4" fmla="*/ 1822514 h 1868015"/>
              <a:gd name="connsiteX0" fmla="*/ 0 w 5105058"/>
              <a:gd name="connsiteY0" fmla="*/ 1831474 h 1868774"/>
              <a:gd name="connsiteX1" fmla="*/ 1668882 w 5105058"/>
              <a:gd name="connsiteY1" fmla="*/ 1827373 h 1868774"/>
              <a:gd name="connsiteX2" fmla="*/ 2636588 w 5105058"/>
              <a:gd name="connsiteY2" fmla="*/ 1257412 h 1868774"/>
              <a:gd name="connsiteX3" fmla="*/ 3321363 w 5105058"/>
              <a:gd name="connsiteY3" fmla="*/ 6774 h 1868774"/>
              <a:gd name="connsiteX4" fmla="*/ 5105058 w 5105058"/>
              <a:gd name="connsiteY4" fmla="*/ 1823273 h 1868774"/>
              <a:gd name="connsiteX0" fmla="*/ 0 w 5105058"/>
              <a:gd name="connsiteY0" fmla="*/ 1831474 h 1831474"/>
              <a:gd name="connsiteX1" fmla="*/ 1668882 w 5105058"/>
              <a:gd name="connsiteY1" fmla="*/ 1827373 h 1831474"/>
              <a:gd name="connsiteX2" fmla="*/ 2636588 w 5105058"/>
              <a:gd name="connsiteY2" fmla="*/ 1257412 h 1831474"/>
              <a:gd name="connsiteX3" fmla="*/ 3321363 w 5105058"/>
              <a:gd name="connsiteY3" fmla="*/ 6774 h 1831474"/>
              <a:gd name="connsiteX4" fmla="*/ 5105058 w 5105058"/>
              <a:gd name="connsiteY4" fmla="*/ 1823273 h 183147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24714 h 1824714"/>
              <a:gd name="connsiteX1" fmla="*/ 1668882 w 5105058"/>
              <a:gd name="connsiteY1" fmla="*/ 1820613 h 1824714"/>
              <a:gd name="connsiteX2" fmla="*/ 2636588 w 5105058"/>
              <a:gd name="connsiteY2" fmla="*/ 1250652 h 1824714"/>
              <a:gd name="connsiteX3" fmla="*/ 3321363 w 5105058"/>
              <a:gd name="connsiteY3" fmla="*/ 14 h 1824714"/>
              <a:gd name="connsiteX4" fmla="*/ 5105058 w 5105058"/>
              <a:gd name="connsiteY4" fmla="*/ 1816513 h 1824714"/>
              <a:gd name="connsiteX0" fmla="*/ 0 w 5105058"/>
              <a:gd name="connsiteY0" fmla="*/ 1831356 h 1868353"/>
              <a:gd name="connsiteX1" fmla="*/ 1668882 w 5105058"/>
              <a:gd name="connsiteY1" fmla="*/ 1827255 h 1868353"/>
              <a:gd name="connsiteX2" fmla="*/ 2644789 w 5105058"/>
              <a:gd name="connsiteY2" fmla="*/ 1261394 h 1868353"/>
              <a:gd name="connsiteX3" fmla="*/ 3321363 w 5105058"/>
              <a:gd name="connsiteY3" fmla="*/ 6656 h 1868353"/>
              <a:gd name="connsiteX4" fmla="*/ 5105058 w 5105058"/>
              <a:gd name="connsiteY4" fmla="*/ 1823155 h 1868353"/>
              <a:gd name="connsiteX0" fmla="*/ 0 w 5105058"/>
              <a:gd name="connsiteY0" fmla="*/ 1824751 h 1861748"/>
              <a:gd name="connsiteX1" fmla="*/ 1668882 w 5105058"/>
              <a:gd name="connsiteY1" fmla="*/ 1820650 h 1861748"/>
              <a:gd name="connsiteX2" fmla="*/ 2644789 w 5105058"/>
              <a:gd name="connsiteY2" fmla="*/ 1254789 h 1861748"/>
              <a:gd name="connsiteX3" fmla="*/ 3321363 w 5105058"/>
              <a:gd name="connsiteY3" fmla="*/ 51 h 1861748"/>
              <a:gd name="connsiteX4" fmla="*/ 5105058 w 5105058"/>
              <a:gd name="connsiteY4" fmla="*/ 1816550 h 1861748"/>
              <a:gd name="connsiteX0" fmla="*/ 0 w 5105058"/>
              <a:gd name="connsiteY0" fmla="*/ 1824751 h 1824751"/>
              <a:gd name="connsiteX1" fmla="*/ 1668882 w 5105058"/>
              <a:gd name="connsiteY1" fmla="*/ 1820650 h 1824751"/>
              <a:gd name="connsiteX2" fmla="*/ 2644789 w 5105058"/>
              <a:gd name="connsiteY2" fmla="*/ 1254789 h 1824751"/>
              <a:gd name="connsiteX3" fmla="*/ 3321363 w 5105058"/>
              <a:gd name="connsiteY3" fmla="*/ 51 h 1824751"/>
              <a:gd name="connsiteX4" fmla="*/ 5105058 w 5105058"/>
              <a:gd name="connsiteY4" fmla="*/ 1816550 h 1824751"/>
              <a:gd name="connsiteX0" fmla="*/ 0 w 5105058"/>
              <a:gd name="connsiteY0" fmla="*/ 1824751 h 1824751"/>
              <a:gd name="connsiteX1" fmla="*/ 1668882 w 5105058"/>
              <a:gd name="connsiteY1" fmla="*/ 1820650 h 1824751"/>
              <a:gd name="connsiteX2" fmla="*/ 2644789 w 5105058"/>
              <a:gd name="connsiteY2" fmla="*/ 1254789 h 1824751"/>
              <a:gd name="connsiteX3" fmla="*/ 3321363 w 5105058"/>
              <a:gd name="connsiteY3" fmla="*/ 51 h 1824751"/>
              <a:gd name="connsiteX4" fmla="*/ 5105058 w 5105058"/>
              <a:gd name="connsiteY4" fmla="*/ 1816550 h 182475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4157855 w 5105058"/>
              <a:gd name="connsiteY4" fmla="*/ 1217866 h 1824731"/>
              <a:gd name="connsiteX5" fmla="*/ 5105058 w 5105058"/>
              <a:gd name="connsiteY5" fmla="*/ 1816530 h 182473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3981535 w 5105058"/>
              <a:gd name="connsiteY4" fmla="*/ 1217866 h 1824731"/>
              <a:gd name="connsiteX5" fmla="*/ 5105058 w 5105058"/>
              <a:gd name="connsiteY5" fmla="*/ 1816530 h 1824731"/>
              <a:gd name="connsiteX0" fmla="*/ 0 w 5105058"/>
              <a:gd name="connsiteY0" fmla="*/ 1824731 h 1824731"/>
              <a:gd name="connsiteX1" fmla="*/ 1668882 w 5105058"/>
              <a:gd name="connsiteY1" fmla="*/ 1820630 h 1824731"/>
              <a:gd name="connsiteX2" fmla="*/ 2644789 w 5105058"/>
              <a:gd name="connsiteY2" fmla="*/ 1254769 h 1824731"/>
              <a:gd name="connsiteX3" fmla="*/ 3321363 w 5105058"/>
              <a:gd name="connsiteY3" fmla="*/ 31 h 1824731"/>
              <a:gd name="connsiteX4" fmla="*/ 3981535 w 5105058"/>
              <a:gd name="connsiteY4" fmla="*/ 1217866 h 1824731"/>
              <a:gd name="connsiteX5" fmla="*/ 5105058 w 5105058"/>
              <a:gd name="connsiteY5" fmla="*/ 1816530 h 1824731"/>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5105058"/>
              <a:gd name="connsiteY0" fmla="*/ 1824733 h 1824733"/>
              <a:gd name="connsiteX1" fmla="*/ 1668882 w 5105058"/>
              <a:gd name="connsiteY1" fmla="*/ 1820632 h 1824733"/>
              <a:gd name="connsiteX2" fmla="*/ 2644789 w 5105058"/>
              <a:gd name="connsiteY2" fmla="*/ 1254771 h 1824733"/>
              <a:gd name="connsiteX3" fmla="*/ 3321363 w 5105058"/>
              <a:gd name="connsiteY3" fmla="*/ 33 h 1824733"/>
              <a:gd name="connsiteX4" fmla="*/ 3981535 w 5105058"/>
              <a:gd name="connsiteY4" fmla="*/ 1217868 h 1824733"/>
              <a:gd name="connsiteX5" fmla="*/ 5105058 w 5105058"/>
              <a:gd name="connsiteY5" fmla="*/ 1816532 h 1824733"/>
              <a:gd name="connsiteX0" fmla="*/ 0 w 3436176"/>
              <a:gd name="connsiteY0" fmla="*/ 1820632 h 1823810"/>
              <a:gd name="connsiteX1" fmla="*/ 975907 w 3436176"/>
              <a:gd name="connsiteY1" fmla="*/ 1254771 h 1823810"/>
              <a:gd name="connsiteX2" fmla="*/ 1652481 w 3436176"/>
              <a:gd name="connsiteY2" fmla="*/ 33 h 1823810"/>
              <a:gd name="connsiteX3" fmla="*/ 2312653 w 3436176"/>
              <a:gd name="connsiteY3" fmla="*/ 1217868 h 1823810"/>
              <a:gd name="connsiteX4" fmla="*/ 3436176 w 3436176"/>
              <a:gd name="connsiteY4" fmla="*/ 1816532 h 1823810"/>
              <a:gd name="connsiteX0" fmla="*/ 68351 w 3504527"/>
              <a:gd name="connsiteY0" fmla="*/ 1820632 h 1864309"/>
              <a:gd name="connsiteX1" fmla="*/ 73438 w 3504527"/>
              <a:gd name="connsiteY1" fmla="*/ 1822890 h 1864309"/>
              <a:gd name="connsiteX2" fmla="*/ 1044258 w 3504527"/>
              <a:gd name="connsiteY2" fmla="*/ 1254771 h 1864309"/>
              <a:gd name="connsiteX3" fmla="*/ 1720832 w 3504527"/>
              <a:gd name="connsiteY3" fmla="*/ 33 h 1864309"/>
              <a:gd name="connsiteX4" fmla="*/ 2381004 w 3504527"/>
              <a:gd name="connsiteY4" fmla="*/ 1217868 h 1864309"/>
              <a:gd name="connsiteX5" fmla="*/ 3504527 w 3504527"/>
              <a:gd name="connsiteY5" fmla="*/ 1816532 h 1864309"/>
              <a:gd name="connsiteX0" fmla="*/ 191572 w 3627748"/>
              <a:gd name="connsiteY0" fmla="*/ 1820632 h 1823810"/>
              <a:gd name="connsiteX1" fmla="*/ 47467 w 3627748"/>
              <a:gd name="connsiteY1" fmla="*/ 1534133 h 1823810"/>
              <a:gd name="connsiteX2" fmla="*/ 1167479 w 3627748"/>
              <a:gd name="connsiteY2" fmla="*/ 1254771 h 1823810"/>
              <a:gd name="connsiteX3" fmla="*/ 1844053 w 3627748"/>
              <a:gd name="connsiteY3" fmla="*/ 33 h 1823810"/>
              <a:gd name="connsiteX4" fmla="*/ 2504225 w 3627748"/>
              <a:gd name="connsiteY4" fmla="*/ 1217868 h 1823810"/>
              <a:gd name="connsiteX5" fmla="*/ 3627748 w 3627748"/>
              <a:gd name="connsiteY5" fmla="*/ 1816532 h 1823810"/>
              <a:gd name="connsiteX0" fmla="*/ 0 w 5154286"/>
              <a:gd name="connsiteY0" fmla="*/ 1815820 h 1823810"/>
              <a:gd name="connsiteX1" fmla="*/ 1574005 w 5154286"/>
              <a:gd name="connsiteY1" fmla="*/ 1534133 h 1823810"/>
              <a:gd name="connsiteX2" fmla="*/ 2694017 w 5154286"/>
              <a:gd name="connsiteY2" fmla="*/ 1254771 h 1823810"/>
              <a:gd name="connsiteX3" fmla="*/ 3370591 w 5154286"/>
              <a:gd name="connsiteY3" fmla="*/ 33 h 1823810"/>
              <a:gd name="connsiteX4" fmla="*/ 4030763 w 5154286"/>
              <a:gd name="connsiteY4" fmla="*/ 1217868 h 1823810"/>
              <a:gd name="connsiteX5" fmla="*/ 5154286 w 5154286"/>
              <a:gd name="connsiteY5" fmla="*/ 1816532 h 1823810"/>
              <a:gd name="connsiteX0" fmla="*/ 0 w 5154286"/>
              <a:gd name="connsiteY0" fmla="*/ 1815820 h 1870571"/>
              <a:gd name="connsiteX1" fmla="*/ 1877200 w 5154286"/>
              <a:gd name="connsiteY1" fmla="*/ 1832516 h 1870571"/>
              <a:gd name="connsiteX2" fmla="*/ 2694017 w 5154286"/>
              <a:gd name="connsiteY2" fmla="*/ 1254771 h 1870571"/>
              <a:gd name="connsiteX3" fmla="*/ 3370591 w 5154286"/>
              <a:gd name="connsiteY3" fmla="*/ 33 h 1870571"/>
              <a:gd name="connsiteX4" fmla="*/ 4030763 w 5154286"/>
              <a:gd name="connsiteY4" fmla="*/ 1217868 h 1870571"/>
              <a:gd name="connsiteX5" fmla="*/ 5154286 w 5154286"/>
              <a:gd name="connsiteY5" fmla="*/ 1816532 h 1870571"/>
              <a:gd name="connsiteX0" fmla="*/ 0 w 5154286"/>
              <a:gd name="connsiteY0" fmla="*/ 1815820 h 1870571"/>
              <a:gd name="connsiteX1" fmla="*/ 1877200 w 5154286"/>
              <a:gd name="connsiteY1" fmla="*/ 1832516 h 1870571"/>
              <a:gd name="connsiteX2" fmla="*/ 2694017 w 5154286"/>
              <a:gd name="connsiteY2" fmla="*/ 1254771 h 1870571"/>
              <a:gd name="connsiteX3" fmla="*/ 3370591 w 5154286"/>
              <a:gd name="connsiteY3" fmla="*/ 33 h 1870571"/>
              <a:gd name="connsiteX4" fmla="*/ 4030763 w 5154286"/>
              <a:gd name="connsiteY4" fmla="*/ 1217868 h 1870571"/>
              <a:gd name="connsiteX5" fmla="*/ 5154286 w 5154286"/>
              <a:gd name="connsiteY5" fmla="*/ 1816532 h 1870571"/>
              <a:gd name="connsiteX0" fmla="*/ 0 w 5154286"/>
              <a:gd name="connsiteY0" fmla="*/ 1815820 h 1832857"/>
              <a:gd name="connsiteX1" fmla="*/ 1877200 w 5154286"/>
              <a:gd name="connsiteY1" fmla="*/ 1832516 h 1832857"/>
              <a:gd name="connsiteX2" fmla="*/ 2694017 w 5154286"/>
              <a:gd name="connsiteY2" fmla="*/ 1254771 h 1832857"/>
              <a:gd name="connsiteX3" fmla="*/ 3370591 w 5154286"/>
              <a:gd name="connsiteY3" fmla="*/ 33 h 1832857"/>
              <a:gd name="connsiteX4" fmla="*/ 4030763 w 5154286"/>
              <a:gd name="connsiteY4" fmla="*/ 1217868 h 1832857"/>
              <a:gd name="connsiteX5" fmla="*/ 5154286 w 5154286"/>
              <a:gd name="connsiteY5" fmla="*/ 1816532 h 1832857"/>
              <a:gd name="connsiteX0" fmla="*/ 0 w 5154286"/>
              <a:gd name="connsiteY0" fmla="*/ 1815820 h 1833181"/>
              <a:gd name="connsiteX1" fmla="*/ 1877200 w 5154286"/>
              <a:gd name="connsiteY1" fmla="*/ 1832516 h 1833181"/>
              <a:gd name="connsiteX2" fmla="*/ 2694017 w 5154286"/>
              <a:gd name="connsiteY2" fmla="*/ 1254771 h 1833181"/>
              <a:gd name="connsiteX3" fmla="*/ 3370591 w 5154286"/>
              <a:gd name="connsiteY3" fmla="*/ 33 h 1833181"/>
              <a:gd name="connsiteX4" fmla="*/ 4030763 w 5154286"/>
              <a:gd name="connsiteY4" fmla="*/ 1217868 h 1833181"/>
              <a:gd name="connsiteX5" fmla="*/ 5154286 w 5154286"/>
              <a:gd name="connsiteY5" fmla="*/ 1816532 h 1833181"/>
              <a:gd name="connsiteX0" fmla="*/ 0 w 5154286"/>
              <a:gd name="connsiteY0" fmla="*/ 1815820 h 1833213"/>
              <a:gd name="connsiteX1" fmla="*/ 1877200 w 5154286"/>
              <a:gd name="connsiteY1" fmla="*/ 1832516 h 1833213"/>
              <a:gd name="connsiteX2" fmla="*/ 2694017 w 5154286"/>
              <a:gd name="connsiteY2" fmla="*/ 1254771 h 1833213"/>
              <a:gd name="connsiteX3" fmla="*/ 3370591 w 5154286"/>
              <a:gd name="connsiteY3" fmla="*/ 33 h 1833213"/>
              <a:gd name="connsiteX4" fmla="*/ 4030763 w 5154286"/>
              <a:gd name="connsiteY4" fmla="*/ 1217868 h 1833213"/>
              <a:gd name="connsiteX5" fmla="*/ 5154286 w 5154286"/>
              <a:gd name="connsiteY5" fmla="*/ 1816532 h 1833213"/>
              <a:gd name="connsiteX0" fmla="*/ 0 w 5154286"/>
              <a:gd name="connsiteY0" fmla="*/ 1815820 h 1823810"/>
              <a:gd name="connsiteX1" fmla="*/ 1877200 w 5154286"/>
              <a:gd name="connsiteY1" fmla="*/ 1822891 h 1823810"/>
              <a:gd name="connsiteX2" fmla="*/ 2694017 w 5154286"/>
              <a:gd name="connsiteY2" fmla="*/ 1254771 h 1823810"/>
              <a:gd name="connsiteX3" fmla="*/ 3370591 w 5154286"/>
              <a:gd name="connsiteY3" fmla="*/ 33 h 1823810"/>
              <a:gd name="connsiteX4" fmla="*/ 4030763 w 5154286"/>
              <a:gd name="connsiteY4" fmla="*/ 1217868 h 1823810"/>
              <a:gd name="connsiteX5" fmla="*/ 5154286 w 5154286"/>
              <a:gd name="connsiteY5" fmla="*/ 1816532 h 1823810"/>
              <a:gd name="connsiteX0" fmla="*/ 0 w 5154286"/>
              <a:gd name="connsiteY0" fmla="*/ 1815820 h 1823810"/>
              <a:gd name="connsiteX1" fmla="*/ 1877200 w 5154286"/>
              <a:gd name="connsiteY1" fmla="*/ 1822891 h 1823810"/>
              <a:gd name="connsiteX2" fmla="*/ 2694017 w 5154286"/>
              <a:gd name="connsiteY2" fmla="*/ 1254771 h 1823810"/>
              <a:gd name="connsiteX3" fmla="*/ 3370591 w 5154286"/>
              <a:gd name="connsiteY3" fmla="*/ 33 h 1823810"/>
              <a:gd name="connsiteX4" fmla="*/ 4030763 w 5154286"/>
              <a:gd name="connsiteY4" fmla="*/ 1217868 h 1823810"/>
              <a:gd name="connsiteX5" fmla="*/ 5154286 w 5154286"/>
              <a:gd name="connsiteY5" fmla="*/ 1816532 h 1823810"/>
              <a:gd name="connsiteX0" fmla="*/ 0 w 5154286"/>
              <a:gd name="connsiteY0" fmla="*/ 1815820 h 1825146"/>
              <a:gd name="connsiteX1" fmla="*/ 1877200 w 5154286"/>
              <a:gd name="connsiteY1" fmla="*/ 1822891 h 1825146"/>
              <a:gd name="connsiteX2" fmla="*/ 2694017 w 5154286"/>
              <a:gd name="connsiteY2" fmla="*/ 1254771 h 1825146"/>
              <a:gd name="connsiteX3" fmla="*/ 3370591 w 5154286"/>
              <a:gd name="connsiteY3" fmla="*/ 33 h 1825146"/>
              <a:gd name="connsiteX4" fmla="*/ 4030763 w 5154286"/>
              <a:gd name="connsiteY4" fmla="*/ 1217868 h 1825146"/>
              <a:gd name="connsiteX5" fmla="*/ 5154286 w 5154286"/>
              <a:gd name="connsiteY5" fmla="*/ 1816532 h 1825146"/>
              <a:gd name="connsiteX0" fmla="*/ 0 w 5154286"/>
              <a:gd name="connsiteY0" fmla="*/ 1815820 h 1825146"/>
              <a:gd name="connsiteX1" fmla="*/ 1877200 w 5154286"/>
              <a:gd name="connsiteY1" fmla="*/ 1822891 h 1825146"/>
              <a:gd name="connsiteX2" fmla="*/ 2694017 w 5154286"/>
              <a:gd name="connsiteY2" fmla="*/ 1254771 h 1825146"/>
              <a:gd name="connsiteX3" fmla="*/ 3370591 w 5154286"/>
              <a:gd name="connsiteY3" fmla="*/ 33 h 1825146"/>
              <a:gd name="connsiteX4" fmla="*/ 4030763 w 5154286"/>
              <a:gd name="connsiteY4" fmla="*/ 1217868 h 1825146"/>
              <a:gd name="connsiteX5" fmla="*/ 5154286 w 5154286"/>
              <a:gd name="connsiteY5" fmla="*/ 1816532 h 1825146"/>
              <a:gd name="connsiteX0" fmla="*/ 0 w 5154286"/>
              <a:gd name="connsiteY0" fmla="*/ 1815820 h 1825146"/>
              <a:gd name="connsiteX1" fmla="*/ 1877200 w 5154286"/>
              <a:gd name="connsiteY1" fmla="*/ 1822891 h 1825146"/>
              <a:gd name="connsiteX2" fmla="*/ 2694017 w 5154286"/>
              <a:gd name="connsiteY2" fmla="*/ 1254771 h 1825146"/>
              <a:gd name="connsiteX3" fmla="*/ 3370591 w 5154286"/>
              <a:gd name="connsiteY3" fmla="*/ 33 h 1825146"/>
              <a:gd name="connsiteX4" fmla="*/ 4030763 w 5154286"/>
              <a:gd name="connsiteY4" fmla="*/ 1217868 h 1825146"/>
              <a:gd name="connsiteX5" fmla="*/ 5154286 w 5154286"/>
              <a:gd name="connsiteY5" fmla="*/ 1816532 h 1825146"/>
              <a:gd name="connsiteX0" fmla="*/ 0 w 5154286"/>
              <a:gd name="connsiteY0" fmla="*/ 1815820 h 1825146"/>
              <a:gd name="connsiteX1" fmla="*/ 1877200 w 5154286"/>
              <a:gd name="connsiteY1" fmla="*/ 1822891 h 1825146"/>
              <a:gd name="connsiteX2" fmla="*/ 2694017 w 5154286"/>
              <a:gd name="connsiteY2" fmla="*/ 1254771 h 1825146"/>
              <a:gd name="connsiteX3" fmla="*/ 3370591 w 5154286"/>
              <a:gd name="connsiteY3" fmla="*/ 33 h 1825146"/>
              <a:gd name="connsiteX4" fmla="*/ 4036962 w 5154286"/>
              <a:gd name="connsiteY4" fmla="*/ 1217868 h 1825146"/>
              <a:gd name="connsiteX5" fmla="*/ 5154286 w 5154286"/>
              <a:gd name="connsiteY5" fmla="*/ 1816532 h 1825146"/>
              <a:gd name="connsiteX0" fmla="*/ 0 w 5154286"/>
              <a:gd name="connsiteY0" fmla="*/ 1815820 h 1823810"/>
              <a:gd name="connsiteX1" fmla="*/ 1877200 w 5154286"/>
              <a:gd name="connsiteY1" fmla="*/ 1822891 h 1823810"/>
              <a:gd name="connsiteX2" fmla="*/ 2694017 w 5154286"/>
              <a:gd name="connsiteY2" fmla="*/ 1254771 h 1823810"/>
              <a:gd name="connsiteX3" fmla="*/ 3370591 w 5154286"/>
              <a:gd name="connsiteY3" fmla="*/ 33 h 1823810"/>
              <a:gd name="connsiteX4" fmla="*/ 4036962 w 5154286"/>
              <a:gd name="connsiteY4" fmla="*/ 1217868 h 1823810"/>
              <a:gd name="connsiteX5" fmla="*/ 5154286 w 5154286"/>
              <a:gd name="connsiteY5" fmla="*/ 1816532 h 182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4286" h="1823810">
                <a:moveTo>
                  <a:pt x="0" y="1815820"/>
                </a:moveTo>
                <a:cubicBezTo>
                  <a:pt x="848" y="1816196"/>
                  <a:pt x="1426689" y="1821275"/>
                  <a:pt x="1877200" y="1822891"/>
                </a:cubicBezTo>
                <a:cubicBezTo>
                  <a:pt x="2327711" y="1824507"/>
                  <a:pt x="2526934" y="1582645"/>
                  <a:pt x="2694017" y="1254771"/>
                </a:cubicBezTo>
                <a:cubicBezTo>
                  <a:pt x="2861100" y="926897"/>
                  <a:pt x="3146767" y="6183"/>
                  <a:pt x="3370591" y="33"/>
                </a:cubicBezTo>
                <a:cubicBezTo>
                  <a:pt x="3594415" y="-6117"/>
                  <a:pt x="3850392" y="837209"/>
                  <a:pt x="4036962" y="1217868"/>
                </a:cubicBezTo>
                <a:cubicBezTo>
                  <a:pt x="4223532" y="1598527"/>
                  <a:pt x="4381352" y="1872572"/>
                  <a:pt x="5154286" y="1816532"/>
                </a:cubicBezTo>
              </a:path>
            </a:pathLst>
          </a:custGeom>
          <a:noFill/>
          <a:ln>
            <a:solidFill>
              <a:srgbClr val="2828E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5"/>
          <p:cNvCxnSpPr/>
          <p:nvPr/>
        </p:nvCxnSpPr>
        <p:spPr>
          <a:xfrm>
            <a:off x="9971281" y="3758388"/>
            <a:ext cx="0" cy="203709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9346882" y="3269104"/>
                <a:ext cx="124880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𝐸</m:t>
                      </m:r>
                      <m:r>
                        <a:rPr lang="en-US" sz="1400" i="1">
                          <a:latin typeface="Cambria Math" panose="02040503050406030204" pitchFamily="18" charset="0"/>
                        </a:rPr>
                        <m:t>[</m:t>
                      </m:r>
                      <m:r>
                        <a:rPr lang="en-US" sz="1400" i="1">
                          <a:latin typeface="Cambria Math" panose="02040503050406030204" pitchFamily="18" charset="0"/>
                        </a:rPr>
                        <m:t>𝑔𝑜𝑜𝑑</m:t>
                      </m:r>
                      <m:r>
                        <a:rPr lang="en-US" sz="1400" i="1">
                          <a:latin typeface="Cambria Math" panose="02040503050406030204" pitchFamily="18" charset="0"/>
                        </a:rPr>
                        <m:t> </m:t>
                      </m:r>
                      <m:r>
                        <a:rPr lang="en-US" sz="1400" i="1">
                          <a:latin typeface="Cambria Math" panose="02040503050406030204" pitchFamily="18" charset="0"/>
                        </a:rPr>
                        <m:t>𝑔𝑢𝑦</m:t>
                      </m:r>
                      <m:r>
                        <a:rPr lang="en-US" sz="1400" i="1">
                          <a:latin typeface="Cambria Math" panose="02040503050406030204" pitchFamily="18" charset="0"/>
                        </a:rPr>
                        <m:t>]</m:t>
                      </m:r>
                    </m:oMath>
                  </m:oMathPara>
                </a14:m>
                <a:endParaRPr lang="en-US"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9346882" y="3269104"/>
                <a:ext cx="1248803" cy="307777"/>
              </a:xfrm>
              <a:prstGeom prst="rect">
                <a:avLst/>
              </a:prstGeom>
              <a:blipFill rotWithShape="0">
                <a:blip r:embed="rId4"/>
                <a:stretch>
                  <a:fillRect b="-9804"/>
                </a:stretch>
              </a:blipFill>
            </p:spPr>
            <p:txBody>
              <a:bodyPr/>
              <a:lstStyle/>
              <a:p>
                <a:r>
                  <a:rPr lang="en-US">
                    <a:noFill/>
                  </a:rPr>
                  <a:t> </a:t>
                </a:r>
              </a:p>
            </p:txBody>
          </p:sp>
        </mc:Fallback>
      </mc:AlternateContent>
      <p:cxnSp>
        <p:nvCxnSpPr>
          <p:cNvPr id="20" name="Straight Connector 19"/>
          <p:cNvCxnSpPr/>
          <p:nvPr/>
        </p:nvCxnSpPr>
        <p:spPr>
          <a:xfrm flipV="1">
            <a:off x="6588596" y="3648027"/>
            <a:ext cx="0" cy="216698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13367" y="3758388"/>
            <a:ext cx="0" cy="203709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8119705" y="3222825"/>
                <a:ext cx="3457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8119705" y="3222825"/>
                <a:ext cx="345799"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731416" y="3214208"/>
                <a:ext cx="4539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8731416" y="3214208"/>
                <a:ext cx="453970" cy="369332"/>
              </a:xfrm>
              <a:prstGeom prst="rect">
                <a:avLst/>
              </a:prstGeom>
              <a:blipFill rotWithShape="0">
                <a:blip r:embed="rId6"/>
                <a:stretch>
                  <a:fillRect/>
                </a:stretch>
              </a:blipFill>
            </p:spPr>
            <p:txBody>
              <a:bodyPr/>
              <a:lstStyle/>
              <a:p>
                <a:r>
                  <a:rPr lang="en-US">
                    <a:noFill/>
                  </a:rPr>
                  <a:t> </a:t>
                </a:r>
              </a:p>
            </p:txBody>
          </p:sp>
        </mc:Fallback>
      </mc:AlternateContent>
      <p:cxnSp>
        <p:nvCxnSpPr>
          <p:cNvPr id="39" name="Straight Connector 38"/>
          <p:cNvCxnSpPr/>
          <p:nvPr/>
        </p:nvCxnSpPr>
        <p:spPr>
          <a:xfrm>
            <a:off x="9132017" y="3758386"/>
            <a:ext cx="0" cy="2037097"/>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132017" y="5882358"/>
            <a:ext cx="0" cy="47411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99833" y="6421179"/>
            <a:ext cx="1540806" cy="338554"/>
          </a:xfrm>
          <a:prstGeom prst="rect">
            <a:avLst/>
          </a:prstGeom>
          <a:noFill/>
        </p:spPr>
        <p:txBody>
          <a:bodyPr wrap="none" rtlCol="0">
            <a:spAutoFit/>
          </a:bodyPr>
          <a:lstStyle/>
          <a:p>
            <a:r>
              <a:rPr lang="en-US" sz="1600" dirty="0">
                <a:solidFill>
                  <a:schemeClr val="tx1">
                    <a:lumMod val="50000"/>
                    <a:lumOff val="50000"/>
                  </a:schemeClr>
                </a:solidFill>
              </a:rPr>
              <a:t>Abort threshold</a:t>
            </a:r>
          </a:p>
        </p:txBody>
      </p:sp>
      <mc:AlternateContent xmlns:mc="http://schemas.openxmlformats.org/markup-compatibility/2006" xmlns:a14="http://schemas.microsoft.com/office/drawing/2010/main">
        <mc:Choice Requires="a14">
          <p:sp>
            <p:nvSpPr>
              <p:cNvPr id="44" name="Content Placeholder 2"/>
              <p:cNvSpPr>
                <a:spLocks noGrp="1"/>
              </p:cNvSpPr>
              <p:nvPr>
                <p:ph idx="1"/>
              </p:nvPr>
            </p:nvSpPr>
            <p:spPr>
              <a:xfrm>
                <a:off x="1451582" y="1694892"/>
                <a:ext cx="6184663" cy="4658285"/>
              </a:xfrm>
            </p:spPr>
            <p:txBody>
              <a:bodyPr>
                <a:normAutofit/>
              </a:bodyPr>
              <a:lstStyle/>
              <a:p>
                <a:r>
                  <a:rPr lang="en-US" dirty="0"/>
                  <a:t>Issue: Random OTs/Cut-and-Choose may not 	result in exactly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zero select bits!</a:t>
                </a:r>
              </a:p>
              <a:p>
                <a:pPr lvl="5"/>
                <a:endParaRPr lang="en-US" dirty="0"/>
              </a:p>
              <a:p>
                <a:r>
                  <a:rPr lang="en-US" dirty="0"/>
                  <a:t>Need robust checking of zero bits</a:t>
                </a:r>
              </a:p>
              <a:p>
                <a:r>
                  <a:rPr lang="en-US" dirty="0"/>
                  <a:t>Desired properties:</a:t>
                </a:r>
              </a:p>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𝑔𝑜𝑜𝑑</m:t>
                            </m:r>
                            <m:r>
                              <a:rPr lang="en-US" b="0" i="1" smtClean="0">
                                <a:latin typeface="Cambria Math" panose="02040503050406030204" pitchFamily="18" charset="0"/>
                              </a:rPr>
                              <m:t> </m:t>
                            </m:r>
                            <m:r>
                              <a:rPr lang="en-US" b="0" i="1" smtClean="0">
                                <a:latin typeface="Cambria Math" panose="02040503050406030204" pitchFamily="18" charset="0"/>
                              </a:rPr>
                              <m:t>𝑔𝑢𝑦</m:t>
                            </m:r>
                            <m:r>
                              <a:rPr lang="en-US" b="0" i="1" smtClean="0">
                                <a:latin typeface="Cambria Math" panose="02040503050406030204" pitchFamily="18" charset="0"/>
                              </a:rPr>
                              <m:t> </m:t>
                            </m:r>
                            <m:r>
                              <a:rPr lang="en-US" b="0" i="1" smtClean="0">
                                <a:latin typeface="Cambria Math" panose="02040503050406030204" pitchFamily="18" charset="0"/>
                              </a:rPr>
                              <m:t>𝑎𝑐𝑐𝑢𝑠𝑒𝑑</m:t>
                            </m:r>
                          </m:e>
                        </m:d>
                        <m:r>
                          <a:rPr lang="en-US" b="0" i="1" smtClean="0">
                            <a:latin typeface="Cambria Math" panose="02040503050406030204" pitchFamily="18" charset="0"/>
                          </a:rPr>
                          <m:t>    ≤</m:t>
                        </m:r>
                        <m:r>
                          <a:rPr lang="en-US" b="0" i="1" smtClean="0">
                            <a:latin typeface="Cambria Math" panose="02040503050406030204" pitchFamily="18" charset="0"/>
                          </a:rPr>
                          <m:t>𝑛𝑒𝑔</m:t>
                        </m:r>
                        <m:r>
                          <a:rPr lang="en-US" b="0" i="1" smtClean="0">
                            <a:latin typeface="Cambria Math" panose="02040503050406030204" pitchFamily="18" charset="0"/>
                          </a:rPr>
                          <m:t>(</m:t>
                        </m:r>
                        <m:r>
                          <a:rPr lang="en-US" b="0" i="1" smtClean="0">
                            <a:latin typeface="Cambria Math" panose="02040503050406030204" pitchFamily="18" charset="0"/>
                          </a:rPr>
                          <m:t>𝜅</m:t>
                        </m:r>
                        <m:r>
                          <a:rPr lang="en-US" b="0" i="1" smtClean="0">
                            <a:latin typeface="Cambria Math" panose="02040503050406030204" pitchFamily="18" charset="0"/>
                          </a:rPr>
                          <m:t>)</m:t>
                        </m:r>
                      </m:e>
                    </m:func>
                  </m:oMath>
                </a14:m>
                <a:endParaRPr lang="en-US" dirty="0"/>
              </a:p>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𝐵𝑎𝑑</m:t>
                            </m:r>
                            <m:r>
                              <a:rPr lang="en-US" b="0" i="1" smtClean="0">
                                <a:latin typeface="Cambria Math" panose="02040503050406030204" pitchFamily="18" charset="0"/>
                              </a:rPr>
                              <m:t> </m:t>
                            </m:r>
                            <m:r>
                              <a:rPr lang="en-US" b="0" i="1" smtClean="0">
                                <a:latin typeface="Cambria Math" panose="02040503050406030204" pitchFamily="18" charset="0"/>
                              </a:rPr>
                              <m:t>𝑔𝑢𝑦</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𝑐𝑎𝑢𝑔h𝑡</m:t>
                            </m:r>
                          </m:e>
                        </m:d>
                        <m:r>
                          <a:rPr lang="en-US" b="0" i="1" smtClean="0">
                            <a:latin typeface="Cambria Math" panose="02040503050406030204" pitchFamily="18" charset="0"/>
                          </a:rPr>
                          <m:t>≤</m:t>
                        </m:r>
                        <m:r>
                          <a:rPr lang="en-US" b="0" i="1" smtClean="0">
                            <a:latin typeface="Cambria Math" panose="02040503050406030204" pitchFamily="18" charset="0"/>
                          </a:rPr>
                          <m:t>𝑛𝑒𝑔</m:t>
                        </m:r>
                        <m:r>
                          <a:rPr lang="en-US" b="0" i="1" smtClean="0">
                            <a:latin typeface="Cambria Math" panose="02040503050406030204" pitchFamily="18" charset="0"/>
                          </a:rPr>
                          <m:t>(</m:t>
                        </m:r>
                        <m:r>
                          <a:rPr lang="en-US" b="0" i="1" smtClean="0">
                            <a:latin typeface="Cambria Math" panose="02040503050406030204" pitchFamily="18" charset="0"/>
                          </a:rPr>
                          <m:t>𝜅</m:t>
                        </m:r>
                        <m:r>
                          <a:rPr lang="en-US" b="0" i="1" smtClean="0">
                            <a:latin typeface="Cambria Math" panose="02040503050406030204" pitchFamily="18" charset="0"/>
                          </a:rPr>
                          <m:t>)</m:t>
                        </m:r>
                      </m:e>
                    </m:func>
                  </m:oMath>
                </a14:m>
                <a:endParaRPr lang="en-US" dirty="0"/>
              </a:p>
              <a:p>
                <a:pPr lvl="7"/>
                <a:endParaRPr lang="en-US" dirty="0"/>
              </a:p>
              <a:p>
                <a:r>
                  <a:rPr lang="en-US" dirty="0"/>
                  <a:t>Use </a:t>
                </a:r>
                <a:r>
                  <a:rPr lang="en-US" dirty="0" err="1"/>
                  <a:t>Chernoff</a:t>
                </a:r>
                <a:r>
                  <a:rPr lang="en-US" dirty="0"/>
                  <a:t> Bounds</a:t>
                </a:r>
              </a:p>
              <a:p>
                <a:r>
                  <a:rPr lang="en-US" dirty="0"/>
                  <a:t>Sufficient to check </a:t>
                </a:r>
                <a14:m>
                  <m:oMath xmlns:m="http://schemas.openxmlformats.org/officeDocument/2006/math">
                    <m:r>
                      <a:rPr lang="en-US" b="0" i="1" smtClean="0">
                        <a:latin typeface="Cambria Math" panose="02040503050406030204" pitchFamily="18" charset="0"/>
                      </a:rPr>
                      <m:t>1%</m:t>
                    </m:r>
                  </m:oMath>
                </a14:m>
                <a:r>
                  <a:rPr lang="en-US" dirty="0"/>
                  <a:t> of the OTs!</a:t>
                </a:r>
              </a:p>
            </p:txBody>
          </p:sp>
        </mc:Choice>
        <mc:Fallback xmlns="">
          <p:sp>
            <p:nvSpPr>
              <p:cNvPr id="44" name="Content Placeholder 2"/>
              <p:cNvSpPr>
                <a:spLocks noGrp="1" noRot="1" noChangeAspect="1" noMove="1" noResize="1" noEditPoints="1" noAdjustHandles="1" noChangeArrowheads="1" noChangeShapeType="1" noTextEdit="1"/>
              </p:cNvSpPr>
              <p:nvPr>
                <p:ph idx="1"/>
              </p:nvPr>
            </p:nvSpPr>
            <p:spPr>
              <a:xfrm>
                <a:off x="1451582" y="1694892"/>
                <a:ext cx="6184663" cy="4658285"/>
              </a:xfrm>
              <a:blipFill rotWithShape="0">
                <a:blip r:embed="rId7"/>
                <a:stretch>
                  <a:fillRect l="-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357715" y="3312905"/>
                <a:ext cx="5661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r>
                            <a:rPr lang="en-US" i="1">
                              <a:latin typeface="Cambria Math" panose="02040503050406030204" pitchFamily="18" charset="0"/>
                            </a:rPr>
                            <m:t> </m:t>
                          </m:r>
                        </m:e>
                      </m:func>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357715" y="3312905"/>
                <a:ext cx="566181" cy="369332"/>
              </a:xfrm>
              <a:prstGeom prst="rect">
                <a:avLst/>
              </a:prstGeom>
              <a:blipFill rotWithShape="0">
                <a:blip r:embed="rId8"/>
                <a:stretch>
                  <a:fillRect/>
                </a:stretch>
              </a:blipFill>
            </p:spPr>
            <p:txBody>
              <a:bodyPr/>
              <a:lstStyle/>
              <a:p>
                <a:r>
                  <a:rPr lang="en-US">
                    <a:noFill/>
                  </a:rPr>
                  <a:t> </a:t>
                </a:r>
              </a:p>
            </p:txBody>
          </p:sp>
        </mc:Fallback>
      </mc:AlternateContent>
      <p:sp>
        <p:nvSpPr>
          <p:cNvPr id="49" name="Rectangle 48"/>
          <p:cNvSpPr/>
          <p:nvPr/>
        </p:nvSpPr>
        <p:spPr>
          <a:xfrm>
            <a:off x="11970724" y="5499480"/>
            <a:ext cx="496173" cy="691025"/>
          </a:xfrm>
          <a:prstGeom prst="rect">
            <a:avLst/>
          </a:prstGeom>
          <a:blipFill dpi="0" rotWithShape="1">
            <a:blip r:embed="rId9"/>
            <a:srcRect/>
            <a:stretch>
              <a:fillRect l="-1733518" t="-434139" b="-167797"/>
            </a:stretch>
          </a:blip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6588596" y="5815928"/>
            <a:ext cx="5464624"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68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5E-6 2.22222E-6 L -0.11576 2.22222E-6 " pathEditMode="relative" rAng="0" ptsTypes="AA">
                                      <p:cBhvr>
                                        <p:cTn id="30" dur="4000" fill="hold"/>
                                        <p:tgtEl>
                                          <p:spTgt spid="34"/>
                                        </p:tgtEl>
                                        <p:attrNameLst>
                                          <p:attrName>ppt_x</p:attrName>
                                          <p:attrName>ppt_y</p:attrName>
                                        </p:attrNameLst>
                                      </p:cBhvr>
                                      <p:rCtr x="-5794" y="0"/>
                                    </p:animMotion>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49" grpId="0" animBg="1"/>
      <p:bldP spid="34" grpId="0" animBg="1"/>
      <p:bldP spid="34" grpId="1" animBg="1"/>
      <p:bldP spid="23" grpId="0"/>
      <p:bldP spid="24"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Extracting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oMath>
                </a14:m>
                <a:r>
                  <a:rPr lang="en-US" dirty="0"/>
                  <a:t>with Random Oracle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587" t="-12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11242120" y="265763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11242119" y="2657637"/>
                <a:ext cx="733050" cy="313588"/>
              </a:xfrm>
              <a:prstGeom prst="rect">
                <a:avLst/>
              </a:prstGeom>
              <a:blipFill rotWithShape="0">
                <a:blip r:embed="rId4"/>
                <a:stretch>
                  <a:fillRect r="-833" b="-35294"/>
                </a:stretch>
              </a:blipFill>
            </p:spPr>
            <p:txBody>
              <a:bodyPr/>
              <a:lstStyle/>
              <a:p>
                <a:r>
                  <a:rPr lang="en-US">
                    <a:noFill/>
                  </a:rPr>
                  <a:t> </a:t>
                </a:r>
              </a:p>
            </p:txBody>
          </p:sp>
        </mc:Fallback>
      </mc:AlternateContent>
      <p:sp>
        <p:nvSpPr>
          <p:cNvPr id="87" name="Freeform 86"/>
          <p:cNvSpPr/>
          <p:nvPr/>
        </p:nvSpPr>
        <p:spPr>
          <a:xfrm rot="5400000">
            <a:off x="10864545" y="2388211"/>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rot="5400000" flipH="1">
            <a:off x="10435216" y="3188289"/>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p:cNvSpPr txBox="1"/>
              <p:nvPr/>
            </p:nvSpPr>
            <p:spPr>
              <a:xfrm>
                <a:off x="11234037" y="3592797"/>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11234036" y="3592797"/>
                <a:ext cx="733050" cy="313588"/>
              </a:xfrm>
              <a:prstGeom prst="rect">
                <a:avLst/>
              </a:prstGeom>
              <a:blipFill rotWithShape="0">
                <a:blip r:embed="rId5"/>
                <a:stretch>
                  <a:fillRect b="-34615"/>
                </a:stretch>
              </a:blipFill>
            </p:spPr>
            <p:txBody>
              <a:bodyPr/>
              <a:lstStyle/>
              <a:p>
                <a:r>
                  <a:rPr lang="en-US">
                    <a:noFill/>
                  </a:rPr>
                  <a:t> </a:t>
                </a:r>
              </a:p>
            </p:txBody>
          </p:sp>
        </mc:Fallback>
      </mc:AlternateContent>
      <p:sp>
        <p:nvSpPr>
          <p:cNvPr id="90" name="Freeform 89"/>
          <p:cNvSpPr/>
          <p:nvPr/>
        </p:nvSpPr>
        <p:spPr>
          <a:xfrm rot="5400000">
            <a:off x="10856461" y="3323373"/>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rot="5400000" flipH="1">
            <a:off x="10759692" y="3790891"/>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2" name="TextBox 91"/>
              <p:cNvSpPr txBox="1"/>
              <p:nvPr/>
            </p:nvSpPr>
            <p:spPr>
              <a:xfrm>
                <a:off x="10162937" y="173857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0162935" y="1738573"/>
                <a:ext cx="1408027" cy="313588"/>
              </a:xfrm>
              <a:prstGeom prst="rect">
                <a:avLst/>
              </a:prstGeom>
              <a:blipFill rotWithShape="0">
                <a:blip r:embed="rId6"/>
                <a:stretch>
                  <a:fillRect b="-36538"/>
                </a:stretch>
              </a:blipFill>
            </p:spPr>
            <p:txBody>
              <a:bodyPr/>
              <a:lstStyle/>
              <a:p>
                <a:r>
                  <a:rPr lang="en-US">
                    <a:noFill/>
                  </a:rPr>
                  <a:t> </a:t>
                </a:r>
              </a:p>
            </p:txBody>
          </p:sp>
        </mc:Fallback>
      </mc:AlternateContent>
      <p:sp>
        <p:nvSpPr>
          <p:cNvPr id="50" name="Rectangle 49"/>
          <p:cNvSpPr/>
          <p:nvPr/>
        </p:nvSpPr>
        <p:spPr>
          <a:xfrm rot="2700000">
            <a:off x="9024218" y="2268893"/>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1" name="Straight Arrow Connector 50"/>
          <p:cNvCxnSpPr/>
          <p:nvPr/>
        </p:nvCxnSpPr>
        <p:spPr>
          <a:xfrm>
            <a:off x="8544680" y="2393195"/>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9361458" y="2393124"/>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262847" y="2471458"/>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9242237" y="2535580"/>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8920033" y="2215358"/>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8920031" y="2215355"/>
                <a:ext cx="396883" cy="338554"/>
              </a:xfrm>
              <a:prstGeom prst="rect">
                <a:avLst/>
              </a:prstGeom>
              <a:blipFill rotWithShape="0">
                <a:blip r:embed="rId7"/>
                <a:stretch>
                  <a:fillRect r="-6154"/>
                </a:stretch>
              </a:blipFill>
            </p:spPr>
            <p:txBody>
              <a:bodyPr/>
              <a:lstStyle/>
              <a:p>
                <a:r>
                  <a:rPr lang="en-US">
                    <a:noFill/>
                  </a:rPr>
                  <a:t> </a:t>
                </a:r>
              </a:p>
            </p:txBody>
          </p:sp>
        </mc:Fallback>
      </mc:AlternateContent>
      <p:sp>
        <p:nvSpPr>
          <p:cNvPr id="56" name="TextBox 55"/>
          <p:cNvSpPr txBox="1"/>
          <p:nvPr/>
        </p:nvSpPr>
        <p:spPr>
          <a:xfrm rot="5400000">
            <a:off x="9024087" y="3252990"/>
            <a:ext cx="360287" cy="369332"/>
          </a:xfrm>
          <a:prstGeom prst="rect">
            <a:avLst/>
          </a:prstGeom>
          <a:noFill/>
        </p:spPr>
        <p:txBody>
          <a:bodyPr wrap="square" rtlCol="0">
            <a:spAutoFit/>
          </a:bodyPr>
          <a:lstStyle/>
          <a:p>
            <a:r>
              <a:rPr lang="en-US" dirty="0"/>
              <a:t>…</a:t>
            </a:r>
          </a:p>
        </p:txBody>
      </p:sp>
      <p:sp>
        <p:nvSpPr>
          <p:cNvPr id="63" name="Rectangle 62"/>
          <p:cNvSpPr/>
          <p:nvPr/>
        </p:nvSpPr>
        <p:spPr>
          <a:xfrm rot="2700000">
            <a:off x="9006065" y="4161544"/>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64" name="Straight Arrow Connector 63"/>
          <p:cNvCxnSpPr/>
          <p:nvPr/>
        </p:nvCxnSpPr>
        <p:spPr>
          <a:xfrm>
            <a:off x="8526527" y="4285847"/>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9343305" y="4285775"/>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244693" y="4364109"/>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224085" y="4428231"/>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8901880" y="4108008"/>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8901878" y="4108006"/>
                <a:ext cx="396883" cy="338554"/>
              </a:xfrm>
              <a:prstGeom prst="rect">
                <a:avLst/>
              </a:prstGeom>
              <a:blipFill rotWithShape="0">
                <a:blip r:embed="rId8"/>
                <a:stretch>
                  <a:fillRect r="-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p:cNvSpPr txBox="1"/>
              <p:nvPr/>
            </p:nvSpPr>
            <p:spPr>
              <a:xfrm>
                <a:off x="7080436" y="5132551"/>
                <a:ext cx="2014037" cy="6210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a:rPr lang="en-US" b="1" i="1">
                          <a:latin typeface="Cambria Math" panose="02040503050406030204" pitchFamily="18" charset="0"/>
                        </a:rPr>
                        <m:t>=</m:t>
                      </m:r>
                      <m:d>
                        <m:dPr>
                          <m:begChr m:val="{"/>
                          <m:endChr m:val="}"/>
                          <m:ctrlPr>
                            <a:rPr lang="en-US"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𝟐</m:t>
                                  </m:r>
                                </m:sub>
                              </m:sSub>
                              <m:r>
                                <a:rPr lang="en-US" b="1" i="1">
                                  <a:solidFill>
                                    <a:srgbClr val="00AE00"/>
                                  </a:solidFill>
                                  <a:latin typeface="Cambria Math" panose="02040503050406030204" pitchFamily="18" charset="0"/>
                                </a:rPr>
                                <m:t>⊕</m:t>
                              </m:r>
                              <m:sSub>
                                <m:sSubPr>
                                  <m:ctrlPr>
                                    <a:rPr lang="en-US" b="1" i="1">
                                      <a:solidFill>
                                        <a:srgbClr val="00AE00"/>
                                      </a:solidFill>
                                      <a:latin typeface="Cambria Math" panose="02040503050406030204" pitchFamily="18" charset="0"/>
                                    </a:rPr>
                                  </m:ctrlPr>
                                </m:sSubPr>
                                <m:e>
                                  <m:r>
                                    <a:rPr lang="en-US" b="1" i="1">
                                      <a:solidFill>
                                        <a:srgbClr val="00AE00"/>
                                      </a:solidFill>
                                      <a:latin typeface="Cambria Math" panose="02040503050406030204" pitchFamily="18" charset="0"/>
                                    </a:rPr>
                                    <m:t>𝒎</m:t>
                                  </m:r>
                                </m:e>
                                <m:sub>
                                  <m:r>
                                    <a:rPr lang="en-US" b="1" i="1">
                                      <a:solidFill>
                                        <a:srgbClr val="00AE00"/>
                                      </a:solidFill>
                                      <a:latin typeface="Cambria Math" panose="02040503050406030204" pitchFamily="18" charset="0"/>
                                    </a:rPr>
                                    <m:t>𝟑</m:t>
                                  </m:r>
                                </m:sub>
                              </m:sSub>
                            </m:e>
                          </m:eqArr>
                        </m:e>
                      </m:d>
                      <m:r>
                        <a:rPr lang="en-US" b="1" i="1">
                          <a:latin typeface="Cambria Math" panose="02040503050406030204" pitchFamily="18" charset="0"/>
                        </a:rPr>
                        <m:t> </m:t>
                      </m:r>
                    </m:oMath>
                  </m:oMathPara>
                </a14:m>
                <a:endParaRPr lang="en-US" sz="1200" b="1" dirty="0"/>
              </a:p>
            </p:txBody>
          </p:sp>
        </mc:Choice>
        <mc:Fallback xmlns="">
          <p:sp>
            <p:nvSpPr>
              <p:cNvPr id="232" name="TextBox 231"/>
              <p:cNvSpPr txBox="1">
                <a:spLocks noRot="1" noChangeAspect="1" noMove="1" noResize="1" noEditPoints="1" noAdjustHandles="1" noChangeArrowheads="1" noChangeShapeType="1" noTextEdit="1"/>
              </p:cNvSpPr>
              <p:nvPr/>
            </p:nvSpPr>
            <p:spPr>
              <a:xfrm>
                <a:off x="7080434" y="5132550"/>
                <a:ext cx="2014037" cy="622414"/>
              </a:xfrm>
              <a:prstGeom prst="rect">
                <a:avLst/>
              </a:prstGeom>
              <a:blipFill rotWithShape="0">
                <a:blip r:embed="rId9"/>
                <a:stretch>
                  <a:fillRect/>
                </a:stretch>
              </a:blipFill>
            </p:spPr>
            <p:txBody>
              <a:bodyPr/>
              <a:lstStyle/>
              <a:p>
                <a:r>
                  <a:rPr lang="en-US">
                    <a:noFill/>
                  </a:rPr>
                  <a:t> </a:t>
                </a:r>
              </a:p>
            </p:txBody>
          </p:sp>
        </mc:Fallback>
      </mc:AlternateContent>
      <p:cxnSp>
        <p:nvCxnSpPr>
          <p:cNvPr id="233" name="Straight Arrow Connector 232"/>
          <p:cNvCxnSpPr/>
          <p:nvPr/>
        </p:nvCxnSpPr>
        <p:spPr>
          <a:xfrm>
            <a:off x="9094472" y="5502068"/>
            <a:ext cx="699805"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9742765" y="4807589"/>
            <a:ext cx="2713113" cy="400110"/>
          </a:xfrm>
          <a:prstGeom prst="rect">
            <a:avLst/>
          </a:prstGeom>
          <a:noFill/>
        </p:spPr>
        <p:txBody>
          <a:bodyPr wrap="square" rtlCol="0">
            <a:spAutoFit/>
          </a:bodyPr>
          <a:lstStyle/>
          <a:p>
            <a:r>
              <a:rPr lang="en-US" sz="2000" dirty="0"/>
              <a:t>Output:</a:t>
            </a:r>
            <a:endParaRPr lang="en-US" dirty="0"/>
          </a:p>
        </p:txBody>
      </p:sp>
      <mc:AlternateContent xmlns:mc="http://schemas.openxmlformats.org/markup-compatibility/2006" xmlns:a14="http://schemas.microsoft.com/office/drawing/2010/main">
        <mc:Choice Requires="a14">
          <p:sp>
            <p:nvSpPr>
              <p:cNvPr id="235" name="TextBox 234"/>
              <p:cNvSpPr txBox="1"/>
              <p:nvPr/>
            </p:nvSpPr>
            <p:spPr>
              <a:xfrm>
                <a:off x="9094472" y="5177503"/>
                <a:ext cx="3547797" cy="647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 </m:t>
                      </m:r>
                      <m:acc>
                        <m:accPr>
                          <m:chr m:val="̂"/>
                          <m:ctrlPr>
                            <a:rPr lang="en-US" sz="2000" b="1" i="1">
                              <a:latin typeface="Cambria Math" panose="02040503050406030204" pitchFamily="18" charset="0"/>
                            </a:rPr>
                          </m:ctrlPr>
                        </m:accPr>
                        <m:e>
                          <m:r>
                            <a:rPr lang="en-US" sz="2000" b="1" i="1">
                              <a:latin typeface="Cambria Math" panose="02040503050406030204" pitchFamily="18" charset="0"/>
                            </a:rPr>
                            <m:t>𝑿</m:t>
                          </m:r>
                        </m:e>
                      </m:acc>
                      <m:r>
                        <a:rPr lang="en-US" sz="2000" b="1" i="1">
                          <a:latin typeface="Cambria Math" panose="02040503050406030204" pitchFamily="18" charset="0"/>
                        </a:rPr>
                        <m:t>∩</m:t>
                      </m:r>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𝟖</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e>
                          </m:eqArr>
                        </m:e>
                      </m:d>
                      <m:r>
                        <a:rPr lang="en-US" sz="2000" b="1" i="1">
                          <a:latin typeface="Cambria Math" panose="02040503050406030204" pitchFamily="18" charset="0"/>
                        </a:rPr>
                        <m:t> </m:t>
                      </m:r>
                    </m:oMath>
                  </m:oMathPara>
                </a14:m>
                <a:endParaRPr lang="en-US" sz="1200" b="1" dirty="0"/>
              </a:p>
            </p:txBody>
          </p:sp>
        </mc:Choice>
        <mc:Fallback xmlns="">
          <p:sp>
            <p:nvSpPr>
              <p:cNvPr id="235" name="TextBox 234"/>
              <p:cNvSpPr txBox="1">
                <a:spLocks noRot="1" noChangeAspect="1" noMove="1" noResize="1" noEditPoints="1" noAdjustHandles="1" noChangeArrowheads="1" noChangeShapeType="1" noTextEdit="1"/>
              </p:cNvSpPr>
              <p:nvPr/>
            </p:nvSpPr>
            <p:spPr>
              <a:xfrm>
                <a:off x="9094471" y="5177501"/>
                <a:ext cx="3547797" cy="647100"/>
              </a:xfrm>
              <a:prstGeom prst="rect">
                <a:avLst/>
              </a:prstGeom>
              <a:blipFill rotWithShape="0">
                <a:blip r:embed="rId10"/>
                <a:stretch>
                  <a:fillRect/>
                </a:stretch>
              </a:blipFill>
            </p:spPr>
            <p:txBody>
              <a:bodyPr/>
              <a:lstStyle/>
              <a:p>
                <a:r>
                  <a:rPr lang="en-US">
                    <a:noFill/>
                  </a:rPr>
                  <a:t> </a:t>
                </a:r>
              </a:p>
            </p:txBody>
          </p:sp>
        </mc:Fallback>
      </mc:AlternateContent>
      <p:sp>
        <p:nvSpPr>
          <p:cNvPr id="237" name="Rectangle 236"/>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mc:AlternateContent xmlns:mc="http://schemas.openxmlformats.org/markup-compatibility/2006" xmlns:a14="http://schemas.microsoft.com/office/drawing/2010/main">
        <mc:Choice Requires="a14">
          <p:sp>
            <p:nvSpPr>
              <p:cNvPr id="238" name="TextBox 237"/>
              <p:cNvSpPr txBox="1"/>
              <p:nvPr/>
            </p:nvSpPr>
            <p:spPr>
              <a:xfrm>
                <a:off x="10341523" y="22641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8" name="TextBox 237"/>
              <p:cNvSpPr txBox="1">
                <a:spLocks noRot="1" noChangeAspect="1" noMove="1" noResize="1" noEditPoints="1" noAdjustHandles="1" noChangeArrowheads="1" noChangeShapeType="1" noTextEdit="1"/>
              </p:cNvSpPr>
              <p:nvPr/>
            </p:nvSpPr>
            <p:spPr>
              <a:xfrm>
                <a:off x="10341521" y="2264176"/>
                <a:ext cx="377026" cy="369332"/>
              </a:xfrm>
              <a:prstGeom prst="rect">
                <a:avLst/>
              </a:prstGeom>
              <a:blipFill rotWithShape="0">
                <a:blip r:embed="rId11"/>
                <a:stretch>
                  <a:fillRect/>
                </a:stretch>
              </a:blipFill>
            </p:spPr>
            <p:txBody>
              <a:bodyPr/>
              <a:lstStyle/>
              <a:p>
                <a:r>
                  <a:rPr lang="en-US">
                    <a:noFill/>
                  </a:rPr>
                  <a:t> </a:t>
                </a:r>
              </a:p>
            </p:txBody>
          </p:sp>
        </mc:Fallback>
      </mc:AlternateContent>
      <p:grpSp>
        <p:nvGrpSpPr>
          <p:cNvPr id="239" name="Group 238"/>
          <p:cNvGrpSpPr/>
          <p:nvPr/>
        </p:nvGrpSpPr>
        <p:grpSpPr>
          <a:xfrm>
            <a:off x="7688927" y="2273064"/>
            <a:ext cx="775495" cy="316717"/>
            <a:chOff x="7683938" y="4775834"/>
            <a:chExt cx="775494" cy="309452"/>
          </a:xfrm>
        </p:grpSpPr>
        <p:sp>
          <p:nvSpPr>
            <p:cNvPr id="245" name="Rectangle 24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0" name="Rectangle 239"/>
              <p:cNvSpPr/>
              <p:nvPr/>
            </p:nvSpPr>
            <p:spPr>
              <a:xfrm>
                <a:off x="7671443" y="224622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240" name="Rectangle 239"/>
              <p:cNvSpPr>
                <a:spLocks noRot="1" noChangeAspect="1" noMove="1" noResize="1" noEditPoints="1" noAdjustHandles="1" noChangeArrowheads="1" noChangeShapeType="1" noTextEdit="1"/>
              </p:cNvSpPr>
              <p:nvPr/>
            </p:nvSpPr>
            <p:spPr>
              <a:xfrm>
                <a:off x="7671441" y="2246225"/>
                <a:ext cx="451277" cy="33855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1" name="Rectangle 240"/>
              <p:cNvSpPr/>
              <p:nvPr/>
            </p:nvSpPr>
            <p:spPr>
              <a:xfrm>
                <a:off x="8017197"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41" name="Rectangle 240"/>
              <p:cNvSpPr>
                <a:spLocks noRot="1" noChangeAspect="1" noMove="1" noResize="1" noEditPoints="1" noAdjustHandles="1" noChangeArrowheads="1" noChangeShapeType="1" noTextEdit="1"/>
              </p:cNvSpPr>
              <p:nvPr/>
            </p:nvSpPr>
            <p:spPr>
              <a:xfrm>
                <a:off x="8017197" y="2255732"/>
                <a:ext cx="531428" cy="338554"/>
              </a:xfrm>
              <a:prstGeom prst="rect">
                <a:avLst/>
              </a:prstGeom>
              <a:blipFill rotWithShape="0">
                <a:blip r:embed="rId13"/>
                <a:stretch>
                  <a:fillRect/>
                </a:stretch>
              </a:blipFill>
            </p:spPr>
            <p:txBody>
              <a:bodyPr/>
              <a:lstStyle/>
              <a:p>
                <a:r>
                  <a:rPr lang="en-US">
                    <a:noFill/>
                  </a:rPr>
                  <a:t> </a:t>
                </a:r>
              </a:p>
            </p:txBody>
          </p:sp>
        </mc:Fallback>
      </mc:AlternateContent>
      <p:sp>
        <p:nvSpPr>
          <p:cNvPr id="242" name="Rectangle 241"/>
          <p:cNvSpPr/>
          <p:nvPr/>
        </p:nvSpPr>
        <p:spPr>
          <a:xfrm>
            <a:off x="10328941" y="227755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9771665" y="22730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4" name="Rectangle 243"/>
              <p:cNvSpPr/>
              <p:nvPr/>
            </p:nvSpPr>
            <p:spPr>
              <a:xfrm>
                <a:off x="9712636" y="2255735"/>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44" name="Rectangle 243"/>
              <p:cNvSpPr>
                <a:spLocks noRot="1" noChangeAspect="1" noMove="1" noResize="1" noEditPoints="1" noAdjustHandles="1" noChangeArrowheads="1" noChangeShapeType="1" noTextEdit="1"/>
              </p:cNvSpPr>
              <p:nvPr/>
            </p:nvSpPr>
            <p:spPr>
              <a:xfrm>
                <a:off x="9712636" y="2255732"/>
                <a:ext cx="531428" cy="338554"/>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8" name="TextBox 247"/>
              <p:cNvSpPr txBox="1"/>
              <p:nvPr/>
            </p:nvSpPr>
            <p:spPr>
              <a:xfrm>
                <a:off x="10336443" y="257685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48" name="TextBox 247"/>
              <p:cNvSpPr txBox="1">
                <a:spLocks noRot="1" noChangeAspect="1" noMove="1" noResize="1" noEditPoints="1" noAdjustHandles="1" noChangeArrowheads="1" noChangeShapeType="1" noTextEdit="1"/>
              </p:cNvSpPr>
              <p:nvPr/>
            </p:nvSpPr>
            <p:spPr>
              <a:xfrm>
                <a:off x="10336441" y="2576854"/>
                <a:ext cx="377026" cy="369332"/>
              </a:xfrm>
              <a:prstGeom prst="rect">
                <a:avLst/>
              </a:prstGeom>
              <a:blipFill rotWithShape="0">
                <a:blip r:embed="rId15"/>
                <a:stretch>
                  <a:fillRect/>
                </a:stretch>
              </a:blipFill>
            </p:spPr>
            <p:txBody>
              <a:bodyPr/>
              <a:lstStyle/>
              <a:p>
                <a:r>
                  <a:rPr lang="en-US">
                    <a:noFill/>
                  </a:rPr>
                  <a:t> </a:t>
                </a:r>
              </a:p>
            </p:txBody>
          </p:sp>
        </mc:Fallback>
      </mc:AlternateContent>
      <p:grpSp>
        <p:nvGrpSpPr>
          <p:cNvPr id="249" name="Group 248"/>
          <p:cNvGrpSpPr/>
          <p:nvPr/>
        </p:nvGrpSpPr>
        <p:grpSpPr>
          <a:xfrm>
            <a:off x="7689951" y="2589304"/>
            <a:ext cx="775495" cy="316717"/>
            <a:chOff x="7683938" y="4775834"/>
            <a:chExt cx="775494" cy="309452"/>
          </a:xfrm>
        </p:grpSpPr>
        <p:sp>
          <p:nvSpPr>
            <p:cNvPr id="255" name="Rectangle 25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0" name="Rectangle 249"/>
              <p:cNvSpPr/>
              <p:nvPr/>
            </p:nvSpPr>
            <p:spPr>
              <a:xfrm>
                <a:off x="7662914" y="254749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0" name="Rectangle 249"/>
              <p:cNvSpPr>
                <a:spLocks noRot="1" noChangeAspect="1" noMove="1" noResize="1" noEditPoints="1" noAdjustHandles="1" noChangeArrowheads="1" noChangeShapeType="1" noTextEdit="1"/>
              </p:cNvSpPr>
              <p:nvPr/>
            </p:nvSpPr>
            <p:spPr>
              <a:xfrm>
                <a:off x="7662911" y="2547495"/>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Rectangle 250"/>
              <p:cNvSpPr/>
              <p:nvPr/>
            </p:nvSpPr>
            <p:spPr>
              <a:xfrm>
                <a:off x="8008667" y="255700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51" name="Rectangle 250"/>
              <p:cNvSpPr>
                <a:spLocks noRot="1" noChangeAspect="1" noMove="1" noResize="1" noEditPoints="1" noAdjustHandles="1" noChangeArrowheads="1" noChangeShapeType="1" noTextEdit="1"/>
              </p:cNvSpPr>
              <p:nvPr/>
            </p:nvSpPr>
            <p:spPr>
              <a:xfrm>
                <a:off x="8008667" y="2557002"/>
                <a:ext cx="531428" cy="338554"/>
              </a:xfrm>
              <a:prstGeom prst="rect">
                <a:avLst/>
              </a:prstGeom>
              <a:blipFill rotWithShape="0">
                <a:blip r:embed="rId17"/>
                <a:stretch>
                  <a:fillRect/>
                </a:stretch>
              </a:blipFill>
            </p:spPr>
            <p:txBody>
              <a:bodyPr/>
              <a:lstStyle/>
              <a:p>
                <a:r>
                  <a:rPr lang="en-US">
                    <a:noFill/>
                  </a:rPr>
                  <a:t> </a:t>
                </a:r>
              </a:p>
            </p:txBody>
          </p:sp>
        </mc:Fallback>
      </mc:AlternateContent>
      <p:sp>
        <p:nvSpPr>
          <p:cNvPr id="252" name="Rectangle 251"/>
          <p:cNvSpPr/>
          <p:nvPr/>
        </p:nvSpPr>
        <p:spPr>
          <a:xfrm>
            <a:off x="10329965" y="25937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9772689" y="258930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4" name="Rectangle 253"/>
              <p:cNvSpPr/>
              <p:nvPr/>
            </p:nvSpPr>
            <p:spPr>
              <a:xfrm>
                <a:off x="9704109" y="255700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54" name="Rectangle 253"/>
              <p:cNvSpPr>
                <a:spLocks noRot="1" noChangeAspect="1" noMove="1" noResize="1" noEditPoints="1" noAdjustHandles="1" noChangeArrowheads="1" noChangeShapeType="1" noTextEdit="1"/>
              </p:cNvSpPr>
              <p:nvPr/>
            </p:nvSpPr>
            <p:spPr>
              <a:xfrm>
                <a:off x="9704106" y="2557002"/>
                <a:ext cx="451277" cy="338554"/>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8" name="Rectangle 257"/>
              <p:cNvSpPr/>
              <p:nvPr/>
            </p:nvSpPr>
            <p:spPr>
              <a:xfrm>
                <a:off x="7669219" y="286198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58" name="Rectangle 257"/>
              <p:cNvSpPr>
                <a:spLocks noRot="1" noChangeAspect="1" noMove="1" noResize="1" noEditPoints="1" noAdjustHandles="1" noChangeArrowheads="1" noChangeShapeType="1" noTextEdit="1"/>
              </p:cNvSpPr>
              <p:nvPr/>
            </p:nvSpPr>
            <p:spPr>
              <a:xfrm>
                <a:off x="7669217" y="2861980"/>
                <a:ext cx="451277" cy="33855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9" name="TextBox 258"/>
              <p:cNvSpPr txBox="1"/>
              <p:nvPr/>
            </p:nvSpPr>
            <p:spPr>
              <a:xfrm>
                <a:off x="10386911" y="293139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59" name="TextBox 258"/>
              <p:cNvSpPr txBox="1">
                <a:spLocks noRot="1" noChangeAspect="1" noMove="1" noResize="1" noEditPoints="1" noAdjustHandles="1" noChangeArrowheads="1" noChangeShapeType="1" noTextEdit="1"/>
              </p:cNvSpPr>
              <p:nvPr/>
            </p:nvSpPr>
            <p:spPr>
              <a:xfrm>
                <a:off x="10386909" y="2931399"/>
                <a:ext cx="127230" cy="369332"/>
              </a:xfrm>
              <a:prstGeom prst="rect">
                <a:avLst/>
              </a:prstGeom>
              <a:blipFill rotWithShape="0">
                <a:blip r:embed="rId20"/>
                <a:stretch>
                  <a:fillRect l="-14286" r="-114286"/>
                </a:stretch>
              </a:blipFill>
            </p:spPr>
            <p:txBody>
              <a:bodyPr/>
              <a:lstStyle/>
              <a:p>
                <a:r>
                  <a:rPr lang="en-US">
                    <a:noFill/>
                  </a:rPr>
                  <a:t> </a:t>
                </a:r>
              </a:p>
            </p:txBody>
          </p:sp>
        </mc:Fallback>
      </mc:AlternateContent>
      <p:grpSp>
        <p:nvGrpSpPr>
          <p:cNvPr id="260" name="Group 259"/>
          <p:cNvGrpSpPr/>
          <p:nvPr/>
        </p:nvGrpSpPr>
        <p:grpSpPr>
          <a:xfrm>
            <a:off x="7689985" y="2905692"/>
            <a:ext cx="775495" cy="316717"/>
            <a:chOff x="7683938" y="4775834"/>
            <a:chExt cx="775494" cy="309452"/>
          </a:xfrm>
        </p:grpSpPr>
        <p:sp>
          <p:nvSpPr>
            <p:cNvPr id="265" name="Rectangle 26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61" name="Rectangle 260"/>
              <p:cNvSpPr/>
              <p:nvPr/>
            </p:nvSpPr>
            <p:spPr>
              <a:xfrm>
                <a:off x="8014973" y="287149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61" name="Rectangle 260"/>
              <p:cNvSpPr>
                <a:spLocks noRot="1" noChangeAspect="1" noMove="1" noResize="1" noEditPoints="1" noAdjustHandles="1" noChangeArrowheads="1" noChangeShapeType="1" noTextEdit="1"/>
              </p:cNvSpPr>
              <p:nvPr/>
            </p:nvSpPr>
            <p:spPr>
              <a:xfrm>
                <a:off x="8014973" y="2871487"/>
                <a:ext cx="531428" cy="338554"/>
              </a:xfrm>
              <a:prstGeom prst="rect">
                <a:avLst/>
              </a:prstGeom>
              <a:blipFill rotWithShape="0">
                <a:blip r:embed="rId21"/>
                <a:stretch>
                  <a:fillRect/>
                </a:stretch>
              </a:blipFill>
            </p:spPr>
            <p:txBody>
              <a:bodyPr/>
              <a:lstStyle/>
              <a:p>
                <a:r>
                  <a:rPr lang="en-US">
                    <a:noFill/>
                  </a:rPr>
                  <a:t> </a:t>
                </a:r>
              </a:p>
            </p:txBody>
          </p:sp>
        </mc:Fallback>
      </mc:AlternateContent>
      <p:sp>
        <p:nvSpPr>
          <p:cNvPr id="262" name="Rectangle 261"/>
          <p:cNvSpPr/>
          <p:nvPr/>
        </p:nvSpPr>
        <p:spPr>
          <a:xfrm>
            <a:off x="10330000" y="291017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9772721" y="290569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4" name="Rectangle 263"/>
              <p:cNvSpPr/>
              <p:nvPr/>
            </p:nvSpPr>
            <p:spPr>
              <a:xfrm>
                <a:off x="9710414" y="287149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64" name="Rectangle 263"/>
              <p:cNvSpPr>
                <a:spLocks noRot="1" noChangeAspect="1" noMove="1" noResize="1" noEditPoints="1" noAdjustHandles="1" noChangeArrowheads="1" noChangeShapeType="1" noTextEdit="1"/>
              </p:cNvSpPr>
              <p:nvPr/>
            </p:nvSpPr>
            <p:spPr>
              <a:xfrm>
                <a:off x="9710412" y="2871487"/>
                <a:ext cx="451277" cy="338554"/>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p:cNvSpPr txBox="1"/>
              <p:nvPr/>
            </p:nvSpPr>
            <p:spPr>
              <a:xfrm>
                <a:off x="10366923" y="323466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8" name="TextBox 267"/>
              <p:cNvSpPr txBox="1">
                <a:spLocks noRot="1" noChangeAspect="1" noMove="1" noResize="1" noEditPoints="1" noAdjustHandles="1" noChangeArrowheads="1" noChangeShapeType="1" noTextEdit="1"/>
              </p:cNvSpPr>
              <p:nvPr/>
            </p:nvSpPr>
            <p:spPr>
              <a:xfrm>
                <a:off x="10366921" y="3234662"/>
                <a:ext cx="320121" cy="313588"/>
              </a:xfrm>
              <a:prstGeom prst="rect">
                <a:avLst/>
              </a:prstGeom>
              <a:blipFill rotWithShape="0">
                <a:blip r:embed="rId23"/>
                <a:stretch>
                  <a:fillRect b="-11765"/>
                </a:stretch>
              </a:blipFill>
            </p:spPr>
            <p:txBody>
              <a:bodyPr/>
              <a:lstStyle/>
              <a:p>
                <a:r>
                  <a:rPr lang="en-US">
                    <a:noFill/>
                  </a:rPr>
                  <a:t> </a:t>
                </a:r>
              </a:p>
            </p:txBody>
          </p:sp>
        </mc:Fallback>
      </mc:AlternateContent>
      <p:grpSp>
        <p:nvGrpSpPr>
          <p:cNvPr id="269" name="Group 268"/>
          <p:cNvGrpSpPr/>
          <p:nvPr/>
        </p:nvGrpSpPr>
        <p:grpSpPr>
          <a:xfrm>
            <a:off x="7690431" y="3220507"/>
            <a:ext cx="775495" cy="316717"/>
            <a:chOff x="7683938" y="4775834"/>
            <a:chExt cx="775494" cy="309452"/>
          </a:xfrm>
        </p:grpSpPr>
        <p:sp>
          <p:nvSpPr>
            <p:cNvPr id="275" name="Rectangle 27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70" name="Rectangle 269"/>
              <p:cNvSpPr/>
              <p:nvPr/>
            </p:nvSpPr>
            <p:spPr>
              <a:xfrm>
                <a:off x="7660201" y="316846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70" name="Rectangle 269"/>
              <p:cNvSpPr>
                <a:spLocks noRot="1" noChangeAspect="1" noMove="1" noResize="1" noEditPoints="1" noAdjustHandles="1" noChangeArrowheads="1" noChangeShapeType="1" noTextEdit="1"/>
              </p:cNvSpPr>
              <p:nvPr/>
            </p:nvSpPr>
            <p:spPr>
              <a:xfrm>
                <a:off x="7660198" y="3168461"/>
                <a:ext cx="451277" cy="3385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1" name="Rectangle 270"/>
              <p:cNvSpPr/>
              <p:nvPr/>
            </p:nvSpPr>
            <p:spPr>
              <a:xfrm>
                <a:off x="8005955" y="31779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dirty="0"/>
              </a:p>
            </p:txBody>
          </p:sp>
        </mc:Choice>
        <mc:Fallback xmlns="">
          <p:sp>
            <p:nvSpPr>
              <p:cNvPr id="271" name="Rectangle 270"/>
              <p:cNvSpPr>
                <a:spLocks noRot="1" noChangeAspect="1" noMove="1" noResize="1" noEditPoints="1" noAdjustHandles="1" noChangeArrowheads="1" noChangeShapeType="1" noTextEdit="1"/>
              </p:cNvSpPr>
              <p:nvPr/>
            </p:nvSpPr>
            <p:spPr>
              <a:xfrm>
                <a:off x="8005954" y="3177968"/>
                <a:ext cx="531428" cy="338554"/>
              </a:xfrm>
              <a:prstGeom prst="rect">
                <a:avLst/>
              </a:prstGeom>
              <a:blipFill rotWithShape="0">
                <a:blip r:embed="rId25"/>
                <a:stretch>
                  <a:fillRect/>
                </a:stretch>
              </a:blipFill>
            </p:spPr>
            <p:txBody>
              <a:bodyPr/>
              <a:lstStyle/>
              <a:p>
                <a:r>
                  <a:rPr lang="en-US">
                    <a:noFill/>
                  </a:rPr>
                  <a:t> </a:t>
                </a:r>
              </a:p>
            </p:txBody>
          </p:sp>
        </mc:Fallback>
      </mc:AlternateContent>
      <p:sp>
        <p:nvSpPr>
          <p:cNvPr id="272" name="Rectangle 271"/>
          <p:cNvSpPr/>
          <p:nvPr/>
        </p:nvSpPr>
        <p:spPr>
          <a:xfrm>
            <a:off x="10330445" y="322499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p:cNvSpPr/>
          <p:nvPr/>
        </p:nvSpPr>
        <p:spPr>
          <a:xfrm>
            <a:off x="9773169" y="322050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4" name="Rectangle 273"/>
              <p:cNvSpPr/>
              <p:nvPr/>
            </p:nvSpPr>
            <p:spPr>
              <a:xfrm>
                <a:off x="9701393" y="3177971"/>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dirty="0"/>
              </a:p>
            </p:txBody>
          </p:sp>
        </mc:Choice>
        <mc:Fallback xmlns="">
          <p:sp>
            <p:nvSpPr>
              <p:cNvPr id="274" name="Rectangle 273"/>
              <p:cNvSpPr>
                <a:spLocks noRot="1" noChangeAspect="1" noMove="1" noResize="1" noEditPoints="1" noAdjustHandles="1" noChangeArrowheads="1" noChangeShapeType="1" noTextEdit="1"/>
              </p:cNvSpPr>
              <p:nvPr/>
            </p:nvSpPr>
            <p:spPr>
              <a:xfrm>
                <a:off x="9701393" y="3177968"/>
                <a:ext cx="531428" cy="338554"/>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8" name="TextBox 277"/>
              <p:cNvSpPr txBox="1"/>
              <p:nvPr/>
            </p:nvSpPr>
            <p:spPr>
              <a:xfrm>
                <a:off x="10330707" y="353771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78" name="TextBox 277"/>
              <p:cNvSpPr txBox="1">
                <a:spLocks noRot="1" noChangeAspect="1" noMove="1" noResize="1" noEditPoints="1" noAdjustHandles="1" noChangeArrowheads="1" noChangeShapeType="1" noTextEdit="1"/>
              </p:cNvSpPr>
              <p:nvPr/>
            </p:nvSpPr>
            <p:spPr>
              <a:xfrm>
                <a:off x="10330706" y="3537712"/>
                <a:ext cx="377026" cy="369332"/>
              </a:xfrm>
              <a:prstGeom prst="rect">
                <a:avLst/>
              </a:prstGeom>
              <a:blipFill rotWithShape="0">
                <a:blip r:embed="rId27"/>
                <a:stretch>
                  <a:fillRect/>
                </a:stretch>
              </a:blipFill>
            </p:spPr>
            <p:txBody>
              <a:bodyPr/>
              <a:lstStyle/>
              <a:p>
                <a:r>
                  <a:rPr lang="en-US">
                    <a:noFill/>
                  </a:rPr>
                  <a:t> </a:t>
                </a:r>
              </a:p>
            </p:txBody>
          </p:sp>
        </mc:Fallback>
      </mc:AlternateContent>
      <p:grpSp>
        <p:nvGrpSpPr>
          <p:cNvPr id="279" name="Group 278"/>
          <p:cNvGrpSpPr/>
          <p:nvPr/>
        </p:nvGrpSpPr>
        <p:grpSpPr>
          <a:xfrm>
            <a:off x="7689763" y="3538176"/>
            <a:ext cx="775495" cy="316717"/>
            <a:chOff x="7683938" y="4775834"/>
            <a:chExt cx="775494" cy="309452"/>
          </a:xfrm>
        </p:grpSpPr>
        <p:sp>
          <p:nvSpPr>
            <p:cNvPr id="285" name="Rectangle 28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80" name="Rectangle 279"/>
              <p:cNvSpPr/>
              <p:nvPr/>
            </p:nvSpPr>
            <p:spPr>
              <a:xfrm>
                <a:off x="7651670" y="3469734"/>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0" name="Rectangle 279"/>
              <p:cNvSpPr>
                <a:spLocks noRot="1" noChangeAspect="1" noMove="1" noResize="1" noEditPoints="1" noAdjustHandles="1" noChangeArrowheads="1" noChangeShapeType="1" noTextEdit="1"/>
              </p:cNvSpPr>
              <p:nvPr/>
            </p:nvSpPr>
            <p:spPr>
              <a:xfrm>
                <a:off x="7651668" y="3469731"/>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1" name="Rectangle 280"/>
              <p:cNvSpPr/>
              <p:nvPr/>
            </p:nvSpPr>
            <p:spPr>
              <a:xfrm>
                <a:off x="7997424" y="347924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81" name="Rectangle 280"/>
              <p:cNvSpPr>
                <a:spLocks noRot="1" noChangeAspect="1" noMove="1" noResize="1" noEditPoints="1" noAdjustHandles="1" noChangeArrowheads="1" noChangeShapeType="1" noTextEdit="1"/>
              </p:cNvSpPr>
              <p:nvPr/>
            </p:nvSpPr>
            <p:spPr>
              <a:xfrm>
                <a:off x="7997424" y="3479238"/>
                <a:ext cx="531428" cy="338554"/>
              </a:xfrm>
              <a:prstGeom prst="rect">
                <a:avLst/>
              </a:prstGeom>
              <a:blipFill rotWithShape="0">
                <a:blip r:embed="rId29"/>
                <a:stretch>
                  <a:fillRect/>
                </a:stretch>
              </a:blipFill>
            </p:spPr>
            <p:txBody>
              <a:bodyPr/>
              <a:lstStyle/>
              <a:p>
                <a:r>
                  <a:rPr lang="en-US">
                    <a:noFill/>
                  </a:rPr>
                  <a:t> </a:t>
                </a:r>
              </a:p>
            </p:txBody>
          </p:sp>
        </mc:Fallback>
      </mc:AlternateContent>
      <p:sp>
        <p:nvSpPr>
          <p:cNvPr id="282" name="Rectangle 281"/>
          <p:cNvSpPr/>
          <p:nvPr/>
        </p:nvSpPr>
        <p:spPr>
          <a:xfrm>
            <a:off x="10329777" y="354266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p:cNvSpPr/>
          <p:nvPr/>
        </p:nvSpPr>
        <p:spPr>
          <a:xfrm>
            <a:off x="9772501" y="3538175"/>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4" name="Rectangle 283"/>
              <p:cNvSpPr/>
              <p:nvPr/>
            </p:nvSpPr>
            <p:spPr>
              <a:xfrm>
                <a:off x="9692866" y="347924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84" name="Rectangle 283"/>
              <p:cNvSpPr>
                <a:spLocks noRot="1" noChangeAspect="1" noMove="1" noResize="1" noEditPoints="1" noAdjustHandles="1" noChangeArrowheads="1" noChangeShapeType="1" noTextEdit="1"/>
              </p:cNvSpPr>
              <p:nvPr/>
            </p:nvSpPr>
            <p:spPr>
              <a:xfrm>
                <a:off x="9692863" y="3479238"/>
                <a:ext cx="451277" cy="338554"/>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8" name="TextBox 287"/>
              <p:cNvSpPr txBox="1"/>
              <p:nvPr/>
            </p:nvSpPr>
            <p:spPr>
              <a:xfrm>
                <a:off x="10341523" y="386203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88" name="TextBox 287"/>
              <p:cNvSpPr txBox="1">
                <a:spLocks noRot="1" noChangeAspect="1" noMove="1" noResize="1" noEditPoints="1" noAdjustHandles="1" noChangeArrowheads="1" noChangeShapeType="1" noTextEdit="1"/>
              </p:cNvSpPr>
              <p:nvPr/>
            </p:nvSpPr>
            <p:spPr>
              <a:xfrm>
                <a:off x="10341521" y="3862036"/>
                <a:ext cx="377026" cy="369332"/>
              </a:xfrm>
              <a:prstGeom prst="rect">
                <a:avLst/>
              </a:prstGeom>
              <a:blipFill rotWithShape="0">
                <a:blip r:embed="rId31"/>
                <a:stretch>
                  <a:fillRect/>
                </a:stretch>
              </a:blipFill>
            </p:spPr>
            <p:txBody>
              <a:bodyPr/>
              <a:lstStyle/>
              <a:p>
                <a:r>
                  <a:rPr lang="en-US">
                    <a:noFill/>
                  </a:rPr>
                  <a:t> </a:t>
                </a:r>
              </a:p>
            </p:txBody>
          </p:sp>
        </mc:Fallback>
      </mc:AlternateContent>
      <p:grpSp>
        <p:nvGrpSpPr>
          <p:cNvPr id="289" name="Group 288"/>
          <p:cNvGrpSpPr/>
          <p:nvPr/>
        </p:nvGrpSpPr>
        <p:grpSpPr>
          <a:xfrm>
            <a:off x="7689798" y="3855648"/>
            <a:ext cx="775495" cy="316717"/>
            <a:chOff x="7683938" y="4775834"/>
            <a:chExt cx="775494" cy="309452"/>
          </a:xfrm>
        </p:grpSpPr>
        <p:sp>
          <p:nvSpPr>
            <p:cNvPr id="295" name="Rectangle 29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0" name="Rectangle 289"/>
              <p:cNvSpPr/>
              <p:nvPr/>
            </p:nvSpPr>
            <p:spPr>
              <a:xfrm>
                <a:off x="7651487" y="380170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90" name="Rectangle 289"/>
              <p:cNvSpPr>
                <a:spLocks noRot="1" noChangeAspect="1" noMove="1" noResize="1" noEditPoints="1" noAdjustHandles="1" noChangeArrowheads="1" noChangeShapeType="1" noTextEdit="1"/>
              </p:cNvSpPr>
              <p:nvPr/>
            </p:nvSpPr>
            <p:spPr>
              <a:xfrm>
                <a:off x="7651485" y="3801699"/>
                <a:ext cx="451277" cy="338554"/>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1" name="Rectangle 290"/>
              <p:cNvSpPr/>
              <p:nvPr/>
            </p:nvSpPr>
            <p:spPr>
              <a:xfrm>
                <a:off x="7997241" y="381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91" name="Rectangle 290"/>
              <p:cNvSpPr>
                <a:spLocks noRot="1" noChangeAspect="1" noMove="1" noResize="1" noEditPoints="1" noAdjustHandles="1" noChangeArrowheads="1" noChangeShapeType="1" noTextEdit="1"/>
              </p:cNvSpPr>
              <p:nvPr/>
            </p:nvSpPr>
            <p:spPr>
              <a:xfrm>
                <a:off x="7997241" y="3811206"/>
                <a:ext cx="531428" cy="338554"/>
              </a:xfrm>
              <a:prstGeom prst="rect">
                <a:avLst/>
              </a:prstGeom>
              <a:blipFill rotWithShape="0">
                <a:blip r:embed="rId33"/>
                <a:stretch>
                  <a:fillRect/>
                </a:stretch>
              </a:blipFill>
            </p:spPr>
            <p:txBody>
              <a:bodyPr/>
              <a:lstStyle/>
              <a:p>
                <a:r>
                  <a:rPr lang="en-US">
                    <a:noFill/>
                  </a:rPr>
                  <a:t> </a:t>
                </a:r>
              </a:p>
            </p:txBody>
          </p:sp>
        </mc:Fallback>
      </mc:AlternateContent>
      <p:sp>
        <p:nvSpPr>
          <p:cNvPr id="292" name="Rectangle 291"/>
          <p:cNvSpPr/>
          <p:nvPr/>
        </p:nvSpPr>
        <p:spPr>
          <a:xfrm>
            <a:off x="10329813" y="3860135"/>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9772536" y="385564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4" name="Rectangle 293"/>
              <p:cNvSpPr/>
              <p:nvPr/>
            </p:nvSpPr>
            <p:spPr>
              <a:xfrm>
                <a:off x="9692680" y="381120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94" name="Rectangle 293"/>
              <p:cNvSpPr>
                <a:spLocks noRot="1" noChangeAspect="1" noMove="1" noResize="1" noEditPoints="1" noAdjustHandles="1" noChangeArrowheads="1" noChangeShapeType="1" noTextEdit="1"/>
              </p:cNvSpPr>
              <p:nvPr/>
            </p:nvSpPr>
            <p:spPr>
              <a:xfrm>
                <a:off x="9692680" y="3811206"/>
                <a:ext cx="531428" cy="338554"/>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8" name="TextBox 297"/>
              <p:cNvSpPr txBox="1"/>
              <p:nvPr/>
            </p:nvSpPr>
            <p:spPr>
              <a:xfrm>
                <a:off x="10402151" y="4170459"/>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8" name="TextBox 297"/>
              <p:cNvSpPr txBox="1">
                <a:spLocks noRot="1" noChangeAspect="1" noMove="1" noResize="1" noEditPoints="1" noAdjustHandles="1" noChangeArrowheads="1" noChangeShapeType="1" noTextEdit="1"/>
              </p:cNvSpPr>
              <p:nvPr/>
            </p:nvSpPr>
            <p:spPr>
              <a:xfrm>
                <a:off x="10402149" y="4170459"/>
                <a:ext cx="127230" cy="313588"/>
              </a:xfrm>
              <a:prstGeom prst="rect">
                <a:avLst/>
              </a:prstGeom>
              <a:blipFill rotWithShape="0">
                <a:blip r:embed="rId35"/>
                <a:stretch>
                  <a:fillRect l="-14286" r="-114286" b="-9615"/>
                </a:stretch>
              </a:blipFill>
            </p:spPr>
            <p:txBody>
              <a:bodyPr/>
              <a:lstStyle/>
              <a:p>
                <a:r>
                  <a:rPr lang="en-US">
                    <a:noFill/>
                  </a:rPr>
                  <a:t> </a:t>
                </a:r>
              </a:p>
            </p:txBody>
          </p:sp>
        </mc:Fallback>
      </mc:AlternateContent>
      <p:grpSp>
        <p:nvGrpSpPr>
          <p:cNvPr id="299" name="Group 298"/>
          <p:cNvGrpSpPr/>
          <p:nvPr/>
        </p:nvGrpSpPr>
        <p:grpSpPr>
          <a:xfrm>
            <a:off x="7690245" y="4170460"/>
            <a:ext cx="775495" cy="316717"/>
            <a:chOff x="7683938" y="4775834"/>
            <a:chExt cx="775494" cy="309452"/>
          </a:xfrm>
        </p:grpSpPr>
        <p:sp>
          <p:nvSpPr>
            <p:cNvPr id="305" name="Rectangle 304"/>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00" name="Rectangle 299"/>
              <p:cNvSpPr/>
              <p:nvPr/>
            </p:nvSpPr>
            <p:spPr>
              <a:xfrm>
                <a:off x="7642958" y="410297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300" name="Rectangle 299"/>
              <p:cNvSpPr>
                <a:spLocks noRot="1" noChangeAspect="1" noMove="1" noResize="1" noEditPoints="1" noAdjustHandles="1" noChangeArrowheads="1" noChangeShapeType="1" noTextEdit="1"/>
              </p:cNvSpPr>
              <p:nvPr/>
            </p:nvSpPr>
            <p:spPr>
              <a:xfrm>
                <a:off x="7642955" y="4102969"/>
                <a:ext cx="451277"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1" name="Rectangle 300"/>
              <p:cNvSpPr/>
              <p:nvPr/>
            </p:nvSpPr>
            <p:spPr>
              <a:xfrm>
                <a:off x="7988711" y="411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b="1" dirty="0"/>
              </a:p>
            </p:txBody>
          </p:sp>
        </mc:Choice>
        <mc:Fallback xmlns="">
          <p:sp>
            <p:nvSpPr>
              <p:cNvPr id="301" name="Rectangle 300"/>
              <p:cNvSpPr>
                <a:spLocks noRot="1" noChangeAspect="1" noMove="1" noResize="1" noEditPoints="1" noAdjustHandles="1" noChangeArrowheads="1" noChangeShapeType="1" noTextEdit="1"/>
              </p:cNvSpPr>
              <p:nvPr/>
            </p:nvSpPr>
            <p:spPr>
              <a:xfrm>
                <a:off x="7988711" y="4112476"/>
                <a:ext cx="531428" cy="338554"/>
              </a:xfrm>
              <a:prstGeom prst="rect">
                <a:avLst/>
              </a:prstGeom>
              <a:blipFill rotWithShape="0">
                <a:blip r:embed="rId37"/>
                <a:stretch>
                  <a:fillRect/>
                </a:stretch>
              </a:blipFill>
            </p:spPr>
            <p:txBody>
              <a:bodyPr/>
              <a:lstStyle/>
              <a:p>
                <a:r>
                  <a:rPr lang="en-US">
                    <a:noFill/>
                  </a:rPr>
                  <a:t> </a:t>
                </a:r>
              </a:p>
            </p:txBody>
          </p:sp>
        </mc:Fallback>
      </mc:AlternateContent>
      <p:sp>
        <p:nvSpPr>
          <p:cNvPr id="302" name="Rectangle 301"/>
          <p:cNvSpPr/>
          <p:nvPr/>
        </p:nvSpPr>
        <p:spPr>
          <a:xfrm>
            <a:off x="10330260" y="417494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9772981" y="417045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4" name="Rectangle 303"/>
              <p:cNvSpPr/>
              <p:nvPr/>
            </p:nvSpPr>
            <p:spPr>
              <a:xfrm>
                <a:off x="9684151" y="41124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b="1" dirty="0"/>
              </a:p>
            </p:txBody>
          </p:sp>
        </mc:Choice>
        <mc:Fallback xmlns="">
          <p:sp>
            <p:nvSpPr>
              <p:cNvPr id="304" name="Rectangle 303"/>
              <p:cNvSpPr>
                <a:spLocks noRot="1" noChangeAspect="1" noMove="1" noResize="1" noEditPoints="1" noAdjustHandles="1" noChangeArrowheads="1" noChangeShapeType="1" noTextEdit="1"/>
              </p:cNvSpPr>
              <p:nvPr/>
            </p:nvSpPr>
            <p:spPr>
              <a:xfrm>
                <a:off x="9684150" y="4112476"/>
                <a:ext cx="531428" cy="338554"/>
              </a:xfrm>
              <a:prstGeom prst="rect">
                <a:avLst/>
              </a:prstGeom>
              <a:blipFill rotWithShape="0">
                <a:blip r:embed="rId38"/>
                <a:stretch>
                  <a:fillRect/>
                </a:stretch>
              </a:blipFill>
            </p:spPr>
            <p:txBody>
              <a:bodyPr/>
              <a:lstStyle/>
              <a:p>
                <a:r>
                  <a:rPr lang="en-US">
                    <a:noFill/>
                  </a:rPr>
                  <a:t> </a:t>
                </a:r>
              </a:p>
            </p:txBody>
          </p:sp>
        </mc:Fallback>
      </mc:AlternateContent>
      <p:sp>
        <p:nvSpPr>
          <p:cNvPr id="101" name="Rectangle 100"/>
          <p:cNvSpPr/>
          <p:nvPr/>
        </p:nvSpPr>
        <p:spPr>
          <a:xfrm>
            <a:off x="6800693" y="1877684"/>
            <a:ext cx="1698683" cy="4160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Simulator</a:t>
            </a:r>
          </a:p>
        </p:txBody>
      </p:sp>
      <p:grpSp>
        <p:nvGrpSpPr>
          <p:cNvPr id="13" name="Group 12"/>
          <p:cNvGrpSpPr/>
          <p:nvPr/>
        </p:nvGrpSpPr>
        <p:grpSpPr>
          <a:xfrm>
            <a:off x="8036436" y="2205703"/>
            <a:ext cx="415006" cy="2275618"/>
            <a:chOff x="8036453" y="2205702"/>
            <a:chExt cx="415007" cy="2275616"/>
          </a:xfrm>
        </p:grpSpPr>
        <mc:AlternateContent xmlns:mc="http://schemas.openxmlformats.org/markup-compatibility/2006" xmlns:a14="http://schemas.microsoft.com/office/drawing/2010/main">
          <mc:Choice Requires="a14">
            <p:sp>
              <p:nvSpPr>
                <p:cNvPr id="102" name="TextBox 101"/>
                <p:cNvSpPr txBox="1"/>
                <p:nvPr/>
              </p:nvSpPr>
              <p:spPr>
                <a:xfrm>
                  <a:off x="8049033" y="2205702"/>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8049033" y="2205702"/>
                  <a:ext cx="377026" cy="369332"/>
                </a:xfrm>
                <a:prstGeom prst="rect">
                  <a:avLst/>
                </a:prstGeom>
                <a:blipFill rotWithShape="0">
                  <a:blip r:embed="rId39"/>
                  <a:stretch>
                    <a:fillRect/>
                  </a:stretch>
                </a:blipFill>
              </p:spPr>
              <p:txBody>
                <a:bodyPr/>
                <a:lstStyle/>
                <a:p>
                  <a:r>
                    <a:rPr lang="en-US">
                      <a:noFill/>
                    </a:rPr>
                    <a:t> </a:t>
                  </a:r>
                </a:p>
              </p:txBody>
            </p:sp>
          </mc:Fallback>
        </mc:AlternateContent>
        <p:sp>
          <p:nvSpPr>
            <p:cNvPr id="103" name="Rectangle 102"/>
            <p:cNvSpPr/>
            <p:nvPr/>
          </p:nvSpPr>
          <p:spPr>
            <a:xfrm>
              <a:off x="8036453" y="2219076"/>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4" name="TextBox 103"/>
                <p:cNvSpPr txBox="1"/>
                <p:nvPr/>
              </p:nvSpPr>
              <p:spPr>
                <a:xfrm>
                  <a:off x="8043953" y="2518380"/>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8043953" y="2518380"/>
                  <a:ext cx="377026" cy="369332"/>
                </a:xfrm>
                <a:prstGeom prst="rect">
                  <a:avLst/>
                </a:prstGeom>
                <a:blipFill rotWithShape="0">
                  <a:blip r:embed="rId40"/>
                  <a:stretch>
                    <a:fillRect/>
                  </a:stretch>
                </a:blipFill>
              </p:spPr>
              <p:txBody>
                <a:bodyPr/>
                <a:lstStyle/>
                <a:p>
                  <a:r>
                    <a:rPr lang="en-US">
                      <a:noFill/>
                    </a:rPr>
                    <a:t> </a:t>
                  </a:r>
                </a:p>
              </p:txBody>
            </p:sp>
          </mc:Fallback>
        </mc:AlternateContent>
        <p:sp>
          <p:nvSpPr>
            <p:cNvPr id="105" name="Rectangle 104"/>
            <p:cNvSpPr/>
            <p:nvPr/>
          </p:nvSpPr>
          <p:spPr>
            <a:xfrm>
              <a:off x="8037477" y="2535317"/>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TextBox 105"/>
                <p:cNvSpPr txBox="1"/>
                <p:nvPr/>
              </p:nvSpPr>
              <p:spPr>
                <a:xfrm>
                  <a:off x="8094421" y="2872924"/>
                  <a:ext cx="127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06" name="TextBox 105"/>
                <p:cNvSpPr txBox="1">
                  <a:spLocks noRot="1" noChangeAspect="1" noMove="1" noResize="1" noEditPoints="1" noAdjustHandles="1" noChangeArrowheads="1" noChangeShapeType="1" noTextEdit="1"/>
                </p:cNvSpPr>
                <p:nvPr/>
              </p:nvSpPr>
              <p:spPr>
                <a:xfrm>
                  <a:off x="8094421" y="2872925"/>
                  <a:ext cx="127230" cy="369332"/>
                </a:xfrm>
                <a:prstGeom prst="rect">
                  <a:avLst/>
                </a:prstGeom>
                <a:blipFill rotWithShape="0">
                  <a:blip r:embed="rId41"/>
                  <a:stretch>
                    <a:fillRect l="-14286" r="-114286"/>
                  </a:stretch>
                </a:blipFill>
              </p:spPr>
              <p:txBody>
                <a:bodyPr/>
                <a:lstStyle/>
                <a:p>
                  <a:r>
                    <a:rPr lang="en-US">
                      <a:noFill/>
                    </a:rPr>
                    <a:t> </a:t>
                  </a:r>
                </a:p>
              </p:txBody>
            </p:sp>
          </mc:Fallback>
        </mc:AlternateContent>
        <p:sp>
          <p:nvSpPr>
            <p:cNvPr id="107" name="Rectangle 106"/>
            <p:cNvSpPr/>
            <p:nvPr/>
          </p:nvSpPr>
          <p:spPr>
            <a:xfrm>
              <a:off x="8037511" y="2851705"/>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8" name="TextBox 107"/>
                <p:cNvSpPr txBox="1"/>
                <p:nvPr/>
              </p:nvSpPr>
              <p:spPr>
                <a:xfrm>
                  <a:off x="8074433" y="3176188"/>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8074433" y="3176188"/>
                  <a:ext cx="320121" cy="313588"/>
                </a:xfrm>
                <a:prstGeom prst="rect">
                  <a:avLst/>
                </a:prstGeom>
                <a:blipFill rotWithShape="0">
                  <a:blip r:embed="rId42"/>
                  <a:stretch>
                    <a:fillRect b="-11765"/>
                  </a:stretch>
                </a:blipFill>
              </p:spPr>
              <p:txBody>
                <a:bodyPr/>
                <a:lstStyle/>
                <a:p>
                  <a:r>
                    <a:rPr lang="en-US">
                      <a:noFill/>
                    </a:rPr>
                    <a:t> </a:t>
                  </a:r>
                </a:p>
              </p:txBody>
            </p:sp>
          </mc:Fallback>
        </mc:AlternateContent>
        <p:sp>
          <p:nvSpPr>
            <p:cNvPr id="109" name="Rectangle 108"/>
            <p:cNvSpPr/>
            <p:nvPr/>
          </p:nvSpPr>
          <p:spPr>
            <a:xfrm>
              <a:off x="8037958" y="3166518"/>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0" name="TextBox 109"/>
                <p:cNvSpPr txBox="1"/>
                <p:nvPr/>
              </p:nvSpPr>
              <p:spPr>
                <a:xfrm>
                  <a:off x="8038218" y="3479240"/>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8038218" y="3479238"/>
                  <a:ext cx="377026" cy="369332"/>
                </a:xfrm>
                <a:prstGeom prst="rect">
                  <a:avLst/>
                </a:prstGeom>
                <a:blipFill rotWithShape="0">
                  <a:blip r:embed="rId43"/>
                  <a:stretch>
                    <a:fillRect/>
                  </a:stretch>
                </a:blipFill>
              </p:spPr>
              <p:txBody>
                <a:bodyPr/>
                <a:lstStyle/>
                <a:p>
                  <a:r>
                    <a:rPr lang="en-US">
                      <a:noFill/>
                    </a:rPr>
                    <a:t> </a:t>
                  </a:r>
                </a:p>
              </p:txBody>
            </p:sp>
          </mc:Fallback>
        </mc:AlternateContent>
        <p:sp>
          <p:nvSpPr>
            <p:cNvPr id="111" name="Rectangle 110"/>
            <p:cNvSpPr/>
            <p:nvPr/>
          </p:nvSpPr>
          <p:spPr>
            <a:xfrm>
              <a:off x="8037290" y="3484187"/>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 name="TextBox 111"/>
                <p:cNvSpPr txBox="1"/>
                <p:nvPr/>
              </p:nvSpPr>
              <p:spPr>
                <a:xfrm>
                  <a:off x="8049033" y="3803562"/>
                  <a:ext cx="3770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2" name="TextBox 111"/>
                <p:cNvSpPr txBox="1">
                  <a:spLocks noRot="1" noChangeAspect="1" noMove="1" noResize="1" noEditPoints="1" noAdjustHandles="1" noChangeArrowheads="1" noChangeShapeType="1" noTextEdit="1"/>
                </p:cNvSpPr>
                <p:nvPr/>
              </p:nvSpPr>
              <p:spPr>
                <a:xfrm>
                  <a:off x="8049033" y="3803562"/>
                  <a:ext cx="377026" cy="369332"/>
                </a:xfrm>
                <a:prstGeom prst="rect">
                  <a:avLst/>
                </a:prstGeom>
                <a:blipFill rotWithShape="0">
                  <a:blip r:embed="rId44"/>
                  <a:stretch>
                    <a:fillRect/>
                  </a:stretch>
                </a:blipFill>
              </p:spPr>
              <p:txBody>
                <a:bodyPr/>
                <a:lstStyle/>
                <a:p>
                  <a:r>
                    <a:rPr lang="en-US">
                      <a:noFill/>
                    </a:rPr>
                    <a:t> </a:t>
                  </a:r>
                </a:p>
              </p:txBody>
            </p:sp>
          </mc:Fallback>
        </mc:AlternateContent>
        <p:sp>
          <p:nvSpPr>
            <p:cNvPr id="113" name="Rectangle 112"/>
            <p:cNvSpPr/>
            <p:nvPr/>
          </p:nvSpPr>
          <p:spPr>
            <a:xfrm>
              <a:off x="8037324" y="3801659"/>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4" name="TextBox 113"/>
                <p:cNvSpPr txBox="1"/>
                <p:nvPr/>
              </p:nvSpPr>
              <p:spPr>
                <a:xfrm>
                  <a:off x="8109661" y="4111986"/>
                  <a:ext cx="1272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8109661" y="4111985"/>
                  <a:ext cx="127230" cy="313588"/>
                </a:xfrm>
                <a:prstGeom prst="rect">
                  <a:avLst/>
                </a:prstGeom>
                <a:blipFill rotWithShape="0">
                  <a:blip r:embed="rId45"/>
                  <a:stretch>
                    <a:fillRect l="-14286" r="-114286" b="-11765"/>
                  </a:stretch>
                </a:blipFill>
              </p:spPr>
              <p:txBody>
                <a:bodyPr/>
                <a:lstStyle/>
                <a:p>
                  <a:r>
                    <a:rPr lang="en-US">
                      <a:noFill/>
                    </a:rPr>
                    <a:t> </a:t>
                  </a:r>
                </a:p>
              </p:txBody>
            </p:sp>
          </mc:Fallback>
        </mc:AlternateContent>
        <p:sp>
          <p:nvSpPr>
            <p:cNvPr id="115" name="Rectangle 114"/>
            <p:cNvSpPr/>
            <p:nvPr/>
          </p:nvSpPr>
          <p:spPr>
            <a:xfrm>
              <a:off x="8037771" y="4116472"/>
              <a:ext cx="388194"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ectangle 122"/>
          <p:cNvSpPr/>
          <p:nvPr/>
        </p:nvSpPr>
        <p:spPr>
          <a:xfrm rot="2700000">
            <a:off x="5446739" y="3726467"/>
            <a:ext cx="719184" cy="719184"/>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124" name="TextBox 123"/>
              <p:cNvSpPr txBox="1"/>
              <p:nvPr/>
            </p:nvSpPr>
            <p:spPr>
              <a:xfrm>
                <a:off x="5488365" y="3877741"/>
                <a:ext cx="396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a:solidFill>
                            <a:schemeClr val="bg1"/>
                          </a:solidFill>
                          <a:effectLst>
                            <a:outerShdw blurRad="38100" dist="38100" dir="2700000" algn="tl">
                              <a:srgbClr val="000000">
                                <a:alpha val="43137"/>
                              </a:srgbClr>
                            </a:outerShdw>
                          </a:effectLst>
                          <a:latin typeface="Cambria Math" panose="02040503050406030204" pitchFamily="18" charset="0"/>
                        </a:rPr>
                        <m:t>PSI</m:t>
                      </m:r>
                    </m:oMath>
                  </m:oMathPara>
                </a14:m>
                <a:endParaRPr lang="en-US" sz="2400" dirty="0">
                  <a:solidFill>
                    <a:schemeClr val="bg1"/>
                  </a:solidFill>
                  <a:effectLst>
                    <a:outerShdw blurRad="38100" dist="38100" dir="2700000" algn="tl">
                      <a:srgbClr val="000000">
                        <a:alpha val="43137"/>
                      </a:srgbClr>
                    </a:outerShdw>
                  </a:effectLst>
                </a:endParaRPr>
              </a:p>
            </p:txBody>
          </p:sp>
        </mc:Choice>
        <mc:Fallback xmlns="">
          <p:sp>
            <p:nvSpPr>
              <p:cNvPr id="124" name="TextBox 123"/>
              <p:cNvSpPr txBox="1">
                <a:spLocks noRot="1" noChangeAspect="1" noMove="1" noResize="1" noEditPoints="1" noAdjustHandles="1" noChangeArrowheads="1" noChangeShapeType="1" noTextEdit="1"/>
              </p:cNvSpPr>
              <p:nvPr/>
            </p:nvSpPr>
            <p:spPr>
              <a:xfrm>
                <a:off x="5488365" y="3877739"/>
                <a:ext cx="396883" cy="461665"/>
              </a:xfrm>
              <a:prstGeom prst="rect">
                <a:avLst/>
              </a:prstGeom>
              <a:blipFill rotWithShape="0">
                <a:blip r:embed="rId46"/>
                <a:stretch>
                  <a:fillRect l="-4615" r="-64615" b="-2632"/>
                </a:stretch>
              </a:blipFill>
            </p:spPr>
            <p:txBody>
              <a:bodyPr/>
              <a:lstStyle/>
              <a:p>
                <a:r>
                  <a:rPr lang="en-US">
                    <a:noFill/>
                  </a:rPr>
                  <a:t> </a:t>
                </a:r>
              </a:p>
            </p:txBody>
          </p:sp>
        </mc:Fallback>
      </mc:AlternateContent>
      <p:cxnSp>
        <p:nvCxnSpPr>
          <p:cNvPr id="126" name="Straight Arrow Connector 125"/>
          <p:cNvCxnSpPr/>
          <p:nvPr/>
        </p:nvCxnSpPr>
        <p:spPr>
          <a:xfrm>
            <a:off x="4894731" y="4073853"/>
            <a:ext cx="31434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6372437" y="4088912"/>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813827" y="4664785"/>
            <a:ext cx="0" cy="35545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5813829" y="5006260"/>
            <a:ext cx="922793" cy="4509"/>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TextBox 133"/>
              <p:cNvSpPr txBox="1"/>
              <p:nvPr/>
            </p:nvSpPr>
            <p:spPr>
              <a:xfrm>
                <a:off x="6733930" y="3879998"/>
                <a:ext cx="115223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𝑌</m:t>
                      </m:r>
                      <m:r>
                        <a:rPr lang="en-US" sz="1600" i="1">
                          <a:latin typeface="Cambria Math" panose="02040503050406030204" pitchFamily="18" charset="0"/>
                        </a:rPr>
                        <m:t>={</m:t>
                      </m:r>
                      <m:r>
                        <a:rPr lang="en-US" sz="1600" i="1">
                          <a:solidFill>
                            <a:srgbClr val="C00000"/>
                          </a:solidFill>
                          <a:latin typeface="Cambria Math" panose="02040503050406030204" pitchFamily="18" charset="0"/>
                        </a:rPr>
                        <m:t>𝑎</m:t>
                      </m:r>
                      <m:r>
                        <a:rPr lang="en-US" sz="1600" i="1">
                          <a:latin typeface="Cambria Math" panose="02040503050406030204" pitchFamily="18" charset="0"/>
                        </a:rPr>
                        <m:t>,</m:t>
                      </m:r>
                      <m:r>
                        <a:rPr lang="en-US" sz="1600" i="1">
                          <a:solidFill>
                            <a:srgbClr val="2828E7"/>
                          </a:solidFill>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134" name="TextBox 133"/>
              <p:cNvSpPr txBox="1">
                <a:spLocks noRot="1" noChangeAspect="1" noMove="1" noResize="1" noEditPoints="1" noAdjustHandles="1" noChangeArrowheads="1" noChangeShapeType="1" noTextEdit="1"/>
              </p:cNvSpPr>
              <p:nvPr/>
            </p:nvSpPr>
            <p:spPr>
              <a:xfrm>
                <a:off x="6733927" y="3879995"/>
                <a:ext cx="1152231" cy="338554"/>
              </a:xfrm>
              <a:prstGeom prst="rect">
                <a:avLst/>
              </a:prstGeom>
              <a:blipFill rotWithShape="0">
                <a:blip r:embed="rId47"/>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71526" y="3879995"/>
                <a:ext cx="4035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71524" y="3879995"/>
                <a:ext cx="403508" cy="369332"/>
              </a:xfrm>
              <a:prstGeom prst="rect">
                <a:avLst/>
              </a:prstGeom>
              <a:blipFill rotWithShape="0">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TextBox 137"/>
              <p:cNvSpPr txBox="1"/>
              <p:nvPr/>
            </p:nvSpPr>
            <p:spPr>
              <a:xfrm>
                <a:off x="6800693" y="4828758"/>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oMath>
                  </m:oMathPara>
                </a14:m>
                <a:endParaRPr lang="en-US" dirty="0"/>
              </a:p>
            </p:txBody>
          </p:sp>
        </mc:Choice>
        <mc:Fallback xmlns="">
          <p:sp>
            <p:nvSpPr>
              <p:cNvPr id="138" name="TextBox 137"/>
              <p:cNvSpPr txBox="1">
                <a:spLocks noRot="1" noChangeAspect="1" noMove="1" noResize="1" noEditPoints="1" noAdjustHandles="1" noChangeArrowheads="1" noChangeShapeType="1" noTextEdit="1"/>
              </p:cNvSpPr>
              <p:nvPr/>
            </p:nvSpPr>
            <p:spPr>
              <a:xfrm>
                <a:off x="6800691" y="4828757"/>
                <a:ext cx="1408027" cy="369332"/>
              </a:xfrm>
              <a:prstGeom prst="rect">
                <a:avLst/>
              </a:prstGeom>
              <a:blipFill rotWithShape="0">
                <a:blip r:embed="rId49"/>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907774" y="3096051"/>
                <a:ext cx="1250086"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𝐵𝐹</m:t>
                      </m:r>
                      <m:r>
                        <a:rPr lang="en-US" i="1">
                          <a:latin typeface="Cambria Math" panose="02040503050406030204" pitchFamily="18" charset="0"/>
                        </a:rPr>
                        <m:t>=</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6907771" y="3096051"/>
                <a:ext cx="1250086" cy="369332"/>
              </a:xfrm>
              <a:prstGeom prst="rect">
                <a:avLst/>
              </a:prstGeom>
              <a:blipFill rotWithShape="0">
                <a:blip r:embed="rId50"/>
                <a:stretch>
                  <a:fillRect/>
                </a:stretch>
              </a:blipFill>
            </p:spPr>
            <p:txBody>
              <a:bodyPr/>
              <a:lstStyle/>
              <a:p>
                <a:r>
                  <a:rPr lang="en-US">
                    <a:noFill/>
                  </a:rPr>
                  <a:t> </a:t>
                </a:r>
              </a:p>
            </p:txBody>
          </p:sp>
        </mc:Fallback>
      </mc:AlternateContent>
      <p:sp>
        <p:nvSpPr>
          <p:cNvPr id="121" name="Rectangle 120"/>
          <p:cNvSpPr/>
          <p:nvPr/>
        </p:nvSpPr>
        <p:spPr>
          <a:xfrm>
            <a:off x="5996337" y="2262614"/>
            <a:ext cx="1100883" cy="11322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u="sng" dirty="0">
                <a:solidFill>
                  <a:schemeClr val="tx1"/>
                </a:solidFill>
              </a:rPr>
              <a:t>Random Oracle</a:t>
            </a:r>
          </a:p>
        </p:txBody>
      </p:sp>
      <mc:AlternateContent xmlns:mc="http://schemas.openxmlformats.org/markup-compatibility/2006" xmlns:a14="http://schemas.microsoft.com/office/drawing/2010/main">
        <mc:Choice Requires="a14">
          <p:sp>
            <p:nvSpPr>
              <p:cNvPr id="119" name="TextBox 118"/>
              <p:cNvSpPr txBox="1"/>
              <p:nvPr/>
            </p:nvSpPr>
            <p:spPr>
              <a:xfrm>
                <a:off x="5933625" y="2740642"/>
                <a:ext cx="7330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r>
                        <a:rPr lang="en-US" i="1">
                          <a:solidFill>
                            <a:srgbClr val="2828E7"/>
                          </a:solidFill>
                          <a:latin typeface="Cambria Math" panose="02040503050406030204" pitchFamily="18" charset="0"/>
                        </a:rPr>
                        <m:t>𝑐</m:t>
                      </m:r>
                    </m:oMath>
                  </m:oMathPara>
                </a14:m>
                <a:endParaRPr lang="en-US" dirty="0">
                  <a:solidFill>
                    <a:srgbClr val="2828E7"/>
                  </a:solidFill>
                </a:endParaRPr>
              </a:p>
              <a:p>
                <a:endParaRPr lang="en-US" dirty="0">
                  <a:solidFill>
                    <a:srgbClr val="C00000"/>
                  </a:solidFill>
                </a:endParaRPr>
              </a:p>
            </p:txBody>
          </p:sp>
        </mc:Choice>
        <mc:Fallback xmlns="">
          <p:sp>
            <p:nvSpPr>
              <p:cNvPr id="119" name="TextBox 118"/>
              <p:cNvSpPr txBox="1">
                <a:spLocks noRot="1" noChangeAspect="1" noMove="1" noResize="1" noEditPoints="1" noAdjustHandles="1" noChangeArrowheads="1" noChangeShapeType="1" noTextEdit="1"/>
              </p:cNvSpPr>
              <p:nvPr/>
            </p:nvSpPr>
            <p:spPr>
              <a:xfrm>
                <a:off x="5933626" y="2740639"/>
                <a:ext cx="733050" cy="646331"/>
              </a:xfrm>
              <a:prstGeom prst="rect">
                <a:avLst/>
              </a:prstGeom>
              <a:blipFill rotWithShape="0">
                <a:blip r:embed="rId5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Content Placeholder 2"/>
              <p:cNvSpPr txBox="1">
                <a:spLocks/>
              </p:cNvSpPr>
              <p:nvPr/>
            </p:nvSpPr>
            <p:spPr>
              <a:xfrm>
                <a:off x="696407" y="1694892"/>
                <a:ext cx="5476700" cy="465828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rgbClr val="454545"/>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rgbClr val="454545"/>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rgbClr val="454545"/>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rgbClr val="454545"/>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rgbClr val="454545"/>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Simulator must extract the effective input </a:t>
                </a:r>
                <a14:m>
                  <m:oMath xmlns:m="http://schemas.openxmlformats.org/officeDocument/2006/math">
                    <m:r>
                      <a:rPr lang="en-US" i="1">
                        <a:latin typeface="Cambria Math" panose="02040503050406030204" pitchFamily="18" charset="0"/>
                      </a:rPr>
                      <m:t>𝑌</m:t>
                    </m:r>
                  </m:oMath>
                </a14:m>
                <a:endParaRPr lang="en-US" dirty="0"/>
              </a:p>
              <a:p>
                <a:pPr lvl="1"/>
                <a:r>
                  <a:rPr lang="en-US" dirty="0"/>
                  <a:t>Can extract OT select bits</a:t>
                </a:r>
              </a:p>
              <a:p>
                <a:pPr lvl="1"/>
                <a:endParaRPr lang="en-US" dirty="0"/>
              </a:p>
              <a:p>
                <a:r>
                  <a:rPr lang="en-US" dirty="0"/>
                  <a:t>Issues: </a:t>
                </a:r>
              </a:p>
              <a:p>
                <a:pPr lvl="1"/>
                <a14:m>
                  <m:oMath xmlns:m="http://schemas.openxmlformats.org/officeDocument/2006/math">
                    <m:r>
                      <a:rPr lang="en-US" i="1">
                        <a:latin typeface="Cambria Math" panose="02040503050406030204" pitchFamily="18" charset="0"/>
                      </a:rPr>
                      <m:t>𝐵𝐹</m:t>
                    </m:r>
                    <m:r>
                      <a:rPr lang="en-US" i="1">
                        <a:latin typeface="Cambria Math" panose="02040503050406030204" pitchFamily="18" charset="0"/>
                      </a:rPr>
                      <m:t> </m:t>
                    </m:r>
                  </m:oMath>
                </a14:m>
                <a:r>
                  <a:rPr lang="en-US" dirty="0"/>
                  <a:t>is not naturally invertible</a:t>
                </a:r>
              </a:p>
              <a:p>
                <a:pPr lvl="1"/>
                <a14:m>
                  <m:oMath xmlns:m="http://schemas.openxmlformats.org/officeDocument/2006/math">
                    <m:r>
                      <a:rPr lang="en-US" i="1">
                        <a:latin typeface="Cambria Math" panose="02040503050406030204" pitchFamily="18" charset="0"/>
                      </a:rPr>
                      <m:t>𝐵𝐹</m:t>
                    </m:r>
                    <m:r>
                      <a:rPr lang="en-US" i="1">
                        <a:latin typeface="Cambria Math" panose="02040503050406030204" pitchFamily="18" charset="0"/>
                      </a:rPr>
                      <m:t> </m:t>
                    </m:r>
                  </m:oMath>
                </a14:m>
                <a:r>
                  <a:rPr lang="en-US" dirty="0"/>
                  <a:t>may be malformed…</a:t>
                </a:r>
              </a:p>
              <a:p>
                <a:pPr lvl="1"/>
                <a:endParaRPr lang="en-US" dirty="0"/>
              </a:p>
              <a:p>
                <a:r>
                  <a:rPr lang="en-US" dirty="0"/>
                  <a:t>Solution: </a:t>
                </a:r>
              </a:p>
              <a:p>
                <a:pPr lvl="1"/>
                <a:r>
                  <a:rPr lang="en-US" dirty="0"/>
                  <a:t>Model hash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as Random Oracle</a:t>
                </a:r>
              </a:p>
              <a:p>
                <a:pPr lvl="1"/>
                <a:r>
                  <a:rPr lang="en-US" dirty="0"/>
                  <a:t>Non-programmable RO</a:t>
                </a:r>
              </a:p>
            </p:txBody>
          </p:sp>
        </mc:Choice>
        <mc:Fallback xmlns="">
          <p:sp>
            <p:nvSpPr>
              <p:cNvPr id="143" name="Content Placeholder 2"/>
              <p:cNvSpPr txBox="1">
                <a:spLocks noRot="1" noChangeAspect="1" noMove="1" noResize="1" noEditPoints="1" noAdjustHandles="1" noChangeArrowheads="1" noChangeShapeType="1" noTextEdit="1"/>
              </p:cNvSpPr>
              <p:nvPr/>
            </p:nvSpPr>
            <p:spPr>
              <a:xfrm>
                <a:off x="696407" y="1694892"/>
                <a:ext cx="5476700" cy="4658285"/>
              </a:xfrm>
              <a:prstGeom prst="rect">
                <a:avLst/>
              </a:prstGeom>
              <a:blipFill rotWithShape="0">
                <a:blip r:embed="rId52"/>
                <a:stretch>
                  <a:fillRect l="-10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a:off x="6206522" y="2745932"/>
                <a:ext cx="7330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2828E7"/>
                          </a:solidFill>
                          <a:latin typeface="Cambria Math" panose="02040503050406030204" pitchFamily="18" charset="0"/>
                        </a:rPr>
                        <m:t>, </m:t>
                      </m:r>
                      <m:r>
                        <a:rPr lang="en-US" b="0" i="1" smtClean="0">
                          <a:solidFill>
                            <a:srgbClr val="00B050"/>
                          </a:solidFill>
                          <a:latin typeface="Cambria Math" panose="02040503050406030204" pitchFamily="18" charset="0"/>
                        </a:rPr>
                        <m:t>𝑑</m:t>
                      </m:r>
                    </m:oMath>
                  </m:oMathPara>
                </a14:m>
                <a:endParaRPr lang="en-US" dirty="0">
                  <a:solidFill>
                    <a:srgbClr val="2828E7"/>
                  </a:solidFill>
                </a:endParaRPr>
              </a:p>
              <a:p>
                <a:endParaRPr lang="en-US" dirty="0">
                  <a:solidFill>
                    <a:srgbClr val="C00000"/>
                  </a:solidFill>
                </a:endParaRPr>
              </a:p>
            </p:txBody>
          </p:sp>
        </mc:Choice>
        <mc:Fallback xmlns="">
          <p:sp>
            <p:nvSpPr>
              <p:cNvPr id="125" name="TextBox 124"/>
              <p:cNvSpPr txBox="1">
                <a:spLocks noRot="1" noChangeAspect="1" noMove="1" noResize="1" noEditPoints="1" noAdjustHandles="1" noChangeArrowheads="1" noChangeShapeType="1" noTextEdit="1"/>
              </p:cNvSpPr>
              <p:nvPr/>
            </p:nvSpPr>
            <p:spPr>
              <a:xfrm>
                <a:off x="6206522" y="2745932"/>
                <a:ext cx="733051" cy="646331"/>
              </a:xfrm>
              <a:prstGeom prst="rect">
                <a:avLst/>
              </a:prstGeom>
              <a:blipFill rotWithShape="0">
                <a:blip r:embed="rId5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11164350" y="4272577"/>
                <a:ext cx="7330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𝑖</m:t>
                          </m:r>
                        </m:sub>
                      </m:sSub>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𝑑</m:t>
                      </m:r>
                      <m:r>
                        <a:rPr lang="en-US" b="0" i="1" smtClean="0">
                          <a:solidFill>
                            <a:srgbClr val="00B050"/>
                          </a:solidFill>
                          <a:latin typeface="Cambria Math" panose="02040503050406030204" pitchFamily="18" charset="0"/>
                        </a:rPr>
                        <m:t>)</m:t>
                      </m:r>
                    </m:oMath>
                  </m:oMathPara>
                </a14:m>
                <a:endParaRPr lang="en-US" dirty="0">
                  <a:solidFill>
                    <a:srgbClr val="2828E7"/>
                  </a:solidFill>
                </a:endParaRPr>
              </a:p>
              <a:p>
                <a:endParaRPr lang="en-US" dirty="0">
                  <a:solidFill>
                    <a:srgbClr val="C00000"/>
                  </a:solidFill>
                </a:endParaRPr>
              </a:p>
            </p:txBody>
          </p:sp>
        </mc:Choice>
        <mc:Fallback xmlns="">
          <p:sp>
            <p:nvSpPr>
              <p:cNvPr id="130" name="TextBox 129"/>
              <p:cNvSpPr txBox="1">
                <a:spLocks noRot="1" noChangeAspect="1" noMove="1" noResize="1" noEditPoints="1" noAdjustHandles="1" noChangeArrowheads="1" noChangeShapeType="1" noTextEdit="1"/>
              </p:cNvSpPr>
              <p:nvPr/>
            </p:nvSpPr>
            <p:spPr>
              <a:xfrm>
                <a:off x="11164350" y="4272577"/>
                <a:ext cx="733051" cy="646331"/>
              </a:xfrm>
              <a:prstGeom prst="rect">
                <a:avLst/>
              </a:prstGeom>
              <a:blipFill rotWithShape="0">
                <a:blip r:embed="rId54"/>
                <a:stretch>
                  <a:fillRect r="-826"/>
                </a:stretch>
              </a:blipFill>
            </p:spPr>
            <p:txBody>
              <a:bodyPr/>
              <a:lstStyle/>
              <a:p>
                <a:r>
                  <a:rPr lang="en-US">
                    <a:noFill/>
                  </a:rPr>
                  <a:t> </a:t>
                </a:r>
              </a:p>
            </p:txBody>
          </p:sp>
        </mc:Fallback>
      </mc:AlternateContent>
    </p:spTree>
    <p:extLst>
      <p:ext uri="{BB962C8B-B14F-4D97-AF65-F5344CB8AC3E}">
        <p14:creationId xmlns:p14="http://schemas.microsoft.com/office/powerpoint/2010/main" val="68829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xit" presetSubtype="0" fill="hold" grpId="0" nodeType="withEffect">
                                  <p:stCondLst>
                                    <p:cond delay="0"/>
                                  </p:stCondLst>
                                  <p:childTnLst>
                                    <p:animEffect transition="out" filter="fade">
                                      <p:cBhvr>
                                        <p:cTn id="9" dur="500"/>
                                        <p:tgtEl>
                                          <p:spTgt spid="232"/>
                                        </p:tgtEl>
                                      </p:cBhvr>
                                    </p:animEffect>
                                    <p:set>
                                      <p:cBhvr>
                                        <p:cTn id="10" dur="1" fill="hold">
                                          <p:stCondLst>
                                            <p:cond delay="499"/>
                                          </p:stCondLst>
                                        </p:cTn>
                                        <p:tgtEl>
                                          <p:spTgt spid="23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33"/>
                                        </p:tgtEl>
                                      </p:cBhvr>
                                    </p:animEffect>
                                    <p:set>
                                      <p:cBhvr>
                                        <p:cTn id="13" dur="1" fill="hold">
                                          <p:stCondLst>
                                            <p:cond delay="499"/>
                                          </p:stCondLst>
                                        </p:cTn>
                                        <p:tgtEl>
                                          <p:spTgt spid="2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34"/>
                                        </p:tgtEl>
                                      </p:cBhvr>
                                    </p:animEffect>
                                    <p:set>
                                      <p:cBhvr>
                                        <p:cTn id="16" dur="1" fill="hold">
                                          <p:stCondLst>
                                            <p:cond delay="499"/>
                                          </p:stCondLst>
                                        </p:cTn>
                                        <p:tgtEl>
                                          <p:spTgt spid="23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35"/>
                                        </p:tgtEl>
                                      </p:cBhvr>
                                    </p:animEffect>
                                    <p:set>
                                      <p:cBhvr>
                                        <p:cTn id="19" dur="1" fill="hold">
                                          <p:stCondLst>
                                            <p:cond delay="499"/>
                                          </p:stCondLst>
                                        </p:cTn>
                                        <p:tgtEl>
                                          <p:spTgt spid="235"/>
                                        </p:tgtEl>
                                        <p:attrNameLst>
                                          <p:attrName>style.visibility</p:attrName>
                                        </p:attrNameLst>
                                      </p:cBhvr>
                                      <p:to>
                                        <p:strVal val="hidden"/>
                                      </p:to>
                                    </p:set>
                                  </p:childTnLst>
                                </p:cTn>
                              </p:par>
                              <p:par>
                                <p:cTn id="20" presetID="1" presetClass="entr" presetSubtype="0" fill="hold" grpId="1" nodeType="withEffect">
                                  <p:stCondLst>
                                    <p:cond delay="0"/>
                                  </p:stCondLst>
                                  <p:childTnLst>
                                    <p:set>
                                      <p:cBhvr>
                                        <p:cTn id="21" dur="1" fill="hold">
                                          <p:stCondLst>
                                            <p:cond delay="0"/>
                                          </p:stCondLst>
                                        </p:cTn>
                                        <p:tgtEl>
                                          <p:spTgt spid="13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7"/>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12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6"/>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2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9"/>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124"/>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1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2" nodeType="clickEffect">
                                  <p:stCondLst>
                                    <p:cond delay="0"/>
                                  </p:stCondLst>
                                  <p:childTnLst>
                                    <p:animEffect transition="out" filter="fade">
                                      <p:cBhvr>
                                        <p:cTn id="41" dur="500"/>
                                        <p:tgtEl>
                                          <p:spTgt spid="134"/>
                                        </p:tgtEl>
                                      </p:cBhvr>
                                    </p:animEffect>
                                    <p:set>
                                      <p:cBhvr>
                                        <p:cTn id="42" dur="1" fill="hold">
                                          <p:stCondLst>
                                            <p:cond delay="499"/>
                                          </p:stCondLst>
                                        </p:cTn>
                                        <p:tgtEl>
                                          <p:spTgt spid="134"/>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27"/>
                                        </p:tgtEl>
                                      </p:cBhvr>
                                    </p:animEffect>
                                    <p:set>
                                      <p:cBhvr>
                                        <p:cTn id="45" dur="1" fill="hold">
                                          <p:stCondLst>
                                            <p:cond delay="499"/>
                                          </p:stCondLst>
                                        </p:cTn>
                                        <p:tgtEl>
                                          <p:spTgt spid="127"/>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123"/>
                                        </p:tgtEl>
                                      </p:cBhvr>
                                    </p:animEffect>
                                    <p:set>
                                      <p:cBhvr>
                                        <p:cTn id="48" dur="1" fill="hold">
                                          <p:stCondLst>
                                            <p:cond delay="499"/>
                                          </p:stCondLst>
                                        </p:cTn>
                                        <p:tgtEl>
                                          <p:spTgt spid="12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26"/>
                                        </p:tgtEl>
                                      </p:cBhvr>
                                    </p:animEffect>
                                    <p:set>
                                      <p:cBhvr>
                                        <p:cTn id="51" dur="1" fill="hold">
                                          <p:stCondLst>
                                            <p:cond delay="499"/>
                                          </p:stCondLst>
                                        </p:cTn>
                                        <p:tgtEl>
                                          <p:spTgt spid="126"/>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28"/>
                                        </p:tgtEl>
                                      </p:cBhvr>
                                    </p:animEffect>
                                    <p:set>
                                      <p:cBhvr>
                                        <p:cTn id="57" dur="1" fill="hold">
                                          <p:stCondLst>
                                            <p:cond delay="499"/>
                                          </p:stCondLst>
                                        </p:cTn>
                                        <p:tgtEl>
                                          <p:spTgt spid="12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29"/>
                                        </p:tgtEl>
                                      </p:cBhvr>
                                    </p:animEffect>
                                    <p:set>
                                      <p:cBhvr>
                                        <p:cTn id="60" dur="1" fill="hold">
                                          <p:stCondLst>
                                            <p:cond delay="499"/>
                                          </p:stCondLst>
                                        </p:cTn>
                                        <p:tgtEl>
                                          <p:spTgt spid="129"/>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500"/>
                                        <p:tgtEl>
                                          <p:spTgt spid="124"/>
                                        </p:tgtEl>
                                      </p:cBhvr>
                                    </p:animEffect>
                                    <p:set>
                                      <p:cBhvr>
                                        <p:cTn id="63" dur="1" fill="hold">
                                          <p:stCondLst>
                                            <p:cond delay="499"/>
                                          </p:stCondLst>
                                        </p:cTn>
                                        <p:tgtEl>
                                          <p:spTgt spid="124"/>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138"/>
                                        </p:tgtEl>
                                      </p:cBhvr>
                                    </p:animEffect>
                                    <p:set>
                                      <p:cBhvr>
                                        <p:cTn id="66" dur="1" fill="hold">
                                          <p:stCondLst>
                                            <p:cond delay="499"/>
                                          </p:stCondLst>
                                        </p:cTn>
                                        <p:tgtEl>
                                          <p:spTgt spid="13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3">
                                            <p:txEl>
                                              <p:pRg st="1" end="1"/>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3">
                                            <p:txEl>
                                              <p:pRg st="3" end="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3">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3">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25"/>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30"/>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12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3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P spid="234" grpId="0"/>
      <p:bldP spid="235" grpId="0"/>
      <p:bldP spid="101" grpId="0" animBg="1"/>
      <p:bldP spid="123" grpId="0" animBg="1"/>
      <p:bldP spid="123" grpId="1" animBg="1"/>
      <p:bldP spid="123" grpId="2" animBg="1"/>
      <p:bldP spid="124" grpId="0"/>
      <p:bldP spid="124" grpId="1"/>
      <p:bldP spid="124" grpId="2"/>
      <p:bldP spid="134" grpId="0"/>
      <p:bldP spid="134" grpId="1"/>
      <p:bldP spid="134" grpId="2"/>
      <p:bldP spid="12" grpId="0"/>
      <p:bldP spid="12" grpId="1"/>
      <p:bldP spid="12" grpId="2"/>
      <p:bldP spid="138" grpId="0"/>
      <p:bldP spid="138" grpId="1"/>
      <p:bldP spid="138" grpId="2"/>
      <p:bldP spid="14" grpId="0"/>
      <p:bldP spid="121" grpId="0" animBg="1"/>
      <p:bldP spid="119" grpId="0"/>
      <p:bldP spid="125" grpId="0"/>
      <p:bldP spid="125" grpId="1"/>
      <p:bldP spid="130" grpId="0"/>
      <p:bldP spid="130"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Encodings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1580" y="1694893"/>
                <a:ext cx="5450613" cy="4959049"/>
              </a:xfrm>
            </p:spPr>
            <p:txBody>
              <a:bodyPr/>
              <a:lstStyle/>
              <a:p>
                <a:r>
                  <a:rPr lang="en-US" dirty="0"/>
                  <a:t>Bloom filter of size </a:t>
                </a:r>
                <a14:m>
                  <m:oMath xmlns:m="http://schemas.openxmlformats.org/officeDocument/2006/math">
                    <m:r>
                      <a:rPr lang="en-US">
                        <a:latin typeface="Cambria Math" panose="02040503050406030204" pitchFamily="18" charset="0"/>
                      </a:rPr>
                      <m:t>~</m:t>
                    </m:r>
                    <m:r>
                      <a:rPr lang="en-US" b="0" i="0"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𝜅</m:t>
                    </m:r>
                  </m:oMath>
                </a14:m>
                <a:r>
                  <a:rPr lang="en-US" dirty="0"/>
                  <a:t>  allows a Receiver to insert </a:t>
                </a:r>
                <a14:m>
                  <m:oMath xmlns:m="http://schemas.openxmlformats.org/officeDocument/2006/math">
                    <m:r>
                      <a:rPr lang="en-US" b="0" i="1" smtClean="0">
                        <a:latin typeface="Cambria Math" panose="02040503050406030204" pitchFamily="18" charset="0"/>
                      </a:rPr>
                      <m:t>𝑛</m:t>
                    </m:r>
                  </m:oMath>
                </a14:m>
                <a:r>
                  <a:rPr lang="en-US" dirty="0"/>
                  <a:t> items</a:t>
                </a:r>
                <a:br>
                  <a:rPr lang="en-US" dirty="0"/>
                </a:br>
                <a14:m>
                  <m:oMath xmlns:m="http://schemas.openxmlformats.org/officeDocument/2006/math">
                    <m:r>
                      <a:rPr lang="en-US" sz="1600" i="1">
                        <a:solidFill>
                          <a:srgbClr val="C00000"/>
                        </a:solidFill>
                        <a:latin typeface="Cambria Math" panose="02040503050406030204" pitchFamily="18" charset="0"/>
                      </a:rPr>
                      <m:t>𝐹</m:t>
                    </m:r>
                    <m:r>
                      <a:rPr lang="en-US" sz="1600" i="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𝑎</m:t>
                    </m:r>
                    <m:r>
                      <a:rPr lang="en-US" sz="1600" i="1">
                        <a:solidFill>
                          <a:srgbClr val="C00000"/>
                        </a:solidFill>
                        <a:latin typeface="Cambria Math" panose="02040503050406030204" pitchFamily="18" charset="0"/>
                      </a:rPr>
                      <m:t>)=</m:t>
                    </m:r>
                    <m:sSub>
                      <m:sSubPr>
                        <m:ctrlPr>
                          <a:rPr lang="en-US" sz="1600" b="1" i="1">
                            <a:solidFill>
                              <a:srgbClr val="C00000"/>
                            </a:solidFill>
                            <a:latin typeface="Cambria Math" panose="02040503050406030204" pitchFamily="18" charset="0"/>
                          </a:rPr>
                        </m:ctrlPr>
                      </m:sSubPr>
                      <m:e>
                        <m:r>
                          <a:rPr lang="en-US" sz="1600" b="1" i="1">
                            <a:solidFill>
                              <a:srgbClr val="C00000"/>
                            </a:solidFill>
                            <a:latin typeface="Cambria Math" panose="02040503050406030204" pitchFamily="18" charset="0"/>
                          </a:rPr>
                          <m:t>𝒎</m:t>
                        </m:r>
                      </m:e>
                      <m:sub>
                        <m:r>
                          <a:rPr lang="en-US" sz="1600" b="1" i="1">
                            <a:solidFill>
                              <a:srgbClr val="C00000"/>
                            </a:solidFill>
                            <a:latin typeface="Cambria Math" panose="02040503050406030204" pitchFamily="18" charset="0"/>
                          </a:rPr>
                          <m:t>𝟒</m:t>
                        </m:r>
                      </m:sub>
                    </m:sSub>
                    <m:r>
                      <a:rPr lang="en-US" sz="1600" b="1" i="1">
                        <a:solidFill>
                          <a:srgbClr val="C00000"/>
                        </a:solidFill>
                        <a:latin typeface="Cambria Math" panose="02040503050406030204" pitchFamily="18" charset="0"/>
                      </a:rPr>
                      <m:t>⊕</m:t>
                    </m:r>
                    <m:sSub>
                      <m:sSubPr>
                        <m:ctrlPr>
                          <a:rPr lang="en-US" sz="1600" b="1" i="1">
                            <a:solidFill>
                              <a:srgbClr val="C00000"/>
                            </a:solidFill>
                            <a:latin typeface="Cambria Math" panose="02040503050406030204" pitchFamily="18" charset="0"/>
                          </a:rPr>
                        </m:ctrlPr>
                      </m:sSubPr>
                      <m:e>
                        <m:r>
                          <a:rPr lang="en-US" sz="1600" b="1" i="1">
                            <a:solidFill>
                              <a:srgbClr val="C00000"/>
                            </a:solidFill>
                            <a:latin typeface="Cambria Math" panose="02040503050406030204" pitchFamily="18" charset="0"/>
                          </a:rPr>
                          <m:t>𝒎</m:t>
                        </m:r>
                      </m:e>
                      <m:sub>
                        <m:r>
                          <a:rPr lang="en-US" sz="1600" b="1" i="1">
                            <a:solidFill>
                              <a:srgbClr val="C00000"/>
                            </a:solidFill>
                            <a:latin typeface="Cambria Math" panose="02040503050406030204" pitchFamily="18" charset="0"/>
                          </a:rPr>
                          <m:t>𝟏</m:t>
                        </m:r>
                      </m:sub>
                    </m:sSub>
                  </m:oMath>
                </a14:m>
                <a:br>
                  <a:rPr lang="en-US" sz="1600" dirty="0"/>
                </a:br>
                <a14:m>
                  <m:oMath xmlns:m="http://schemas.openxmlformats.org/officeDocument/2006/math">
                    <m:r>
                      <a:rPr lang="en-US" sz="1600" i="1">
                        <a:solidFill>
                          <a:srgbClr val="2828E7"/>
                        </a:solidFill>
                        <a:latin typeface="Cambria Math" panose="02040503050406030204" pitchFamily="18" charset="0"/>
                      </a:rPr>
                      <m:t>𝐹</m:t>
                    </m:r>
                    <m:d>
                      <m:dPr>
                        <m:ctrlPr>
                          <a:rPr lang="en-US" sz="1600" i="1">
                            <a:solidFill>
                              <a:srgbClr val="2828E7"/>
                            </a:solidFill>
                            <a:latin typeface="Cambria Math" panose="02040503050406030204" pitchFamily="18" charset="0"/>
                          </a:rPr>
                        </m:ctrlPr>
                      </m:dPr>
                      <m:e>
                        <m:r>
                          <a:rPr lang="en-US" sz="1600" i="1">
                            <a:solidFill>
                              <a:srgbClr val="2828E7"/>
                            </a:solidFill>
                            <a:latin typeface="Cambria Math" panose="02040503050406030204" pitchFamily="18" charset="0"/>
                          </a:rPr>
                          <m:t>𝑐</m:t>
                        </m:r>
                      </m:e>
                    </m:d>
                    <m:r>
                      <a:rPr lang="en-US" sz="1600" i="1">
                        <a:solidFill>
                          <a:srgbClr val="2828E7"/>
                        </a:solidFill>
                        <a:latin typeface="Cambria Math" panose="02040503050406030204" pitchFamily="18" charset="0"/>
                      </a:rPr>
                      <m:t>=</m:t>
                    </m:r>
                    <m:sSub>
                      <m:sSubPr>
                        <m:ctrlPr>
                          <a:rPr lang="en-US" sz="1600" b="1" i="1">
                            <a:solidFill>
                              <a:srgbClr val="2828E7"/>
                            </a:solidFill>
                            <a:latin typeface="Cambria Math" panose="02040503050406030204" pitchFamily="18" charset="0"/>
                          </a:rPr>
                        </m:ctrlPr>
                      </m:sSubPr>
                      <m:e>
                        <m:r>
                          <a:rPr lang="en-US" sz="1600" b="1" i="1">
                            <a:solidFill>
                              <a:srgbClr val="2828E7"/>
                            </a:solidFill>
                            <a:latin typeface="Cambria Math" panose="02040503050406030204" pitchFamily="18" charset="0"/>
                          </a:rPr>
                          <m:t>𝒎</m:t>
                        </m:r>
                      </m:e>
                      <m:sub>
                        <m:r>
                          <a:rPr lang="en-US" sz="1600" b="1" i="1">
                            <a:solidFill>
                              <a:srgbClr val="2828E7"/>
                            </a:solidFill>
                            <a:latin typeface="Cambria Math" panose="02040503050406030204" pitchFamily="18" charset="0"/>
                          </a:rPr>
                          <m:t>𝟖</m:t>
                        </m:r>
                      </m:sub>
                    </m:sSub>
                    <m:r>
                      <a:rPr lang="en-US" sz="1600" b="1" i="1">
                        <a:solidFill>
                          <a:srgbClr val="2828E7"/>
                        </a:solidFill>
                        <a:latin typeface="Cambria Math" panose="02040503050406030204" pitchFamily="18" charset="0"/>
                      </a:rPr>
                      <m:t>⊕</m:t>
                    </m:r>
                    <m:sSub>
                      <m:sSubPr>
                        <m:ctrlPr>
                          <a:rPr lang="en-US" sz="1600" b="1" i="1">
                            <a:solidFill>
                              <a:srgbClr val="2828E7"/>
                            </a:solidFill>
                            <a:latin typeface="Cambria Math" panose="02040503050406030204" pitchFamily="18" charset="0"/>
                          </a:rPr>
                        </m:ctrlPr>
                      </m:sSubPr>
                      <m:e>
                        <m:r>
                          <a:rPr lang="en-US" sz="1600" b="1" i="1">
                            <a:solidFill>
                              <a:srgbClr val="2828E7"/>
                            </a:solidFill>
                            <a:latin typeface="Cambria Math" panose="02040503050406030204" pitchFamily="18" charset="0"/>
                          </a:rPr>
                          <m:t>𝒎</m:t>
                        </m:r>
                      </m:e>
                      <m:sub>
                        <m:r>
                          <a:rPr lang="en-US" sz="1600" b="1" i="1">
                            <a:solidFill>
                              <a:srgbClr val="2828E7"/>
                            </a:solidFill>
                            <a:latin typeface="Cambria Math" panose="02040503050406030204" pitchFamily="18" charset="0"/>
                          </a:rPr>
                          <m:t>𝟑</m:t>
                        </m:r>
                      </m:sub>
                    </m:sSub>
                  </m:oMath>
                </a14:m>
                <a:endParaRPr lang="en-US" dirty="0"/>
              </a:p>
              <a:p>
                <a:r>
                  <a:rPr lang="en-US" dirty="0"/>
                  <a:t>Sender can generate any encoding</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𝐹</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 ⋅ )</m:t>
                    </m:r>
                  </m:oMath>
                </a14:m>
                <a:endParaRPr lang="en-US" dirty="0"/>
              </a:p>
              <a:p>
                <a:r>
                  <a:rPr lang="en-US" dirty="0"/>
                  <a:t>View Bloom filter protocol as an OPRF</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1580" y="1694893"/>
                <a:ext cx="5450613" cy="4959049"/>
              </a:xfrm>
              <a:blipFill rotWithShape="0">
                <a:blip r:embed="rId3"/>
                <a:stretch>
                  <a:fillRect l="-10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11319612" y="3215576"/>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69" name="TextBox 168"/>
              <p:cNvSpPr txBox="1">
                <a:spLocks noRot="1" noChangeAspect="1" noMove="1" noResize="1" noEditPoints="1" noAdjustHandles="1" noChangeArrowheads="1" noChangeShapeType="1" noTextEdit="1"/>
              </p:cNvSpPr>
              <p:nvPr/>
            </p:nvSpPr>
            <p:spPr>
              <a:xfrm>
                <a:off x="11319611" y="3215576"/>
                <a:ext cx="733050" cy="313588"/>
              </a:xfrm>
              <a:prstGeom prst="rect">
                <a:avLst/>
              </a:prstGeom>
              <a:blipFill rotWithShape="0">
                <a:blip r:embed="rId4"/>
                <a:stretch>
                  <a:fillRect r="-833" b="-34615"/>
                </a:stretch>
              </a:blipFill>
            </p:spPr>
            <p:txBody>
              <a:bodyPr/>
              <a:lstStyle/>
              <a:p>
                <a:r>
                  <a:rPr lang="en-US">
                    <a:noFill/>
                  </a:rPr>
                  <a:t> </a:t>
                </a:r>
              </a:p>
            </p:txBody>
          </p:sp>
        </mc:Fallback>
      </mc:AlternateContent>
      <p:sp>
        <p:nvSpPr>
          <p:cNvPr id="170" name="Freeform 169"/>
          <p:cNvSpPr/>
          <p:nvPr/>
        </p:nvSpPr>
        <p:spPr>
          <a:xfrm rot="5400000">
            <a:off x="10942037" y="2946151"/>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rot="5400000" flipH="1">
            <a:off x="10512708" y="3746227"/>
            <a:ext cx="1229419"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2" name="TextBox 171"/>
              <p:cNvSpPr txBox="1"/>
              <p:nvPr/>
            </p:nvSpPr>
            <p:spPr>
              <a:xfrm>
                <a:off x="11311529" y="4150736"/>
                <a:ext cx="73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172" name="TextBox 171"/>
              <p:cNvSpPr txBox="1">
                <a:spLocks noRot="1" noChangeAspect="1" noMove="1" noResize="1" noEditPoints="1" noAdjustHandles="1" noChangeArrowheads="1" noChangeShapeType="1" noTextEdit="1"/>
              </p:cNvSpPr>
              <p:nvPr/>
            </p:nvSpPr>
            <p:spPr>
              <a:xfrm>
                <a:off x="11311528" y="4150736"/>
                <a:ext cx="733050" cy="313588"/>
              </a:xfrm>
              <a:prstGeom prst="rect">
                <a:avLst/>
              </a:prstGeom>
              <a:blipFill rotWithShape="0">
                <a:blip r:embed="rId5"/>
                <a:stretch>
                  <a:fillRect b="-35294"/>
                </a:stretch>
              </a:blipFill>
            </p:spPr>
            <p:txBody>
              <a:bodyPr/>
              <a:lstStyle/>
              <a:p>
                <a:r>
                  <a:rPr lang="en-US">
                    <a:noFill/>
                  </a:rPr>
                  <a:t> </a:t>
                </a:r>
              </a:p>
            </p:txBody>
          </p:sp>
        </mc:Fallback>
      </mc:AlternateContent>
      <p:sp>
        <p:nvSpPr>
          <p:cNvPr id="173" name="Freeform 172"/>
          <p:cNvSpPr/>
          <p:nvPr/>
        </p:nvSpPr>
        <p:spPr>
          <a:xfrm rot="5400000">
            <a:off x="10933953" y="3881311"/>
            <a:ext cx="354595"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rot="5400000" flipH="1">
            <a:off x="10837184" y="4348830"/>
            <a:ext cx="564301" cy="497847"/>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5" name="TextBox 174"/>
              <p:cNvSpPr txBox="1"/>
              <p:nvPr/>
            </p:nvSpPr>
            <p:spPr>
              <a:xfrm>
                <a:off x="10240429" y="2296514"/>
                <a:ext cx="1408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175" name="TextBox 174"/>
              <p:cNvSpPr txBox="1">
                <a:spLocks noRot="1" noChangeAspect="1" noMove="1" noResize="1" noEditPoints="1" noAdjustHandles="1" noChangeArrowheads="1" noChangeShapeType="1" noTextEdit="1"/>
              </p:cNvSpPr>
              <p:nvPr/>
            </p:nvSpPr>
            <p:spPr>
              <a:xfrm>
                <a:off x="10240427" y="2296512"/>
                <a:ext cx="1408027" cy="313588"/>
              </a:xfrm>
              <a:prstGeom prst="rect">
                <a:avLst/>
              </a:prstGeom>
              <a:blipFill rotWithShape="0">
                <a:blip r:embed="rId6"/>
                <a:stretch>
                  <a:fillRect b="-39216"/>
                </a:stretch>
              </a:blipFill>
            </p:spPr>
            <p:txBody>
              <a:bodyPr/>
              <a:lstStyle/>
              <a:p>
                <a:r>
                  <a:rPr lang="en-US">
                    <a:noFill/>
                  </a:rPr>
                  <a:t> </a:t>
                </a:r>
              </a:p>
            </p:txBody>
          </p:sp>
        </mc:Fallback>
      </mc:AlternateContent>
      <p:sp>
        <p:nvSpPr>
          <p:cNvPr id="176" name="Rectangle 175"/>
          <p:cNvSpPr/>
          <p:nvPr/>
        </p:nvSpPr>
        <p:spPr>
          <a:xfrm rot="2700000">
            <a:off x="9101710" y="282683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177" name="Straight Arrow Connector 176"/>
          <p:cNvCxnSpPr/>
          <p:nvPr/>
        </p:nvCxnSpPr>
        <p:spPr>
          <a:xfrm>
            <a:off x="8622172" y="2951135"/>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a:off x="9438950" y="2951063"/>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9340339" y="3029397"/>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9319729" y="3093519"/>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1" name="TextBox 180"/>
              <p:cNvSpPr txBox="1"/>
              <p:nvPr/>
            </p:nvSpPr>
            <p:spPr>
              <a:xfrm>
                <a:off x="8997525" y="2773296"/>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81" name="TextBox 180"/>
              <p:cNvSpPr txBox="1">
                <a:spLocks noRot="1" noChangeAspect="1" noMove="1" noResize="1" noEditPoints="1" noAdjustHandles="1" noChangeArrowheads="1" noChangeShapeType="1" noTextEdit="1"/>
              </p:cNvSpPr>
              <p:nvPr/>
            </p:nvSpPr>
            <p:spPr>
              <a:xfrm>
                <a:off x="8997523" y="2773294"/>
                <a:ext cx="396883" cy="338554"/>
              </a:xfrm>
              <a:prstGeom prst="rect">
                <a:avLst/>
              </a:prstGeom>
              <a:blipFill rotWithShape="0">
                <a:blip r:embed="rId7"/>
                <a:stretch>
                  <a:fillRect r="-4615"/>
                </a:stretch>
              </a:blipFill>
            </p:spPr>
            <p:txBody>
              <a:bodyPr/>
              <a:lstStyle/>
              <a:p>
                <a:r>
                  <a:rPr lang="en-US">
                    <a:noFill/>
                  </a:rPr>
                  <a:t> </a:t>
                </a:r>
              </a:p>
            </p:txBody>
          </p:sp>
        </mc:Fallback>
      </mc:AlternateContent>
      <p:sp>
        <p:nvSpPr>
          <p:cNvPr id="182" name="TextBox 181"/>
          <p:cNvSpPr txBox="1"/>
          <p:nvPr/>
        </p:nvSpPr>
        <p:spPr>
          <a:xfrm rot="5400000">
            <a:off x="9101579" y="3810928"/>
            <a:ext cx="360287" cy="369332"/>
          </a:xfrm>
          <a:prstGeom prst="rect">
            <a:avLst/>
          </a:prstGeom>
          <a:noFill/>
        </p:spPr>
        <p:txBody>
          <a:bodyPr wrap="square" rtlCol="0">
            <a:spAutoFit/>
          </a:bodyPr>
          <a:lstStyle/>
          <a:p>
            <a:r>
              <a:rPr lang="en-US" dirty="0"/>
              <a:t>…</a:t>
            </a:r>
          </a:p>
        </p:txBody>
      </p:sp>
      <p:sp>
        <p:nvSpPr>
          <p:cNvPr id="183" name="Rectangle 182"/>
          <p:cNvSpPr/>
          <p:nvPr/>
        </p:nvSpPr>
        <p:spPr>
          <a:xfrm rot="2700000">
            <a:off x="9083557" y="4719482"/>
            <a:ext cx="254761" cy="254761"/>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184" name="Straight Arrow Connector 183"/>
          <p:cNvCxnSpPr/>
          <p:nvPr/>
        </p:nvCxnSpPr>
        <p:spPr>
          <a:xfrm>
            <a:off x="8604019" y="4843785"/>
            <a:ext cx="390176"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9420797" y="4843715"/>
            <a:ext cx="356689"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9322185" y="4922048"/>
            <a:ext cx="0" cy="61121"/>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a:off x="9301577" y="4986171"/>
            <a:ext cx="4759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8" name="TextBox 187"/>
              <p:cNvSpPr txBox="1"/>
              <p:nvPr/>
            </p:nvSpPr>
            <p:spPr>
              <a:xfrm>
                <a:off x="8979372" y="4665947"/>
                <a:ext cx="39688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600" dirty="0">
                          <a:solidFill>
                            <a:schemeClr val="bg1"/>
                          </a:solidFill>
                          <a:latin typeface="Cambria Math" panose="02040503050406030204" pitchFamily="18" charset="0"/>
                        </a:rPr>
                        <m:t>OT</m:t>
                      </m:r>
                    </m:oMath>
                  </m:oMathPara>
                </a14:m>
                <a:endParaRPr lang="en-US" sz="1600" dirty="0">
                  <a:solidFill>
                    <a:schemeClr val="bg1"/>
                  </a:solidFill>
                  <a:effectLst>
                    <a:outerShdw blurRad="38100" dist="38100" dir="2700000" algn="tl">
                      <a:srgbClr val="000000">
                        <a:alpha val="43137"/>
                      </a:srgbClr>
                    </a:outerShdw>
                  </a:effectLst>
                </a:endParaRPr>
              </a:p>
            </p:txBody>
          </p:sp>
        </mc:Choice>
        <mc:Fallback xmlns="">
          <p:sp>
            <p:nvSpPr>
              <p:cNvPr id="188" name="TextBox 187"/>
              <p:cNvSpPr txBox="1">
                <a:spLocks noRot="1" noChangeAspect="1" noMove="1" noResize="1" noEditPoints="1" noAdjustHandles="1" noChangeArrowheads="1" noChangeShapeType="1" noTextEdit="1"/>
              </p:cNvSpPr>
              <p:nvPr/>
            </p:nvSpPr>
            <p:spPr>
              <a:xfrm>
                <a:off x="8979370" y="4665945"/>
                <a:ext cx="396883" cy="338554"/>
              </a:xfrm>
              <a:prstGeom prst="rect">
                <a:avLst/>
              </a:prstGeom>
              <a:blipFill rotWithShape="0">
                <a:blip r:embed="rId8"/>
                <a:stretch>
                  <a:fillRect r="-4615"/>
                </a:stretch>
              </a:blipFill>
            </p:spPr>
            <p:txBody>
              <a:bodyPr/>
              <a:lstStyle/>
              <a:p>
                <a:r>
                  <a:rPr lang="en-US">
                    <a:noFill/>
                  </a:rPr>
                  <a:t> </a:t>
                </a:r>
              </a:p>
            </p:txBody>
          </p:sp>
        </mc:Fallback>
      </mc:AlternateContent>
      <p:sp>
        <p:nvSpPr>
          <p:cNvPr id="191" name="Rectangle 190"/>
          <p:cNvSpPr/>
          <p:nvPr/>
        </p:nvSpPr>
        <p:spPr>
          <a:xfrm>
            <a:off x="9276731" y="667885"/>
            <a:ext cx="1883849" cy="369332"/>
          </a:xfrm>
          <a:prstGeom prst="rect">
            <a:avLst/>
          </a:prstGeom>
        </p:spPr>
        <p:txBody>
          <a:bodyPr wrap="none">
            <a:spAutoFit/>
          </a:bodyPr>
          <a:lstStyle/>
          <a:p>
            <a:r>
              <a:rPr lang="en-US" dirty="0">
                <a:solidFill>
                  <a:schemeClr val="bg1">
                    <a:lumMod val="50000"/>
                  </a:schemeClr>
                </a:solidFill>
              </a:rPr>
              <a:t>[</a:t>
            </a:r>
            <a:r>
              <a:rPr lang="en-US" dirty="0">
                <a:solidFill>
                  <a:srgbClr val="C00000"/>
                </a:solidFill>
              </a:rPr>
              <a:t>Rindal</a:t>
            </a:r>
            <a:r>
              <a:rPr lang="en-US" dirty="0">
                <a:solidFill>
                  <a:schemeClr val="bg1">
                    <a:lumMod val="50000"/>
                  </a:schemeClr>
                </a:solidFill>
              </a:rPr>
              <a:t>Rosulek17]</a:t>
            </a:r>
          </a:p>
        </p:txBody>
      </p:sp>
      <mc:AlternateContent xmlns:mc="http://schemas.openxmlformats.org/markup-compatibility/2006" xmlns:a14="http://schemas.microsoft.com/office/drawing/2010/main">
        <mc:Choice Requires="a14">
          <p:sp>
            <p:nvSpPr>
              <p:cNvPr id="192" name="TextBox 191"/>
              <p:cNvSpPr txBox="1"/>
              <p:nvPr/>
            </p:nvSpPr>
            <p:spPr>
              <a:xfrm>
                <a:off x="10419015" y="282211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92" name="TextBox 191"/>
              <p:cNvSpPr txBox="1">
                <a:spLocks noRot="1" noChangeAspect="1" noMove="1" noResize="1" noEditPoints="1" noAdjustHandles="1" noChangeArrowheads="1" noChangeShapeType="1" noTextEdit="1"/>
              </p:cNvSpPr>
              <p:nvPr/>
            </p:nvSpPr>
            <p:spPr>
              <a:xfrm>
                <a:off x="10419013" y="2822115"/>
                <a:ext cx="377026" cy="369332"/>
              </a:xfrm>
              <a:prstGeom prst="rect">
                <a:avLst/>
              </a:prstGeom>
              <a:blipFill rotWithShape="0">
                <a:blip r:embed="rId9"/>
                <a:stretch>
                  <a:fillRect/>
                </a:stretch>
              </a:blipFill>
            </p:spPr>
            <p:txBody>
              <a:bodyPr/>
              <a:lstStyle/>
              <a:p>
                <a:r>
                  <a:rPr lang="en-US">
                    <a:noFill/>
                  </a:rPr>
                  <a:t> </a:t>
                </a:r>
              </a:p>
            </p:txBody>
          </p:sp>
        </mc:Fallback>
      </mc:AlternateContent>
      <p:grpSp>
        <p:nvGrpSpPr>
          <p:cNvPr id="193" name="Group 192"/>
          <p:cNvGrpSpPr/>
          <p:nvPr/>
        </p:nvGrpSpPr>
        <p:grpSpPr>
          <a:xfrm>
            <a:off x="7766419" y="2831004"/>
            <a:ext cx="775495" cy="316717"/>
            <a:chOff x="7683938" y="4775834"/>
            <a:chExt cx="775494" cy="309452"/>
          </a:xfrm>
        </p:grpSpPr>
        <p:sp>
          <p:nvSpPr>
            <p:cNvPr id="194" name="Rectangle 193"/>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6" name="Rectangle 195"/>
              <p:cNvSpPr/>
              <p:nvPr/>
            </p:nvSpPr>
            <p:spPr>
              <a:xfrm>
                <a:off x="7748935" y="2804167"/>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𝟒</m:t>
                          </m:r>
                        </m:sub>
                      </m:sSub>
                    </m:oMath>
                  </m:oMathPara>
                </a14:m>
                <a:endParaRPr lang="en-US" sz="1600" dirty="0"/>
              </a:p>
            </p:txBody>
          </p:sp>
        </mc:Choice>
        <mc:Fallback xmlns="">
          <p:sp>
            <p:nvSpPr>
              <p:cNvPr id="196" name="Rectangle 195"/>
              <p:cNvSpPr>
                <a:spLocks noRot="1" noChangeAspect="1" noMove="1" noResize="1" noEditPoints="1" noAdjustHandles="1" noChangeArrowheads="1" noChangeShapeType="1" noTextEdit="1"/>
              </p:cNvSpPr>
              <p:nvPr/>
            </p:nvSpPr>
            <p:spPr>
              <a:xfrm>
                <a:off x="7748933" y="2804164"/>
                <a:ext cx="451277" cy="338554"/>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7" name="Rectangle 196"/>
              <p:cNvSpPr/>
              <p:nvPr/>
            </p:nvSpPr>
            <p:spPr>
              <a:xfrm>
                <a:off x="8094689" y="281367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197" name="Rectangle 196"/>
              <p:cNvSpPr>
                <a:spLocks noRot="1" noChangeAspect="1" noMove="1" noResize="1" noEditPoints="1" noAdjustHandles="1" noChangeArrowheads="1" noChangeShapeType="1" noTextEdit="1"/>
              </p:cNvSpPr>
              <p:nvPr/>
            </p:nvSpPr>
            <p:spPr>
              <a:xfrm>
                <a:off x="8094689" y="2813671"/>
                <a:ext cx="531428" cy="338554"/>
              </a:xfrm>
              <a:prstGeom prst="rect">
                <a:avLst/>
              </a:prstGeom>
              <a:blipFill rotWithShape="0">
                <a:blip r:embed="rId11"/>
                <a:stretch>
                  <a:fillRect/>
                </a:stretch>
              </a:blipFill>
            </p:spPr>
            <p:txBody>
              <a:bodyPr/>
              <a:lstStyle/>
              <a:p>
                <a:r>
                  <a:rPr lang="en-US">
                    <a:noFill/>
                  </a:rPr>
                  <a:t> </a:t>
                </a:r>
              </a:p>
            </p:txBody>
          </p:sp>
        </mc:Fallback>
      </mc:AlternateContent>
      <p:sp>
        <p:nvSpPr>
          <p:cNvPr id="198" name="Rectangle 197"/>
          <p:cNvSpPr/>
          <p:nvPr/>
        </p:nvSpPr>
        <p:spPr>
          <a:xfrm>
            <a:off x="10406433" y="283549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9849157" y="283100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0" name="Rectangle 199"/>
              <p:cNvSpPr/>
              <p:nvPr/>
            </p:nvSpPr>
            <p:spPr>
              <a:xfrm>
                <a:off x="9790128" y="2813674"/>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𝟒</m:t>
                          </m:r>
                        </m:sub>
                      </m:sSub>
                    </m:oMath>
                  </m:oMathPara>
                </a14:m>
                <a:endParaRPr lang="en-US" sz="1600" dirty="0"/>
              </a:p>
            </p:txBody>
          </p:sp>
        </mc:Choice>
        <mc:Fallback xmlns="">
          <p:sp>
            <p:nvSpPr>
              <p:cNvPr id="200" name="Rectangle 199"/>
              <p:cNvSpPr>
                <a:spLocks noRot="1" noChangeAspect="1" noMove="1" noResize="1" noEditPoints="1" noAdjustHandles="1" noChangeArrowheads="1" noChangeShapeType="1" noTextEdit="1"/>
              </p:cNvSpPr>
              <p:nvPr/>
            </p:nvSpPr>
            <p:spPr>
              <a:xfrm>
                <a:off x="9790128" y="2813671"/>
                <a:ext cx="531428" cy="33855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p:cNvSpPr txBox="1"/>
              <p:nvPr/>
            </p:nvSpPr>
            <p:spPr>
              <a:xfrm>
                <a:off x="10413935" y="313479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01" name="TextBox 200"/>
              <p:cNvSpPr txBox="1">
                <a:spLocks noRot="1" noChangeAspect="1" noMove="1" noResize="1" noEditPoints="1" noAdjustHandles="1" noChangeArrowheads="1" noChangeShapeType="1" noTextEdit="1"/>
              </p:cNvSpPr>
              <p:nvPr/>
            </p:nvSpPr>
            <p:spPr>
              <a:xfrm>
                <a:off x="10413933" y="3134793"/>
                <a:ext cx="377026" cy="369332"/>
              </a:xfrm>
              <a:prstGeom prst="rect">
                <a:avLst/>
              </a:prstGeom>
              <a:blipFill rotWithShape="0">
                <a:blip r:embed="rId13"/>
                <a:stretch>
                  <a:fillRect/>
                </a:stretch>
              </a:blipFill>
            </p:spPr>
            <p:txBody>
              <a:bodyPr/>
              <a:lstStyle/>
              <a:p>
                <a:r>
                  <a:rPr lang="en-US">
                    <a:noFill/>
                  </a:rPr>
                  <a:t> </a:t>
                </a:r>
              </a:p>
            </p:txBody>
          </p:sp>
        </mc:Fallback>
      </mc:AlternateContent>
      <p:grpSp>
        <p:nvGrpSpPr>
          <p:cNvPr id="202" name="Group 201"/>
          <p:cNvGrpSpPr/>
          <p:nvPr/>
        </p:nvGrpSpPr>
        <p:grpSpPr>
          <a:xfrm>
            <a:off x="7767443" y="3147244"/>
            <a:ext cx="775495" cy="316717"/>
            <a:chOff x="7683938" y="4775834"/>
            <a:chExt cx="775494" cy="309452"/>
          </a:xfrm>
        </p:grpSpPr>
        <p:sp>
          <p:nvSpPr>
            <p:cNvPr id="203" name="Rectangle 20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05" name="Rectangle 204"/>
              <p:cNvSpPr/>
              <p:nvPr/>
            </p:nvSpPr>
            <p:spPr>
              <a:xfrm>
                <a:off x="7740406" y="3105436"/>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05" name="Rectangle 204"/>
              <p:cNvSpPr>
                <a:spLocks noRot="1" noChangeAspect="1" noMove="1" noResize="1" noEditPoints="1" noAdjustHandles="1" noChangeArrowheads="1" noChangeShapeType="1" noTextEdit="1"/>
              </p:cNvSpPr>
              <p:nvPr/>
            </p:nvSpPr>
            <p:spPr>
              <a:xfrm>
                <a:off x="7740403" y="3105434"/>
                <a:ext cx="451277" cy="338554"/>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6" name="Rectangle 205"/>
              <p:cNvSpPr/>
              <p:nvPr/>
            </p:nvSpPr>
            <p:spPr>
              <a:xfrm>
                <a:off x="8086159" y="3114943"/>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𝟎</m:t>
                          </m:r>
                        </m:sub>
                      </m:sSub>
                    </m:oMath>
                  </m:oMathPara>
                </a14:m>
                <a:endParaRPr lang="en-US" sz="1600" dirty="0"/>
              </a:p>
            </p:txBody>
          </p:sp>
        </mc:Choice>
        <mc:Fallback xmlns="">
          <p:sp>
            <p:nvSpPr>
              <p:cNvPr id="206" name="Rectangle 205"/>
              <p:cNvSpPr>
                <a:spLocks noRot="1" noChangeAspect="1" noMove="1" noResize="1" noEditPoints="1" noAdjustHandles="1" noChangeArrowheads="1" noChangeShapeType="1" noTextEdit="1"/>
              </p:cNvSpPr>
              <p:nvPr/>
            </p:nvSpPr>
            <p:spPr>
              <a:xfrm>
                <a:off x="8086159" y="3114941"/>
                <a:ext cx="531428" cy="338554"/>
              </a:xfrm>
              <a:prstGeom prst="rect">
                <a:avLst/>
              </a:prstGeom>
              <a:blipFill rotWithShape="0">
                <a:blip r:embed="rId15"/>
                <a:stretch>
                  <a:fillRect/>
                </a:stretch>
              </a:blipFill>
            </p:spPr>
            <p:txBody>
              <a:bodyPr/>
              <a:lstStyle/>
              <a:p>
                <a:r>
                  <a:rPr lang="en-US">
                    <a:noFill/>
                  </a:rPr>
                  <a:t> </a:t>
                </a:r>
              </a:p>
            </p:txBody>
          </p:sp>
        </mc:Fallback>
      </mc:AlternateContent>
      <p:sp>
        <p:nvSpPr>
          <p:cNvPr id="207" name="Rectangle 206"/>
          <p:cNvSpPr/>
          <p:nvPr/>
        </p:nvSpPr>
        <p:spPr>
          <a:xfrm>
            <a:off x="10407457" y="31517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9850181" y="3147243"/>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9" name="Rectangle 208"/>
              <p:cNvSpPr/>
              <p:nvPr/>
            </p:nvSpPr>
            <p:spPr>
              <a:xfrm>
                <a:off x="9781601" y="311494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𝟎</m:t>
                          </m:r>
                        </m:sub>
                      </m:sSub>
                    </m:oMath>
                  </m:oMathPara>
                </a14:m>
                <a:endParaRPr lang="en-US" sz="1600" dirty="0"/>
              </a:p>
            </p:txBody>
          </p:sp>
        </mc:Choice>
        <mc:Fallback xmlns="">
          <p:sp>
            <p:nvSpPr>
              <p:cNvPr id="209" name="Rectangle 208"/>
              <p:cNvSpPr>
                <a:spLocks noRot="1" noChangeAspect="1" noMove="1" noResize="1" noEditPoints="1" noAdjustHandles="1" noChangeArrowheads="1" noChangeShapeType="1" noTextEdit="1"/>
              </p:cNvSpPr>
              <p:nvPr/>
            </p:nvSpPr>
            <p:spPr>
              <a:xfrm>
                <a:off x="9781598" y="3114941"/>
                <a:ext cx="451277" cy="33855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0" name="Rectangle 209"/>
              <p:cNvSpPr/>
              <p:nvPr/>
            </p:nvSpPr>
            <p:spPr>
              <a:xfrm>
                <a:off x="7746711" y="341992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10" name="Rectangle 209"/>
              <p:cNvSpPr>
                <a:spLocks noRot="1" noChangeAspect="1" noMove="1" noResize="1" noEditPoints="1" noAdjustHandles="1" noChangeArrowheads="1" noChangeShapeType="1" noTextEdit="1"/>
              </p:cNvSpPr>
              <p:nvPr/>
            </p:nvSpPr>
            <p:spPr>
              <a:xfrm>
                <a:off x="7746709" y="3419919"/>
                <a:ext cx="451277"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TextBox 210"/>
              <p:cNvSpPr txBox="1"/>
              <p:nvPr/>
            </p:nvSpPr>
            <p:spPr>
              <a:xfrm>
                <a:off x="10464403" y="348933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11" name="TextBox 210"/>
              <p:cNvSpPr txBox="1">
                <a:spLocks noRot="1" noChangeAspect="1" noMove="1" noResize="1" noEditPoints="1" noAdjustHandles="1" noChangeArrowheads="1" noChangeShapeType="1" noTextEdit="1"/>
              </p:cNvSpPr>
              <p:nvPr/>
            </p:nvSpPr>
            <p:spPr>
              <a:xfrm>
                <a:off x="10464401" y="3489338"/>
                <a:ext cx="127230" cy="369332"/>
              </a:xfrm>
              <a:prstGeom prst="rect">
                <a:avLst/>
              </a:prstGeom>
              <a:blipFill rotWithShape="0">
                <a:blip r:embed="rId18"/>
                <a:stretch>
                  <a:fillRect l="-15000" r="-125000"/>
                </a:stretch>
              </a:blipFill>
            </p:spPr>
            <p:txBody>
              <a:bodyPr/>
              <a:lstStyle/>
              <a:p>
                <a:r>
                  <a:rPr lang="en-US">
                    <a:noFill/>
                  </a:rPr>
                  <a:t> </a:t>
                </a:r>
              </a:p>
            </p:txBody>
          </p:sp>
        </mc:Fallback>
      </mc:AlternateContent>
      <p:grpSp>
        <p:nvGrpSpPr>
          <p:cNvPr id="212" name="Group 211"/>
          <p:cNvGrpSpPr/>
          <p:nvPr/>
        </p:nvGrpSpPr>
        <p:grpSpPr>
          <a:xfrm>
            <a:off x="7767477" y="3463632"/>
            <a:ext cx="775495" cy="316717"/>
            <a:chOff x="7683938" y="4775834"/>
            <a:chExt cx="775494" cy="309452"/>
          </a:xfrm>
        </p:grpSpPr>
        <p:sp>
          <p:nvSpPr>
            <p:cNvPr id="213" name="Rectangle 212"/>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5" name="Rectangle 214"/>
              <p:cNvSpPr/>
              <p:nvPr/>
            </p:nvSpPr>
            <p:spPr>
              <a:xfrm>
                <a:off x="8092465" y="342942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𝟕</m:t>
                          </m:r>
                        </m:sub>
                      </m:sSub>
                    </m:oMath>
                  </m:oMathPara>
                </a14:m>
                <a:endParaRPr lang="en-US" sz="1600" dirty="0"/>
              </a:p>
            </p:txBody>
          </p:sp>
        </mc:Choice>
        <mc:Fallback xmlns="">
          <p:sp>
            <p:nvSpPr>
              <p:cNvPr id="215" name="Rectangle 214"/>
              <p:cNvSpPr>
                <a:spLocks noRot="1" noChangeAspect="1" noMove="1" noResize="1" noEditPoints="1" noAdjustHandles="1" noChangeArrowheads="1" noChangeShapeType="1" noTextEdit="1"/>
              </p:cNvSpPr>
              <p:nvPr/>
            </p:nvSpPr>
            <p:spPr>
              <a:xfrm>
                <a:off x="8092465" y="3429426"/>
                <a:ext cx="531428" cy="338554"/>
              </a:xfrm>
              <a:prstGeom prst="rect">
                <a:avLst/>
              </a:prstGeom>
              <a:blipFill rotWithShape="0">
                <a:blip r:embed="rId19"/>
                <a:stretch>
                  <a:fillRect/>
                </a:stretch>
              </a:blipFill>
            </p:spPr>
            <p:txBody>
              <a:bodyPr/>
              <a:lstStyle/>
              <a:p>
                <a:r>
                  <a:rPr lang="en-US">
                    <a:noFill/>
                  </a:rPr>
                  <a:t> </a:t>
                </a:r>
              </a:p>
            </p:txBody>
          </p:sp>
        </mc:Fallback>
      </mc:AlternateContent>
      <p:sp>
        <p:nvSpPr>
          <p:cNvPr id="216" name="Rectangle 215"/>
          <p:cNvSpPr/>
          <p:nvPr/>
        </p:nvSpPr>
        <p:spPr>
          <a:xfrm>
            <a:off x="10407492" y="346811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9850213" y="34636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8" name="Rectangle 217"/>
              <p:cNvSpPr/>
              <p:nvPr/>
            </p:nvSpPr>
            <p:spPr>
              <a:xfrm>
                <a:off x="9787906" y="3429428"/>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𝟕</m:t>
                          </m:r>
                        </m:sub>
                      </m:sSub>
                    </m:oMath>
                  </m:oMathPara>
                </a14:m>
                <a:endParaRPr lang="en-US" sz="1600" dirty="0"/>
              </a:p>
            </p:txBody>
          </p:sp>
        </mc:Choice>
        <mc:Fallback xmlns="">
          <p:sp>
            <p:nvSpPr>
              <p:cNvPr id="218" name="Rectangle 217"/>
              <p:cNvSpPr>
                <a:spLocks noRot="1" noChangeAspect="1" noMove="1" noResize="1" noEditPoints="1" noAdjustHandles="1" noChangeArrowheads="1" noChangeShapeType="1" noTextEdit="1"/>
              </p:cNvSpPr>
              <p:nvPr/>
            </p:nvSpPr>
            <p:spPr>
              <a:xfrm>
                <a:off x="9787904" y="3429426"/>
                <a:ext cx="451277" cy="338554"/>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p:cNvSpPr txBox="1"/>
              <p:nvPr/>
            </p:nvSpPr>
            <p:spPr>
              <a:xfrm>
                <a:off x="10444415" y="379260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19" name="TextBox 218"/>
              <p:cNvSpPr txBox="1">
                <a:spLocks noRot="1" noChangeAspect="1" noMove="1" noResize="1" noEditPoints="1" noAdjustHandles="1" noChangeArrowheads="1" noChangeShapeType="1" noTextEdit="1"/>
              </p:cNvSpPr>
              <p:nvPr/>
            </p:nvSpPr>
            <p:spPr>
              <a:xfrm>
                <a:off x="10444413" y="3792601"/>
                <a:ext cx="320121" cy="313588"/>
              </a:xfrm>
              <a:prstGeom prst="rect">
                <a:avLst/>
              </a:prstGeom>
              <a:blipFill rotWithShape="0">
                <a:blip r:embed="rId21"/>
                <a:stretch>
                  <a:fillRect b="-9615"/>
                </a:stretch>
              </a:blipFill>
            </p:spPr>
            <p:txBody>
              <a:bodyPr/>
              <a:lstStyle/>
              <a:p>
                <a:r>
                  <a:rPr lang="en-US">
                    <a:noFill/>
                  </a:rPr>
                  <a:t> </a:t>
                </a:r>
              </a:p>
            </p:txBody>
          </p:sp>
        </mc:Fallback>
      </mc:AlternateContent>
      <p:grpSp>
        <p:nvGrpSpPr>
          <p:cNvPr id="220" name="Group 219"/>
          <p:cNvGrpSpPr/>
          <p:nvPr/>
        </p:nvGrpSpPr>
        <p:grpSpPr>
          <a:xfrm>
            <a:off x="7767923" y="3778444"/>
            <a:ext cx="775495" cy="316717"/>
            <a:chOff x="7683938" y="4775834"/>
            <a:chExt cx="775494" cy="309452"/>
          </a:xfrm>
        </p:grpSpPr>
        <p:sp>
          <p:nvSpPr>
            <p:cNvPr id="221" name="Rectangle 220"/>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23" name="Rectangle 222"/>
              <p:cNvSpPr/>
              <p:nvPr/>
            </p:nvSpPr>
            <p:spPr>
              <a:xfrm>
                <a:off x="7737693" y="3726403"/>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𝟖</m:t>
                          </m:r>
                        </m:sub>
                      </m:sSub>
                    </m:oMath>
                  </m:oMathPara>
                </a14:m>
                <a:endParaRPr lang="en-US" sz="1600" dirty="0"/>
              </a:p>
            </p:txBody>
          </p:sp>
        </mc:Choice>
        <mc:Fallback xmlns="">
          <p:sp>
            <p:nvSpPr>
              <p:cNvPr id="223" name="Rectangle 222"/>
              <p:cNvSpPr>
                <a:spLocks noRot="1" noChangeAspect="1" noMove="1" noResize="1" noEditPoints="1" noAdjustHandles="1" noChangeArrowheads="1" noChangeShapeType="1" noTextEdit="1"/>
              </p:cNvSpPr>
              <p:nvPr/>
            </p:nvSpPr>
            <p:spPr>
              <a:xfrm>
                <a:off x="7737690" y="3726400"/>
                <a:ext cx="451277" cy="338554"/>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4" name="Rectangle 223"/>
              <p:cNvSpPr/>
              <p:nvPr/>
            </p:nvSpPr>
            <p:spPr>
              <a:xfrm>
                <a:off x="8083447" y="373591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dirty="0"/>
              </a:p>
            </p:txBody>
          </p:sp>
        </mc:Choice>
        <mc:Fallback xmlns="">
          <p:sp>
            <p:nvSpPr>
              <p:cNvPr id="224" name="Rectangle 223"/>
              <p:cNvSpPr>
                <a:spLocks noRot="1" noChangeAspect="1" noMove="1" noResize="1" noEditPoints="1" noAdjustHandles="1" noChangeArrowheads="1" noChangeShapeType="1" noTextEdit="1"/>
              </p:cNvSpPr>
              <p:nvPr/>
            </p:nvSpPr>
            <p:spPr>
              <a:xfrm>
                <a:off x="8083446" y="3735907"/>
                <a:ext cx="531428" cy="338554"/>
              </a:xfrm>
              <a:prstGeom prst="rect">
                <a:avLst/>
              </a:prstGeom>
              <a:blipFill rotWithShape="0">
                <a:blip r:embed="rId23"/>
                <a:stretch>
                  <a:fillRect/>
                </a:stretch>
              </a:blipFill>
            </p:spPr>
            <p:txBody>
              <a:bodyPr/>
              <a:lstStyle/>
              <a:p>
                <a:r>
                  <a:rPr lang="en-US">
                    <a:noFill/>
                  </a:rPr>
                  <a:t> </a:t>
                </a:r>
              </a:p>
            </p:txBody>
          </p:sp>
        </mc:Fallback>
      </mc:AlternateContent>
      <p:sp>
        <p:nvSpPr>
          <p:cNvPr id="225" name="Rectangle 224"/>
          <p:cNvSpPr/>
          <p:nvPr/>
        </p:nvSpPr>
        <p:spPr>
          <a:xfrm>
            <a:off x="10407937" y="3782931"/>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9850661" y="3778446"/>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7" name="Rectangle 226"/>
              <p:cNvSpPr/>
              <p:nvPr/>
            </p:nvSpPr>
            <p:spPr>
              <a:xfrm>
                <a:off x="9778885" y="3735910"/>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𝟖</m:t>
                          </m:r>
                        </m:sub>
                      </m:sSub>
                    </m:oMath>
                  </m:oMathPara>
                </a14:m>
                <a:endParaRPr lang="en-US" sz="1600" dirty="0"/>
              </a:p>
            </p:txBody>
          </p:sp>
        </mc:Choice>
        <mc:Fallback xmlns="">
          <p:sp>
            <p:nvSpPr>
              <p:cNvPr id="227" name="Rectangle 226"/>
              <p:cNvSpPr>
                <a:spLocks noRot="1" noChangeAspect="1" noMove="1" noResize="1" noEditPoints="1" noAdjustHandles="1" noChangeArrowheads="1" noChangeShapeType="1" noTextEdit="1"/>
              </p:cNvSpPr>
              <p:nvPr/>
            </p:nvSpPr>
            <p:spPr>
              <a:xfrm>
                <a:off x="9778885" y="3735907"/>
                <a:ext cx="531428" cy="338554"/>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8" name="TextBox 227"/>
              <p:cNvSpPr txBox="1"/>
              <p:nvPr/>
            </p:nvSpPr>
            <p:spPr>
              <a:xfrm>
                <a:off x="10408199" y="409565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oMath>
                  </m:oMathPara>
                </a14:m>
                <a:endParaRPr lang="en-US" dirty="0"/>
              </a:p>
            </p:txBody>
          </p:sp>
        </mc:Choice>
        <mc:Fallback xmlns="">
          <p:sp>
            <p:nvSpPr>
              <p:cNvPr id="228" name="TextBox 227"/>
              <p:cNvSpPr txBox="1">
                <a:spLocks noRot="1" noChangeAspect="1" noMove="1" noResize="1" noEditPoints="1" noAdjustHandles="1" noChangeArrowheads="1" noChangeShapeType="1" noTextEdit="1"/>
              </p:cNvSpPr>
              <p:nvPr/>
            </p:nvSpPr>
            <p:spPr>
              <a:xfrm>
                <a:off x="10408198" y="4095651"/>
                <a:ext cx="377026" cy="369332"/>
              </a:xfrm>
              <a:prstGeom prst="rect">
                <a:avLst/>
              </a:prstGeom>
              <a:blipFill rotWithShape="0">
                <a:blip r:embed="rId25"/>
                <a:stretch>
                  <a:fillRect/>
                </a:stretch>
              </a:blipFill>
            </p:spPr>
            <p:txBody>
              <a:bodyPr/>
              <a:lstStyle/>
              <a:p>
                <a:r>
                  <a:rPr lang="en-US">
                    <a:noFill/>
                  </a:rPr>
                  <a:t> </a:t>
                </a:r>
              </a:p>
            </p:txBody>
          </p:sp>
        </mc:Fallback>
      </mc:AlternateContent>
      <p:grpSp>
        <p:nvGrpSpPr>
          <p:cNvPr id="229" name="Group 228"/>
          <p:cNvGrpSpPr/>
          <p:nvPr/>
        </p:nvGrpSpPr>
        <p:grpSpPr>
          <a:xfrm>
            <a:off x="7767255" y="4096115"/>
            <a:ext cx="775495" cy="316717"/>
            <a:chOff x="7683938" y="4775834"/>
            <a:chExt cx="775494" cy="309452"/>
          </a:xfrm>
        </p:grpSpPr>
        <p:sp>
          <p:nvSpPr>
            <p:cNvPr id="230" name="Rectangle 229"/>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32" name="Rectangle 231"/>
              <p:cNvSpPr/>
              <p:nvPr/>
            </p:nvSpPr>
            <p:spPr>
              <a:xfrm>
                <a:off x="7729162" y="4027672"/>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32" name="Rectangle 231"/>
              <p:cNvSpPr>
                <a:spLocks noRot="1" noChangeAspect="1" noMove="1" noResize="1" noEditPoints="1" noAdjustHandles="1" noChangeArrowheads="1" noChangeShapeType="1" noTextEdit="1"/>
              </p:cNvSpPr>
              <p:nvPr/>
            </p:nvSpPr>
            <p:spPr>
              <a:xfrm>
                <a:off x="7729160" y="4027670"/>
                <a:ext cx="451277" cy="338554"/>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3" name="Rectangle 232"/>
              <p:cNvSpPr/>
              <p:nvPr/>
            </p:nvSpPr>
            <p:spPr>
              <a:xfrm>
                <a:off x="8074916" y="4037179"/>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𝟓</m:t>
                          </m:r>
                        </m:sub>
                      </m:sSub>
                    </m:oMath>
                  </m:oMathPara>
                </a14:m>
                <a:endParaRPr lang="en-US" sz="1600" dirty="0"/>
              </a:p>
            </p:txBody>
          </p:sp>
        </mc:Choice>
        <mc:Fallback xmlns="">
          <p:sp>
            <p:nvSpPr>
              <p:cNvPr id="233" name="Rectangle 232"/>
              <p:cNvSpPr>
                <a:spLocks noRot="1" noChangeAspect="1" noMove="1" noResize="1" noEditPoints="1" noAdjustHandles="1" noChangeArrowheads="1" noChangeShapeType="1" noTextEdit="1"/>
              </p:cNvSpPr>
              <p:nvPr/>
            </p:nvSpPr>
            <p:spPr>
              <a:xfrm>
                <a:off x="8074916" y="4037177"/>
                <a:ext cx="531428" cy="338554"/>
              </a:xfrm>
              <a:prstGeom prst="rect">
                <a:avLst/>
              </a:prstGeom>
              <a:blipFill rotWithShape="0">
                <a:blip r:embed="rId27"/>
                <a:stretch>
                  <a:fillRect/>
                </a:stretch>
              </a:blipFill>
            </p:spPr>
            <p:txBody>
              <a:bodyPr/>
              <a:lstStyle/>
              <a:p>
                <a:r>
                  <a:rPr lang="en-US">
                    <a:noFill/>
                  </a:rPr>
                  <a:t> </a:t>
                </a:r>
              </a:p>
            </p:txBody>
          </p:sp>
        </mc:Fallback>
      </mc:AlternateContent>
      <p:sp>
        <p:nvSpPr>
          <p:cNvPr id="234" name="Rectangle 233"/>
          <p:cNvSpPr/>
          <p:nvPr/>
        </p:nvSpPr>
        <p:spPr>
          <a:xfrm>
            <a:off x="10407269" y="4100602"/>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p:cNvSpPr/>
          <p:nvPr/>
        </p:nvSpPr>
        <p:spPr>
          <a:xfrm>
            <a:off x="9849993" y="4096115"/>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6" name="Rectangle 235"/>
              <p:cNvSpPr/>
              <p:nvPr/>
            </p:nvSpPr>
            <p:spPr>
              <a:xfrm>
                <a:off x="9770358" y="4037179"/>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𝟓</m:t>
                          </m:r>
                        </m:sub>
                      </m:sSub>
                    </m:oMath>
                  </m:oMathPara>
                </a14:m>
                <a:endParaRPr lang="en-US" sz="1600" dirty="0"/>
              </a:p>
            </p:txBody>
          </p:sp>
        </mc:Choice>
        <mc:Fallback xmlns="">
          <p:sp>
            <p:nvSpPr>
              <p:cNvPr id="236" name="Rectangle 235"/>
              <p:cNvSpPr>
                <a:spLocks noRot="1" noChangeAspect="1" noMove="1" noResize="1" noEditPoints="1" noAdjustHandles="1" noChangeArrowheads="1" noChangeShapeType="1" noTextEdit="1"/>
              </p:cNvSpPr>
              <p:nvPr/>
            </p:nvSpPr>
            <p:spPr>
              <a:xfrm>
                <a:off x="9770355" y="4037177"/>
                <a:ext cx="451277" cy="338554"/>
              </a:xfrm>
              <a:prstGeom prst="rect">
                <a:avLst/>
              </a:prstGeom>
              <a:blipFill rotWithShape="0">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7" name="TextBox 236"/>
              <p:cNvSpPr txBox="1"/>
              <p:nvPr/>
            </p:nvSpPr>
            <p:spPr>
              <a:xfrm>
                <a:off x="10419015" y="441997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7" name="TextBox 236"/>
              <p:cNvSpPr txBox="1">
                <a:spLocks noRot="1" noChangeAspect="1" noMove="1" noResize="1" noEditPoints="1" noAdjustHandles="1" noChangeArrowheads="1" noChangeShapeType="1" noTextEdit="1"/>
              </p:cNvSpPr>
              <p:nvPr/>
            </p:nvSpPr>
            <p:spPr>
              <a:xfrm>
                <a:off x="10419013" y="4419975"/>
                <a:ext cx="377026" cy="369332"/>
              </a:xfrm>
              <a:prstGeom prst="rect">
                <a:avLst/>
              </a:prstGeom>
              <a:blipFill rotWithShape="0">
                <a:blip r:embed="rId29"/>
                <a:stretch>
                  <a:fillRect/>
                </a:stretch>
              </a:blipFill>
            </p:spPr>
            <p:txBody>
              <a:bodyPr/>
              <a:lstStyle/>
              <a:p>
                <a:r>
                  <a:rPr lang="en-US">
                    <a:noFill/>
                  </a:rPr>
                  <a:t> </a:t>
                </a:r>
              </a:p>
            </p:txBody>
          </p:sp>
        </mc:Fallback>
      </mc:AlternateContent>
      <p:grpSp>
        <p:nvGrpSpPr>
          <p:cNvPr id="238" name="Group 237"/>
          <p:cNvGrpSpPr/>
          <p:nvPr/>
        </p:nvGrpSpPr>
        <p:grpSpPr>
          <a:xfrm>
            <a:off x="7767290" y="4413587"/>
            <a:ext cx="775495" cy="316717"/>
            <a:chOff x="7683938" y="4775834"/>
            <a:chExt cx="775494" cy="309452"/>
          </a:xfrm>
        </p:grpSpPr>
        <p:sp>
          <p:nvSpPr>
            <p:cNvPr id="239" name="Rectangle 238"/>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1" name="Rectangle 240"/>
              <p:cNvSpPr/>
              <p:nvPr/>
            </p:nvSpPr>
            <p:spPr>
              <a:xfrm>
                <a:off x="7728979" y="4359640"/>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𝟏</m:t>
                          </m:r>
                        </m:sub>
                      </m:sSub>
                    </m:oMath>
                  </m:oMathPara>
                </a14:m>
                <a:endParaRPr lang="en-US" sz="1600" dirty="0"/>
              </a:p>
            </p:txBody>
          </p:sp>
        </mc:Choice>
        <mc:Fallback xmlns="">
          <p:sp>
            <p:nvSpPr>
              <p:cNvPr id="241" name="Rectangle 240"/>
              <p:cNvSpPr>
                <a:spLocks noRot="1" noChangeAspect="1" noMove="1" noResize="1" noEditPoints="1" noAdjustHandles="1" noChangeArrowheads="1" noChangeShapeType="1" noTextEdit="1"/>
              </p:cNvSpPr>
              <p:nvPr/>
            </p:nvSpPr>
            <p:spPr>
              <a:xfrm>
                <a:off x="7728977" y="4359638"/>
                <a:ext cx="451277" cy="338554"/>
              </a:xfrm>
              <a:prstGeom prst="rect">
                <a:avLst/>
              </a:prstGeom>
              <a:blipFill rotWithShape="0">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Rectangle 241"/>
              <p:cNvSpPr/>
              <p:nvPr/>
            </p:nvSpPr>
            <p:spPr>
              <a:xfrm>
                <a:off x="8074733" y="436914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42" name="Rectangle 241"/>
              <p:cNvSpPr>
                <a:spLocks noRot="1" noChangeAspect="1" noMove="1" noResize="1" noEditPoints="1" noAdjustHandles="1" noChangeArrowheads="1" noChangeShapeType="1" noTextEdit="1"/>
              </p:cNvSpPr>
              <p:nvPr/>
            </p:nvSpPr>
            <p:spPr>
              <a:xfrm>
                <a:off x="8074733" y="4369145"/>
                <a:ext cx="531428" cy="338554"/>
              </a:xfrm>
              <a:prstGeom prst="rect">
                <a:avLst/>
              </a:prstGeom>
              <a:blipFill rotWithShape="0">
                <a:blip r:embed="rId31"/>
                <a:stretch>
                  <a:fillRect/>
                </a:stretch>
              </a:blipFill>
            </p:spPr>
            <p:txBody>
              <a:bodyPr/>
              <a:lstStyle/>
              <a:p>
                <a:r>
                  <a:rPr lang="en-US">
                    <a:noFill/>
                  </a:rPr>
                  <a:t> </a:t>
                </a:r>
              </a:p>
            </p:txBody>
          </p:sp>
        </mc:Fallback>
      </mc:AlternateContent>
      <p:sp>
        <p:nvSpPr>
          <p:cNvPr id="243" name="Rectangle 242"/>
          <p:cNvSpPr/>
          <p:nvPr/>
        </p:nvSpPr>
        <p:spPr>
          <a:xfrm>
            <a:off x="10407305" y="4418074"/>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9850028" y="44135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5" name="Rectangle 244"/>
              <p:cNvSpPr/>
              <p:nvPr/>
            </p:nvSpPr>
            <p:spPr>
              <a:xfrm>
                <a:off x="9770172" y="4369147"/>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𝟏</m:t>
                          </m:r>
                        </m:sub>
                      </m:sSub>
                    </m:oMath>
                  </m:oMathPara>
                </a14:m>
                <a:endParaRPr lang="en-US" sz="1600" dirty="0"/>
              </a:p>
            </p:txBody>
          </p:sp>
        </mc:Choice>
        <mc:Fallback xmlns="">
          <p:sp>
            <p:nvSpPr>
              <p:cNvPr id="245" name="Rectangle 244"/>
              <p:cNvSpPr>
                <a:spLocks noRot="1" noChangeAspect="1" noMove="1" noResize="1" noEditPoints="1" noAdjustHandles="1" noChangeArrowheads="1" noChangeShapeType="1" noTextEdit="1"/>
              </p:cNvSpPr>
              <p:nvPr/>
            </p:nvSpPr>
            <p:spPr>
              <a:xfrm>
                <a:off x="9770172" y="4369145"/>
                <a:ext cx="531428" cy="338554"/>
              </a:xfrm>
              <a:prstGeom prst="rect">
                <a:avLst/>
              </a:prstGeom>
              <a:blipFill rotWithShape="0">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6" name="TextBox 245"/>
              <p:cNvSpPr txBox="1"/>
              <p:nvPr/>
            </p:nvSpPr>
            <p:spPr>
              <a:xfrm>
                <a:off x="10479643" y="4728397"/>
                <a:ext cx="1272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6" name="TextBox 245"/>
              <p:cNvSpPr txBox="1">
                <a:spLocks noRot="1" noChangeAspect="1" noMove="1" noResize="1" noEditPoints="1" noAdjustHandles="1" noChangeArrowheads="1" noChangeShapeType="1" noTextEdit="1"/>
              </p:cNvSpPr>
              <p:nvPr/>
            </p:nvSpPr>
            <p:spPr>
              <a:xfrm>
                <a:off x="10479641" y="4728398"/>
                <a:ext cx="127230" cy="313588"/>
              </a:xfrm>
              <a:prstGeom prst="rect">
                <a:avLst/>
              </a:prstGeom>
              <a:blipFill rotWithShape="0">
                <a:blip r:embed="rId33"/>
                <a:stretch>
                  <a:fillRect l="-14286" r="-114286" b="-11765"/>
                </a:stretch>
              </a:blipFill>
            </p:spPr>
            <p:txBody>
              <a:bodyPr/>
              <a:lstStyle/>
              <a:p>
                <a:r>
                  <a:rPr lang="en-US">
                    <a:noFill/>
                  </a:rPr>
                  <a:t> </a:t>
                </a:r>
              </a:p>
            </p:txBody>
          </p:sp>
        </mc:Fallback>
      </mc:AlternateContent>
      <p:grpSp>
        <p:nvGrpSpPr>
          <p:cNvPr id="247" name="Group 246"/>
          <p:cNvGrpSpPr/>
          <p:nvPr/>
        </p:nvGrpSpPr>
        <p:grpSpPr>
          <a:xfrm>
            <a:off x="7767737" y="4728400"/>
            <a:ext cx="775495" cy="316717"/>
            <a:chOff x="7683938" y="4775834"/>
            <a:chExt cx="775494" cy="309452"/>
          </a:xfrm>
        </p:grpSpPr>
        <p:sp>
          <p:nvSpPr>
            <p:cNvPr id="248" name="Rectangle 247"/>
            <p:cNvSpPr/>
            <p:nvPr/>
          </p:nvSpPr>
          <p:spPr>
            <a:xfrm>
              <a:off x="7683938" y="4775835"/>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8071238" y="4775834"/>
              <a:ext cx="388194" cy="3094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0" name="Rectangle 249"/>
              <p:cNvSpPr/>
              <p:nvPr/>
            </p:nvSpPr>
            <p:spPr>
              <a:xfrm>
                <a:off x="7720450" y="4660911"/>
                <a:ext cx="45127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𝒓</m:t>
                          </m:r>
                        </m:e>
                        <m:sub>
                          <m:r>
                            <a:rPr lang="en-US" sz="1600" b="1" i="1">
                              <a:latin typeface="Cambria Math" panose="02040503050406030204" pitchFamily="18" charset="0"/>
                            </a:rPr>
                            <m:t>𝟑</m:t>
                          </m:r>
                        </m:sub>
                      </m:sSub>
                    </m:oMath>
                  </m:oMathPara>
                </a14:m>
                <a:endParaRPr lang="en-US" sz="1600" dirty="0"/>
              </a:p>
            </p:txBody>
          </p:sp>
        </mc:Choice>
        <mc:Fallback xmlns="">
          <p:sp>
            <p:nvSpPr>
              <p:cNvPr id="250" name="Rectangle 249"/>
              <p:cNvSpPr>
                <a:spLocks noRot="1" noChangeAspect="1" noMove="1" noResize="1" noEditPoints="1" noAdjustHandles="1" noChangeArrowheads="1" noChangeShapeType="1" noTextEdit="1"/>
              </p:cNvSpPr>
              <p:nvPr/>
            </p:nvSpPr>
            <p:spPr>
              <a:xfrm>
                <a:off x="7720447" y="4660908"/>
                <a:ext cx="451277" cy="338554"/>
              </a:xfrm>
              <a:prstGeom prst="rect">
                <a:avLst/>
              </a:prstGeom>
              <a:blipFill rotWithShape="0">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Rectangle 250"/>
              <p:cNvSpPr/>
              <p:nvPr/>
            </p:nvSpPr>
            <p:spPr>
              <a:xfrm>
                <a:off x="8066203" y="467041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b="1" dirty="0"/>
              </a:p>
            </p:txBody>
          </p:sp>
        </mc:Choice>
        <mc:Fallback xmlns="">
          <p:sp>
            <p:nvSpPr>
              <p:cNvPr id="251" name="Rectangle 250"/>
              <p:cNvSpPr>
                <a:spLocks noRot="1" noChangeAspect="1" noMove="1" noResize="1" noEditPoints="1" noAdjustHandles="1" noChangeArrowheads="1" noChangeShapeType="1" noTextEdit="1"/>
              </p:cNvSpPr>
              <p:nvPr/>
            </p:nvSpPr>
            <p:spPr>
              <a:xfrm>
                <a:off x="8066203" y="4670415"/>
                <a:ext cx="531428" cy="338554"/>
              </a:xfrm>
              <a:prstGeom prst="rect">
                <a:avLst/>
              </a:prstGeom>
              <a:blipFill rotWithShape="0">
                <a:blip r:embed="rId35"/>
                <a:stretch>
                  <a:fillRect/>
                </a:stretch>
              </a:blipFill>
            </p:spPr>
            <p:txBody>
              <a:bodyPr/>
              <a:lstStyle/>
              <a:p>
                <a:r>
                  <a:rPr lang="en-US">
                    <a:noFill/>
                  </a:rPr>
                  <a:t> </a:t>
                </a:r>
              </a:p>
            </p:txBody>
          </p:sp>
        </mc:Fallback>
      </mc:AlternateContent>
      <p:sp>
        <p:nvSpPr>
          <p:cNvPr id="252" name="Rectangle 251"/>
          <p:cNvSpPr/>
          <p:nvPr/>
        </p:nvSpPr>
        <p:spPr>
          <a:xfrm>
            <a:off x="10407752" y="4732887"/>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p:cNvSpPr/>
          <p:nvPr/>
        </p:nvSpPr>
        <p:spPr>
          <a:xfrm>
            <a:off x="9850473" y="4728399"/>
            <a:ext cx="388195" cy="3167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4" name="Rectangle 253"/>
              <p:cNvSpPr/>
              <p:nvPr/>
            </p:nvSpPr>
            <p:spPr>
              <a:xfrm>
                <a:off x="9761643" y="4670418"/>
                <a:ext cx="5314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𝒎</m:t>
                          </m:r>
                        </m:e>
                        <m:sub>
                          <m:r>
                            <a:rPr lang="en-US" sz="1600" b="1" i="1">
                              <a:latin typeface="Cambria Math" panose="02040503050406030204" pitchFamily="18" charset="0"/>
                            </a:rPr>
                            <m:t>𝟑</m:t>
                          </m:r>
                        </m:sub>
                      </m:sSub>
                    </m:oMath>
                  </m:oMathPara>
                </a14:m>
                <a:endParaRPr lang="en-US" sz="1600" b="1" dirty="0"/>
              </a:p>
            </p:txBody>
          </p:sp>
        </mc:Choice>
        <mc:Fallback xmlns="">
          <p:sp>
            <p:nvSpPr>
              <p:cNvPr id="254" name="Rectangle 253"/>
              <p:cNvSpPr>
                <a:spLocks noRot="1" noChangeAspect="1" noMove="1" noResize="1" noEditPoints="1" noAdjustHandles="1" noChangeArrowheads="1" noChangeShapeType="1" noTextEdit="1"/>
              </p:cNvSpPr>
              <p:nvPr/>
            </p:nvSpPr>
            <p:spPr>
              <a:xfrm>
                <a:off x="9761642" y="4670415"/>
                <a:ext cx="531428" cy="338554"/>
              </a:xfrm>
              <a:prstGeom prst="rect">
                <a:avLst/>
              </a:prstGeom>
              <a:blipFill rotWithShape="0">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1" name="TextBox 270"/>
              <p:cNvSpPr txBox="1"/>
              <p:nvPr/>
            </p:nvSpPr>
            <p:spPr>
              <a:xfrm>
                <a:off x="10049284" y="5425667"/>
                <a:ext cx="1857579" cy="647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a:latin typeface="Cambria Math" panose="02040503050406030204" pitchFamily="18" charset="0"/>
                            </a:rPr>
                          </m:ctrlPr>
                        </m:dPr>
                        <m:e>
                          <m:eqArr>
                            <m:eqArrPr>
                              <m:ctrlPr>
                                <a:rPr lang="en-US" b="1" i="1">
                                  <a:solidFill>
                                    <a:srgbClr val="C00000"/>
                                  </a:solidFill>
                                  <a:latin typeface="Cambria Math" panose="02040503050406030204" pitchFamily="18" charset="0"/>
                                </a:rPr>
                              </m:ctrlPr>
                            </m:eqArrPr>
                            <m:e>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𝟒</m:t>
                                  </m:r>
                                </m:sub>
                              </m:sSub>
                              <m:r>
                                <a:rPr lang="en-US" b="1" i="1">
                                  <a:solidFill>
                                    <a:srgbClr val="C00000"/>
                                  </a:solidFill>
                                  <a:latin typeface="Cambria Math" panose="02040503050406030204" pitchFamily="18" charset="0"/>
                                </a:rPr>
                                <m:t>⊕</m:t>
                              </m:r>
                              <m:sSub>
                                <m:sSubPr>
                                  <m:ctrlPr>
                                    <a:rPr lang="en-US" b="1"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𝒎</m:t>
                                  </m:r>
                                </m:e>
                                <m:sub>
                                  <m:r>
                                    <a:rPr lang="en-US" b="1" i="1">
                                      <a:solidFill>
                                        <a:srgbClr val="C00000"/>
                                      </a:solidFill>
                                      <a:latin typeface="Cambria Math" panose="02040503050406030204" pitchFamily="18" charset="0"/>
                                    </a:rPr>
                                    <m:t>𝟏</m:t>
                                  </m:r>
                                </m:sub>
                              </m:sSub>
                              <m:r>
                                <a:rPr lang="en-US" b="1" i="1">
                                  <a:latin typeface="Cambria Math" panose="02040503050406030204" pitchFamily="18" charset="0"/>
                                </a:rPr>
                                <m:t>,</m:t>
                              </m:r>
                            </m:e>
                            <m:e>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𝟖</m:t>
                                  </m:r>
                                </m:sub>
                              </m:sSub>
                              <m:r>
                                <a:rPr lang="en-US" b="1" i="1">
                                  <a:solidFill>
                                    <a:srgbClr val="2828E7"/>
                                  </a:solidFill>
                                  <a:latin typeface="Cambria Math" panose="02040503050406030204" pitchFamily="18" charset="0"/>
                                </a:rPr>
                                <m:t>⊕</m:t>
                              </m:r>
                              <m:sSub>
                                <m:sSubPr>
                                  <m:ctrlPr>
                                    <a:rPr lang="en-US" b="1" i="1">
                                      <a:solidFill>
                                        <a:srgbClr val="2828E7"/>
                                      </a:solidFill>
                                      <a:latin typeface="Cambria Math" panose="02040503050406030204" pitchFamily="18" charset="0"/>
                                    </a:rPr>
                                  </m:ctrlPr>
                                </m:sSubPr>
                                <m:e>
                                  <m:r>
                                    <a:rPr lang="en-US" b="1" i="1">
                                      <a:solidFill>
                                        <a:srgbClr val="2828E7"/>
                                      </a:solidFill>
                                      <a:latin typeface="Cambria Math" panose="02040503050406030204" pitchFamily="18" charset="0"/>
                                    </a:rPr>
                                    <m:t>𝒎</m:t>
                                  </m:r>
                                </m:e>
                                <m:sub>
                                  <m:r>
                                    <a:rPr lang="en-US" b="1" i="1">
                                      <a:solidFill>
                                        <a:srgbClr val="2828E7"/>
                                      </a:solidFill>
                                      <a:latin typeface="Cambria Math" panose="02040503050406030204" pitchFamily="18" charset="0"/>
                                    </a:rPr>
                                    <m:t>𝟑</m:t>
                                  </m:r>
                                </m:sub>
                              </m:sSub>
                            </m:e>
                          </m:eqArr>
                        </m:e>
                      </m:d>
                      <m:r>
                        <a:rPr lang="en-US" sz="2000" b="1" i="1">
                          <a:latin typeface="Cambria Math" panose="02040503050406030204" pitchFamily="18" charset="0"/>
                        </a:rPr>
                        <m:t> </m:t>
                      </m:r>
                    </m:oMath>
                  </m:oMathPara>
                </a14:m>
                <a:endParaRPr lang="en-US" sz="1200" b="1" dirty="0"/>
              </a:p>
            </p:txBody>
          </p:sp>
        </mc:Choice>
        <mc:Fallback xmlns="">
          <p:sp>
            <p:nvSpPr>
              <p:cNvPr id="271" name="TextBox 270"/>
              <p:cNvSpPr txBox="1">
                <a:spLocks noRot="1" noChangeAspect="1" noMove="1" noResize="1" noEditPoints="1" noAdjustHandles="1" noChangeArrowheads="1" noChangeShapeType="1" noTextEdit="1"/>
              </p:cNvSpPr>
              <p:nvPr/>
            </p:nvSpPr>
            <p:spPr>
              <a:xfrm>
                <a:off x="10049283" y="5425665"/>
                <a:ext cx="1857578" cy="647100"/>
              </a:xfrm>
              <a:prstGeom prst="rect">
                <a:avLst/>
              </a:prstGeom>
              <a:blipFill rotWithShape="0">
                <a:blip r:embed="rId37"/>
                <a:stretch>
                  <a:fillRect/>
                </a:stretch>
              </a:blipFill>
            </p:spPr>
            <p:txBody>
              <a:bodyPr/>
              <a:lstStyle/>
              <a:p>
                <a:r>
                  <a:rPr lang="en-US">
                    <a:noFill/>
                  </a:rPr>
                  <a:t> </a:t>
                </a:r>
              </a:p>
            </p:txBody>
          </p:sp>
        </mc:Fallback>
      </mc:AlternateContent>
      <p:sp>
        <p:nvSpPr>
          <p:cNvPr id="272" name="Rectangle 271"/>
          <p:cNvSpPr/>
          <p:nvPr/>
        </p:nvSpPr>
        <p:spPr>
          <a:xfrm rot="2700000">
            <a:off x="3353215" y="4484123"/>
            <a:ext cx="719184" cy="719184"/>
          </a:xfrm>
          <a:prstGeom prst="rect">
            <a:avLst/>
          </a:prstGeom>
          <a:solidFill>
            <a:srgbClr val="BD536A"/>
          </a:solidFill>
          <a:ln w="38100">
            <a:solidFill>
              <a:srgbClr val="BD53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73" name="TextBox 272"/>
              <p:cNvSpPr txBox="1"/>
              <p:nvPr/>
            </p:nvSpPr>
            <p:spPr>
              <a:xfrm>
                <a:off x="3229532" y="4630230"/>
                <a:ext cx="396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a:solidFill>
                            <a:schemeClr val="bg1"/>
                          </a:solidFill>
                          <a:effectLst>
                            <a:outerShdw blurRad="38100" dist="38100" dir="2700000" algn="tl">
                              <a:srgbClr val="000000">
                                <a:alpha val="43137"/>
                              </a:srgbClr>
                            </a:outerShdw>
                          </a:effectLst>
                          <a:latin typeface="Cambria Math" panose="02040503050406030204" pitchFamily="18" charset="0"/>
                        </a:rPr>
                        <m:t>OPRF</m:t>
                      </m:r>
                    </m:oMath>
                  </m:oMathPara>
                </a14:m>
                <a:endParaRPr lang="en-US" sz="2400" dirty="0">
                  <a:solidFill>
                    <a:schemeClr val="bg1"/>
                  </a:solidFill>
                  <a:effectLst>
                    <a:outerShdw blurRad="38100" dist="38100" dir="2700000" algn="tl">
                      <a:srgbClr val="000000">
                        <a:alpha val="43137"/>
                      </a:srgbClr>
                    </a:outerShdw>
                  </a:effectLst>
                </a:endParaRPr>
              </a:p>
            </p:txBody>
          </p:sp>
        </mc:Choice>
        <mc:Fallback xmlns="">
          <p:sp>
            <p:nvSpPr>
              <p:cNvPr id="273" name="TextBox 272"/>
              <p:cNvSpPr txBox="1">
                <a:spLocks noRot="1" noChangeAspect="1" noMove="1" noResize="1" noEditPoints="1" noAdjustHandles="1" noChangeArrowheads="1" noChangeShapeType="1" noTextEdit="1"/>
              </p:cNvSpPr>
              <p:nvPr/>
            </p:nvSpPr>
            <p:spPr>
              <a:xfrm>
                <a:off x="3229532" y="4630230"/>
                <a:ext cx="396883" cy="461665"/>
              </a:xfrm>
              <a:prstGeom prst="rect">
                <a:avLst/>
              </a:prstGeom>
              <a:blipFill rotWithShape="0">
                <a:blip r:embed="rId38"/>
                <a:stretch>
                  <a:fillRect l="-6154" r="-140000" b="-4000"/>
                </a:stretch>
              </a:blipFill>
            </p:spPr>
            <p:txBody>
              <a:bodyPr/>
              <a:lstStyle/>
              <a:p>
                <a:r>
                  <a:rPr lang="en-US">
                    <a:noFill/>
                  </a:rPr>
                  <a:t> </a:t>
                </a:r>
              </a:p>
            </p:txBody>
          </p:sp>
        </mc:Fallback>
      </mc:AlternateContent>
      <p:cxnSp>
        <p:nvCxnSpPr>
          <p:cNvPr id="274" name="Straight Arrow Connector 273"/>
          <p:cNvCxnSpPr/>
          <p:nvPr/>
        </p:nvCxnSpPr>
        <p:spPr>
          <a:xfrm>
            <a:off x="2178511" y="4831508"/>
            <a:ext cx="937044"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H="1">
            <a:off x="4278915" y="4846567"/>
            <a:ext cx="902807"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3720303" y="5422439"/>
            <a:ext cx="0" cy="73940"/>
          </a:xfrm>
          <a:prstGeom prst="line">
            <a:avLst/>
          </a:prstGeom>
          <a:solidFill>
            <a:srgbClr val="B71E42">
              <a:alpha val="50196"/>
            </a:srgbClr>
          </a:solidFill>
          <a:ln w="38100">
            <a:solidFill>
              <a:srgbClr val="BD536A"/>
            </a:solidFill>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3712810" y="5496379"/>
            <a:ext cx="104392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3" name="Rectangle 282"/>
              <p:cNvSpPr/>
              <p:nvPr/>
            </p:nvSpPr>
            <p:spPr>
              <a:xfrm>
                <a:off x="5246575" y="4646841"/>
                <a:ext cx="3938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oMath>
                  </m:oMathPara>
                </a14:m>
                <a:endParaRPr lang="en-US" dirty="0"/>
              </a:p>
            </p:txBody>
          </p:sp>
        </mc:Choice>
        <mc:Fallback xmlns="">
          <p:sp>
            <p:nvSpPr>
              <p:cNvPr id="283" name="Rectangle 282"/>
              <p:cNvSpPr>
                <a:spLocks noRot="1" noChangeAspect="1" noMove="1" noResize="1" noEditPoints="1" noAdjustHandles="1" noChangeArrowheads="1" noChangeShapeType="1" noTextEdit="1"/>
              </p:cNvSpPr>
              <p:nvPr/>
            </p:nvSpPr>
            <p:spPr>
              <a:xfrm>
                <a:off x="5246575" y="4646841"/>
                <a:ext cx="393890" cy="369332"/>
              </a:xfrm>
              <a:prstGeom prst="rect">
                <a:avLst/>
              </a:prstGeom>
              <a:blipFill rotWithShape="0">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4" name="Rectangle 283"/>
              <p:cNvSpPr/>
              <p:nvPr/>
            </p:nvSpPr>
            <p:spPr>
              <a:xfrm>
                <a:off x="4927210" y="5309197"/>
                <a:ext cx="175586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 </m:t>
                      </m:r>
                    </m:oMath>
                  </m:oMathPara>
                </a14:m>
                <a:endParaRPr lang="en-US" dirty="0"/>
              </a:p>
            </p:txBody>
          </p:sp>
        </mc:Choice>
        <mc:Fallback xmlns="">
          <p:sp>
            <p:nvSpPr>
              <p:cNvPr id="284" name="Rectangle 283"/>
              <p:cNvSpPr>
                <a:spLocks noRot="1" noChangeAspect="1" noMove="1" noResize="1" noEditPoints="1" noAdjustHandles="1" noChangeArrowheads="1" noChangeShapeType="1" noTextEdit="1"/>
              </p:cNvSpPr>
              <p:nvPr/>
            </p:nvSpPr>
            <p:spPr>
              <a:xfrm>
                <a:off x="4927210" y="5309197"/>
                <a:ext cx="1755865" cy="369332"/>
              </a:xfrm>
              <a:prstGeom prst="rect">
                <a:avLst/>
              </a:prstGeom>
              <a:blipFill rotWithShape="0">
                <a:blip r:embed="rId40"/>
                <a:stretch>
                  <a:fillRect b="-6557"/>
                </a:stretch>
              </a:blipFill>
            </p:spPr>
            <p:txBody>
              <a:bodyPr/>
              <a:lstStyle/>
              <a:p>
                <a:r>
                  <a:rPr lang="en-US">
                    <a:noFill/>
                  </a:rPr>
                  <a:t> </a:t>
                </a:r>
              </a:p>
            </p:txBody>
          </p:sp>
        </mc:Fallback>
      </mc:AlternateContent>
      <p:cxnSp>
        <p:nvCxnSpPr>
          <p:cNvPr id="285" name="Straight Arrow Connector 284"/>
          <p:cNvCxnSpPr/>
          <p:nvPr/>
        </p:nvCxnSpPr>
        <p:spPr>
          <a:xfrm flipH="1">
            <a:off x="2682309" y="5499031"/>
            <a:ext cx="1043921"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6" name="Rectangle 285"/>
              <p:cNvSpPr/>
              <p:nvPr/>
            </p:nvSpPr>
            <p:spPr>
              <a:xfrm>
                <a:off x="2194936" y="5286308"/>
                <a:ext cx="3988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oMath>
                  </m:oMathPara>
                </a14:m>
                <a:endParaRPr lang="en-US" dirty="0"/>
              </a:p>
            </p:txBody>
          </p:sp>
        </mc:Choice>
        <mc:Fallback xmlns="">
          <p:sp>
            <p:nvSpPr>
              <p:cNvPr id="286" name="Rectangle 285"/>
              <p:cNvSpPr>
                <a:spLocks noRot="1" noChangeAspect="1" noMove="1" noResize="1" noEditPoints="1" noAdjustHandles="1" noChangeArrowheads="1" noChangeShapeType="1" noTextEdit="1"/>
              </p:cNvSpPr>
              <p:nvPr/>
            </p:nvSpPr>
            <p:spPr>
              <a:xfrm>
                <a:off x="2194936" y="5286308"/>
                <a:ext cx="398891" cy="369332"/>
              </a:xfrm>
              <a:prstGeom prst="rect">
                <a:avLst/>
              </a:prstGeom>
              <a:blipFill rotWithShape="0">
                <a:blip r:embed="rId41"/>
                <a:stretch>
                  <a:fillRect/>
                </a:stretch>
              </a:blipFill>
            </p:spPr>
            <p:txBody>
              <a:bodyPr/>
              <a:lstStyle/>
              <a:p>
                <a:r>
                  <a:rPr lang="en-US">
                    <a:noFill/>
                  </a:rPr>
                  <a:t> </a:t>
                </a:r>
              </a:p>
            </p:txBody>
          </p:sp>
        </mc:Fallback>
      </mc:AlternateContent>
      <p:cxnSp>
        <p:nvCxnSpPr>
          <p:cNvPr id="287" name="Straight Arrow Connector 286"/>
          <p:cNvCxnSpPr/>
          <p:nvPr/>
        </p:nvCxnSpPr>
        <p:spPr>
          <a:xfrm>
            <a:off x="2178511" y="6130783"/>
            <a:ext cx="3003208" cy="0"/>
          </a:xfrm>
          <a:prstGeom prst="straightConnector1">
            <a:avLst/>
          </a:prstGeom>
          <a:solidFill>
            <a:srgbClr val="B71E42">
              <a:alpha val="50196"/>
            </a:srgbClr>
          </a:solidFill>
          <a:ln w="38100">
            <a:solidFill>
              <a:srgbClr val="BD536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9" name="Rectangle 288"/>
              <p:cNvSpPr/>
              <p:nvPr/>
            </p:nvSpPr>
            <p:spPr>
              <a:xfrm>
                <a:off x="2830051" y="5757081"/>
                <a:ext cx="17586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𝑋</m:t>
                          </m:r>
                        </m:e>
                      </m:d>
                      <m:r>
                        <a:rPr lang="en-US" i="1">
                          <a:latin typeface="Cambria Math" panose="02040503050406030204" pitchFamily="18" charset="0"/>
                        </a:rPr>
                        <m:t> </m:t>
                      </m:r>
                    </m:oMath>
                  </m:oMathPara>
                </a14:m>
                <a:endParaRPr lang="en-US" dirty="0"/>
              </a:p>
            </p:txBody>
          </p:sp>
        </mc:Choice>
        <mc:Fallback xmlns="">
          <p:sp>
            <p:nvSpPr>
              <p:cNvPr id="289" name="Rectangle 288"/>
              <p:cNvSpPr>
                <a:spLocks noRot="1" noChangeAspect="1" noMove="1" noResize="1" noEditPoints="1" noAdjustHandles="1" noChangeArrowheads="1" noChangeShapeType="1" noTextEdit="1"/>
              </p:cNvSpPr>
              <p:nvPr/>
            </p:nvSpPr>
            <p:spPr>
              <a:xfrm>
                <a:off x="2830051" y="5757081"/>
                <a:ext cx="1758687" cy="369332"/>
              </a:xfrm>
              <a:prstGeom prst="rect">
                <a:avLst/>
              </a:prstGeom>
              <a:blipFill rotWithShape="0">
                <a:blip r:embed="rId4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2079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p:bldP spid="273" grpId="0"/>
      <p:bldP spid="283" grpId="0"/>
      <p:bldP spid="284" grpId="0"/>
      <p:bldP spid="286" grpId="0"/>
      <p:bldP spid="28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p:cNvGraphicFramePr>
            <a:graphicFrameLocks/>
          </p:cNvGraphicFramePr>
          <p:nvPr>
            <p:extLst>
              <p:ext uri="{D42A27DB-BD31-4B8C-83A1-F6EECF244321}">
                <p14:modId xmlns:p14="http://schemas.microsoft.com/office/powerpoint/2010/main" val="1418597715"/>
              </p:ext>
            </p:extLst>
          </p:nvPr>
        </p:nvGraphicFramePr>
        <p:xfrm>
          <a:off x="1267396" y="2614048"/>
          <a:ext cx="4875075" cy="373912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Comparison – De </a:t>
            </a:r>
            <a:r>
              <a:rPr lang="en-US" dirty="0" err="1"/>
              <a:t>Cristofaro</a:t>
            </a:r>
            <a:r>
              <a:rPr lang="en-US" dirty="0"/>
              <a:t>, Kim, Tsudik10</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DKT10 - Malicious </a:t>
                </a:r>
                <a:r>
                  <a:rPr lang="en-US" dirty="0" err="1"/>
                  <a:t>Diffie</a:t>
                </a:r>
                <a:r>
                  <a:rPr lang="en-US" dirty="0"/>
                  <a:t>-Hellman style approach: </a:t>
                </a:r>
                <a14:m>
                  <m:oMath xmlns:m="http://schemas.openxmlformats.org/officeDocument/2006/math">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𝛼𝛽</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𝛽𝛼</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571"/>
                </a:stretch>
              </a:blipFill>
            </p:spPr>
            <p:txBody>
              <a:bodyPr/>
              <a:lstStyle/>
              <a:p>
                <a:r>
                  <a:rPr lang="en-US">
                    <a:noFill/>
                  </a:rPr>
                  <a:t> </a:t>
                </a:r>
              </a:p>
            </p:txBody>
          </p:sp>
        </mc:Fallback>
      </mc:AlternateContent>
      <p:sp>
        <p:nvSpPr>
          <p:cNvPr id="9" name="Rectangle 8"/>
          <p:cNvSpPr/>
          <p:nvPr/>
        </p:nvSpPr>
        <p:spPr>
          <a:xfrm>
            <a:off x="2536168" y="6035700"/>
            <a:ext cx="991241" cy="284309"/>
          </a:xfrm>
          <a:prstGeom prst="rect">
            <a:avLst/>
          </a:prstGeom>
          <a:blipFill dpi="0" rotWithShape="1">
            <a:blip r:embed="rId5"/>
            <a:srcRect/>
            <a:stretch>
              <a:fillRect l="-282777" t="-1503483" r="-848501" b="-314937"/>
            </a:stretch>
          </a:blip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268020" y="5870604"/>
            <a:ext cx="899032" cy="368833"/>
          </a:xfrm>
          <a:prstGeom prst="rect">
            <a:avLst/>
          </a:prstGeom>
          <a:blipFill dpi="0" rotWithShape="1">
            <a:blip r:embed="rId5"/>
            <a:srcRect/>
            <a:stretch>
              <a:fillRect l="-921188" t="-1199576" r="-336373" b="-179208"/>
            </a:stretch>
          </a:blip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239039" y="3395116"/>
            <a:ext cx="169380" cy="186683"/>
          </a:xfrm>
          <a:prstGeom prst="rect">
            <a:avLst/>
          </a:prstGeom>
          <a:blipFill dpi="0" rotWithShape="1">
            <a:blip r:embed="rId5"/>
            <a:srcRect/>
            <a:stretch>
              <a:fillRect l="-6649464" t="-1036336" r="-456181" b="-1785333"/>
            </a:stretch>
          </a:blip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hart 24"/>
          <p:cNvGraphicFramePr>
            <a:graphicFrameLocks/>
          </p:cNvGraphicFramePr>
          <p:nvPr>
            <p:extLst>
              <p:ext uri="{D42A27DB-BD31-4B8C-83A1-F6EECF244321}">
                <p14:modId xmlns:p14="http://schemas.microsoft.com/office/powerpoint/2010/main" val="1511660843"/>
              </p:ext>
            </p:extLst>
          </p:nvPr>
        </p:nvGraphicFramePr>
        <p:xfrm>
          <a:off x="6907080" y="2614051"/>
          <a:ext cx="4776061" cy="3921423"/>
        </p:xfrm>
        <a:graphic>
          <a:graphicData uri="http://schemas.openxmlformats.org/drawingml/2006/chart">
            <c:chart xmlns:c="http://schemas.openxmlformats.org/drawingml/2006/chart" xmlns:r="http://schemas.openxmlformats.org/officeDocument/2006/relationships" r:id="rId6"/>
          </a:graphicData>
        </a:graphic>
      </p:graphicFrame>
      <p:grpSp>
        <p:nvGrpSpPr>
          <p:cNvPr id="20" name="Group 19"/>
          <p:cNvGrpSpPr/>
          <p:nvPr/>
        </p:nvGrpSpPr>
        <p:grpSpPr>
          <a:xfrm>
            <a:off x="8983851" y="3193306"/>
            <a:ext cx="1458968" cy="1109360"/>
            <a:chOff x="8209962" y="3735092"/>
            <a:chExt cx="2458404" cy="1109362"/>
          </a:xfrm>
        </p:grpSpPr>
        <p:cxnSp>
          <p:nvCxnSpPr>
            <p:cNvPr id="15" name="Straight Connector 14"/>
            <p:cNvCxnSpPr/>
            <p:nvPr/>
          </p:nvCxnSpPr>
          <p:spPr>
            <a:xfrm>
              <a:off x="8911526" y="4556502"/>
              <a:ext cx="175684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05952" y="4536676"/>
              <a:ext cx="764953" cy="307778"/>
            </a:xfrm>
            <a:prstGeom prst="rect">
              <a:avLst/>
            </a:prstGeom>
            <a:noFill/>
          </p:spPr>
          <p:txBody>
            <a:bodyPr wrap="none" rtlCol="0">
              <a:spAutoFit/>
            </a:bodyPr>
            <a:lstStyle/>
            <a:p>
              <a:r>
                <a:rPr lang="en-US" sz="1400" dirty="0"/>
                <a:t>38x</a:t>
              </a:r>
            </a:p>
          </p:txBody>
        </p:sp>
        <p:cxnSp>
          <p:nvCxnSpPr>
            <p:cNvPr id="18" name="Straight Arrow Connector 17"/>
            <p:cNvCxnSpPr/>
            <p:nvPr/>
          </p:nvCxnSpPr>
          <p:spPr>
            <a:xfrm flipV="1">
              <a:off x="8911526" y="3735092"/>
              <a:ext cx="0" cy="82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09962" y="3991910"/>
              <a:ext cx="764953" cy="307778"/>
            </a:xfrm>
            <a:prstGeom prst="rect">
              <a:avLst/>
            </a:prstGeom>
            <a:noFill/>
          </p:spPr>
          <p:txBody>
            <a:bodyPr wrap="none" rtlCol="0">
              <a:spAutoFit/>
            </a:bodyPr>
            <a:lstStyle/>
            <a:p>
              <a:r>
                <a:rPr lang="en-US" sz="1400" dirty="0"/>
                <a:t>23x</a:t>
              </a:r>
            </a:p>
          </p:txBody>
        </p:sp>
      </p:grpSp>
    </p:spTree>
    <p:extLst>
      <p:ext uri="{BB962C8B-B14F-4D97-AF65-F5344CB8AC3E}">
        <p14:creationId xmlns:p14="http://schemas.microsoft.com/office/powerpoint/2010/main" val="254568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 De </a:t>
            </a:r>
            <a:r>
              <a:rPr lang="en-US" dirty="0" err="1"/>
              <a:t>Cristofaro</a:t>
            </a:r>
            <a:r>
              <a:rPr lang="en-US" dirty="0"/>
              <a:t>, Kim, Tsudik10</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DKT10 - Malicious </a:t>
                </a:r>
                <a:r>
                  <a:rPr lang="en-US" dirty="0" err="1"/>
                  <a:t>Diffie</a:t>
                </a:r>
                <a:r>
                  <a:rPr lang="en-US" dirty="0"/>
                  <a:t>-Hellman style approach: </a:t>
                </a:r>
                <a14:m>
                  <m:oMath xmlns:m="http://schemas.openxmlformats.org/officeDocument/2006/math">
                    <m:r>
                      <a:rPr lang="en-US">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𝛼𝛽</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𝛽𝛼</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a:stretch>
              </a:blipFill>
            </p:spPr>
            <p:txBody>
              <a:bodyPr/>
              <a:lstStyle/>
              <a:p>
                <a:r>
                  <a:rPr lang="en-US">
                    <a:noFill/>
                  </a:rPr>
                  <a:t> </a:t>
                </a:r>
              </a:p>
            </p:txBody>
          </p:sp>
        </mc:Fallback>
      </mc:AlternateContent>
      <p:graphicFrame>
        <p:nvGraphicFramePr>
          <p:cNvPr id="11" name="Chart 10"/>
          <p:cNvGraphicFramePr>
            <a:graphicFrameLocks/>
          </p:cNvGraphicFramePr>
          <p:nvPr>
            <p:extLst>
              <p:ext uri="{D42A27DB-BD31-4B8C-83A1-F6EECF244321}">
                <p14:modId xmlns:p14="http://schemas.microsoft.com/office/powerpoint/2010/main" val="3929481706"/>
              </p:ext>
            </p:extLst>
          </p:nvPr>
        </p:nvGraphicFramePr>
        <p:xfrm>
          <a:off x="1267392" y="2614047"/>
          <a:ext cx="4875077" cy="37391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1584188857"/>
              </p:ext>
            </p:extLst>
          </p:nvPr>
        </p:nvGraphicFramePr>
        <p:xfrm>
          <a:off x="6907079" y="2614047"/>
          <a:ext cx="4776061" cy="3921424"/>
        </p:xfrm>
        <a:graphic>
          <a:graphicData uri="http://schemas.openxmlformats.org/drawingml/2006/chart">
            <c:chart xmlns:c="http://schemas.openxmlformats.org/drawingml/2006/chart" xmlns:r="http://schemas.openxmlformats.org/officeDocument/2006/relationships" r:id="rId5"/>
          </a:graphicData>
        </a:graphic>
      </p:graphicFrame>
      <p:sp>
        <p:nvSpPr>
          <p:cNvPr id="14" name="Oval 13"/>
          <p:cNvSpPr/>
          <p:nvPr/>
        </p:nvSpPr>
        <p:spPr>
          <a:xfrm>
            <a:off x="7816314" y="4670158"/>
            <a:ext cx="118820" cy="11882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7935134" y="4544900"/>
            <a:ext cx="789703" cy="369332"/>
          </a:xfrm>
          <a:prstGeom prst="rect">
            <a:avLst/>
          </a:prstGeom>
          <a:noFill/>
        </p:spPr>
        <p:txBody>
          <a:bodyPr wrap="none" rtlCol="0">
            <a:spAutoFit/>
          </a:bodyPr>
          <a:lstStyle/>
          <a:p>
            <a:r>
              <a:rPr lang="en-US" sz="1600" dirty="0"/>
              <a:t>Naïve</a:t>
            </a:r>
            <a:r>
              <a:rPr lang="en-US" dirty="0"/>
              <a:t>  </a:t>
            </a:r>
          </a:p>
        </p:txBody>
      </p:sp>
      <p:sp>
        <p:nvSpPr>
          <p:cNvPr id="21" name="Oval 20"/>
          <p:cNvSpPr/>
          <p:nvPr/>
        </p:nvSpPr>
        <p:spPr>
          <a:xfrm>
            <a:off x="8108414" y="4118530"/>
            <a:ext cx="118820" cy="11882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p:cNvSpPr txBox="1"/>
          <p:nvPr/>
        </p:nvSpPr>
        <p:spPr>
          <a:xfrm>
            <a:off x="8208185" y="4005974"/>
            <a:ext cx="1426865" cy="307777"/>
          </a:xfrm>
          <a:prstGeom prst="rect">
            <a:avLst/>
          </a:prstGeom>
          <a:noFill/>
        </p:spPr>
        <p:txBody>
          <a:bodyPr wrap="none" rtlCol="0">
            <a:spAutoFit/>
          </a:bodyPr>
          <a:lstStyle/>
          <a:p>
            <a:r>
              <a:rPr lang="en-US" sz="1400" dirty="0"/>
              <a:t>[KKRT16,PSZ16]</a:t>
            </a:r>
          </a:p>
        </p:txBody>
      </p:sp>
    </p:spTree>
    <p:extLst>
      <p:ext uri="{BB962C8B-B14F-4D97-AF65-F5344CB8AC3E}">
        <p14:creationId xmlns:p14="http://schemas.microsoft.com/office/powerpoint/2010/main" val="116651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1" grpId="0" animBg="1"/>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1889" y="2450887"/>
            <a:ext cx="3730508" cy="1446550"/>
          </a:xfrm>
          <a:prstGeom prst="rect">
            <a:avLst/>
          </a:prstGeom>
          <a:noFill/>
        </p:spPr>
        <p:txBody>
          <a:bodyPr wrap="none" rtlCol="0">
            <a:spAutoFit/>
          </a:bodyPr>
          <a:lstStyle/>
          <a:p>
            <a:r>
              <a:rPr lang="en-US" sz="8800" i="1" dirty="0"/>
              <a:t>The End</a:t>
            </a:r>
          </a:p>
        </p:txBody>
      </p:sp>
      <p:sp>
        <p:nvSpPr>
          <p:cNvPr id="4" name="TextBox 3"/>
          <p:cNvSpPr txBox="1"/>
          <p:nvPr/>
        </p:nvSpPr>
        <p:spPr>
          <a:xfrm>
            <a:off x="6376989" y="5599778"/>
            <a:ext cx="3067051" cy="769441"/>
          </a:xfrm>
          <a:prstGeom prst="rect">
            <a:avLst/>
          </a:prstGeom>
          <a:noFill/>
        </p:spPr>
        <p:txBody>
          <a:bodyPr wrap="square" rtlCol="0">
            <a:spAutoFit/>
          </a:bodyPr>
          <a:lstStyle/>
          <a:p>
            <a:pPr algn="r"/>
            <a:r>
              <a:rPr lang="en-US" sz="2400" b="1" dirty="0"/>
              <a:t>Peter Rindal</a:t>
            </a:r>
          </a:p>
          <a:p>
            <a:pPr algn="r"/>
            <a:r>
              <a:rPr lang="en-US" sz="2000" dirty="0"/>
              <a:t>Mike Rosulek</a:t>
            </a:r>
            <a:endParaRPr lang="en-US" sz="2400" dirty="0"/>
          </a:p>
        </p:txBody>
      </p:sp>
      <p:pic>
        <p:nvPicPr>
          <p:cNvPr id="5" name="Picture 2" descr="https://upload.wikimedia.org/wikipedia/commons/4/46/Oregon_State_University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3615" y="5686427"/>
            <a:ext cx="2137039" cy="65769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9658351" y="5363049"/>
            <a:ext cx="0" cy="130445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61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Contact discovery</a:t>
            </a:r>
          </a:p>
        </p:txBody>
      </p:sp>
      <p:grpSp>
        <p:nvGrpSpPr>
          <p:cNvPr id="9" name="Group 8"/>
          <p:cNvGrpSpPr/>
          <p:nvPr/>
        </p:nvGrpSpPr>
        <p:grpSpPr>
          <a:xfrm>
            <a:off x="9281178" y="2685261"/>
            <a:ext cx="2069977" cy="2069979"/>
            <a:chOff x="229014" y="2124008"/>
            <a:chExt cx="2562290" cy="2562291"/>
          </a:xfrm>
        </p:grpSpPr>
        <p:pic>
          <p:nvPicPr>
            <p:cNvPr id="1030" name="Picture 6" descr="http://i2.istockimg.com/file_thumbview_approve/47923056/5/stock-photo-47923056-mobile-ph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14" y="2124008"/>
              <a:ext cx="2562290" cy="2562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02" y="2858996"/>
              <a:ext cx="1092313" cy="109231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0" name="Picture 2" descr="http://www.keepit.com/sites/www.keepit.com/files/images/server_ra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685" y="2685261"/>
            <a:ext cx="2610003" cy="232000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738635" y="3178514"/>
            <a:ext cx="2959100" cy="584775"/>
          </a:xfrm>
          <a:prstGeom prst="rect">
            <a:avLst/>
          </a:prstGeom>
          <a:noFill/>
        </p:spPr>
        <p:txBody>
          <a:bodyPr wrap="square" rtlCol="0">
            <a:spAutoFit/>
          </a:bodyPr>
          <a:lstStyle/>
          <a:p>
            <a:r>
              <a:rPr lang="en-US" sz="3200" dirty="0"/>
              <a:t>Users</a:t>
            </a:r>
          </a:p>
        </p:txBody>
      </p:sp>
      <p:pic>
        <p:nvPicPr>
          <p:cNvPr id="15" name="Picture 4" descr="Cover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052" y="3050222"/>
            <a:ext cx="1537705" cy="1537705"/>
          </a:xfrm>
          <a:prstGeom prst="rect">
            <a:avLst/>
          </a:prstGeom>
          <a:noFill/>
          <a:effectLst>
            <a:glow rad="203200">
              <a:schemeClr val="bg1">
                <a:alpha val="78000"/>
              </a:schemeClr>
            </a:glow>
          </a:effectLst>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7670641" y="3239202"/>
            <a:ext cx="1542696" cy="523220"/>
          </a:xfrm>
          <a:prstGeom prst="rect">
            <a:avLst/>
          </a:prstGeom>
          <a:noFill/>
        </p:spPr>
        <p:txBody>
          <a:bodyPr wrap="square" rtlCol="0">
            <a:spAutoFit/>
          </a:bodyPr>
          <a:lstStyle/>
          <a:p>
            <a:r>
              <a:rPr lang="en-US" sz="2800" dirty="0"/>
              <a:t>Contacts</a:t>
            </a:r>
          </a:p>
        </p:txBody>
      </p:sp>
      <mc:AlternateContent xmlns:mc="http://schemas.openxmlformats.org/markup-compatibility/2006" xmlns:a14="http://schemas.microsoft.com/office/drawing/2010/main">
        <mc:Choice Requires="a14">
          <p:sp>
            <p:nvSpPr>
              <p:cNvPr id="24" name="TextBox 23"/>
              <p:cNvSpPr txBox="1"/>
              <p:nvPr/>
            </p:nvSpPr>
            <p:spPr>
              <a:xfrm>
                <a:off x="6690975" y="5122547"/>
                <a:ext cx="171237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𝑋</m:t>
                      </m:r>
                      <m:r>
                        <a:rPr lang="en-US" sz="4000" i="1">
                          <a:latin typeface="Cambria Math" panose="02040503050406030204" pitchFamily="18" charset="0"/>
                        </a:rPr>
                        <m:t>∩</m:t>
                      </m:r>
                      <m:r>
                        <a:rPr lang="en-US" sz="4000" i="1">
                          <a:latin typeface="Cambria Math" panose="02040503050406030204" pitchFamily="18" charset="0"/>
                        </a:rPr>
                        <m:t>𝑌</m:t>
                      </m:r>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690975" y="5122547"/>
                <a:ext cx="1712375" cy="707886"/>
              </a:xfrm>
              <a:prstGeom prst="rect">
                <a:avLst/>
              </a:prstGeom>
              <a:blipFill rotWithShape="0">
                <a:blip r:embed="rId5"/>
                <a:stretch>
                  <a:fillRect/>
                </a:stretch>
              </a:blipFill>
            </p:spPr>
            <p:txBody>
              <a:bodyPr/>
              <a:lstStyle/>
              <a:p>
                <a:r>
                  <a:rPr lang="en-US">
                    <a:noFill/>
                  </a:rPr>
                  <a:t> </a:t>
                </a:r>
              </a:p>
            </p:txBody>
          </p:sp>
        </mc:Fallback>
      </mc:AlternateContent>
      <p:sp>
        <p:nvSpPr>
          <p:cNvPr id="25" name="Rectangle 24"/>
          <p:cNvSpPr/>
          <p:nvPr/>
        </p:nvSpPr>
        <p:spPr>
          <a:xfrm rot="2700000">
            <a:off x="5733341" y="3304140"/>
            <a:ext cx="1026243" cy="102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5466671" y="3440112"/>
                <a:ext cx="1598743" cy="707886"/>
              </a:xfrm>
              <a:prstGeom prst="rect">
                <a:avLst/>
              </a:prstGeom>
              <a:noFill/>
            </p:spPr>
            <p:txBody>
              <a:bodyPr wrap="square" rtlCol="0">
                <a:spAutoFit/>
              </a:bodyPr>
              <a:lstStyle/>
              <a:p>
                <a:r>
                  <a:rPr lang="en-US" sz="4000" dirty="0">
                    <a:solidFill>
                      <a:schemeClr val="bg1"/>
                    </a:solidFill>
                  </a:rPr>
                  <a:t>  </a:t>
                </a:r>
                <a14:m>
                  <m:oMath xmlns:m="http://schemas.openxmlformats.org/officeDocument/2006/math">
                    <m:r>
                      <m:rPr>
                        <m:sty m:val="p"/>
                      </m:rPr>
                      <a:rPr lang="en-US" sz="4000">
                        <a:solidFill>
                          <a:schemeClr val="bg1"/>
                        </a:solidFill>
                        <a:latin typeface="Cambria Math" panose="02040503050406030204" pitchFamily="18" charset="0"/>
                      </a:rPr>
                      <m:t>PSI</m:t>
                    </m:r>
                  </m:oMath>
                </a14:m>
                <a:endParaRPr lang="en-US" sz="4000" dirty="0">
                  <a:solidFill>
                    <a:schemeClr val="bg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466671" y="3440112"/>
                <a:ext cx="1598743" cy="707886"/>
              </a:xfrm>
              <a:prstGeom prst="rect">
                <a:avLst/>
              </a:prstGeom>
              <a:blipFill rotWithShape="0">
                <a:blip r:embed="rId6"/>
                <a:stretch>
                  <a:fillRect/>
                </a:stretch>
              </a:blipFill>
            </p:spPr>
            <p:txBody>
              <a:bodyPr/>
              <a:lstStyle/>
              <a:p>
                <a:r>
                  <a:rPr lang="en-US">
                    <a:noFill/>
                  </a:rPr>
                  <a:t> </a:t>
                </a:r>
              </a:p>
            </p:txBody>
          </p:sp>
        </mc:Fallback>
      </mc:AlternateContent>
      <p:cxnSp>
        <p:nvCxnSpPr>
          <p:cNvPr id="27" name="Straight Arrow Connector 26"/>
          <p:cNvCxnSpPr/>
          <p:nvPr/>
        </p:nvCxnSpPr>
        <p:spPr>
          <a:xfrm>
            <a:off x="3416651" y="3794055"/>
            <a:ext cx="18834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281269" y="3818828"/>
            <a:ext cx="18799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243655" y="4640087"/>
            <a:ext cx="0" cy="3696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33928" y="5009731"/>
            <a:ext cx="26264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35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Oblivious Transfer (OT)</a:t>
            </a:r>
          </a:p>
        </p:txBody>
      </p:sp>
      <p:sp>
        <p:nvSpPr>
          <p:cNvPr id="3" name="Content Placeholder 2"/>
          <p:cNvSpPr>
            <a:spLocks noGrp="1"/>
          </p:cNvSpPr>
          <p:nvPr>
            <p:ph idx="1"/>
          </p:nvPr>
        </p:nvSpPr>
        <p:spPr>
          <a:xfrm>
            <a:off x="1451581" y="3917536"/>
            <a:ext cx="9603275" cy="2698419"/>
          </a:xfrm>
        </p:spPr>
        <p:txBody>
          <a:bodyPr>
            <a:normAutofit/>
          </a:bodyPr>
          <a:lstStyle/>
          <a:p>
            <a:r>
              <a:rPr lang="en-US" dirty="0"/>
              <a:t>Highly efficient and secure protocols exists</a:t>
            </a:r>
          </a:p>
          <a:p>
            <a:r>
              <a:rPr lang="en-US" dirty="0"/>
              <a:t>Motivates it use as the basis for PSI</a:t>
            </a:r>
          </a:p>
        </p:txBody>
      </p:sp>
      <p:sp>
        <p:nvSpPr>
          <p:cNvPr id="4" name="Rectangle 3"/>
          <p:cNvSpPr/>
          <p:nvPr/>
        </p:nvSpPr>
        <p:spPr>
          <a:xfrm rot="2700000">
            <a:off x="5659341" y="1907677"/>
            <a:ext cx="1026243" cy="102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5464995" y="2043649"/>
                <a:ext cx="1598743" cy="707886"/>
              </a:xfrm>
              <a:prstGeom prst="rect">
                <a:avLst/>
              </a:prstGeom>
              <a:noFill/>
            </p:spPr>
            <p:txBody>
              <a:bodyPr wrap="square" rtlCol="0">
                <a:spAutoFit/>
              </a:bodyPr>
              <a:lstStyle/>
              <a:p>
                <a:r>
                  <a:rPr lang="en-US" sz="4000" dirty="0"/>
                  <a:t>  </a:t>
                </a:r>
                <a14:m>
                  <m:oMath xmlns:m="http://schemas.openxmlformats.org/officeDocument/2006/math">
                    <m:r>
                      <a:rPr lang="en-US" sz="4000" i="1" dirty="0">
                        <a:solidFill>
                          <a:schemeClr val="bg1"/>
                        </a:solidFill>
                        <a:latin typeface="Cambria Math" panose="02040503050406030204" pitchFamily="18" charset="0"/>
                      </a:rPr>
                      <m:t>𝑂𝑇</m:t>
                    </m:r>
                  </m:oMath>
                </a14:m>
                <a:endParaRPr lang="en-US" sz="4000" dirty="0"/>
              </a:p>
            </p:txBody>
          </p:sp>
        </mc:Choice>
        <mc:Fallback xmlns="">
          <p:sp>
            <p:nvSpPr>
              <p:cNvPr id="5" name="TextBox 4"/>
              <p:cNvSpPr txBox="1">
                <a:spLocks noRot="1" noChangeAspect="1" noMove="1" noResize="1" noEditPoints="1" noAdjustHandles="1" noChangeArrowheads="1" noChangeShapeType="1" noTextEdit="1"/>
              </p:cNvSpPr>
              <p:nvPr/>
            </p:nvSpPr>
            <p:spPr>
              <a:xfrm>
                <a:off x="5464993" y="2043650"/>
                <a:ext cx="1598743" cy="707886"/>
              </a:xfrm>
              <a:prstGeom prst="rect">
                <a:avLst/>
              </a:prstGeom>
              <a:blipFill rotWithShape="0">
                <a:blip r:embed="rId3"/>
                <a:stretch>
                  <a:fillRect/>
                </a:stretch>
              </a:blipFill>
            </p:spPr>
            <p:txBody>
              <a:bodyPr/>
              <a:lstStyle/>
              <a:p>
                <a:r>
                  <a:rPr lang="en-US">
                    <a:noFill/>
                  </a:rPr>
                  <a:t> </a:t>
                </a:r>
              </a:p>
            </p:txBody>
          </p:sp>
        </mc:Fallback>
      </mc:AlternateContent>
      <p:cxnSp>
        <p:nvCxnSpPr>
          <p:cNvPr id="6" name="Straight Arrow Connector 5"/>
          <p:cNvCxnSpPr/>
          <p:nvPr/>
        </p:nvCxnSpPr>
        <p:spPr>
          <a:xfrm>
            <a:off x="3342651" y="2397593"/>
            <a:ext cx="18834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1451582" y="1788220"/>
                <a:ext cx="1919855" cy="928267"/>
              </a:xfrm>
              <a:prstGeom prst="rect">
                <a:avLst/>
              </a:prstGeom>
              <a:noFill/>
            </p:spPr>
            <p:txBody>
              <a:bodyPr wrap="square" rtlCol="0">
                <a:spAutoFit/>
              </a:bodyPr>
              <a:lstStyle/>
              <a:p>
                <a:r>
                  <a:rPr lang="en-US" b="1" u="sng" dirty="0"/>
                  <a:t>Alice</a:t>
                </a:r>
              </a:p>
              <a:p>
                <a:endParaRPr lang="en-US" u="sng"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0,1</m:t>
                              </m:r>
                            </m:e>
                          </m:d>
                        </m:e>
                        <m:sup>
                          <m:r>
                            <a:rPr lang="en-US" i="1">
                              <a:latin typeface="Cambria Math" panose="02040503050406030204" pitchFamily="18" charset="0"/>
                            </a:rPr>
                            <m:t>𝑙</m:t>
                          </m:r>
                        </m:sup>
                      </m:sSup>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51579" y="1788220"/>
                <a:ext cx="1919855" cy="928267"/>
              </a:xfrm>
              <a:prstGeom prst="rect">
                <a:avLst/>
              </a:prstGeom>
              <a:blipFill rotWithShape="0">
                <a:blip r:embed="rId4"/>
                <a:stretch>
                  <a:fillRect l="-2540" t="-3268"/>
                </a:stretch>
              </a:blipFill>
            </p:spPr>
            <p:txBody>
              <a:bodyPr/>
              <a:lstStyle/>
              <a:p>
                <a:r>
                  <a:rPr lang="en-US">
                    <a:noFill/>
                  </a:rPr>
                  <a:t> </a:t>
                </a:r>
              </a:p>
            </p:txBody>
          </p:sp>
        </mc:Fallback>
      </mc:AlternateContent>
      <p:cxnSp>
        <p:nvCxnSpPr>
          <p:cNvPr id="8" name="Straight Arrow Connector 7"/>
          <p:cNvCxnSpPr/>
          <p:nvPr/>
        </p:nvCxnSpPr>
        <p:spPr>
          <a:xfrm flipH="1">
            <a:off x="7207272" y="2422367"/>
            <a:ext cx="18799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8974714" y="1875124"/>
                <a:ext cx="1663431" cy="923330"/>
              </a:xfrm>
              <a:prstGeom prst="rect">
                <a:avLst/>
              </a:prstGeom>
              <a:noFill/>
            </p:spPr>
            <p:txBody>
              <a:bodyPr wrap="square" rtlCol="0">
                <a:spAutoFit/>
              </a:bodyPr>
              <a:lstStyle/>
              <a:p>
                <a:pPr algn="r"/>
                <a:r>
                  <a:rPr lang="en-US" b="1" u="sng" dirty="0"/>
                  <a:t>Bob</a:t>
                </a:r>
              </a:p>
              <a:p>
                <a:pPr algn="r"/>
                <a:endParaRPr lang="en-US" u="sng" dirty="0"/>
              </a:p>
              <a:p>
                <a:pPr algn="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∈{0,1}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974712" y="1875124"/>
                <a:ext cx="1663430" cy="923330"/>
              </a:xfrm>
              <a:prstGeom prst="rect">
                <a:avLst/>
              </a:prstGeom>
              <a:blipFill rotWithShape="0">
                <a:blip r:embed="rId5"/>
                <a:stretch>
                  <a:fillRect t="-3974" r="-3297" b="-6623"/>
                </a:stretch>
              </a:blipFill>
            </p:spPr>
            <p:txBody>
              <a:bodyPr/>
              <a:lstStyle/>
              <a:p>
                <a:r>
                  <a:rPr lang="en-US">
                    <a:noFill/>
                  </a:rPr>
                  <a:t> </a:t>
                </a:r>
              </a:p>
            </p:txBody>
          </p:sp>
        </mc:Fallback>
      </mc:AlternateContent>
      <p:cxnSp>
        <p:nvCxnSpPr>
          <p:cNvPr id="10" name="Straight Connector 9"/>
          <p:cNvCxnSpPr/>
          <p:nvPr/>
        </p:nvCxnSpPr>
        <p:spPr>
          <a:xfrm>
            <a:off x="6169656" y="3243625"/>
            <a:ext cx="0" cy="36964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9928" y="3613269"/>
            <a:ext cx="262646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786399" y="3428445"/>
                <a:ext cx="7661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𝑐</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786397" y="3428445"/>
                <a:ext cx="766119" cy="36933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011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7593561" y="4617890"/>
            <a:ext cx="2257307" cy="1735289"/>
            <a:chOff x="6182011" y="4432962"/>
            <a:chExt cx="2257306" cy="1735287"/>
          </a:xfrm>
        </p:grpSpPr>
        <mc:AlternateContent xmlns:mc="http://schemas.openxmlformats.org/markup-compatibility/2006" xmlns:a14="http://schemas.microsoft.com/office/drawing/2010/main">
          <mc:Choice Requires="a14">
            <p:sp>
              <p:nvSpPr>
                <p:cNvPr id="10" name="TextBox 9"/>
                <p:cNvSpPr txBox="1"/>
                <p:nvPr/>
              </p:nvSpPr>
              <p:spPr>
                <a:xfrm>
                  <a:off x="7593567" y="4432962"/>
                  <a:ext cx="8457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16"/>
                  <a:stretch>
                    <a:fillRect b="-15000"/>
                  </a:stretch>
                </a:blipFill>
              </p:spPr>
              <p:txBody>
                <a:bodyPr/>
                <a:lstStyle/>
                <a:p>
                  <a:r>
                    <a:rPr lang="en-US">
                      <a:noFill/>
                    </a:rPr>
                    <a:t> </a:t>
                  </a:r>
                </a:p>
              </p:txBody>
            </p:sp>
          </mc:Fallback>
        </mc:AlternateContent>
        <p:sp>
          <p:nvSpPr>
            <p:cNvPr id="11" name="Freeform 10"/>
            <p:cNvSpPr/>
            <p:nvPr/>
          </p:nvSpPr>
          <p:spPr>
            <a:xfrm>
              <a:off x="6326659" y="4855923"/>
              <a:ext cx="1658204"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182011" y="57989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182011" y="5798916"/>
                  <a:ext cx="377026" cy="369332"/>
                </a:xfrm>
                <a:prstGeom prst="rect">
                  <a:avLst/>
                </a:prstGeom>
                <a:blipFill rotWithShape="0">
                  <a:blip r:embed="rId8"/>
                  <a:stretch>
                    <a:fillRect/>
                  </a:stretch>
                </a:blipFill>
              </p:spPr>
              <p:txBody>
                <a:bodyPr/>
                <a:lstStyle/>
                <a:p>
                  <a:r>
                    <a:rPr lang="en-US">
                      <a:noFill/>
                    </a:rPr>
                    <a:t> </a:t>
                  </a:r>
                </a:p>
              </p:txBody>
            </p:sp>
          </mc:Fallback>
        </mc:AlternateContent>
      </p:grpSp>
      <p:grpSp>
        <p:nvGrpSpPr>
          <p:cNvPr id="26" name="Group 25"/>
          <p:cNvGrpSpPr/>
          <p:nvPr/>
        </p:nvGrpSpPr>
        <p:grpSpPr>
          <a:xfrm>
            <a:off x="4999129" y="4642849"/>
            <a:ext cx="1208931" cy="1308099"/>
            <a:chOff x="3587579" y="4453839"/>
            <a:chExt cx="1208931" cy="1308099"/>
          </a:xfrm>
        </p:grpSpPr>
        <mc:AlternateContent xmlns:mc="http://schemas.openxmlformats.org/markup-compatibility/2006" xmlns:a14="http://schemas.microsoft.com/office/drawing/2010/main">
          <mc:Choice Requires="a14">
            <p:sp>
              <p:nvSpPr>
                <p:cNvPr id="28" name="TextBox 27"/>
                <p:cNvSpPr txBox="1"/>
                <p:nvPr/>
              </p:nvSpPr>
              <p:spPr>
                <a:xfrm>
                  <a:off x="3587579" y="4453839"/>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𝑧</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17"/>
                  <a:stretch>
                    <a:fillRect b="-15000"/>
                  </a:stretch>
                </a:blipFill>
              </p:spPr>
              <p:txBody>
                <a:bodyPr/>
                <a:lstStyle/>
                <a:p>
                  <a:r>
                    <a:rPr lang="en-US">
                      <a:noFill/>
                    </a:rPr>
                    <a:t> </a:t>
                  </a:r>
                </a:p>
              </p:txBody>
            </p:sp>
          </mc:Fallback>
        </mc:AlternateContent>
        <p:sp>
          <p:nvSpPr>
            <p:cNvPr id="29" name="Freeform 28"/>
            <p:cNvSpPr/>
            <p:nvPr/>
          </p:nvSpPr>
          <p:spPr>
            <a:xfrm flipH="1">
              <a:off x="3978876" y="4876799"/>
              <a:ext cx="817634" cy="885139"/>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7593560" y="4621973"/>
            <a:ext cx="4033664" cy="1735289"/>
            <a:chOff x="6182011" y="4432962"/>
            <a:chExt cx="4033664" cy="1735287"/>
          </a:xfrm>
        </p:grpSpPr>
        <mc:AlternateContent xmlns:mc="http://schemas.openxmlformats.org/markup-compatibility/2006" xmlns:a14="http://schemas.microsoft.com/office/drawing/2010/main">
          <mc:Choice Requires="a14">
            <p:sp>
              <p:nvSpPr>
                <p:cNvPr id="32" name="TextBox 31"/>
                <p:cNvSpPr txBox="1"/>
                <p:nvPr/>
              </p:nvSpPr>
              <p:spPr>
                <a:xfrm>
                  <a:off x="759356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𝑧</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18"/>
                  <a:stretch>
                    <a:fillRect b="-14754"/>
                  </a:stretch>
                </a:blipFill>
              </p:spPr>
              <p:txBody>
                <a:bodyPr/>
                <a:lstStyle/>
                <a:p>
                  <a:r>
                    <a:rPr lang="en-US">
                      <a:noFill/>
                    </a:rPr>
                    <a:t> </a:t>
                  </a:r>
                </a:p>
              </p:txBody>
            </p:sp>
          </mc:Fallback>
        </mc:AlternateContent>
        <p:sp>
          <p:nvSpPr>
            <p:cNvPr id="33" name="Freeform 32"/>
            <p:cNvSpPr/>
            <p:nvPr/>
          </p:nvSpPr>
          <p:spPr>
            <a:xfrm flipH="1">
              <a:off x="7984863" y="4855922"/>
              <a:ext cx="2230812" cy="832341"/>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6182011" y="57989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182011" y="5798916"/>
                  <a:ext cx="377026" cy="369332"/>
                </a:xfrm>
                <a:prstGeom prst="rect">
                  <a:avLst/>
                </a:prstGeom>
                <a:blipFill rotWithShape="0">
                  <a:blip r:embed="rId8"/>
                  <a:stretch>
                    <a:fillRect/>
                  </a:stretch>
                </a:blipFill>
              </p:spPr>
              <p:txBody>
                <a:bodyPr/>
                <a:lstStyle/>
                <a:p>
                  <a:r>
                    <a:rPr lang="en-US">
                      <a:noFill/>
                    </a:rPr>
                    <a:t> </a:t>
                  </a:r>
                </a:p>
              </p:txBody>
            </p:sp>
          </mc:Fallback>
        </mc:AlternateContent>
      </p:grpSp>
      <p:grpSp>
        <p:nvGrpSpPr>
          <p:cNvPr id="35" name="Group 34"/>
          <p:cNvGrpSpPr/>
          <p:nvPr/>
        </p:nvGrpSpPr>
        <p:grpSpPr>
          <a:xfrm>
            <a:off x="5616389" y="4621976"/>
            <a:ext cx="4531873" cy="1724719"/>
            <a:chOff x="4204838" y="4432962"/>
            <a:chExt cx="4531871" cy="1724718"/>
          </a:xfrm>
        </p:grpSpPr>
        <mc:AlternateContent xmlns:mc="http://schemas.openxmlformats.org/markup-compatibility/2006" xmlns:a14="http://schemas.microsoft.com/office/drawing/2010/main">
          <mc:Choice Requires="a14">
            <p:sp>
              <p:nvSpPr>
                <p:cNvPr id="36" name="TextBox 35"/>
                <p:cNvSpPr txBox="1"/>
                <p:nvPr/>
              </p:nvSpPr>
              <p:spPr>
                <a:xfrm>
                  <a:off x="4519826" y="4432962"/>
                  <a:ext cx="8457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𝑧</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19"/>
                  <a:stretch>
                    <a:fillRect b="-14754"/>
                  </a:stretch>
                </a:blipFill>
              </p:spPr>
              <p:txBody>
                <a:bodyPr/>
                <a:lstStyle/>
                <a:p>
                  <a:r>
                    <a:rPr lang="en-US">
                      <a:noFill/>
                    </a:rPr>
                    <a:t> </a:t>
                  </a:r>
                </a:p>
              </p:txBody>
            </p:sp>
          </mc:Fallback>
        </mc:AlternateContent>
        <p:sp>
          <p:nvSpPr>
            <p:cNvPr id="37" name="Freeform 36"/>
            <p:cNvSpPr/>
            <p:nvPr/>
          </p:nvSpPr>
          <p:spPr>
            <a:xfrm>
              <a:off x="4204838" y="4855922"/>
              <a:ext cx="737863" cy="885969"/>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8359683" y="578834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8359683" y="5788349"/>
                  <a:ext cx="377026" cy="369332"/>
                </a:xfrm>
                <a:prstGeom prst="rect">
                  <a:avLst/>
                </a:prstGeom>
                <a:blipFill rotWithShape="0">
                  <a:blip r:embed="rId10"/>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a:t>Bloom Filter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Plain text data structure similar to hash table</a:t>
                </a:r>
              </a:p>
              <a:p>
                <a:pPr lvl="1"/>
                <a:r>
                  <a:rPr lang="en-US" dirty="0"/>
                  <a:t>Allows for testing set membership</a:t>
                </a:r>
              </a:p>
              <a:p>
                <a:pPr lvl="1"/>
                <a:r>
                  <a:rPr lang="en-US" dirty="0"/>
                  <a:t>Paramerterized by hash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𝑘</m:t>
                        </m:r>
                      </m:sub>
                    </m:sSub>
                  </m:oMath>
                </a14:m>
                <a:endParaRPr lang="en-US" dirty="0"/>
              </a:p>
              <a:p>
                <a:pPr lvl="1"/>
                <a:endParaRPr lang="en-US" dirty="0"/>
              </a:p>
              <a:p>
                <a:r>
                  <a:rPr lang="en-US" dirty="0"/>
                  <a:t>To insert </a:t>
                </a:r>
                <a14:m>
                  <m:oMath xmlns:m="http://schemas.openxmlformats.org/officeDocument/2006/math">
                    <m:r>
                      <a:rPr lang="en-US" b="0" i="1" smtClean="0">
                        <a:latin typeface="Cambria Math" panose="02040503050406030204" pitchFamily="18" charset="0"/>
                      </a:rPr>
                      <m:t>𝑥</m:t>
                    </m:r>
                  </m:oMath>
                </a14:m>
                <a:r>
                  <a:rPr lang="en-US" dirty="0"/>
                  <a:t>, set</a:t>
                </a:r>
              </a:p>
              <a:p>
                <a:pPr lvl="1"/>
                <a14:m>
                  <m:oMath xmlns:m="http://schemas.openxmlformats.org/officeDocument/2006/math">
                    <m:r>
                      <a:rPr lang="en-US" b="0" i="1" smtClean="0">
                        <a:latin typeface="Cambria Math" panose="02040503050406030204" pitchFamily="18" charset="0"/>
                      </a:rPr>
                      <m:t>𝑏</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=1     , ∀</m:t>
                    </m:r>
                    <m:r>
                      <a:rPr lang="en-US" b="0" i="1" smtClean="0">
                        <a:latin typeface="Cambria Math" panose="02040503050406030204" pitchFamily="18" charset="0"/>
                      </a:rPr>
                      <m:t>𝑖</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0"/>
                <a:stretch>
                  <a:fillRect l="-571"/>
                </a:stretch>
              </a:blipFill>
            </p:spPr>
            <p:txBody>
              <a:bodyPr/>
              <a:lstStyle/>
              <a:p>
                <a:r>
                  <a:rPr lang="en-US">
                    <a:noFill/>
                  </a:rPr>
                  <a:t> </a:t>
                </a:r>
              </a:p>
            </p:txBody>
          </p:sp>
        </mc:Fallback>
      </mc:AlternateContent>
      <p:graphicFrame>
        <p:nvGraphicFramePr>
          <p:cNvPr id="4" name="Table 3"/>
          <p:cNvGraphicFramePr>
            <a:graphicFrameLocks noGrp="1"/>
          </p:cNvGraphicFramePr>
          <p:nvPr>
            <p:extLst/>
          </p:nvPr>
        </p:nvGraphicFramePr>
        <p:xfrm>
          <a:off x="3740113" y="5975907"/>
          <a:ext cx="8128005" cy="370840"/>
        </p:xfrm>
        <a:graphic>
          <a:graphicData uri="http://schemas.openxmlformats.org/drawingml/2006/table">
            <a:tbl>
              <a:tblPr firstRow="1" bandRow="1">
                <a:tableStyleId>{5C22544A-7EE6-4342-B048-85BDC9FD1C3A}</a:tableStyleId>
              </a:tblPr>
              <a:tblGrid>
                <a:gridCol w="541867">
                  <a:extLst>
                    <a:ext uri="{9D8B030D-6E8A-4147-A177-3AD203B41FA5}">
                      <a16:colId xmlns:a16="http://schemas.microsoft.com/office/drawing/2014/main" val="20000"/>
                    </a:ext>
                  </a:extLst>
                </a:gridCol>
                <a:gridCol w="541867">
                  <a:extLst>
                    <a:ext uri="{9D8B030D-6E8A-4147-A177-3AD203B41FA5}">
                      <a16:colId xmlns:a16="http://schemas.microsoft.com/office/drawing/2014/main" val="20001"/>
                    </a:ext>
                  </a:extLst>
                </a:gridCol>
                <a:gridCol w="541867">
                  <a:extLst>
                    <a:ext uri="{9D8B030D-6E8A-4147-A177-3AD203B41FA5}">
                      <a16:colId xmlns:a16="http://schemas.microsoft.com/office/drawing/2014/main" val="20002"/>
                    </a:ext>
                  </a:extLst>
                </a:gridCol>
                <a:gridCol w="541867">
                  <a:extLst>
                    <a:ext uri="{9D8B030D-6E8A-4147-A177-3AD203B41FA5}">
                      <a16:colId xmlns:a16="http://schemas.microsoft.com/office/drawing/2014/main" val="20003"/>
                    </a:ext>
                  </a:extLst>
                </a:gridCol>
                <a:gridCol w="541867">
                  <a:extLst>
                    <a:ext uri="{9D8B030D-6E8A-4147-A177-3AD203B41FA5}">
                      <a16:colId xmlns:a16="http://schemas.microsoft.com/office/drawing/2014/main" val="20004"/>
                    </a:ext>
                  </a:extLst>
                </a:gridCol>
                <a:gridCol w="541867">
                  <a:extLst>
                    <a:ext uri="{9D8B030D-6E8A-4147-A177-3AD203B41FA5}">
                      <a16:colId xmlns:a16="http://schemas.microsoft.com/office/drawing/2014/main" val="20005"/>
                    </a:ext>
                  </a:extLst>
                </a:gridCol>
                <a:gridCol w="541867">
                  <a:extLst>
                    <a:ext uri="{9D8B030D-6E8A-4147-A177-3AD203B41FA5}">
                      <a16:colId xmlns:a16="http://schemas.microsoft.com/office/drawing/2014/main" val="20006"/>
                    </a:ext>
                  </a:extLst>
                </a:gridCol>
                <a:gridCol w="541867">
                  <a:extLst>
                    <a:ext uri="{9D8B030D-6E8A-4147-A177-3AD203B41FA5}">
                      <a16:colId xmlns:a16="http://schemas.microsoft.com/office/drawing/2014/main" val="20007"/>
                    </a:ext>
                  </a:extLst>
                </a:gridCol>
                <a:gridCol w="541867">
                  <a:extLst>
                    <a:ext uri="{9D8B030D-6E8A-4147-A177-3AD203B41FA5}">
                      <a16:colId xmlns:a16="http://schemas.microsoft.com/office/drawing/2014/main" val="20008"/>
                    </a:ext>
                  </a:extLst>
                </a:gridCol>
                <a:gridCol w="541867">
                  <a:extLst>
                    <a:ext uri="{9D8B030D-6E8A-4147-A177-3AD203B41FA5}">
                      <a16:colId xmlns:a16="http://schemas.microsoft.com/office/drawing/2014/main" val="20009"/>
                    </a:ext>
                  </a:extLst>
                </a:gridCol>
                <a:gridCol w="541867">
                  <a:extLst>
                    <a:ext uri="{9D8B030D-6E8A-4147-A177-3AD203B41FA5}">
                      <a16:colId xmlns:a16="http://schemas.microsoft.com/office/drawing/2014/main" val="20010"/>
                    </a:ext>
                  </a:extLst>
                </a:gridCol>
                <a:gridCol w="541867">
                  <a:extLst>
                    <a:ext uri="{9D8B030D-6E8A-4147-A177-3AD203B41FA5}">
                      <a16:colId xmlns:a16="http://schemas.microsoft.com/office/drawing/2014/main" val="20011"/>
                    </a:ext>
                  </a:extLst>
                </a:gridCol>
                <a:gridCol w="541867">
                  <a:extLst>
                    <a:ext uri="{9D8B030D-6E8A-4147-A177-3AD203B41FA5}">
                      <a16:colId xmlns:a16="http://schemas.microsoft.com/office/drawing/2014/main" val="20012"/>
                    </a:ext>
                  </a:extLst>
                </a:gridCol>
                <a:gridCol w="541867">
                  <a:extLst>
                    <a:ext uri="{9D8B030D-6E8A-4147-A177-3AD203B41FA5}">
                      <a16:colId xmlns:a16="http://schemas.microsoft.com/office/drawing/2014/main" val="20013"/>
                    </a:ext>
                  </a:extLst>
                </a:gridCol>
                <a:gridCol w="541867">
                  <a:extLst>
                    <a:ext uri="{9D8B030D-6E8A-4147-A177-3AD203B41FA5}">
                      <a16:colId xmlns:a16="http://schemas.microsoft.com/office/drawing/2014/main" val="20014"/>
                    </a:ext>
                  </a:extLst>
                </a:gridCol>
              </a:tblGrid>
              <a:tr h="370840">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2943791" y="5969177"/>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43788" y="5969177"/>
                <a:ext cx="845751"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759217" y="458650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759214" y="4586508"/>
                <a:ext cx="45719" cy="369332"/>
              </a:xfrm>
              <a:prstGeom prst="rect">
                <a:avLst/>
              </a:prstGeom>
              <a:blipFill rotWithShape="0">
                <a:blip r:embed="rId4"/>
                <a:stretch>
                  <a:fillRect r="-400000"/>
                </a:stretch>
              </a:blipFill>
            </p:spPr>
            <p:txBody>
              <a:bodyPr/>
              <a:lstStyle/>
              <a:p>
                <a:r>
                  <a:rPr lang="en-US">
                    <a:noFill/>
                  </a:rPr>
                  <a:t> </a:t>
                </a:r>
              </a:p>
            </p:txBody>
          </p:sp>
        </mc:Fallback>
      </mc:AlternateContent>
      <p:grpSp>
        <p:nvGrpSpPr>
          <p:cNvPr id="16" name="Group 15"/>
          <p:cNvGrpSpPr/>
          <p:nvPr/>
        </p:nvGrpSpPr>
        <p:grpSpPr>
          <a:xfrm>
            <a:off x="4361653" y="4638771"/>
            <a:ext cx="1483227" cy="1699743"/>
            <a:chOff x="2950103" y="4453839"/>
            <a:chExt cx="1483227" cy="1699742"/>
          </a:xfrm>
        </p:grpSpPr>
        <mc:AlternateContent xmlns:mc="http://schemas.openxmlformats.org/markup-compatibility/2006" xmlns:a14="http://schemas.microsoft.com/office/drawing/2010/main">
          <mc:Choice Requires="a14">
            <p:sp>
              <p:nvSpPr>
                <p:cNvPr id="6" name="TextBox 5"/>
                <p:cNvSpPr txBox="1"/>
                <p:nvPr/>
              </p:nvSpPr>
              <p:spPr>
                <a:xfrm>
                  <a:off x="3587579" y="4453839"/>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𝑥</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5"/>
                  <a:stretch>
                    <a:fillRect b="-13115"/>
                  </a:stretch>
                </a:blipFill>
              </p:spPr>
              <p:txBody>
                <a:bodyPr/>
                <a:lstStyle/>
                <a:p>
                  <a:r>
                    <a:rPr lang="en-US">
                      <a:noFill/>
                    </a:rPr>
                    <a:t> </a:t>
                  </a:r>
                </a:p>
              </p:txBody>
            </p:sp>
          </mc:Fallback>
        </mc:AlternateContent>
        <p:sp>
          <p:nvSpPr>
            <p:cNvPr id="7" name="Freeform 6"/>
            <p:cNvSpPr/>
            <p:nvPr/>
          </p:nvSpPr>
          <p:spPr>
            <a:xfrm>
              <a:off x="3138616" y="4876800"/>
              <a:ext cx="840260"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2950103" y="57842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950103" y="5784250"/>
                  <a:ext cx="377026" cy="369332"/>
                </a:xfrm>
                <a:prstGeom prst="rect">
                  <a:avLst/>
                </a:prstGeom>
                <a:blipFill rotWithShape="0">
                  <a:blip r:embed="rId6"/>
                  <a:stretch>
                    <a:fillRect/>
                  </a:stretch>
                </a:blipFill>
              </p:spPr>
              <p:txBody>
                <a:bodyPr/>
                <a:lstStyle/>
                <a:p>
                  <a:r>
                    <a:rPr lang="en-US">
                      <a:noFill/>
                    </a:rPr>
                    <a:t> </a:t>
                  </a:r>
                </a:p>
              </p:txBody>
            </p:sp>
          </mc:Fallback>
        </mc:AlternateContent>
      </p:grpSp>
      <p:grpSp>
        <p:nvGrpSpPr>
          <p:cNvPr id="20" name="Group 19"/>
          <p:cNvGrpSpPr/>
          <p:nvPr/>
        </p:nvGrpSpPr>
        <p:grpSpPr>
          <a:xfrm>
            <a:off x="5931377" y="4617892"/>
            <a:ext cx="4216885" cy="1724719"/>
            <a:chOff x="4519826" y="4432962"/>
            <a:chExt cx="4216883" cy="1724718"/>
          </a:xfrm>
        </p:grpSpPr>
        <mc:AlternateContent xmlns:mc="http://schemas.openxmlformats.org/markup-compatibility/2006" xmlns:a14="http://schemas.microsoft.com/office/drawing/2010/main">
          <mc:Choice Requires="a14">
            <p:sp>
              <p:nvSpPr>
                <p:cNvPr id="8" name="TextBox 7"/>
                <p:cNvSpPr txBox="1"/>
                <p:nvPr/>
              </p:nvSpPr>
              <p:spPr>
                <a:xfrm>
                  <a:off x="4519826" y="4432962"/>
                  <a:ext cx="845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𝑥</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9"/>
                  <a:stretch>
                    <a:fillRect b="-15000"/>
                  </a:stretch>
                </a:blipFill>
              </p:spPr>
              <p:txBody>
                <a:bodyPr/>
                <a:lstStyle/>
                <a:p>
                  <a:r>
                    <a:rPr lang="en-US">
                      <a:noFill/>
                    </a:rPr>
                    <a:t> </a:t>
                  </a:r>
                </a:p>
              </p:txBody>
            </p:sp>
          </mc:Fallback>
        </mc:AlternateContent>
        <p:sp>
          <p:nvSpPr>
            <p:cNvPr id="9" name="Freeform 8"/>
            <p:cNvSpPr/>
            <p:nvPr/>
          </p:nvSpPr>
          <p:spPr>
            <a:xfrm flipH="1">
              <a:off x="4942702" y="4855923"/>
              <a:ext cx="3534031"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8359683" y="5788348"/>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8359683" y="5788349"/>
                  <a:ext cx="377026" cy="369332"/>
                </a:xfrm>
                <a:prstGeom prst="rect">
                  <a:avLst/>
                </a:prstGeom>
                <a:blipFill rotWithShape="0">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22003" y="597735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422003" y="5977358"/>
                <a:ext cx="37702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999483" y="59847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999482" y="5984718"/>
                <a:ext cx="377026"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702619" y="59728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8702617" y="5972877"/>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9280096" y="59802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9280096" y="5980237"/>
                <a:ext cx="377026"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11467123"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1467121" y="5969177"/>
                <a:ext cx="377026"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4361652" y="597503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4361652" y="5975032"/>
                <a:ext cx="377026" cy="369332"/>
              </a:xfrm>
              <a:prstGeom prst="rect">
                <a:avLst/>
              </a:prstGeom>
              <a:blipFill rotWithShape="0">
                <a:blip r:embed="rId21"/>
                <a:stretch>
                  <a:fillRect/>
                </a:stretch>
              </a:blipFill>
            </p:spPr>
            <p:txBody>
              <a:bodyPr/>
              <a:lstStyle/>
              <a:p>
                <a:r>
                  <a:rPr lang="en-US">
                    <a:noFill/>
                  </a:rPr>
                  <a:t> </a:t>
                </a:r>
              </a:p>
            </p:txBody>
          </p:sp>
        </mc:Fallback>
      </mc:AlternateContent>
      <p:sp>
        <p:nvSpPr>
          <p:cNvPr id="39" name="TextBox 38"/>
          <p:cNvSpPr txBox="1"/>
          <p:nvPr/>
        </p:nvSpPr>
        <p:spPr>
          <a:xfrm>
            <a:off x="3867971" y="5976265"/>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0" name="TextBox 39"/>
          <p:cNvSpPr txBox="1"/>
          <p:nvPr/>
        </p:nvSpPr>
        <p:spPr>
          <a:xfrm>
            <a:off x="4402620" y="5981453"/>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1" name="TextBox 40"/>
          <p:cNvSpPr txBox="1"/>
          <p:nvPr/>
        </p:nvSpPr>
        <p:spPr>
          <a:xfrm>
            <a:off x="4927363" y="5980917"/>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2" name="TextBox 41"/>
          <p:cNvSpPr txBox="1"/>
          <p:nvPr/>
        </p:nvSpPr>
        <p:spPr>
          <a:xfrm>
            <a:off x="5462012" y="5986105"/>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3" name="TextBox 42"/>
          <p:cNvSpPr txBox="1"/>
          <p:nvPr/>
        </p:nvSpPr>
        <p:spPr>
          <a:xfrm>
            <a:off x="6042583" y="5985788"/>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4" name="TextBox 43"/>
          <p:cNvSpPr txBox="1"/>
          <p:nvPr/>
        </p:nvSpPr>
        <p:spPr>
          <a:xfrm>
            <a:off x="6577232" y="5990976"/>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5" name="TextBox 44"/>
          <p:cNvSpPr txBox="1"/>
          <p:nvPr/>
        </p:nvSpPr>
        <p:spPr>
          <a:xfrm>
            <a:off x="7101975" y="599044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6" name="TextBox 45"/>
          <p:cNvSpPr txBox="1"/>
          <p:nvPr/>
        </p:nvSpPr>
        <p:spPr>
          <a:xfrm>
            <a:off x="7636624" y="5995629"/>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7" name="TextBox 46"/>
          <p:cNvSpPr txBox="1"/>
          <p:nvPr/>
        </p:nvSpPr>
        <p:spPr>
          <a:xfrm>
            <a:off x="8224435" y="597782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8" name="TextBox 47"/>
          <p:cNvSpPr txBox="1"/>
          <p:nvPr/>
        </p:nvSpPr>
        <p:spPr>
          <a:xfrm>
            <a:off x="8759084" y="5983009"/>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49" name="TextBox 48"/>
          <p:cNvSpPr txBox="1"/>
          <p:nvPr/>
        </p:nvSpPr>
        <p:spPr>
          <a:xfrm>
            <a:off x="9283827" y="5982473"/>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51" name="TextBox 50"/>
          <p:cNvSpPr txBox="1"/>
          <p:nvPr/>
        </p:nvSpPr>
        <p:spPr>
          <a:xfrm>
            <a:off x="9818476" y="598766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52" name="TextBox 51"/>
          <p:cNvSpPr txBox="1"/>
          <p:nvPr/>
        </p:nvSpPr>
        <p:spPr>
          <a:xfrm>
            <a:off x="10399047" y="5987344"/>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53" name="TextBox 52"/>
          <p:cNvSpPr txBox="1"/>
          <p:nvPr/>
        </p:nvSpPr>
        <p:spPr>
          <a:xfrm>
            <a:off x="10933696" y="5992532"/>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54" name="TextBox 53"/>
          <p:cNvSpPr txBox="1"/>
          <p:nvPr/>
        </p:nvSpPr>
        <p:spPr>
          <a:xfrm>
            <a:off x="11458439" y="5991997"/>
            <a:ext cx="300082" cy="369332"/>
          </a:xfrm>
          <a:prstGeom prst="rect">
            <a:avLst/>
          </a:prstGeom>
          <a:noFill/>
        </p:spPr>
        <p:txBody>
          <a:bodyPr wrap="none" rtlCol="0">
            <a:spAutoFit/>
          </a:bodyPr>
          <a:lstStyle/>
          <a:p>
            <a:r>
              <a:rPr lang="en-US" dirty="0">
                <a:solidFill>
                  <a:schemeClr val="bg1">
                    <a:lumMod val="75000"/>
                  </a:schemeClr>
                </a:solidFill>
              </a:rPr>
              <a:t>0</a:t>
            </a:r>
          </a:p>
        </p:txBody>
      </p:sp>
    </p:spTree>
    <p:extLst>
      <p:ext uri="{BB962C8B-B14F-4D97-AF65-F5344CB8AC3E}">
        <p14:creationId xmlns:p14="http://schemas.microsoft.com/office/powerpoint/2010/main" val="144209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xit"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51"/>
                                        </p:tgtEl>
                                        <p:attrNameLst>
                                          <p:attrName>style.visibility</p:attrName>
                                        </p:attrNameLst>
                                      </p:cBhvr>
                                      <p:to>
                                        <p:strVal val="hidden"/>
                                      </p:to>
                                    </p:se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 presetClass="exit"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hidden"/>
                                      </p:to>
                                    </p:set>
                                  </p:childTnLst>
                                </p:cTn>
                              </p:par>
                              <p:par>
                                <p:cTn id="26" presetID="1" presetClass="entr" presetSubtype="0" fill="hold" grpId="0" nodeType="withEffect">
                                  <p:stCondLst>
                                    <p:cond delay="10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6"/>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childTnLst>
                          </p:cTn>
                        </p:par>
                        <p:par>
                          <p:cTn id="40" fill="hold">
                            <p:stCondLst>
                              <p:cond delay="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xit" presetSubtype="0" fill="hold" grpId="0" nodeType="withEffect">
                                  <p:stCondLst>
                                    <p:cond delay="0"/>
                                  </p:stCondLst>
                                  <p:childTnLst>
                                    <p:animEffect transition="out" filter="fade">
                                      <p:cBhvr>
                                        <p:cTn id="45" dur="500"/>
                                        <p:tgtEl>
                                          <p:spTgt spid="42"/>
                                        </p:tgtEl>
                                      </p:cBhvr>
                                    </p:animEffect>
                                    <p:set>
                                      <p:cBhvr>
                                        <p:cTn id="46" dur="1" fill="hold">
                                          <p:stCondLst>
                                            <p:cond delay="499"/>
                                          </p:stCondLst>
                                        </p:cTn>
                                        <p:tgtEl>
                                          <p:spTgt spid="42"/>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xit" presetSubtype="0" fill="hold" grpId="0" nodeType="withEffect">
                                  <p:stCondLst>
                                    <p:cond delay="0"/>
                                  </p:stCondLst>
                                  <p:childTnLst>
                                    <p:animEffect transition="out" filter="fade">
                                      <p:cBhvr>
                                        <p:cTn id="55" dur="500"/>
                                        <p:tgtEl>
                                          <p:spTgt spid="43"/>
                                        </p:tgtEl>
                                      </p:cBhvr>
                                    </p:animEffect>
                                    <p:set>
                                      <p:cBhvr>
                                        <p:cTn id="56" dur="1" fill="hold">
                                          <p:stCondLst>
                                            <p:cond delay="499"/>
                                          </p:stCondLst>
                                        </p:cTn>
                                        <p:tgtEl>
                                          <p:spTgt spid="43"/>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xit" presetSubtype="0" fill="hold" grpId="0" nodeType="withEffect">
                                  <p:stCondLst>
                                    <p:cond delay="0"/>
                                  </p:stCondLst>
                                  <p:childTnLst>
                                    <p:animEffect transition="out" filter="fade">
                                      <p:cBhvr>
                                        <p:cTn id="65" dur="500"/>
                                        <p:tgtEl>
                                          <p:spTgt spid="54"/>
                                        </p:tgtEl>
                                      </p:cBhvr>
                                    </p:animEffect>
                                    <p:set>
                                      <p:cBhvr>
                                        <p:cTn id="66" dur="1" fill="hold">
                                          <p:stCondLst>
                                            <p:cond delay="499"/>
                                          </p:stCondLst>
                                        </p:cTn>
                                        <p:tgtEl>
                                          <p:spTgt spid="54"/>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3" grpId="0"/>
      <p:bldP spid="24" grpId="0"/>
      <p:bldP spid="25" grpId="0"/>
      <p:bldP spid="27" grpId="0"/>
      <p:bldP spid="50" grpId="0"/>
      <p:bldP spid="40" grpId="0"/>
      <p:bldP spid="42" grpId="0"/>
      <p:bldP spid="43" grpId="0"/>
      <p:bldP spid="46" grpId="0"/>
      <p:bldP spid="48" grpId="0"/>
      <p:bldP spid="49" grpId="0"/>
      <p:bldP spid="51"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Plain text data structure similar to hash table</a:t>
                </a:r>
              </a:p>
              <a:p>
                <a:pPr lvl="1"/>
                <a:r>
                  <a:rPr lang="en-US" dirty="0"/>
                  <a:t>Allows for testing set membership</a:t>
                </a:r>
              </a:p>
              <a:p>
                <a:pPr lvl="1"/>
                <a:r>
                  <a:rPr lang="en-US" dirty="0"/>
                  <a:t>Paramerterized by hash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𝑛</m:t>
                        </m:r>
                      </m:sub>
                    </m:sSub>
                  </m:oMath>
                </a14:m>
                <a:endParaRPr lang="en-US" dirty="0"/>
              </a:p>
              <a:p>
                <a:pPr lvl="1"/>
                <a:endParaRPr lang="en-US" dirty="0"/>
              </a:p>
              <a:p>
                <a:r>
                  <a:rPr lang="en-US" dirty="0"/>
                  <a:t>To insert </a:t>
                </a:r>
                <a14:m>
                  <m:oMath xmlns:m="http://schemas.openxmlformats.org/officeDocument/2006/math">
                    <m:r>
                      <a:rPr lang="en-US" b="0" i="1" smtClean="0">
                        <a:latin typeface="Cambria Math" panose="02040503050406030204" pitchFamily="18" charset="0"/>
                      </a:rPr>
                      <m:t>𝑥</m:t>
                    </m:r>
                  </m:oMath>
                </a14:m>
                <a:r>
                  <a:rPr lang="en-US" dirty="0"/>
                  <a:t>, set</a:t>
                </a:r>
              </a:p>
              <a:p>
                <a:pPr lvl="1"/>
                <a14:m>
                  <m:oMath xmlns:m="http://schemas.openxmlformats.org/officeDocument/2006/math">
                    <m:r>
                      <a:rPr lang="en-US" b="0" i="1" smtClean="0">
                        <a:latin typeface="Cambria Math" panose="02040503050406030204" pitchFamily="18" charset="0"/>
                      </a:rPr>
                      <m:t>𝑏</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=1     , ∀</m:t>
                    </m:r>
                    <m:r>
                      <a:rPr lang="en-US" b="0" i="1" smtClean="0">
                        <a:latin typeface="Cambria Math" panose="02040503050406030204" pitchFamily="18" charset="0"/>
                      </a:rPr>
                      <m:t>𝑖</m:t>
                    </m:r>
                  </m:oMath>
                </a14:m>
                <a:endParaRPr lang="en-US" dirty="0"/>
              </a:p>
              <a:p>
                <a:r>
                  <a:rPr lang="en-US" dirty="0"/>
                  <a:t>To test membership </a:t>
                </a:r>
              </a:p>
              <a:p>
                <a:pPr lvl="1"/>
                <a:r>
                  <a:rPr lang="en-US" b="0" dirty="0"/>
                  <a:t>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m:t>
                        </m:r>
                      </m:sub>
                    </m:sSub>
                    <m:r>
                      <a:rPr lang="en-US" i="1">
                        <a:latin typeface="Cambria Math" panose="02040503050406030204" pitchFamily="18" charset="0"/>
                      </a:rPr>
                      <m:t>𝑏</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𝑥</m:t>
                            </m:r>
                          </m:e>
                        </m:d>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3740113" y="5975907"/>
          <a:ext cx="8128005" cy="370840"/>
        </p:xfrm>
        <a:graphic>
          <a:graphicData uri="http://schemas.openxmlformats.org/drawingml/2006/table">
            <a:tbl>
              <a:tblPr firstRow="1" bandRow="1">
                <a:tableStyleId>{5C22544A-7EE6-4342-B048-85BDC9FD1C3A}</a:tableStyleId>
              </a:tblPr>
              <a:tblGrid>
                <a:gridCol w="541867">
                  <a:extLst>
                    <a:ext uri="{9D8B030D-6E8A-4147-A177-3AD203B41FA5}">
                      <a16:colId xmlns:a16="http://schemas.microsoft.com/office/drawing/2014/main" val="20000"/>
                    </a:ext>
                  </a:extLst>
                </a:gridCol>
                <a:gridCol w="541867">
                  <a:extLst>
                    <a:ext uri="{9D8B030D-6E8A-4147-A177-3AD203B41FA5}">
                      <a16:colId xmlns:a16="http://schemas.microsoft.com/office/drawing/2014/main" val="20001"/>
                    </a:ext>
                  </a:extLst>
                </a:gridCol>
                <a:gridCol w="541867">
                  <a:extLst>
                    <a:ext uri="{9D8B030D-6E8A-4147-A177-3AD203B41FA5}">
                      <a16:colId xmlns:a16="http://schemas.microsoft.com/office/drawing/2014/main" val="20002"/>
                    </a:ext>
                  </a:extLst>
                </a:gridCol>
                <a:gridCol w="541867">
                  <a:extLst>
                    <a:ext uri="{9D8B030D-6E8A-4147-A177-3AD203B41FA5}">
                      <a16:colId xmlns:a16="http://schemas.microsoft.com/office/drawing/2014/main" val="20003"/>
                    </a:ext>
                  </a:extLst>
                </a:gridCol>
                <a:gridCol w="541867">
                  <a:extLst>
                    <a:ext uri="{9D8B030D-6E8A-4147-A177-3AD203B41FA5}">
                      <a16:colId xmlns:a16="http://schemas.microsoft.com/office/drawing/2014/main" val="20004"/>
                    </a:ext>
                  </a:extLst>
                </a:gridCol>
                <a:gridCol w="541867">
                  <a:extLst>
                    <a:ext uri="{9D8B030D-6E8A-4147-A177-3AD203B41FA5}">
                      <a16:colId xmlns:a16="http://schemas.microsoft.com/office/drawing/2014/main" val="20005"/>
                    </a:ext>
                  </a:extLst>
                </a:gridCol>
                <a:gridCol w="541867">
                  <a:extLst>
                    <a:ext uri="{9D8B030D-6E8A-4147-A177-3AD203B41FA5}">
                      <a16:colId xmlns:a16="http://schemas.microsoft.com/office/drawing/2014/main" val="20006"/>
                    </a:ext>
                  </a:extLst>
                </a:gridCol>
                <a:gridCol w="541867">
                  <a:extLst>
                    <a:ext uri="{9D8B030D-6E8A-4147-A177-3AD203B41FA5}">
                      <a16:colId xmlns:a16="http://schemas.microsoft.com/office/drawing/2014/main" val="20007"/>
                    </a:ext>
                  </a:extLst>
                </a:gridCol>
                <a:gridCol w="541867">
                  <a:extLst>
                    <a:ext uri="{9D8B030D-6E8A-4147-A177-3AD203B41FA5}">
                      <a16:colId xmlns:a16="http://schemas.microsoft.com/office/drawing/2014/main" val="20008"/>
                    </a:ext>
                  </a:extLst>
                </a:gridCol>
                <a:gridCol w="541867">
                  <a:extLst>
                    <a:ext uri="{9D8B030D-6E8A-4147-A177-3AD203B41FA5}">
                      <a16:colId xmlns:a16="http://schemas.microsoft.com/office/drawing/2014/main" val="20009"/>
                    </a:ext>
                  </a:extLst>
                </a:gridCol>
                <a:gridCol w="541867">
                  <a:extLst>
                    <a:ext uri="{9D8B030D-6E8A-4147-A177-3AD203B41FA5}">
                      <a16:colId xmlns:a16="http://schemas.microsoft.com/office/drawing/2014/main" val="20010"/>
                    </a:ext>
                  </a:extLst>
                </a:gridCol>
                <a:gridCol w="541867">
                  <a:extLst>
                    <a:ext uri="{9D8B030D-6E8A-4147-A177-3AD203B41FA5}">
                      <a16:colId xmlns:a16="http://schemas.microsoft.com/office/drawing/2014/main" val="20011"/>
                    </a:ext>
                  </a:extLst>
                </a:gridCol>
                <a:gridCol w="541867">
                  <a:extLst>
                    <a:ext uri="{9D8B030D-6E8A-4147-A177-3AD203B41FA5}">
                      <a16:colId xmlns:a16="http://schemas.microsoft.com/office/drawing/2014/main" val="20012"/>
                    </a:ext>
                  </a:extLst>
                </a:gridCol>
                <a:gridCol w="541867">
                  <a:extLst>
                    <a:ext uri="{9D8B030D-6E8A-4147-A177-3AD203B41FA5}">
                      <a16:colId xmlns:a16="http://schemas.microsoft.com/office/drawing/2014/main" val="20013"/>
                    </a:ext>
                  </a:extLst>
                </a:gridCol>
                <a:gridCol w="541867">
                  <a:extLst>
                    <a:ext uri="{9D8B030D-6E8A-4147-A177-3AD203B41FA5}">
                      <a16:colId xmlns:a16="http://schemas.microsoft.com/office/drawing/2014/main" val="20014"/>
                    </a:ext>
                  </a:extLst>
                </a:gridCol>
              </a:tblGrid>
              <a:tr h="370840">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2943791" y="5969177"/>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43788" y="5969177"/>
                <a:ext cx="845751"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759217" y="458650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759214" y="4586508"/>
                <a:ext cx="45719" cy="369332"/>
              </a:xfrm>
              <a:prstGeom prst="rect">
                <a:avLst/>
              </a:prstGeom>
              <a:blipFill rotWithShape="0">
                <a:blip r:embed="rId5"/>
                <a:stretch>
                  <a:fillRect r="-400000"/>
                </a:stretch>
              </a:blipFill>
            </p:spPr>
            <p:txBody>
              <a:bodyPr/>
              <a:lstStyle/>
              <a:p>
                <a:r>
                  <a:rPr lang="en-US">
                    <a:noFill/>
                  </a:rPr>
                  <a:t> </a:t>
                </a:r>
              </a:p>
            </p:txBody>
          </p:sp>
        </mc:Fallback>
      </mc:AlternateContent>
      <p:grpSp>
        <p:nvGrpSpPr>
          <p:cNvPr id="16" name="Group 15"/>
          <p:cNvGrpSpPr/>
          <p:nvPr/>
        </p:nvGrpSpPr>
        <p:grpSpPr>
          <a:xfrm>
            <a:off x="4550165" y="4638768"/>
            <a:ext cx="1294715" cy="1238507"/>
            <a:chOff x="3138616" y="4453839"/>
            <a:chExt cx="1294714" cy="1238507"/>
          </a:xfrm>
        </p:grpSpPr>
        <mc:AlternateContent xmlns:mc="http://schemas.openxmlformats.org/markup-compatibility/2006" xmlns:a14="http://schemas.microsoft.com/office/drawing/2010/main">
          <mc:Choice Requires="a14">
            <p:sp>
              <p:nvSpPr>
                <p:cNvPr id="6" name="TextBox 5"/>
                <p:cNvSpPr txBox="1"/>
                <p:nvPr/>
              </p:nvSpPr>
              <p:spPr>
                <a:xfrm>
                  <a:off x="3587578" y="4453839"/>
                  <a:ext cx="845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𝑥</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6"/>
                  <a:stretch>
                    <a:fillRect b="-13115"/>
                  </a:stretch>
                </a:blipFill>
              </p:spPr>
              <p:txBody>
                <a:bodyPr/>
                <a:lstStyle/>
                <a:p>
                  <a:r>
                    <a:rPr lang="en-US">
                      <a:noFill/>
                    </a:rPr>
                    <a:t> </a:t>
                  </a:r>
                </a:p>
              </p:txBody>
            </p:sp>
          </mc:Fallback>
        </mc:AlternateContent>
        <p:sp>
          <p:nvSpPr>
            <p:cNvPr id="7" name="Freeform 6"/>
            <p:cNvSpPr/>
            <p:nvPr/>
          </p:nvSpPr>
          <p:spPr>
            <a:xfrm>
              <a:off x="3138616" y="4876800"/>
              <a:ext cx="840260"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7738209" y="4617889"/>
            <a:ext cx="2112659" cy="1238507"/>
            <a:chOff x="6326659" y="4432962"/>
            <a:chExt cx="2112658" cy="1238507"/>
          </a:xfrm>
        </p:grpSpPr>
        <mc:AlternateContent xmlns:mc="http://schemas.openxmlformats.org/markup-compatibility/2006" xmlns:a14="http://schemas.microsoft.com/office/drawing/2010/main">
          <mc:Choice Requires="a14">
            <p:sp>
              <p:nvSpPr>
                <p:cNvPr id="10" name="TextBox 9"/>
                <p:cNvSpPr txBox="1"/>
                <p:nvPr/>
              </p:nvSpPr>
              <p:spPr>
                <a:xfrm>
                  <a:off x="7593567" y="4432962"/>
                  <a:ext cx="8457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16"/>
                  <a:stretch>
                    <a:fillRect b="-15000"/>
                  </a:stretch>
                </a:blipFill>
              </p:spPr>
              <p:txBody>
                <a:bodyPr/>
                <a:lstStyle/>
                <a:p>
                  <a:r>
                    <a:rPr lang="en-US">
                      <a:noFill/>
                    </a:rPr>
                    <a:t> </a:t>
                  </a:r>
                </a:p>
              </p:txBody>
            </p:sp>
          </mc:Fallback>
        </mc:AlternateContent>
        <p:sp>
          <p:nvSpPr>
            <p:cNvPr id="11" name="Freeform 10"/>
            <p:cNvSpPr/>
            <p:nvPr/>
          </p:nvSpPr>
          <p:spPr>
            <a:xfrm>
              <a:off x="6326659" y="4855923"/>
              <a:ext cx="1658204"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931377" y="4617889"/>
            <a:ext cx="3956907" cy="1238507"/>
            <a:chOff x="4519826" y="4432962"/>
            <a:chExt cx="3956907" cy="1238507"/>
          </a:xfrm>
        </p:grpSpPr>
        <mc:AlternateContent xmlns:mc="http://schemas.openxmlformats.org/markup-compatibility/2006" xmlns:a14="http://schemas.microsoft.com/office/drawing/2010/main">
          <mc:Choice Requires="a14">
            <p:sp>
              <p:nvSpPr>
                <p:cNvPr id="8" name="TextBox 7"/>
                <p:cNvSpPr txBox="1"/>
                <p:nvPr/>
              </p:nvSpPr>
              <p:spPr>
                <a:xfrm>
                  <a:off x="451982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𝑥</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7"/>
                  <a:stretch>
                    <a:fillRect b="-15000"/>
                  </a:stretch>
                </a:blipFill>
              </p:spPr>
              <p:txBody>
                <a:bodyPr/>
                <a:lstStyle/>
                <a:p>
                  <a:r>
                    <a:rPr lang="en-US">
                      <a:noFill/>
                    </a:rPr>
                    <a:t> </a:t>
                  </a:r>
                </a:p>
              </p:txBody>
            </p:sp>
          </mc:Fallback>
        </mc:AlternateContent>
        <p:sp>
          <p:nvSpPr>
            <p:cNvPr id="9" name="Freeform 8"/>
            <p:cNvSpPr/>
            <p:nvPr/>
          </p:nvSpPr>
          <p:spPr>
            <a:xfrm flipH="1">
              <a:off x="4942702" y="4855923"/>
              <a:ext cx="3534031"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2" name="TextBox 21"/>
              <p:cNvSpPr txBox="1"/>
              <p:nvPr/>
            </p:nvSpPr>
            <p:spPr>
              <a:xfrm>
                <a:off x="7593560" y="598384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593560" y="5983843"/>
                <a:ext cx="37702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771232" y="59732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9771232" y="5973276"/>
                <a:ext cx="37702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361652"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361652" y="5969177"/>
                <a:ext cx="377026"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422003" y="597735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422003" y="5977358"/>
                <a:ext cx="37702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999483" y="59847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5999482" y="5984718"/>
                <a:ext cx="377026"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8702619" y="59728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8702617" y="5972877"/>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280096" y="59802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280096" y="5980237"/>
                <a:ext cx="377026"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1467123"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1467121" y="5969177"/>
                <a:ext cx="377026" cy="369332"/>
              </a:xfrm>
              <a:prstGeom prst="rect">
                <a:avLst/>
              </a:prstGeom>
              <a:blipFill rotWithShape="0">
                <a:blip r:embed="rId15"/>
                <a:stretch>
                  <a:fillRect/>
                </a:stretch>
              </a:blipFill>
            </p:spPr>
            <p:txBody>
              <a:bodyPr/>
              <a:lstStyle/>
              <a:p>
                <a:r>
                  <a:rPr lang="en-US">
                    <a:noFill/>
                  </a:rPr>
                  <a:t> </a:t>
                </a:r>
              </a:p>
            </p:txBody>
          </p:sp>
        </mc:Fallback>
      </mc:AlternateContent>
      <p:sp>
        <p:nvSpPr>
          <p:cNvPr id="30" name="TextBox 29"/>
          <p:cNvSpPr txBox="1"/>
          <p:nvPr/>
        </p:nvSpPr>
        <p:spPr>
          <a:xfrm>
            <a:off x="3867971" y="5976265"/>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1" name="TextBox 30"/>
          <p:cNvSpPr txBox="1"/>
          <p:nvPr/>
        </p:nvSpPr>
        <p:spPr>
          <a:xfrm>
            <a:off x="4927363" y="5980917"/>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2" name="TextBox 31"/>
          <p:cNvSpPr txBox="1"/>
          <p:nvPr/>
        </p:nvSpPr>
        <p:spPr>
          <a:xfrm>
            <a:off x="6577232" y="5990976"/>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3" name="TextBox 32"/>
          <p:cNvSpPr txBox="1"/>
          <p:nvPr/>
        </p:nvSpPr>
        <p:spPr>
          <a:xfrm>
            <a:off x="7101975" y="599044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4" name="TextBox 33"/>
          <p:cNvSpPr txBox="1"/>
          <p:nvPr/>
        </p:nvSpPr>
        <p:spPr>
          <a:xfrm>
            <a:off x="8224435" y="597782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5" name="TextBox 34"/>
          <p:cNvSpPr txBox="1"/>
          <p:nvPr/>
        </p:nvSpPr>
        <p:spPr>
          <a:xfrm>
            <a:off x="10399047" y="5987344"/>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6" name="TextBox 35"/>
          <p:cNvSpPr txBox="1"/>
          <p:nvPr/>
        </p:nvSpPr>
        <p:spPr>
          <a:xfrm>
            <a:off x="10933696" y="5992532"/>
            <a:ext cx="300082" cy="369332"/>
          </a:xfrm>
          <a:prstGeom prst="rect">
            <a:avLst/>
          </a:prstGeom>
          <a:noFill/>
        </p:spPr>
        <p:txBody>
          <a:bodyPr wrap="none" rtlCol="0">
            <a:spAutoFit/>
          </a:bodyPr>
          <a:lstStyle/>
          <a:p>
            <a:r>
              <a:rPr lang="en-US" dirty="0">
                <a:solidFill>
                  <a:schemeClr val="bg1">
                    <a:lumMod val="75000"/>
                  </a:schemeClr>
                </a:solidFill>
              </a:rPr>
              <a:t>0</a:t>
            </a:r>
          </a:p>
        </p:txBody>
      </p:sp>
    </p:spTree>
    <p:extLst>
      <p:ext uri="{BB962C8B-B14F-4D97-AF65-F5344CB8AC3E}">
        <p14:creationId xmlns:p14="http://schemas.microsoft.com/office/powerpoint/2010/main" val="264560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7759217" y="458650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759214" y="4586508"/>
                <a:ext cx="45719" cy="369332"/>
              </a:xfrm>
              <a:prstGeom prst="rect">
                <a:avLst/>
              </a:prstGeom>
              <a:blipFill rotWithShape="0">
                <a:blip r:embed="rId3"/>
                <a:stretch>
                  <a:fillRect r="-400000"/>
                </a:stretch>
              </a:blipFill>
            </p:spPr>
            <p:txBody>
              <a:bodyPr/>
              <a:lstStyle/>
              <a:p>
                <a:r>
                  <a:rPr lang="en-US">
                    <a:noFill/>
                  </a:rPr>
                  <a:t> </a:t>
                </a:r>
              </a:p>
            </p:txBody>
          </p:sp>
        </mc:Fallback>
      </mc:AlternateContent>
      <p:grpSp>
        <p:nvGrpSpPr>
          <p:cNvPr id="21" name="Group 20"/>
          <p:cNvGrpSpPr/>
          <p:nvPr/>
        </p:nvGrpSpPr>
        <p:grpSpPr>
          <a:xfrm>
            <a:off x="9005117" y="4617889"/>
            <a:ext cx="2556539" cy="1238507"/>
            <a:chOff x="7593566" y="4432962"/>
            <a:chExt cx="2556539" cy="1238507"/>
          </a:xfrm>
        </p:grpSpPr>
        <mc:AlternateContent xmlns:mc="http://schemas.openxmlformats.org/markup-compatibility/2006" xmlns:a14="http://schemas.microsoft.com/office/drawing/2010/main">
          <mc:Choice Requires="a14">
            <p:sp>
              <p:nvSpPr>
                <p:cNvPr id="10" name="TextBox 9"/>
                <p:cNvSpPr txBox="1"/>
                <p:nvPr/>
              </p:nvSpPr>
              <p:spPr>
                <a:xfrm>
                  <a:off x="759356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𝑦</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6"/>
                  <a:stretch>
                    <a:fillRect b="-15000"/>
                  </a:stretch>
                </a:blipFill>
              </p:spPr>
              <p:txBody>
                <a:bodyPr/>
                <a:lstStyle/>
                <a:p>
                  <a:r>
                    <a:rPr lang="en-US">
                      <a:noFill/>
                    </a:rPr>
                    <a:t> </a:t>
                  </a:r>
                </a:p>
              </p:txBody>
            </p:sp>
          </mc:Fallback>
        </mc:AlternateContent>
        <p:sp>
          <p:nvSpPr>
            <p:cNvPr id="11" name="Freeform 10"/>
            <p:cNvSpPr/>
            <p:nvPr/>
          </p:nvSpPr>
          <p:spPr>
            <a:xfrm flipH="1">
              <a:off x="7984863" y="4855923"/>
              <a:ext cx="2165242"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4577179" y="4617889"/>
            <a:ext cx="2199949" cy="1238507"/>
            <a:chOff x="3165628" y="4432962"/>
            <a:chExt cx="2199949" cy="1238507"/>
          </a:xfrm>
        </p:grpSpPr>
        <mc:AlternateContent xmlns:mc="http://schemas.openxmlformats.org/markup-compatibility/2006" xmlns:a14="http://schemas.microsoft.com/office/drawing/2010/main">
          <mc:Choice Requires="a14">
            <p:sp>
              <p:nvSpPr>
                <p:cNvPr id="8" name="TextBox 7"/>
                <p:cNvSpPr txBox="1"/>
                <p:nvPr/>
              </p:nvSpPr>
              <p:spPr>
                <a:xfrm>
                  <a:off x="451982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𝑦</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7"/>
                  <a:stretch>
                    <a:fillRect b="-15000"/>
                  </a:stretch>
                </a:blipFill>
              </p:spPr>
              <p:txBody>
                <a:bodyPr/>
                <a:lstStyle/>
                <a:p>
                  <a:r>
                    <a:rPr lang="en-US">
                      <a:noFill/>
                    </a:rPr>
                    <a:t> </a:t>
                  </a:r>
                </a:p>
              </p:txBody>
            </p:sp>
          </mc:Fallback>
        </mc:AlternateContent>
        <p:sp>
          <p:nvSpPr>
            <p:cNvPr id="9" name="Freeform 8"/>
            <p:cNvSpPr/>
            <p:nvPr/>
          </p:nvSpPr>
          <p:spPr>
            <a:xfrm>
              <a:off x="3165628" y="4855923"/>
              <a:ext cx="1777074"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6" name="TextBox 35"/>
              <p:cNvSpPr txBox="1"/>
              <p:nvPr/>
            </p:nvSpPr>
            <p:spPr>
              <a:xfrm>
                <a:off x="7759217" y="4586508"/>
                <a:ext cx="45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7759214" y="4586508"/>
                <a:ext cx="45719" cy="369332"/>
              </a:xfrm>
              <a:prstGeom prst="rect">
                <a:avLst/>
              </a:prstGeom>
              <a:blipFill rotWithShape="0">
                <a:blip r:embed="rId3"/>
                <a:stretch>
                  <a:fillRect r="-400000"/>
                </a:stretch>
              </a:blipFill>
            </p:spPr>
            <p:txBody>
              <a:bodyPr/>
              <a:lstStyle/>
              <a:p>
                <a:r>
                  <a:rPr lang="en-US">
                    <a:noFill/>
                  </a:rPr>
                  <a:t> </a:t>
                </a:r>
              </a:p>
            </p:txBody>
          </p:sp>
        </mc:Fallback>
      </mc:AlternateContent>
      <p:grpSp>
        <p:nvGrpSpPr>
          <p:cNvPr id="37" name="Group 36"/>
          <p:cNvGrpSpPr/>
          <p:nvPr/>
        </p:nvGrpSpPr>
        <p:grpSpPr>
          <a:xfrm>
            <a:off x="4550165" y="4638768"/>
            <a:ext cx="1294715" cy="1238507"/>
            <a:chOff x="3138616" y="4453839"/>
            <a:chExt cx="1294714" cy="1238507"/>
          </a:xfrm>
        </p:grpSpPr>
        <mc:AlternateContent xmlns:mc="http://schemas.openxmlformats.org/markup-compatibility/2006" xmlns:a14="http://schemas.microsoft.com/office/drawing/2010/main">
          <mc:Choice Requires="a14">
            <p:sp>
              <p:nvSpPr>
                <p:cNvPr id="38" name="TextBox 37"/>
                <p:cNvSpPr txBox="1"/>
                <p:nvPr/>
              </p:nvSpPr>
              <p:spPr>
                <a:xfrm>
                  <a:off x="3587578" y="4453839"/>
                  <a:ext cx="8457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𝑥</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5"/>
                  <a:stretch>
                    <a:fillRect b="-13115"/>
                  </a:stretch>
                </a:blipFill>
              </p:spPr>
              <p:txBody>
                <a:bodyPr/>
                <a:lstStyle/>
                <a:p>
                  <a:r>
                    <a:rPr lang="en-US">
                      <a:noFill/>
                    </a:rPr>
                    <a:t> </a:t>
                  </a:r>
                </a:p>
              </p:txBody>
            </p:sp>
          </mc:Fallback>
        </mc:AlternateContent>
        <p:sp>
          <p:nvSpPr>
            <p:cNvPr id="39" name="Freeform 38"/>
            <p:cNvSpPr/>
            <p:nvPr/>
          </p:nvSpPr>
          <p:spPr>
            <a:xfrm>
              <a:off x="3138616" y="4876800"/>
              <a:ext cx="840260"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7738209" y="4617889"/>
            <a:ext cx="2112659" cy="1238507"/>
            <a:chOff x="6326659" y="4432962"/>
            <a:chExt cx="2112658" cy="1238507"/>
          </a:xfrm>
        </p:grpSpPr>
        <mc:AlternateContent xmlns:mc="http://schemas.openxmlformats.org/markup-compatibility/2006" xmlns:a14="http://schemas.microsoft.com/office/drawing/2010/main">
          <mc:Choice Requires="a14">
            <p:sp>
              <p:nvSpPr>
                <p:cNvPr id="41" name="TextBox 40"/>
                <p:cNvSpPr txBox="1"/>
                <p:nvPr/>
              </p:nvSpPr>
              <p:spPr>
                <a:xfrm>
                  <a:off x="7593567" y="4432962"/>
                  <a:ext cx="8457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2060"/>
                                </a:solidFill>
                                <a:latin typeface="Cambria Math" panose="02040503050406030204" pitchFamily="18" charset="0"/>
                              </a:rPr>
                            </m:ctrlPr>
                          </m:sSubPr>
                          <m:e>
                            <m:r>
                              <a:rPr lang="en-US" i="1">
                                <a:solidFill>
                                  <a:srgbClr val="002060"/>
                                </a:solidFill>
                                <a:latin typeface="Cambria Math" panose="02040503050406030204" pitchFamily="18" charset="0"/>
                              </a:rPr>
                              <m:t>h</m:t>
                            </m:r>
                          </m:e>
                          <m:sub>
                            <m:r>
                              <a:rPr lang="en-US" i="1">
                                <a:solidFill>
                                  <a:srgbClr val="002060"/>
                                </a:solidFill>
                                <a:latin typeface="Cambria Math" panose="02040503050406030204" pitchFamily="18" charset="0"/>
                              </a:rPr>
                              <m:t>𝑘</m:t>
                            </m:r>
                          </m:sub>
                        </m:sSub>
                        <m:r>
                          <a:rPr lang="en-US" i="1">
                            <a:solidFill>
                              <a:srgbClr val="002060"/>
                            </a:solidFill>
                            <a:latin typeface="Cambria Math" panose="02040503050406030204" pitchFamily="18" charset="0"/>
                          </a:rPr>
                          <m:t>(</m:t>
                        </m:r>
                        <m:r>
                          <a:rPr lang="en-US" i="1">
                            <a:solidFill>
                              <a:srgbClr val="002060"/>
                            </a:solidFill>
                            <a:latin typeface="Cambria Math" panose="02040503050406030204" pitchFamily="18" charset="0"/>
                          </a:rPr>
                          <m:t>𝑥</m:t>
                        </m:r>
                        <m:r>
                          <a:rPr lang="en-US" i="1">
                            <a:solidFill>
                              <a:srgbClr val="002060"/>
                            </a:solidFill>
                            <a:latin typeface="Cambria Math" panose="02040503050406030204" pitchFamily="18" charset="0"/>
                          </a:rPr>
                          <m:t>)</m:t>
                        </m:r>
                      </m:oMath>
                    </m:oMathPara>
                  </a14:m>
                  <a:endParaRPr lang="en-US"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593566" y="4432962"/>
                  <a:ext cx="845751" cy="369332"/>
                </a:xfrm>
                <a:prstGeom prst="rect">
                  <a:avLst/>
                </a:prstGeom>
                <a:blipFill rotWithShape="0">
                  <a:blip r:embed="rId16"/>
                  <a:stretch>
                    <a:fillRect b="-15000"/>
                  </a:stretch>
                </a:blipFill>
              </p:spPr>
              <p:txBody>
                <a:bodyPr/>
                <a:lstStyle/>
                <a:p>
                  <a:r>
                    <a:rPr lang="en-US">
                      <a:noFill/>
                    </a:rPr>
                    <a:t> </a:t>
                  </a:r>
                </a:p>
              </p:txBody>
            </p:sp>
          </mc:Fallback>
        </mc:AlternateContent>
        <p:sp>
          <p:nvSpPr>
            <p:cNvPr id="42" name="Freeform 41"/>
            <p:cNvSpPr/>
            <p:nvPr/>
          </p:nvSpPr>
          <p:spPr>
            <a:xfrm>
              <a:off x="6326659" y="4855923"/>
              <a:ext cx="1658204"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5931377" y="4617889"/>
            <a:ext cx="3956907" cy="1238507"/>
            <a:chOff x="4519826" y="4432962"/>
            <a:chExt cx="3956907" cy="1238507"/>
          </a:xfrm>
        </p:grpSpPr>
        <mc:AlternateContent xmlns:mc="http://schemas.openxmlformats.org/markup-compatibility/2006" xmlns:a14="http://schemas.microsoft.com/office/drawing/2010/main">
          <mc:Choice Requires="a14">
            <p:sp>
              <p:nvSpPr>
                <p:cNvPr id="44" name="TextBox 43"/>
                <p:cNvSpPr txBox="1"/>
                <p:nvPr/>
              </p:nvSpPr>
              <p:spPr>
                <a:xfrm>
                  <a:off x="4519826" y="4432962"/>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2</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𝑥</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19826" y="4432962"/>
                  <a:ext cx="845751" cy="369332"/>
                </a:xfrm>
                <a:prstGeom prst="rect">
                  <a:avLst/>
                </a:prstGeom>
                <a:blipFill rotWithShape="0">
                  <a:blip r:embed="rId17"/>
                  <a:stretch>
                    <a:fillRect b="-15000"/>
                  </a:stretch>
                </a:blipFill>
              </p:spPr>
              <p:txBody>
                <a:bodyPr/>
                <a:lstStyle/>
                <a:p>
                  <a:r>
                    <a:rPr lang="en-US">
                      <a:noFill/>
                    </a:rPr>
                    <a:t> </a:t>
                  </a:r>
                </a:p>
              </p:txBody>
            </p:sp>
          </mc:Fallback>
        </mc:AlternateContent>
        <p:sp>
          <p:nvSpPr>
            <p:cNvPr id="45" name="Freeform 44"/>
            <p:cNvSpPr/>
            <p:nvPr/>
          </p:nvSpPr>
          <p:spPr>
            <a:xfrm flipH="1">
              <a:off x="4942702" y="4855923"/>
              <a:ext cx="3534031"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766" y="4356880"/>
            <a:ext cx="12192001" cy="2509024"/>
          </a:xfrm>
          <a:prstGeom prst="rect">
            <a:avLst/>
          </a:prstGeom>
          <a:blipFill dpi="0" rotWithShape="1">
            <a:blip r:embed="rId18">
              <a:alphaModFix amt="88000"/>
            </a:blip>
            <a:srcRect/>
            <a:stretch>
              <a:fillRect l="-106" t="-117387" b="2"/>
            </a:stretch>
          </a:blip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Bloom Filter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𝑛</m:t>
                    </m:r>
                  </m:oMath>
                </a14:m>
                <a:r>
                  <a:rPr lang="en-US" dirty="0"/>
                  <a:t> items </a:t>
                </a:r>
                <a14:m>
                  <m:oMath xmlns:m="http://schemas.openxmlformats.org/officeDocument/2006/math">
                    <m:r>
                      <a:rPr lang="en-US" i="1" dirty="0" smtClean="0">
                        <a:latin typeface="Cambria Math" panose="02040503050406030204" pitchFamily="18" charset="0"/>
                      </a:rPr>
                      <m:t>→</m:t>
                    </m:r>
                  </m:oMath>
                </a14:m>
                <a:r>
                  <a:rPr lang="en-US" dirty="0"/>
                  <a:t>  Bloom filter with </a:t>
                </a:r>
                <a14:m>
                  <m:oMath xmlns:m="http://schemas.openxmlformats.org/officeDocument/2006/math">
                    <m:r>
                      <a:rPr lang="en-US" b="0" i="1" smtClean="0">
                        <a:latin typeface="Cambria Math" panose="02040503050406030204" pitchFamily="18" charset="0"/>
                      </a:rPr>
                      <m:t>𝑚</m:t>
                    </m:r>
                  </m:oMath>
                </a14:m>
                <a:r>
                  <a:rPr lang="en-US" dirty="0"/>
                  <a:t> slots and </a:t>
                </a:r>
                <a14:m>
                  <m:oMath xmlns:m="http://schemas.openxmlformats.org/officeDocument/2006/math">
                    <m:r>
                      <a:rPr lang="en-US" b="0" i="1" smtClean="0">
                        <a:latin typeface="Cambria Math" panose="02040503050406030204" pitchFamily="18" charset="0"/>
                      </a:rPr>
                      <m:t>𝑘</m:t>
                    </m:r>
                  </m:oMath>
                </a14:m>
                <a:r>
                  <a:rPr lang="en-US" dirty="0"/>
                  <a:t> hash functions </a:t>
                </a:r>
                <a:br>
                  <a:rPr lang="en-US" dirty="0"/>
                </a:br>
                <a:endParaRPr lang="en-US" dirty="0"/>
              </a:p>
              <a:p>
                <a:r>
                  <a:rPr lang="en-US" dirty="0"/>
                  <a:t>Membership:</a:t>
                </a:r>
              </a:p>
              <a:p>
                <a:pPr lvl="1"/>
                <a:r>
                  <a:rPr lang="en-US" sz="1600" dirty="0" err="1"/>
                  <a:t>Pr</a:t>
                </a:r>
                <a:r>
                  <a:rPr lang="en-US" sz="1600" dirty="0"/>
                  <a:t>[ false negatives ] = 0 </a:t>
                </a:r>
              </a:p>
              <a:p>
                <a:pPr lvl="1"/>
                <a:r>
                  <a:rPr lang="en-US" sz="1600" dirty="0" err="1"/>
                  <a:t>Pr</a:t>
                </a:r>
                <a:r>
                  <a:rPr lang="en-US" sz="1600" dirty="0"/>
                  <a:t>[ false positives  ] </a:t>
                </a:r>
                <a14:m>
                  <m:oMath xmlns:m="http://schemas.openxmlformats.org/officeDocument/2006/math">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f>
                                  <m:fPr>
                                    <m:type m:val="lin"/>
                                    <m:ctrlPr>
                                      <a:rPr lang="en-US" sz="1600" i="1">
                                        <a:latin typeface="Cambria Math" panose="02040503050406030204" pitchFamily="18" charset="0"/>
                                      </a:rPr>
                                    </m:ctrlPr>
                                  </m:fPr>
                                  <m:num>
                                    <m:r>
                                      <a:rPr lang="en-US" sz="1600" i="1">
                                        <a:latin typeface="Cambria Math" panose="02040503050406030204" pitchFamily="18" charset="0"/>
                                      </a:rPr>
                                      <m:t>𝑘𝑛</m:t>
                                    </m:r>
                                  </m:num>
                                  <m:den>
                                    <m:r>
                                      <a:rPr lang="en-US" sz="1600" i="1">
                                        <a:latin typeface="Cambria Math" panose="02040503050406030204" pitchFamily="18" charset="0"/>
                                      </a:rPr>
                                      <m:t>𝑚</m:t>
                                    </m:r>
                                  </m:den>
                                </m:f>
                              </m:sup>
                            </m:sSup>
                          </m:e>
                        </m:d>
                      </m:e>
                      <m:sup>
                        <m:r>
                          <a:rPr lang="en-US" sz="1600" i="1">
                            <a:latin typeface="Cambria Math" panose="02040503050406030204" pitchFamily="18" charset="0"/>
                          </a:rPr>
                          <m:t>𝑘</m:t>
                        </m:r>
                      </m:sup>
                    </m:sSup>
                    <m:r>
                      <a:rPr lang="en-US" sz="1600" i="1">
                        <a:latin typeface="Cambria Math" panose="02040503050406030204" pitchFamily="18" charset="0"/>
                      </a:rPr>
                      <m:t> </m:t>
                    </m:r>
                  </m:oMath>
                </a14:m>
                <a:endParaRPr lang="en-US" sz="1600" dirty="0"/>
              </a:p>
              <a:p>
                <a:pPr marL="457178" lvl="1" indent="0">
                  <a:buNone/>
                </a:pPr>
                <a14:m>
                  <m:oMath xmlns:m="http://schemas.openxmlformats.org/officeDocument/2006/math">
                    <m:r>
                      <a:rPr lang="en-US" sz="1600">
                        <a:latin typeface="Cambria Math" panose="02040503050406030204" pitchFamily="18" charset="0"/>
                      </a:rPr>
                      <m:t>                                           </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m:t>
                        </m:r>
                        <m:r>
                          <a:rPr lang="en-US" sz="1600" i="1">
                            <a:latin typeface="Cambria Math" panose="02040503050406030204" pitchFamily="18" charset="0"/>
                          </a:rPr>
                          <m:t>𝑘</m:t>
                        </m:r>
                      </m:sup>
                    </m:sSup>
                  </m:oMath>
                </a14:m>
                <a:r>
                  <a:rPr lang="en-US" sz="1600" i="1"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19"/>
                <a:stretch>
                  <a:fillRect l="-571"/>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3740113" y="5975907"/>
          <a:ext cx="8128005" cy="370840"/>
        </p:xfrm>
        <a:graphic>
          <a:graphicData uri="http://schemas.openxmlformats.org/drawingml/2006/table">
            <a:tbl>
              <a:tblPr firstRow="1" bandRow="1">
                <a:tableStyleId>{5C22544A-7EE6-4342-B048-85BDC9FD1C3A}</a:tableStyleId>
              </a:tblPr>
              <a:tblGrid>
                <a:gridCol w="541867">
                  <a:extLst>
                    <a:ext uri="{9D8B030D-6E8A-4147-A177-3AD203B41FA5}">
                      <a16:colId xmlns:a16="http://schemas.microsoft.com/office/drawing/2014/main" val="20000"/>
                    </a:ext>
                  </a:extLst>
                </a:gridCol>
                <a:gridCol w="541867">
                  <a:extLst>
                    <a:ext uri="{9D8B030D-6E8A-4147-A177-3AD203B41FA5}">
                      <a16:colId xmlns:a16="http://schemas.microsoft.com/office/drawing/2014/main" val="20001"/>
                    </a:ext>
                  </a:extLst>
                </a:gridCol>
                <a:gridCol w="541867">
                  <a:extLst>
                    <a:ext uri="{9D8B030D-6E8A-4147-A177-3AD203B41FA5}">
                      <a16:colId xmlns:a16="http://schemas.microsoft.com/office/drawing/2014/main" val="20002"/>
                    </a:ext>
                  </a:extLst>
                </a:gridCol>
                <a:gridCol w="541867">
                  <a:extLst>
                    <a:ext uri="{9D8B030D-6E8A-4147-A177-3AD203B41FA5}">
                      <a16:colId xmlns:a16="http://schemas.microsoft.com/office/drawing/2014/main" val="20003"/>
                    </a:ext>
                  </a:extLst>
                </a:gridCol>
                <a:gridCol w="541867">
                  <a:extLst>
                    <a:ext uri="{9D8B030D-6E8A-4147-A177-3AD203B41FA5}">
                      <a16:colId xmlns:a16="http://schemas.microsoft.com/office/drawing/2014/main" val="20004"/>
                    </a:ext>
                  </a:extLst>
                </a:gridCol>
                <a:gridCol w="541867">
                  <a:extLst>
                    <a:ext uri="{9D8B030D-6E8A-4147-A177-3AD203B41FA5}">
                      <a16:colId xmlns:a16="http://schemas.microsoft.com/office/drawing/2014/main" val="20005"/>
                    </a:ext>
                  </a:extLst>
                </a:gridCol>
                <a:gridCol w="541867">
                  <a:extLst>
                    <a:ext uri="{9D8B030D-6E8A-4147-A177-3AD203B41FA5}">
                      <a16:colId xmlns:a16="http://schemas.microsoft.com/office/drawing/2014/main" val="20006"/>
                    </a:ext>
                  </a:extLst>
                </a:gridCol>
                <a:gridCol w="541867">
                  <a:extLst>
                    <a:ext uri="{9D8B030D-6E8A-4147-A177-3AD203B41FA5}">
                      <a16:colId xmlns:a16="http://schemas.microsoft.com/office/drawing/2014/main" val="20007"/>
                    </a:ext>
                  </a:extLst>
                </a:gridCol>
                <a:gridCol w="541867">
                  <a:extLst>
                    <a:ext uri="{9D8B030D-6E8A-4147-A177-3AD203B41FA5}">
                      <a16:colId xmlns:a16="http://schemas.microsoft.com/office/drawing/2014/main" val="20008"/>
                    </a:ext>
                  </a:extLst>
                </a:gridCol>
                <a:gridCol w="541867">
                  <a:extLst>
                    <a:ext uri="{9D8B030D-6E8A-4147-A177-3AD203B41FA5}">
                      <a16:colId xmlns:a16="http://schemas.microsoft.com/office/drawing/2014/main" val="20009"/>
                    </a:ext>
                  </a:extLst>
                </a:gridCol>
                <a:gridCol w="541867">
                  <a:extLst>
                    <a:ext uri="{9D8B030D-6E8A-4147-A177-3AD203B41FA5}">
                      <a16:colId xmlns:a16="http://schemas.microsoft.com/office/drawing/2014/main" val="20010"/>
                    </a:ext>
                  </a:extLst>
                </a:gridCol>
                <a:gridCol w="541867">
                  <a:extLst>
                    <a:ext uri="{9D8B030D-6E8A-4147-A177-3AD203B41FA5}">
                      <a16:colId xmlns:a16="http://schemas.microsoft.com/office/drawing/2014/main" val="20011"/>
                    </a:ext>
                  </a:extLst>
                </a:gridCol>
                <a:gridCol w="541867">
                  <a:extLst>
                    <a:ext uri="{9D8B030D-6E8A-4147-A177-3AD203B41FA5}">
                      <a16:colId xmlns:a16="http://schemas.microsoft.com/office/drawing/2014/main" val="20012"/>
                    </a:ext>
                  </a:extLst>
                </a:gridCol>
                <a:gridCol w="541867">
                  <a:extLst>
                    <a:ext uri="{9D8B030D-6E8A-4147-A177-3AD203B41FA5}">
                      <a16:colId xmlns:a16="http://schemas.microsoft.com/office/drawing/2014/main" val="20013"/>
                    </a:ext>
                  </a:extLst>
                </a:gridCol>
                <a:gridCol w="541867">
                  <a:extLst>
                    <a:ext uri="{9D8B030D-6E8A-4147-A177-3AD203B41FA5}">
                      <a16:colId xmlns:a16="http://schemas.microsoft.com/office/drawing/2014/main" val="20014"/>
                    </a:ext>
                  </a:extLst>
                </a:gridCol>
              </a:tblGrid>
              <a:tr h="370840">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3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2943791" y="5969177"/>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43788" y="5969177"/>
                <a:ext cx="845751" cy="369332"/>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593560" y="598384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593560" y="5983843"/>
                <a:ext cx="37702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771232" y="597327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9771232" y="5973276"/>
                <a:ext cx="37702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361652"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361652" y="5969177"/>
                <a:ext cx="377026"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22003" y="597735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422003" y="5977358"/>
                <a:ext cx="377026"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999483" y="59847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5999482" y="5984718"/>
                <a:ext cx="377026"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8702619" y="59728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8702617" y="5972877"/>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9280096" y="598023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9280096" y="5980237"/>
                <a:ext cx="377026"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1467123" y="596917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1467121" y="5969177"/>
                <a:ext cx="377026" cy="369332"/>
              </a:xfrm>
              <a:prstGeom prst="rect">
                <a:avLst/>
              </a:prstGeom>
              <a:blipFill rotWithShape="0">
                <a:blip r:embed="rId15"/>
                <a:stretch>
                  <a:fillRect/>
                </a:stretch>
              </a:blipFill>
            </p:spPr>
            <p:txBody>
              <a:bodyPr/>
              <a:lstStyle/>
              <a:p>
                <a:r>
                  <a:rPr lang="en-US">
                    <a:noFill/>
                  </a:rPr>
                  <a:t> </a:t>
                </a:r>
              </a:p>
            </p:txBody>
          </p:sp>
        </mc:Fallback>
      </mc:AlternateContent>
      <p:sp>
        <p:nvSpPr>
          <p:cNvPr id="29" name="TextBox 28"/>
          <p:cNvSpPr txBox="1"/>
          <p:nvPr/>
        </p:nvSpPr>
        <p:spPr>
          <a:xfrm>
            <a:off x="3867971" y="5976265"/>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0" name="TextBox 29"/>
          <p:cNvSpPr txBox="1"/>
          <p:nvPr/>
        </p:nvSpPr>
        <p:spPr>
          <a:xfrm>
            <a:off x="4927363" y="5980917"/>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1" name="TextBox 30"/>
          <p:cNvSpPr txBox="1"/>
          <p:nvPr/>
        </p:nvSpPr>
        <p:spPr>
          <a:xfrm>
            <a:off x="6577232" y="5990976"/>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2" name="TextBox 31"/>
          <p:cNvSpPr txBox="1"/>
          <p:nvPr/>
        </p:nvSpPr>
        <p:spPr>
          <a:xfrm>
            <a:off x="7101975" y="599044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3" name="TextBox 32"/>
          <p:cNvSpPr txBox="1"/>
          <p:nvPr/>
        </p:nvSpPr>
        <p:spPr>
          <a:xfrm>
            <a:off x="8224435" y="5977821"/>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4" name="TextBox 33"/>
          <p:cNvSpPr txBox="1"/>
          <p:nvPr/>
        </p:nvSpPr>
        <p:spPr>
          <a:xfrm>
            <a:off x="10399047" y="5987344"/>
            <a:ext cx="300082" cy="369332"/>
          </a:xfrm>
          <a:prstGeom prst="rect">
            <a:avLst/>
          </a:prstGeom>
          <a:noFill/>
        </p:spPr>
        <p:txBody>
          <a:bodyPr wrap="none" rtlCol="0">
            <a:spAutoFit/>
          </a:bodyPr>
          <a:lstStyle/>
          <a:p>
            <a:r>
              <a:rPr lang="en-US" dirty="0">
                <a:solidFill>
                  <a:schemeClr val="bg1">
                    <a:lumMod val="75000"/>
                  </a:schemeClr>
                </a:solidFill>
              </a:rPr>
              <a:t>0</a:t>
            </a:r>
          </a:p>
        </p:txBody>
      </p:sp>
      <p:sp>
        <p:nvSpPr>
          <p:cNvPr id="35" name="TextBox 34"/>
          <p:cNvSpPr txBox="1"/>
          <p:nvPr/>
        </p:nvSpPr>
        <p:spPr>
          <a:xfrm>
            <a:off x="10933696" y="5992532"/>
            <a:ext cx="300082" cy="369332"/>
          </a:xfrm>
          <a:prstGeom prst="rect">
            <a:avLst/>
          </a:prstGeom>
          <a:noFill/>
        </p:spPr>
        <p:txBody>
          <a:bodyPr wrap="none" rtlCol="0">
            <a:spAutoFit/>
          </a:bodyPr>
          <a:lstStyle/>
          <a:p>
            <a:r>
              <a:rPr lang="en-US" dirty="0">
                <a:solidFill>
                  <a:schemeClr val="bg1">
                    <a:lumMod val="75000"/>
                  </a:schemeClr>
                </a:solidFill>
              </a:rPr>
              <a:t>0</a:t>
            </a:r>
          </a:p>
        </p:txBody>
      </p:sp>
      <p:grpSp>
        <p:nvGrpSpPr>
          <p:cNvPr id="16" name="Group 15"/>
          <p:cNvGrpSpPr/>
          <p:nvPr/>
        </p:nvGrpSpPr>
        <p:grpSpPr>
          <a:xfrm>
            <a:off x="4999128" y="4638768"/>
            <a:ext cx="1777997" cy="1238507"/>
            <a:chOff x="3587579" y="4453839"/>
            <a:chExt cx="1777997" cy="1238507"/>
          </a:xfrm>
        </p:grpSpPr>
        <mc:AlternateContent xmlns:mc="http://schemas.openxmlformats.org/markup-compatibility/2006" xmlns:a14="http://schemas.microsoft.com/office/drawing/2010/main">
          <mc:Choice Requires="a14">
            <p:sp>
              <p:nvSpPr>
                <p:cNvPr id="6" name="TextBox 5"/>
                <p:cNvSpPr txBox="1"/>
                <p:nvPr/>
              </p:nvSpPr>
              <p:spPr>
                <a:xfrm>
                  <a:off x="3587579" y="4453839"/>
                  <a:ext cx="845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86132E"/>
                                </a:solidFill>
                                <a:latin typeface="Cambria Math" panose="02040503050406030204" pitchFamily="18" charset="0"/>
                              </a:rPr>
                            </m:ctrlPr>
                          </m:sSubPr>
                          <m:e>
                            <m:r>
                              <a:rPr lang="en-US" i="1">
                                <a:solidFill>
                                  <a:srgbClr val="86132E"/>
                                </a:solidFill>
                                <a:latin typeface="Cambria Math" panose="02040503050406030204" pitchFamily="18" charset="0"/>
                              </a:rPr>
                              <m:t>h</m:t>
                            </m:r>
                          </m:e>
                          <m:sub>
                            <m:r>
                              <a:rPr lang="en-US" i="1">
                                <a:solidFill>
                                  <a:srgbClr val="86132E"/>
                                </a:solidFill>
                                <a:latin typeface="Cambria Math" panose="02040503050406030204" pitchFamily="18" charset="0"/>
                              </a:rPr>
                              <m:t>1</m:t>
                            </m:r>
                          </m:sub>
                        </m:sSub>
                        <m:r>
                          <a:rPr lang="en-US" i="1">
                            <a:solidFill>
                              <a:srgbClr val="86132E"/>
                            </a:solidFill>
                            <a:latin typeface="Cambria Math" panose="02040503050406030204" pitchFamily="18" charset="0"/>
                          </a:rPr>
                          <m:t>(</m:t>
                        </m:r>
                        <m:r>
                          <a:rPr lang="en-US" i="1">
                            <a:solidFill>
                              <a:srgbClr val="86132E"/>
                            </a:solidFill>
                            <a:latin typeface="Cambria Math" panose="02040503050406030204" pitchFamily="18" charset="0"/>
                          </a:rPr>
                          <m:t>𝑦</m:t>
                        </m:r>
                        <m:r>
                          <a:rPr lang="en-US" i="1">
                            <a:solidFill>
                              <a:srgbClr val="86132E"/>
                            </a:solidFill>
                            <a:latin typeface="Cambria Math" panose="02040503050406030204" pitchFamily="18" charset="0"/>
                          </a:rPr>
                          <m:t>)</m:t>
                        </m:r>
                      </m:oMath>
                    </m:oMathPara>
                  </a14:m>
                  <a:endParaRPr lang="en-US" dirty="0">
                    <a:solidFill>
                      <a:srgbClr val="86132E"/>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587579" y="4453839"/>
                  <a:ext cx="845751" cy="369332"/>
                </a:xfrm>
                <a:prstGeom prst="rect">
                  <a:avLst/>
                </a:prstGeom>
                <a:blipFill rotWithShape="0">
                  <a:blip r:embed="rId21"/>
                  <a:stretch>
                    <a:fillRect b="-13115"/>
                  </a:stretch>
                </a:blipFill>
              </p:spPr>
              <p:txBody>
                <a:bodyPr/>
                <a:lstStyle/>
                <a:p>
                  <a:r>
                    <a:rPr lang="en-US">
                      <a:noFill/>
                    </a:rPr>
                    <a:t> </a:t>
                  </a:r>
                </a:p>
              </p:txBody>
            </p:sp>
          </mc:Fallback>
        </mc:AlternateContent>
        <p:sp>
          <p:nvSpPr>
            <p:cNvPr id="7" name="Freeform 6"/>
            <p:cNvSpPr/>
            <p:nvPr/>
          </p:nvSpPr>
          <p:spPr>
            <a:xfrm flipH="1">
              <a:off x="3978875" y="4876800"/>
              <a:ext cx="1386701" cy="815546"/>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974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6"/>
                                        </p:tgtEl>
                                      </p:cBhvr>
                                    </p:animEffect>
                                    <p:set>
                                      <p:cBhvr>
                                        <p:cTn id="16" dur="1" fill="hold">
                                          <p:stCondLst>
                                            <p:cond delay="499"/>
                                          </p:stCondLst>
                                        </p:cTn>
                                        <p:tgtEl>
                                          <p:spTgt spid="36"/>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Intersection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0" dirty="0"/>
                  <a:t>Bitwise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𝑌</m:t>
                        </m:r>
                      </m:sub>
                    </m:sSub>
                  </m:oMath>
                </a14:m>
                <a:r>
                  <a:rPr lang="en-US" dirty="0"/>
                  <a:t>   is a Bloom filter for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732511" y="597234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732510" y="5972350"/>
                <a:ext cx="37702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732511" y="558078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732510" y="5580780"/>
                <a:ext cx="37702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03795" y="3710984"/>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03795" y="3710984"/>
                <a:ext cx="377026"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703795" y="447691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703795" y="4476915"/>
                <a:ext cx="37702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698755" y="556145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698755" y="5561455"/>
                <a:ext cx="37702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744087" y="48705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744085" y="4870569"/>
                <a:ext cx="37702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732511" y="371281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732510" y="3712818"/>
                <a:ext cx="377026"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08839" y="484450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708837" y="4844502"/>
                <a:ext cx="377026" cy="369332"/>
              </a:xfrm>
              <a:prstGeom prst="rect">
                <a:avLst/>
              </a:prstGeom>
              <a:blipFill rotWithShape="0">
                <a:blip r:embed="rId11"/>
                <a:stretch>
                  <a:fillRect/>
                </a:stretch>
              </a:blipFill>
            </p:spPr>
            <p:txBody>
              <a:bodyPr/>
              <a:lstStyle/>
              <a:p>
                <a:r>
                  <a:rPr lang="en-US">
                    <a:noFill/>
                  </a:rPr>
                  <a:t> </a:t>
                </a:r>
              </a:p>
            </p:txBody>
          </p:sp>
        </mc:Fallback>
      </mc:AlternateContent>
      <p:graphicFrame>
        <p:nvGraphicFramePr>
          <p:cNvPr id="13" name="Table 12"/>
          <p:cNvGraphicFramePr>
            <a:graphicFrameLocks noGrp="1"/>
          </p:cNvGraphicFramePr>
          <p:nvPr>
            <p:extLst/>
          </p:nvPr>
        </p:nvGraphicFramePr>
        <p:xfrm>
          <a:off x="3664032" y="3711859"/>
          <a:ext cx="456557" cy="2595880"/>
        </p:xfrm>
        <a:graphic>
          <a:graphicData uri="http://schemas.openxmlformats.org/drawingml/2006/table">
            <a:tbl>
              <a:tblPr firstRow="1" bandRow="1">
                <a:tableStyleId>{5C22544A-7EE6-4342-B048-85BDC9FD1C3A}</a:tableStyleId>
              </a:tblPr>
              <a:tblGrid>
                <a:gridCol w="456557">
                  <a:extLst>
                    <a:ext uri="{9D8B030D-6E8A-4147-A177-3AD203B41FA5}">
                      <a16:colId xmlns:a16="http://schemas.microsoft.com/office/drawing/2014/main" val="20000"/>
                    </a:ext>
                  </a:extLst>
                </a:gridCol>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extLst/>
          </p:nvPr>
        </p:nvGraphicFramePr>
        <p:xfrm>
          <a:off x="8709360" y="3757295"/>
          <a:ext cx="456557" cy="2595880"/>
        </p:xfrm>
        <a:graphic>
          <a:graphicData uri="http://schemas.openxmlformats.org/drawingml/2006/table">
            <a:tbl>
              <a:tblPr firstRow="1" bandRow="1">
                <a:tableStyleId>{5C22544A-7EE6-4342-B048-85BDC9FD1C3A}</a:tableStyleId>
              </a:tblPr>
              <a:tblGrid>
                <a:gridCol w="456557">
                  <a:extLst>
                    <a:ext uri="{9D8B030D-6E8A-4147-A177-3AD203B41FA5}">
                      <a16:colId xmlns:a16="http://schemas.microsoft.com/office/drawing/2014/main" val="20000"/>
                    </a:ext>
                  </a:extLst>
                </a:gridCol>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5" name="Rectangle 14"/>
              <p:cNvSpPr/>
              <p:nvPr/>
            </p:nvSpPr>
            <p:spPr>
              <a:xfrm>
                <a:off x="3649500" y="3144225"/>
                <a:ext cx="5155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𝑋</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3649500" y="3144225"/>
                <a:ext cx="515526" cy="369332"/>
              </a:xfrm>
              <a:prstGeom prst="rect">
                <a:avLst/>
              </a:prstGeom>
              <a:blipFill rotWithShape="0">
                <a:blip r:embed="rId1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210683" y="4107583"/>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210682" y="4107583"/>
                <a:ext cx="863358" cy="369332"/>
              </a:xfrm>
              <a:prstGeom prst="rect">
                <a:avLst/>
              </a:prstGeom>
              <a:blipFill rotWithShape="0">
                <a:blip r:embed="rId13"/>
                <a:stretch>
                  <a:fillRect b="-15000"/>
                </a:stretch>
              </a:blipFill>
            </p:spPr>
            <p:txBody>
              <a:bodyPr/>
              <a:lstStyle/>
              <a:p>
                <a:r>
                  <a:rPr lang="en-US">
                    <a:noFill/>
                  </a:rPr>
                  <a:t> </a:t>
                </a:r>
              </a:p>
            </p:txBody>
          </p:sp>
        </mc:Fallback>
      </mc:AlternateContent>
      <p:sp>
        <p:nvSpPr>
          <p:cNvPr id="17" name="Freeform 16"/>
          <p:cNvSpPr/>
          <p:nvPr/>
        </p:nvSpPr>
        <p:spPr>
          <a:xfrm rot="16200000" flipH="1">
            <a:off x="2514379" y="3345795"/>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16200000">
            <a:off x="2008732" y="4288095"/>
            <a:ext cx="1447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1233835" y="4541101"/>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AE00"/>
                              </a:solidFill>
                              <a:latin typeface="Cambria Math" panose="02040503050406030204" pitchFamily="18" charset="0"/>
                            </a:rPr>
                          </m:ctrlPr>
                        </m:sSubPr>
                        <m:e>
                          <m:r>
                            <a:rPr lang="en-US" i="1">
                              <a:solidFill>
                                <a:srgbClr val="00AE00"/>
                              </a:solidFill>
                              <a:latin typeface="Cambria Math" panose="02040503050406030204" pitchFamily="18" charset="0"/>
                            </a:rPr>
                            <m:t>h</m:t>
                          </m:r>
                        </m:e>
                        <m:sub>
                          <m:r>
                            <a:rPr lang="en-US" i="1">
                              <a:solidFill>
                                <a:srgbClr val="00AE00"/>
                              </a:solidFill>
                              <a:latin typeface="Cambria Math" panose="02040503050406030204" pitchFamily="18" charset="0"/>
                            </a:rPr>
                            <m:t>𝑖</m:t>
                          </m:r>
                        </m:sub>
                      </m:sSub>
                      <m:r>
                        <a:rPr lang="en-US" i="1">
                          <a:solidFill>
                            <a:srgbClr val="00AE00"/>
                          </a:solidFill>
                          <a:latin typeface="Cambria Math" panose="02040503050406030204" pitchFamily="18" charset="0"/>
                        </a:rPr>
                        <m:t>(</m:t>
                      </m:r>
                      <m:r>
                        <a:rPr lang="en-US" i="1">
                          <a:solidFill>
                            <a:srgbClr val="00AE00"/>
                          </a:solidFill>
                          <a:latin typeface="Cambria Math" panose="02040503050406030204" pitchFamily="18" charset="0"/>
                        </a:rPr>
                        <m:t>𝑏</m:t>
                      </m:r>
                      <m:r>
                        <a:rPr lang="en-US" i="1">
                          <a:solidFill>
                            <a:srgbClr val="00AE00"/>
                          </a:solidFill>
                          <a:latin typeface="Cambria Math" panose="02040503050406030204" pitchFamily="18" charset="0"/>
                        </a:rPr>
                        <m:t>)</m:t>
                      </m:r>
                    </m:oMath>
                  </m:oMathPara>
                </a14:m>
                <a:endParaRPr lang="en-US" dirty="0">
                  <a:solidFill>
                    <a:srgbClr val="00AE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1233833" y="4541102"/>
                <a:ext cx="863358" cy="369332"/>
              </a:xfrm>
              <a:prstGeom prst="rect">
                <a:avLst/>
              </a:prstGeom>
              <a:blipFill rotWithShape="0">
                <a:blip r:embed="rId14"/>
                <a:stretch>
                  <a:fillRect b="-13115"/>
                </a:stretch>
              </a:blipFill>
            </p:spPr>
            <p:txBody>
              <a:bodyPr/>
              <a:lstStyle/>
              <a:p>
                <a:r>
                  <a:rPr lang="en-US">
                    <a:noFill/>
                  </a:rPr>
                  <a:t> </a:t>
                </a:r>
              </a:p>
            </p:txBody>
          </p:sp>
        </mc:Fallback>
      </mc:AlternateContent>
      <p:sp>
        <p:nvSpPr>
          <p:cNvPr id="20" name="Freeform 19"/>
          <p:cNvSpPr/>
          <p:nvPr/>
        </p:nvSpPr>
        <p:spPr>
          <a:xfrm rot="16200000" flipH="1">
            <a:off x="2702732" y="3944515"/>
            <a:ext cx="87221"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AE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6200000">
            <a:off x="2595881" y="4157614"/>
            <a:ext cx="319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00AE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10786721" y="4105993"/>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786719" y="4105994"/>
                <a:ext cx="863358" cy="369332"/>
              </a:xfrm>
              <a:prstGeom prst="rect">
                <a:avLst/>
              </a:prstGeom>
              <a:blipFill rotWithShape="0">
                <a:blip r:embed="rId15"/>
                <a:stretch>
                  <a:fillRect b="-15000"/>
                </a:stretch>
              </a:blipFill>
            </p:spPr>
            <p:txBody>
              <a:bodyPr/>
              <a:lstStyle/>
              <a:p>
                <a:r>
                  <a:rPr lang="en-US">
                    <a:noFill/>
                  </a:rPr>
                  <a:t> </a:t>
                </a:r>
              </a:p>
            </p:txBody>
          </p:sp>
        </mc:Fallback>
      </mc:AlternateContent>
      <p:sp>
        <p:nvSpPr>
          <p:cNvPr id="23" name="Freeform 22"/>
          <p:cNvSpPr/>
          <p:nvPr/>
        </p:nvSpPr>
        <p:spPr>
          <a:xfrm rot="5400000">
            <a:off x="9833459" y="3344206"/>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flipH="1">
            <a:off x="9327813" y="4286506"/>
            <a:ext cx="1447963"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10777201" y="5329445"/>
                <a:ext cx="8633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2828E7"/>
                              </a:solidFill>
                              <a:latin typeface="Cambria Math" panose="02040503050406030204" pitchFamily="18" charset="0"/>
                            </a:rPr>
                          </m:ctrlPr>
                        </m:sSubPr>
                        <m:e>
                          <m:r>
                            <a:rPr lang="en-US" i="1">
                              <a:solidFill>
                                <a:srgbClr val="2828E7"/>
                              </a:solidFill>
                              <a:latin typeface="Cambria Math" panose="02040503050406030204" pitchFamily="18" charset="0"/>
                            </a:rPr>
                            <m:t>h</m:t>
                          </m:r>
                        </m:e>
                        <m:sub>
                          <m:r>
                            <a:rPr lang="en-US" i="1">
                              <a:solidFill>
                                <a:srgbClr val="2828E7"/>
                              </a:solidFill>
                              <a:latin typeface="Cambria Math" panose="02040503050406030204" pitchFamily="18" charset="0"/>
                            </a:rPr>
                            <m:t>𝑖</m:t>
                          </m:r>
                        </m:sub>
                      </m:sSub>
                      <m:r>
                        <a:rPr lang="en-US" i="1">
                          <a:solidFill>
                            <a:srgbClr val="2828E7"/>
                          </a:solidFill>
                          <a:latin typeface="Cambria Math" panose="02040503050406030204" pitchFamily="18" charset="0"/>
                        </a:rPr>
                        <m:t>(</m:t>
                      </m:r>
                      <m:r>
                        <a:rPr lang="en-US" i="1">
                          <a:solidFill>
                            <a:srgbClr val="2828E7"/>
                          </a:solidFill>
                          <a:latin typeface="Cambria Math" panose="02040503050406030204" pitchFamily="18" charset="0"/>
                        </a:rPr>
                        <m:t>𝑐</m:t>
                      </m:r>
                      <m:r>
                        <a:rPr lang="en-US" i="1">
                          <a:solidFill>
                            <a:srgbClr val="2828E7"/>
                          </a:solidFill>
                          <a:latin typeface="Cambria Math" panose="02040503050406030204" pitchFamily="18" charset="0"/>
                        </a:rPr>
                        <m:t>)</m:t>
                      </m:r>
                    </m:oMath>
                  </m:oMathPara>
                </a14:m>
                <a:endParaRPr lang="en-US" dirty="0">
                  <a:solidFill>
                    <a:srgbClr val="2828E7"/>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10777199" y="5329445"/>
                <a:ext cx="863358" cy="369332"/>
              </a:xfrm>
              <a:prstGeom prst="rect">
                <a:avLst/>
              </a:prstGeom>
              <a:blipFill rotWithShape="0">
                <a:blip r:embed="rId16"/>
                <a:stretch>
                  <a:fillRect b="-14754"/>
                </a:stretch>
              </a:blipFill>
            </p:spPr>
            <p:txBody>
              <a:bodyPr/>
              <a:lstStyle/>
              <a:p>
                <a:r>
                  <a:rPr lang="en-US">
                    <a:noFill/>
                  </a:rPr>
                  <a:t> </a:t>
                </a:r>
              </a:p>
            </p:txBody>
          </p:sp>
        </mc:Fallback>
      </mc:AlternateContent>
      <p:sp>
        <p:nvSpPr>
          <p:cNvPr id="32" name="Freeform 31"/>
          <p:cNvSpPr/>
          <p:nvPr/>
        </p:nvSpPr>
        <p:spPr>
          <a:xfrm rot="5400000">
            <a:off x="9823939" y="4567655"/>
            <a:ext cx="417628"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rot="5400000" flipH="1">
            <a:off x="9709967" y="5118282"/>
            <a:ext cx="664612" cy="1475284"/>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2828E7"/>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Rectangle 33"/>
              <p:cNvSpPr/>
              <p:nvPr/>
            </p:nvSpPr>
            <p:spPr>
              <a:xfrm>
                <a:off x="8688478" y="3224535"/>
                <a:ext cx="5100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𝑌</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8688475" y="3224535"/>
                <a:ext cx="510011" cy="369332"/>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36354" y="3119359"/>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00AE00"/>
                          </a:solidFill>
                          <a:latin typeface="Cambria Math" panose="02040503050406030204" pitchFamily="18" charset="0"/>
                        </a:rPr>
                        <m:t>𝑏</m:t>
                      </m:r>
                      <m:r>
                        <a:rPr lang="en-US" i="1">
                          <a:latin typeface="Cambria Math" panose="02040503050406030204" pitchFamily="18" charset="0"/>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836351" y="3119359"/>
                <a:ext cx="1658321" cy="369332"/>
              </a:xfrm>
              <a:prstGeom prst="rect">
                <a:avLst/>
              </a:prstGeom>
              <a:blipFill rotWithShape="0">
                <a:blip r:embed="rId18"/>
                <a:stretch>
                  <a:fillRect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0121524" y="3163941"/>
                <a:ext cx="16583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solidFill>
                            <a:srgbClr val="C00000"/>
                          </a:solidFill>
                          <a:latin typeface="Cambria Math" panose="02040503050406030204" pitchFamily="18" charset="0"/>
                        </a:rPr>
                        <m:t>𝑎</m:t>
                      </m:r>
                      <m:r>
                        <a:rPr lang="en-US" i="1">
                          <a:latin typeface="Cambria Math" panose="02040503050406030204" pitchFamily="18" charset="0"/>
                        </a:rPr>
                        <m:t>,</m:t>
                      </m:r>
                      <m:r>
                        <a:rPr lang="en-US" i="1">
                          <a:solidFill>
                            <a:srgbClr val="2828E7"/>
                          </a:solidFill>
                          <a:latin typeface="Cambria Math" panose="02040503050406030204" pitchFamily="18" charset="0"/>
                        </a:rPr>
                        <m:t>𝑐</m:t>
                      </m:r>
                      <m:r>
                        <a:rPr lang="en-US" i="1">
                          <a:latin typeface="Cambria Math" panose="02040503050406030204" pitchFamily="18" charset="0"/>
                        </a:rPr>
                        <m:t>}</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0121521" y="3163941"/>
                <a:ext cx="1658321" cy="369332"/>
              </a:xfrm>
              <a:prstGeom prst="rect">
                <a:avLst/>
              </a:prstGeom>
              <a:blipFill rotWithShape="0">
                <a:blip r:embed="rId19"/>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142331" y="375642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142329" y="3756420"/>
                <a:ext cx="377026" cy="369332"/>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137291" y="560689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6137289" y="5606891"/>
                <a:ext cx="377026" cy="369332"/>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147374" y="4889937"/>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𝟏</m:t>
                      </m:r>
                    </m:oMath>
                  </m:oMathPara>
                </a14:m>
                <a:endParaRPr lang="en-US"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6147371" y="4889938"/>
                <a:ext cx="386644" cy="369332"/>
              </a:xfrm>
              <a:prstGeom prst="rect">
                <a:avLst/>
              </a:prstGeom>
              <a:blipFill rotWithShape="0">
                <a:blip r:embed="rId22"/>
                <a:stretch>
                  <a:fillRect/>
                </a:stretch>
              </a:blipFill>
            </p:spPr>
            <p:txBody>
              <a:bodyPr/>
              <a:lstStyle/>
              <a:p>
                <a:r>
                  <a:rPr lang="en-US">
                    <a:noFill/>
                  </a:rPr>
                  <a:t> </a:t>
                </a:r>
              </a:p>
            </p:txBody>
          </p:sp>
        </mc:Fallback>
      </mc:AlternateContent>
      <p:graphicFrame>
        <p:nvGraphicFramePr>
          <p:cNvPr id="41" name="Table 40"/>
          <p:cNvGraphicFramePr>
            <a:graphicFrameLocks noGrp="1"/>
          </p:cNvGraphicFramePr>
          <p:nvPr>
            <p:extLst/>
          </p:nvPr>
        </p:nvGraphicFramePr>
        <p:xfrm>
          <a:off x="6102564" y="3757295"/>
          <a:ext cx="456557" cy="2595880"/>
        </p:xfrm>
        <a:graphic>
          <a:graphicData uri="http://schemas.openxmlformats.org/drawingml/2006/table">
            <a:tbl>
              <a:tblPr firstRow="1" bandRow="1">
                <a:tableStyleId>{5C22544A-7EE6-4342-B048-85BDC9FD1C3A}</a:tableStyleId>
              </a:tblPr>
              <a:tblGrid>
                <a:gridCol w="456557">
                  <a:extLst>
                    <a:ext uri="{9D8B030D-6E8A-4147-A177-3AD203B41FA5}">
                      <a16:colId xmlns:a16="http://schemas.microsoft.com/office/drawing/2014/main" val="20000"/>
                    </a:ext>
                  </a:extLst>
                </a:gridCol>
              </a:tblGrid>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42" name="Rectangle 41"/>
              <p:cNvSpPr/>
              <p:nvPr/>
            </p:nvSpPr>
            <p:spPr>
              <a:xfrm>
                <a:off x="5891262" y="3189661"/>
                <a:ext cx="10155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𝑌</m:t>
                          </m:r>
                        </m:sub>
                      </m:sSub>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5891262" y="3189661"/>
                <a:ext cx="1015599" cy="369332"/>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461563" y="4154168"/>
                <a:ext cx="4470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h</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7461561" y="4154168"/>
                <a:ext cx="447070" cy="369332"/>
              </a:xfrm>
              <a:prstGeom prst="rect">
                <a:avLst/>
              </a:prstGeom>
              <a:blipFill rotWithShape="0">
                <a:blip r:embed="rId24"/>
                <a:stretch>
                  <a:fillRect r="-63014" b="-14754"/>
                </a:stretch>
              </a:blipFill>
            </p:spPr>
            <p:txBody>
              <a:bodyPr/>
              <a:lstStyle/>
              <a:p>
                <a:r>
                  <a:rPr lang="en-US">
                    <a:noFill/>
                  </a:rPr>
                  <a:t> </a:t>
                </a:r>
              </a:p>
            </p:txBody>
          </p:sp>
        </mc:Fallback>
      </mc:AlternateContent>
      <p:sp>
        <p:nvSpPr>
          <p:cNvPr id="44" name="Freeform 43"/>
          <p:cNvSpPr/>
          <p:nvPr/>
        </p:nvSpPr>
        <p:spPr>
          <a:xfrm rot="5400000">
            <a:off x="6888515" y="3748051"/>
            <a:ext cx="417628" cy="763943"/>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rot="5400000" flipH="1">
            <a:off x="6382869" y="4690351"/>
            <a:ext cx="1447963" cy="763943"/>
          </a:xfrm>
          <a:custGeom>
            <a:avLst/>
            <a:gdLst>
              <a:gd name="connsiteX0" fmla="*/ 790833 w 790833"/>
              <a:gd name="connsiteY0" fmla="*/ 0 h 815546"/>
              <a:gd name="connsiteX1" fmla="*/ 222422 w 790833"/>
              <a:gd name="connsiteY1" fmla="*/ 370703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24713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790833 w 790833"/>
              <a:gd name="connsiteY0" fmla="*/ 0 h 815546"/>
              <a:gd name="connsiteX1" fmla="*/ 172995 w 790833"/>
              <a:gd name="connsiteY1" fmla="*/ 345990 h 815546"/>
              <a:gd name="connsiteX2" fmla="*/ 0 w 790833"/>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222422 w 840260"/>
              <a:gd name="connsiteY1" fmla="*/ 345990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21276 w 840260"/>
              <a:gd name="connsiteY1" fmla="*/ 321277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45989 w 840260"/>
              <a:gd name="connsiteY1" fmla="*/ 247136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 name="connsiteX0" fmla="*/ 840260 w 840260"/>
              <a:gd name="connsiteY0" fmla="*/ 0 h 815546"/>
              <a:gd name="connsiteX1" fmla="*/ 370703 w 840260"/>
              <a:gd name="connsiteY1" fmla="*/ 321277 h 815546"/>
              <a:gd name="connsiteX2" fmla="*/ 0 w 840260"/>
              <a:gd name="connsiteY2" fmla="*/ 815546 h 815546"/>
            </a:gdLst>
            <a:ahLst/>
            <a:cxnLst>
              <a:cxn ang="0">
                <a:pos x="connsiteX0" y="connsiteY0"/>
              </a:cxn>
              <a:cxn ang="0">
                <a:pos x="connsiteX1" y="connsiteY1"/>
              </a:cxn>
              <a:cxn ang="0">
                <a:pos x="connsiteX2" y="connsiteY2"/>
              </a:cxn>
            </a:cxnLst>
            <a:rect l="l" t="t" r="r" b="b"/>
            <a:pathLst>
              <a:path w="840260" h="815546">
                <a:moveTo>
                  <a:pt x="840260" y="0"/>
                </a:moveTo>
                <a:cubicBezTo>
                  <a:pt x="819665" y="290384"/>
                  <a:pt x="560174" y="284207"/>
                  <a:pt x="370703" y="321277"/>
                </a:cubicBezTo>
                <a:cubicBezTo>
                  <a:pt x="181232" y="358347"/>
                  <a:pt x="20595" y="389237"/>
                  <a:pt x="0" y="815546"/>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10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p:bldP spid="42" grpId="0"/>
      <p:bldP spid="43" grpId="0"/>
      <p:bldP spid="44" grpId="0" animBg="1"/>
      <p:bldP spid="45" grpId="0" animBg="1"/>
    </p:bldLst>
  </p:timing>
</p:sld>
</file>

<file path=ppt/theme/theme1.xml><?xml version="1.0" encoding="utf-8"?>
<a:theme xmlns:a="http://schemas.openxmlformats.org/drawingml/2006/main" name="Gallery">
  <a:themeElements>
    <a:clrScheme name="Custom 1">
      <a:dk1>
        <a:sysClr val="windowText" lastClr="000000"/>
      </a:dk1>
      <a:lt1>
        <a:sysClr val="window" lastClr="FFFFFF"/>
      </a:lt1>
      <a:dk2>
        <a:srgbClr val="454545"/>
      </a:dk2>
      <a:lt2>
        <a:srgbClr val="DFDBD5"/>
      </a:lt2>
      <a:accent1>
        <a:srgbClr val="B71E42"/>
      </a:accent1>
      <a:accent2>
        <a:srgbClr val="00B050"/>
      </a:accent2>
      <a:accent3>
        <a:srgbClr val="0070C0"/>
      </a:accent3>
      <a:accent4>
        <a:srgbClr val="FFC000"/>
      </a:accent4>
      <a:accent5>
        <a:srgbClr val="996633"/>
      </a:accent5>
      <a:accent6>
        <a:srgbClr val="00206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23489</TotalTime>
  <Words>3742</Words>
  <Application>Microsoft Office PowerPoint</Application>
  <PresentationFormat>Widescreen</PresentationFormat>
  <Paragraphs>1409</Paragraphs>
  <Slides>37</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 Math</vt:lpstr>
      <vt:lpstr>Gill Sans MT</vt:lpstr>
      <vt:lpstr>Gallery</vt:lpstr>
      <vt:lpstr>Improved Private Set Intersection  against Malicious Adversaries</vt:lpstr>
      <vt:lpstr>Private Set Intersection (PSI)</vt:lpstr>
      <vt:lpstr>Private Set Intersection (PSI)</vt:lpstr>
      <vt:lpstr>App: Contact discovery</vt:lpstr>
      <vt:lpstr>Oblivious Transfer (OT)</vt:lpstr>
      <vt:lpstr>Bloom Filter</vt:lpstr>
      <vt:lpstr>Bloom Filter</vt:lpstr>
      <vt:lpstr>Bloom Filter</vt:lpstr>
      <vt:lpstr>Bloom Filter Intersection </vt:lpstr>
      <vt:lpstr>Bloom Filter Protocol</vt:lpstr>
      <vt:lpstr>Bloom Filter Protocol</vt:lpstr>
      <vt:lpstr>Semi-Honest Security</vt:lpstr>
      <vt:lpstr>Malicious Receiver</vt:lpstr>
      <vt:lpstr>Warm-Up:  The DongChenWen13 Approach</vt:lpstr>
      <vt:lpstr>Warm-Up:  The DongChenWen13 Approach</vt:lpstr>
      <vt:lpstr>Warm-Up:  The DongChenWen13 Approach</vt:lpstr>
      <vt:lpstr>Warm-Up:  The DongChenWen13 Approach</vt:lpstr>
      <vt:lpstr>Warm-Up:  The DongChenWen13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Approach</vt:lpstr>
      <vt:lpstr>Cut and Choose Parameters</vt:lpstr>
      <vt:lpstr>Cut and Choose Parameters</vt:lpstr>
      <vt:lpstr>Cut and Choose Parameters</vt:lpstr>
      <vt:lpstr>Extracting Y with Random Oracle</vt:lpstr>
      <vt:lpstr>Generalized Encodings</vt:lpstr>
      <vt:lpstr>Comparison – De Cristofaro, Kim, Tsudik10</vt:lpstr>
      <vt:lpstr>Comparison – De Cristofaro, Kim, Tsudik10</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Stuff</dc:title>
  <dc:creator>peter rindal</dc:creator>
  <cp:lastModifiedBy>peter Rindal</cp:lastModifiedBy>
  <cp:revision>382</cp:revision>
  <dcterms:created xsi:type="dcterms:W3CDTF">2016-03-23T21:30:21Z</dcterms:created>
  <dcterms:modified xsi:type="dcterms:W3CDTF">2017-04-30T21:28:33Z</dcterms:modified>
</cp:coreProperties>
</file>