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0B"/>
    <a:srgbClr val="000000"/>
    <a:srgbClr val="DCD9D6"/>
    <a:srgbClr val="E5E3DF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5334E-7F0A-4CBC-A75A-F59CE5EA3D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74E0-2D88-4B03-AD51-4CBE56D6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94890"/>
            <a:ext cx="9603275" cy="4658285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31281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52614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694890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spc="-150" dirty="0" smtClean="0"/>
              <a:t>Batch Dual Execution</a:t>
            </a:r>
            <a:endParaRPr lang="en-US" sz="6000" cap="none" spc="-1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Fastest 2PC in all the land</a:t>
            </a:r>
            <a:endParaRPr lang="en-US" sz="28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376987" y="5599776"/>
            <a:ext cx="306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Peter Rindal</a:t>
            </a:r>
          </a:p>
          <a:p>
            <a:pPr algn="r"/>
            <a:r>
              <a:rPr lang="en-US" sz="2000" dirty="0" smtClean="0"/>
              <a:t>Mike Rosulek</a:t>
            </a:r>
            <a:endParaRPr lang="en-US" sz="2400" dirty="0"/>
          </a:p>
        </p:txBody>
      </p:sp>
      <p:pic>
        <p:nvPicPr>
          <p:cNvPr id="1026" name="Picture 2" descr="https://upload.wikimedia.org/wikipedia/commons/4/46/Oregon_State_Universit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3" y="5686426"/>
            <a:ext cx="2137038" cy="6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658350" y="5363049"/>
            <a:ext cx="0" cy="1304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4360156" y="352028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42521" y="359675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12556" y="3672685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94921" y="3749150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568874" y="2722431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51239" y="2798896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21274" y="2874831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03639" y="2951296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Want to execute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  many times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8"/>
                <a:endParaRPr lang="en-US" dirty="0" smtClean="0"/>
              </a:p>
              <a:p>
                <a:pPr lvl="2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6756444" y="224689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38809" y="232335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08844" y="239929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91209" y="2475758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81389" y="296170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3754" y="3038173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3789" y="311410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6154" y="319057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62264" y="319643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4629" y="327290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14664" y="3348835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97029" y="342530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39290" y="2424712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21655" y="2501177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91690" y="2577112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74055" y="265357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7537621" y="3167110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13005" y="3809188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1049235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 </a:t>
            </a: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t>[LindellRiva14,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NeilsenOrlandi08</a:t>
            </a: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4360156" y="352028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42521" y="359675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12556" y="3672685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94921" y="3749150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568874" y="2722431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51239" y="2798896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21274" y="2874831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03639" y="2951296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Want to execute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  many times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8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 smtClean="0"/>
              </a:p>
              <a:p>
                <a:pPr lvl="7"/>
                <a:endParaRPr lang="en-US" dirty="0"/>
              </a:p>
              <a:p>
                <a:r>
                  <a:rPr lang="en-US" dirty="0" smtClean="0"/>
                  <a:t>Later we get inputs and evaluate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6756444" y="224689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38809" y="232335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08844" y="239929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91209" y="2475758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81389" y="296170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3754" y="3038173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3789" y="311410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6154" y="319057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62264" y="319643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4629" y="327290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14664" y="3348835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97029" y="342530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39290" y="2424712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21655" y="2501177"/>
            <a:ext cx="933450" cy="8001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91690" y="2577112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74055" y="265357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7537621" y="3167110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13005" y="3809188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40845" y="5233315"/>
            <a:ext cx="1610202" cy="1161023"/>
            <a:chOff x="5193437" y="5394081"/>
            <a:chExt cx="1610202" cy="1161023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5193437" y="5666264"/>
              <a:ext cx="334934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 flipH="1">
              <a:off x="5528371" y="5394081"/>
              <a:ext cx="933450" cy="8001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6461823" y="5666048"/>
              <a:ext cx="341816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001692" y="6194181"/>
              <a:ext cx="0" cy="36092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1049235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 </a:t>
            </a: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t>[LindellRiva14,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NeilsenOrlandi08</a:t>
            </a: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2.08333E-6 0.2682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-0.02252 0.2763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03 0.337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68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03151 0.3546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0" grpId="0" animBg="1"/>
      <p:bldP spid="19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694890"/>
                <a:ext cx="9603275" cy="516311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Input Consistency </a:t>
                </a:r>
              </a:p>
              <a:p>
                <a:pPr lvl="3"/>
                <a:endParaRPr lang="en-US" sz="2200" dirty="0"/>
              </a:p>
              <a:p>
                <a:pPr lvl="5"/>
                <a:endParaRPr lang="en-US" sz="2000" dirty="0" smtClean="0"/>
              </a:p>
              <a:p>
                <a:pPr lvl="1"/>
                <a:endParaRPr lang="en-US" sz="2600" dirty="0" smtClean="0"/>
              </a:p>
              <a:p>
                <a:pPr lvl="2"/>
                <a:r>
                  <a:rPr lang="en-US" sz="1800" b="0" dirty="0" smtClean="0"/>
                  <a:t>Only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 smtClean="0"/>
                  <a:t> decommits and communication</a:t>
                </a:r>
              </a:p>
              <a:p>
                <a:pPr lvl="8"/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PSI reconciliation</a:t>
                </a:r>
                <a:endParaRPr lang="en-US" sz="2400" dirty="0" smtClean="0"/>
              </a:p>
              <a:p>
                <a:pPr lvl="2"/>
                <a:r>
                  <a:rPr lang="en-US" sz="1800" dirty="0" smtClean="0"/>
                  <a:t>Very light weight malicious PSI</a:t>
                </a:r>
              </a:p>
              <a:p>
                <a:pPr lvl="2"/>
                <a:r>
                  <a:rPr lang="en-US" sz="1800" dirty="0" smtClean="0"/>
                  <a:t>Only weak security required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694890"/>
                <a:ext cx="9603275" cy="5163110"/>
              </a:xfrm>
              <a:blipFill rotWithShape="0">
                <a:blip r:embed="rId2"/>
                <a:stretch>
                  <a:fillRect l="-1143" t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8262748" y="234157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92898" y="2504389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56138" y="2815581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33164" y="204385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23364" y="2553533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98748" y="3195611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59528" y="2276366"/>
            <a:ext cx="1262325" cy="14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59" y="2162065"/>
            <a:ext cx="1409700" cy="140017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928816" y="5064627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 flipH="1">
            <a:off x="8729473" y="4792444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202794" y="5592544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63938" y="4536190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38" y="4536190"/>
                <a:ext cx="122850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flipH="1">
                <a:off x="10044570" y="4561611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44570" y="4561611"/>
                <a:ext cx="122850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9680679" y="5102351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Fastest in all the land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Running times for </a:t>
            </a:r>
            <a:r>
              <a:rPr lang="en-US" sz="2800" b="1" dirty="0" smtClean="0"/>
              <a:t>1,024</a:t>
            </a:r>
            <a:r>
              <a:rPr lang="en-US" sz="2800" dirty="0" smtClean="0"/>
              <a:t> evaluations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To appear in </a:t>
            </a:r>
            <a:r>
              <a:rPr lang="en-US" sz="2800" dirty="0" err="1" smtClean="0"/>
              <a:t>Usenix</a:t>
            </a:r>
            <a:r>
              <a:rPr lang="en-US" sz="2800" dirty="0" smtClean="0"/>
              <a:t> ’16</a:t>
            </a:r>
          </a:p>
          <a:p>
            <a:r>
              <a:rPr lang="en-US" sz="2800" dirty="0" err="1" smtClean="0"/>
              <a:t>Eprint</a:t>
            </a:r>
            <a:r>
              <a:rPr lang="en-US" sz="2800" dirty="0" smtClean="0"/>
              <a:t> coming soon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3303"/>
                  </p:ext>
                </p:extLst>
              </p:nvPr>
            </p:nvGraphicFramePr>
            <p:xfrm>
              <a:off x="2644559" y="2450812"/>
              <a:ext cx="6810159" cy="18515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053"/>
                    <a:gridCol w="2270053"/>
                    <a:gridCol w="2270053"/>
                  </a:tblGrid>
                  <a:tr h="46106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Function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Amortized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Offline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Online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95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AES</a:t>
                          </a:r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5.1 </m:t>
                              </m:r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1.3 </m:t>
                              </m:r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95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SHA-256</a:t>
                          </a:r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48.0 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8.1 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3303"/>
                  </p:ext>
                </p:extLst>
              </p:nvPr>
            </p:nvGraphicFramePr>
            <p:xfrm>
              <a:off x="2644559" y="2450812"/>
              <a:ext cx="6810159" cy="18515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053"/>
                    <a:gridCol w="2270053"/>
                    <a:gridCol w="2270053"/>
                  </a:tblGrid>
                  <a:tr h="46106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Function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Amortized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Offline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Online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95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AES</a:t>
                          </a:r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269" t="-71053" r="-100806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9732" t="-71053" r="-536" b="-102632"/>
                          </a:stretch>
                        </a:blipFill>
                      </a:tcPr>
                    </a:tc>
                  </a:tr>
                  <a:tr h="695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SHA-256</a:t>
                          </a:r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269" t="-171053" r="-10080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9732" t="-171053" r="-536" b="-26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200442" y="6472686"/>
            <a:ext cx="367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Online + Offline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3683" y="5167618"/>
            <a:ext cx="45111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“Faster </a:t>
            </a:r>
            <a:r>
              <a:rPr lang="en-US" dirty="0"/>
              <a:t>Malicious 2-party Secure Computation</a:t>
            </a:r>
          </a:p>
          <a:p>
            <a:pPr algn="ctr"/>
            <a:r>
              <a:rPr lang="en-US" dirty="0"/>
              <a:t>with </a:t>
            </a:r>
            <a:r>
              <a:rPr lang="en-US" dirty="0" smtClean="0"/>
              <a:t>Online/Offline </a:t>
            </a:r>
            <a:r>
              <a:rPr lang="en-US" dirty="0"/>
              <a:t>Dual </a:t>
            </a:r>
            <a:r>
              <a:rPr lang="en-US" dirty="0" smtClean="0"/>
              <a:t>Execution”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998" y="1704513"/>
            <a:ext cx="7910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8151" y="3355759"/>
            <a:ext cx="44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76987" y="5599776"/>
            <a:ext cx="306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Peter Rindal</a:t>
            </a:r>
          </a:p>
          <a:p>
            <a:pPr algn="r"/>
            <a:r>
              <a:rPr lang="en-US" sz="2000" dirty="0" smtClean="0"/>
              <a:t>Mike Rosulek</a:t>
            </a:r>
            <a:endParaRPr lang="en-US" sz="2400" dirty="0"/>
          </a:p>
        </p:txBody>
      </p:sp>
      <p:pic>
        <p:nvPicPr>
          <p:cNvPr id="5" name="Picture 2" descr="https://upload.wikimedia.org/wikipedia/commons/4/46/Oregon_State_Universit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3" y="5686426"/>
            <a:ext cx="2137038" cy="6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658350" y="5363049"/>
            <a:ext cx="0" cy="1304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Yao’s Protocol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991657" y="24331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27051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925107" y="27053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22246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2224601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6" y="29572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8729" y="2903407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729" y="2903407"/>
                <a:ext cx="122850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Yao’s Protocol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991657" y="24331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27051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925107" y="27053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22246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2224601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6" y="29572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81501" y="293645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1" y="2936456"/>
                <a:ext cx="1228509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248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6925107" y="29572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flipH="1">
                <a:off x="7136292" y="293645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36292" y="2936456"/>
                <a:ext cx="122850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613629" y="4991100"/>
            <a:ext cx="484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Secure against Alice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91000" y="645598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[MohasselFranklin06]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91657" y="16330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191000" y="19050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H="1">
            <a:off x="6925107" y="19052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170316" y="21571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2039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 flipH="1">
            <a:off x="4193497" y="2744731"/>
            <a:ext cx="4555448" cy="1173520"/>
            <a:chOff x="4193497" y="3083166"/>
            <a:chExt cx="4555448" cy="1173520"/>
          </a:xfrm>
        </p:grpSpPr>
        <p:sp>
          <p:nvSpPr>
            <p:cNvPr id="45" name="Rounded Rectangle 44"/>
            <p:cNvSpPr/>
            <p:nvPr/>
          </p:nvSpPr>
          <p:spPr>
            <a:xfrm>
              <a:off x="6014838" y="3291698"/>
              <a:ext cx="933450" cy="8001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Yao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214181" y="3563665"/>
              <a:ext cx="180065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850939" y="3097958"/>
                  <a:ext cx="4857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939" y="3097958"/>
                  <a:ext cx="48577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H="1">
              <a:off x="6948288" y="3563881"/>
              <a:ext cx="180065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flipH="1">
                  <a:off x="7617243" y="3083166"/>
                  <a:ext cx="4857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17243" y="3083166"/>
                  <a:ext cx="48577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flipH="1">
              <a:off x="4193497" y="3815789"/>
              <a:ext cx="180065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404682" y="3795021"/>
                  <a:ext cx="12285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682" y="3795021"/>
                  <a:ext cx="122850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0297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37951" y="7037769"/>
            <a:ext cx="1382464" cy="99707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991657" y="16330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925107" y="19052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6" y="21571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2039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91000" y="645598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[MohasselFranklin06]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5994154" y="295326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27604" y="322523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6948288" y="347735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2029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Eq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81500" y="39984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3998493"/>
                <a:ext cx="1228509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2039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309251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9251" y="4036593"/>
                <a:ext cx="1228509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1980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386369" y="5166090"/>
            <a:ext cx="484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First Yao secure against Alice.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Second Yao secure against Bob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oud 30"/>
          <p:cNvSpPr/>
          <p:nvPr/>
        </p:nvSpPr>
        <p:spPr>
          <a:xfrm>
            <a:off x="9078569" y="1424501"/>
            <a:ext cx="1161290" cy="713052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37951" y="7037769"/>
            <a:ext cx="1382464" cy="99707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91657" y="16330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925107" y="19052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6" y="21571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21891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91000" y="645598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[MohasselFranklin06]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5994154" y="295326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27604" y="322523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6948288" y="347735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2029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Eq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81500" y="39984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3998493"/>
                <a:ext cx="1228509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2189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309251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9251" y="4036593"/>
                <a:ext cx="1228509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1980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135050" y="1581499"/>
                <a:ext cx="97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050" y="1581499"/>
                <a:ext cx="974113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079837" y="5428449"/>
            <a:ext cx="29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58074" y="5284288"/>
            <a:ext cx="2848901" cy="100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/>
              <a:t>Malicious secure.</a:t>
            </a:r>
            <a:br>
              <a:rPr lang="en-US" b="1" dirty="0" smtClean="0"/>
            </a:br>
            <a:r>
              <a:rPr lang="en-US" b="1" dirty="0" smtClean="0"/>
              <a:t>Leaks </a:t>
            </a:r>
            <a:r>
              <a:rPr lang="en-US" b="1" dirty="0"/>
              <a:t>only a single bit!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386369" y="5166090"/>
                <a:ext cx="484444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First Yao secure against Alice.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Second Yao secure against Bob</a:t>
                </a:r>
                <a:endParaRPr lang="en-US" sz="2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Equality leaks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69" y="5166090"/>
                <a:ext cx="4844446" cy="1569660"/>
              </a:xfrm>
              <a:prstGeom prst="rect">
                <a:avLst/>
              </a:prstGeom>
              <a:blipFill rotWithShape="0">
                <a:blip r:embed="rId16"/>
                <a:stretch>
                  <a:fillRect l="-1635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9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065228" y="3981091"/>
                <a:ext cx="27706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28" y="3981091"/>
                <a:ext cx="2770695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310493" y="3927988"/>
                <a:ext cx="27706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93" y="3927988"/>
                <a:ext cx="277069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91471" y="1547672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70047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059686" y="1905216"/>
            <a:ext cx="166608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72115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1000" y="645598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59686" y="3225230"/>
            <a:ext cx="16685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67457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036285" y="3477354"/>
            <a:ext cx="171266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7128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309251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9251" y="4036593"/>
                <a:ext cx="1228509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7079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5973836" y="162413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43871" y="1700072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26236" y="177653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868070" y="275152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50435" y="2827990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20470" y="2903925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102835" y="298039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065228" y="3981091"/>
                <a:ext cx="27706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28" y="3981091"/>
                <a:ext cx="2770695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310493" y="3927988"/>
                <a:ext cx="27706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93" y="3927988"/>
                <a:ext cx="277069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91471" y="1547672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70047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059686" y="1905216"/>
            <a:ext cx="166608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72115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9686" y="3225230"/>
            <a:ext cx="16685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67457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036285" y="3477354"/>
            <a:ext cx="171266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7128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309251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9251" y="4036593"/>
                <a:ext cx="1228509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7079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5973836" y="1624137"/>
            <a:ext cx="933450" cy="8001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43871" y="1700072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26236" y="1776537"/>
            <a:ext cx="933450" cy="8001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868070" y="275152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50435" y="2827990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20470" y="2903925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102835" y="298039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671602" y="5938135"/>
                <a:ext cx="4844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Equality </a:t>
                </a:r>
                <a:r>
                  <a:rPr lang="en-US" dirty="0"/>
                  <a:t>leaks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: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02" y="5938135"/>
                <a:ext cx="4844446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755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4191000" y="645598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458074" y="5504678"/>
                <a:ext cx="3488093" cy="7815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𝒍𝒆𝒂𝒌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𝒃𝒊𝒕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4" y="5504678"/>
                <a:ext cx="3488093" cy="78153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1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6568874" y="2722431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51239" y="2798896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21274" y="2874831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03639" y="2951296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1049235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 </a:t>
            </a: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t>[LindellRiva14,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NeilsenOrlandi08</a:t>
            </a: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Want to execute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  many times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6756444" y="224689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38809" y="232335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08844" y="239929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91209" y="247575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39290" y="2424712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21655" y="250117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91690" y="2577112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74055" y="265357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7537621" y="3167110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60156" y="352028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42521" y="359675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512556" y="367268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94921" y="374915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581389" y="296170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663754" y="303817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733789" y="311410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16154" y="319057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962264" y="319643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044629" y="327290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14664" y="334883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197029" y="342530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413005" y="3809188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10777</TotalTime>
  <Words>341</Words>
  <Application>Microsoft Office PowerPoint</Application>
  <PresentationFormat>Widescreen</PresentationFormat>
  <Paragraphs>244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Wingdings</vt:lpstr>
      <vt:lpstr>Gallery</vt:lpstr>
      <vt:lpstr>Batch Dual Execution</vt:lpstr>
      <vt:lpstr>Yao’s Protocol</vt:lpstr>
      <vt:lpstr>Yao’s Protocol</vt:lpstr>
      <vt:lpstr>Dual Execution</vt:lpstr>
      <vt:lpstr>Dual Execution</vt:lpstr>
      <vt:lpstr>Dual Execution</vt:lpstr>
      <vt:lpstr>Dual Execution</vt:lpstr>
      <vt:lpstr>Dual Execution</vt:lpstr>
      <vt:lpstr>Online – Offline [LindellRiva14,NeilsenOrlandi08]</vt:lpstr>
      <vt:lpstr>Online – Offline [LindellRiva14,NeilsenOrlandi08]</vt:lpstr>
      <vt:lpstr>Online – Offline [LindellRiva14,NeilsenOrlandi08]</vt:lpstr>
      <vt:lpstr>Technical Challenges</vt:lpstr>
      <vt:lpstr>Fastest in all the land *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</dc:title>
  <dc:creator>peter rindal</dc:creator>
  <cp:lastModifiedBy>peter Rindal</cp:lastModifiedBy>
  <cp:revision>93</cp:revision>
  <dcterms:created xsi:type="dcterms:W3CDTF">2016-03-23T21:30:21Z</dcterms:created>
  <dcterms:modified xsi:type="dcterms:W3CDTF">2016-06-04T11:39:07Z</dcterms:modified>
</cp:coreProperties>
</file>