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87" r:id="rId3"/>
    <p:sldId id="308" r:id="rId4"/>
    <p:sldId id="292" r:id="rId5"/>
    <p:sldId id="257" r:id="rId6"/>
    <p:sldId id="278" r:id="rId7"/>
    <p:sldId id="259" r:id="rId8"/>
    <p:sldId id="260" r:id="rId9"/>
    <p:sldId id="261" r:id="rId10"/>
    <p:sldId id="294" r:id="rId11"/>
    <p:sldId id="295" r:id="rId12"/>
    <p:sldId id="313" r:id="rId13"/>
    <p:sldId id="314" r:id="rId14"/>
    <p:sldId id="316" r:id="rId15"/>
    <p:sldId id="297" r:id="rId16"/>
    <p:sldId id="315" r:id="rId17"/>
    <p:sldId id="298" r:id="rId18"/>
    <p:sldId id="299" r:id="rId19"/>
    <p:sldId id="300" r:id="rId20"/>
    <p:sldId id="281" r:id="rId21"/>
    <p:sldId id="318" r:id="rId22"/>
    <p:sldId id="319" r:id="rId23"/>
    <p:sldId id="320" r:id="rId24"/>
    <p:sldId id="321" r:id="rId25"/>
    <p:sldId id="284" r:id="rId26"/>
    <p:sldId id="303" r:id="rId27"/>
    <p:sldId id="304" r:id="rId28"/>
    <p:sldId id="305" r:id="rId29"/>
    <p:sldId id="306" r:id="rId30"/>
    <p:sldId id="307" r:id="rId31"/>
    <p:sldId id="268" r:id="rId32"/>
    <p:sldId id="289" r:id="rId33"/>
    <p:sldId id="312" r:id="rId34"/>
    <p:sldId id="311" r:id="rId35"/>
    <p:sldId id="286" r:id="rId36"/>
    <p:sldId id="270" r:id="rId37"/>
    <p:sldId id="285" r:id="rId38"/>
    <p:sldId id="302" r:id="rId39"/>
    <p:sldId id="288" r:id="rId40"/>
    <p:sldId id="283" r:id="rId41"/>
    <p:sldId id="267" r:id="rId42"/>
    <p:sldId id="301" r:id="rId43"/>
    <p:sldId id="266" r:id="rId44"/>
    <p:sldId id="282" r:id="rId45"/>
    <p:sldId id="296" r:id="rId46"/>
    <p:sldId id="280" r:id="rId47"/>
    <p:sldId id="263" r:id="rId48"/>
    <p:sldId id="293" r:id="rId49"/>
    <p:sldId id="271" r:id="rId50"/>
    <p:sldId id="290" r:id="rId51"/>
    <p:sldId id="291" r:id="rId52"/>
    <p:sldId id="30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E5B34F"/>
    <a:srgbClr val="586EA6"/>
    <a:srgbClr val="F7CCD6"/>
    <a:srgbClr val="B7E1C0"/>
    <a:srgbClr val="86132E"/>
    <a:srgbClr val="E1DFDB"/>
    <a:srgbClr val="000000"/>
    <a:srgbClr val="E6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7293" autoAdjust="0"/>
  </p:normalViewPr>
  <p:slideViewPr>
    <p:cSldViewPr snapToGrid="0">
      <p:cViewPr varScale="1">
        <p:scale>
          <a:sx n="108" d="100"/>
          <a:sy n="108" d="100"/>
        </p:scale>
        <p:origin x="8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8425" cmpd="sng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8425" cmpd="sng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</c:dPt>
          <c:xVal>
            <c:numRef>
              <c:f>Sheet1!$C$5:$G$5</c:f>
              <c:numCache>
                <c:formatCode>General</c:formatCode>
                <c:ptCount val="5"/>
                <c:pt idx="0">
                  <c:v>2009</c:v>
                </c:pt>
                <c:pt idx="1">
                  <c:v>2012</c:v>
                </c:pt>
                <c:pt idx="2">
                  <c:v>2013</c:v>
                </c:pt>
                <c:pt idx="3">
                  <c:v>2015</c:v>
                </c:pt>
                <c:pt idx="4">
                  <c:v>2016</c:v>
                </c:pt>
              </c:numCache>
            </c:numRef>
          </c:xVal>
          <c:yVal>
            <c:numRef>
              <c:f>Sheet1!$C$9:$G$9</c:f>
              <c:numCache>
                <c:formatCode>General</c:formatCode>
                <c:ptCount val="5"/>
                <c:pt idx="0">
                  <c:v>18000000</c:v>
                </c:pt>
                <c:pt idx="1">
                  <c:v>3400</c:v>
                </c:pt>
                <c:pt idx="2">
                  <c:v>800</c:v>
                </c:pt>
                <c:pt idx="3">
                  <c:v>81</c:v>
                </c:pt>
                <c:pt idx="4">
                  <c:v>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426760"/>
        <c:axId val="338431464"/>
      </c:scatterChart>
      <c:valAx>
        <c:axId val="338426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431464"/>
        <c:crosses val="autoZero"/>
        <c:crossBetween val="midCat"/>
      </c:valAx>
      <c:valAx>
        <c:axId val="338431464"/>
        <c:scaling>
          <c:logBase val="10"/>
          <c:orientation val="minMax"/>
          <c:max val="100000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426760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8425" cmpd="sng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8425" cmpd="sng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</c:dPt>
          <c:xVal>
            <c:numRef>
              <c:f>Sheet1!$C$5:$G$5</c:f>
              <c:numCache>
                <c:formatCode>General</c:formatCode>
                <c:ptCount val="5"/>
                <c:pt idx="0">
                  <c:v>2009</c:v>
                </c:pt>
                <c:pt idx="1">
                  <c:v>2012</c:v>
                </c:pt>
                <c:pt idx="2">
                  <c:v>2013</c:v>
                </c:pt>
                <c:pt idx="3">
                  <c:v>2015</c:v>
                </c:pt>
                <c:pt idx="4">
                  <c:v>2016</c:v>
                </c:pt>
              </c:numCache>
            </c:numRef>
          </c:xVal>
          <c:yVal>
            <c:numRef>
              <c:f>Sheet1!$C$9:$G$9</c:f>
              <c:numCache>
                <c:formatCode>General</c:formatCode>
                <c:ptCount val="5"/>
                <c:pt idx="0">
                  <c:v>18000000</c:v>
                </c:pt>
                <c:pt idx="1">
                  <c:v>3400</c:v>
                </c:pt>
                <c:pt idx="2">
                  <c:v>800</c:v>
                </c:pt>
                <c:pt idx="3">
                  <c:v>81</c:v>
                </c:pt>
                <c:pt idx="4">
                  <c:v>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095120"/>
        <c:axId val="459093944"/>
      </c:scatterChart>
      <c:valAx>
        <c:axId val="45909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093944"/>
        <c:crosses val="autoZero"/>
        <c:crossBetween val="midCat"/>
      </c:valAx>
      <c:valAx>
        <c:axId val="459093944"/>
        <c:scaling>
          <c:logBase val="10"/>
          <c:orientation val="minMax"/>
          <c:max val="100000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095120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8425" cmpd="sng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8425" cmpd="sng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76200" cap="rnd">
                <a:solidFill>
                  <a:schemeClr val="accent1"/>
                </a:solidFill>
                <a:round/>
              </a:ln>
              <a:effectLst/>
            </c:spPr>
          </c:dPt>
          <c:xVal>
            <c:numRef>
              <c:f>Sheet1!$C$5:$G$5</c:f>
              <c:numCache>
                <c:formatCode>General</c:formatCode>
                <c:ptCount val="5"/>
                <c:pt idx="0">
                  <c:v>2009</c:v>
                </c:pt>
                <c:pt idx="1">
                  <c:v>2012</c:v>
                </c:pt>
                <c:pt idx="2">
                  <c:v>2013</c:v>
                </c:pt>
                <c:pt idx="3">
                  <c:v>2015</c:v>
                </c:pt>
                <c:pt idx="4">
                  <c:v>2016</c:v>
                </c:pt>
              </c:numCache>
            </c:numRef>
          </c:xVal>
          <c:yVal>
            <c:numRef>
              <c:f>Sheet1!$C$9:$G$9</c:f>
              <c:numCache>
                <c:formatCode>General</c:formatCode>
                <c:ptCount val="5"/>
                <c:pt idx="0">
                  <c:v>18000000</c:v>
                </c:pt>
                <c:pt idx="1">
                  <c:v>3400</c:v>
                </c:pt>
                <c:pt idx="2">
                  <c:v>800</c:v>
                </c:pt>
                <c:pt idx="3">
                  <c:v>81</c:v>
                </c:pt>
                <c:pt idx="4">
                  <c:v>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412432"/>
        <c:axId val="403410864"/>
      </c:scatterChart>
      <c:valAx>
        <c:axId val="40341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410864"/>
        <c:crosses val="autoZero"/>
        <c:crossBetween val="midCat"/>
      </c:valAx>
      <c:valAx>
        <c:axId val="403410864"/>
        <c:scaling>
          <c:logBase val="10"/>
          <c:orientation val="minMax"/>
          <c:max val="100000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412432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334E-7F0A-4CBC-A75A-F59CE5EA3D8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4E0-2D88-4B03-AD51-4CBE56D6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254C-D174-4853-8C99-8194EC3794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4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254C-D174-4853-8C99-8194EC3794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254C-D174-4853-8C99-8194EC3794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3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254C-D174-4853-8C99-8194EC3794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formalize this notion of security against arbitrarily malicious </a:t>
            </a:r>
            <a:r>
              <a:rPr lang="en-US" dirty="0" err="1" smtClean="0"/>
              <a:t>adv</a:t>
            </a:r>
            <a:r>
              <a:rPr lang="en-US" dirty="0" smtClean="0"/>
              <a:t> by saying</a:t>
            </a:r>
          </a:p>
          <a:p>
            <a:endParaRPr lang="en-US" dirty="0" smtClean="0"/>
          </a:p>
          <a:p>
            <a:r>
              <a:rPr lang="en-US" dirty="0" smtClean="0"/>
              <a:t>For all adv. Bob, there should exist a simulator which can generate bob’s view of the protocol. That is, the messages that bob sees and sends. </a:t>
            </a:r>
          </a:p>
          <a:p>
            <a:endParaRPr lang="en-US" dirty="0" smtClean="0"/>
          </a:p>
          <a:p>
            <a:r>
              <a:rPr lang="en-US" dirty="0" smtClean="0"/>
              <a:t>Crucially, this simulation should only depend on bob's input y and the final result.</a:t>
            </a:r>
          </a:p>
          <a:p>
            <a:endParaRPr lang="en-US" dirty="0" smtClean="0"/>
          </a:p>
          <a:p>
            <a:r>
              <a:rPr lang="en-US" dirty="0" smtClean="0"/>
              <a:t>In this way, we can formally say that bob can not learn any additional information about Alice's input x…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254C-D174-4853-8C99-8194EC379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can use this garbled x along with  the garbled f to securely evaluate the function and obtain a</a:t>
            </a:r>
            <a:r>
              <a:rPr lang="en-US" baseline="0" dirty="0" smtClean="0"/>
              <a:t> garbled output </a:t>
            </a:r>
            <a:r>
              <a:rPr lang="en-US" dirty="0" smtClean="0"/>
              <a:t>encoding of f(</a:t>
            </a:r>
            <a:r>
              <a:rPr lang="en-US" dirty="0" err="1" smtClean="0"/>
              <a:t>x,y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We will use the notation f(</a:t>
            </a:r>
            <a:r>
              <a:rPr lang="en-US" dirty="0" err="1" smtClean="0"/>
              <a:t>x,y</a:t>
            </a:r>
            <a:r>
              <a:rPr lang="en-US" dirty="0" smtClean="0"/>
              <a:t>) in the box to denote this garbled output encoding. </a:t>
            </a:r>
          </a:p>
          <a:p>
            <a:endParaRPr lang="en-US" dirty="0" smtClean="0"/>
          </a:p>
          <a:p>
            <a:r>
              <a:rPr lang="en-US" dirty="0" smtClean="0"/>
              <a:t>Furthermore, because bob generated the garbled f, he knows the full set of output encodings denoted by the dot in the box</a:t>
            </a:r>
          </a:p>
          <a:p>
            <a:endParaRPr lang="en-US" dirty="0" smtClean="0"/>
          </a:p>
          <a:p>
            <a:r>
              <a:rPr lang="en-US" dirty="0" smtClean="0"/>
              <a:t>There are several important security properties that we get from this protocol, name …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Lets zoom out on this protocol and summarize a little.</a:t>
            </a:r>
          </a:p>
          <a:p>
            <a:endParaRPr lang="en-US" dirty="0" smtClean="0"/>
          </a:p>
          <a:p>
            <a:r>
              <a:rPr lang="en-US" dirty="0" smtClean="0"/>
              <a:t>Bob provides a function f with his input y hard coded. </a:t>
            </a:r>
          </a:p>
          <a:p>
            <a:endParaRPr lang="en-US" dirty="0" smtClean="0"/>
          </a:p>
          <a:p>
            <a:r>
              <a:rPr lang="en-US" dirty="0" smtClean="0"/>
              <a:t>Alice provides her input x and receives this authenticated output encoding f(</a:t>
            </a:r>
            <a:r>
              <a:rPr lang="en-US" dirty="0" err="1" smtClean="0"/>
              <a:t>x,y</a:t>
            </a:r>
            <a:r>
              <a:rPr lang="en-US" dirty="0" smtClean="0"/>
              <a:t>) in the box. </a:t>
            </a:r>
          </a:p>
          <a:p>
            <a:endParaRPr lang="en-US" dirty="0" smtClean="0"/>
          </a:p>
          <a:p>
            <a:r>
              <a:rPr lang="en-US" dirty="0" smtClean="0"/>
              <a:t>Furthermore, Alice can not forge any other output encoding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major short coming’s of Yao’s protocol</a:t>
            </a:r>
            <a:r>
              <a:rPr lang="en-US" baseline="0" dirty="0" smtClean="0"/>
              <a:t> is that it is not secure against a malicious Bob who provides the wrong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Shown here, Bob inputs the function g which is only a function of </a:t>
            </a:r>
            <a:r>
              <a:rPr lang="en-US" baseline="0" dirty="0" err="1" smtClean="0"/>
              <a:t>alice’s</a:t>
            </a:r>
            <a:r>
              <a:rPr lang="en-US" baseline="0" dirty="0" smtClean="0"/>
              <a:t>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Furthermore, there are only mild restrictions on what g can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fact, Bob can have g simply output </a:t>
            </a:r>
            <a:r>
              <a:rPr lang="en-US" baseline="0" dirty="0" err="1" smtClean="0"/>
              <a:t>alice’s</a:t>
            </a:r>
            <a:r>
              <a:rPr lang="en-US" baseline="0" dirty="0" smtClean="0"/>
              <a:t> input.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in the larger context in which the protocol runs ever allows bob to see the output, Alice looses all privacy.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Furthermore, correctness is definitely violated as Alice thought she held an output encoding of f(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simply output x may be detectable, in general Bob can be clever and mask how he may be learning addition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59174" y="3531204"/>
            <a:ext cx="97956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94890"/>
            <a:ext cx="9603275" cy="4658285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31281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52614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69489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.png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21" Type="http://schemas.openxmlformats.org/officeDocument/2006/relationships/image" Target="../media/image55.png"/><Relationship Id="rId7" Type="http://schemas.openxmlformats.org/officeDocument/2006/relationships/image" Target="../media/image120.png"/><Relationship Id="rId12" Type="http://schemas.openxmlformats.org/officeDocument/2006/relationships/image" Target="../media/image42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7.xml"/><Relationship Id="rId6" Type="http://schemas.openxmlformats.org/officeDocument/2006/relationships/image" Target="../media/image411.png"/><Relationship Id="rId11" Type="http://schemas.openxmlformats.org/officeDocument/2006/relationships/image" Target="../media/image41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19" Type="http://schemas.openxmlformats.org/officeDocument/2006/relationships/image" Target="../media/image53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42.png"/><Relationship Id="rId18" Type="http://schemas.openxmlformats.org/officeDocument/2006/relationships/image" Target="../media/image60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55.png"/><Relationship Id="rId7" Type="http://schemas.openxmlformats.org/officeDocument/2006/relationships/image" Target="../media/image411.png"/><Relationship Id="rId12" Type="http://schemas.openxmlformats.org/officeDocument/2006/relationships/image" Target="../media/image43.png"/><Relationship Id="rId17" Type="http://schemas.openxmlformats.org/officeDocument/2006/relationships/image" Target="../media/image59.png"/><Relationship Id="rId25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20" Type="http://schemas.openxmlformats.org/officeDocument/2006/relationships/image" Target="../media/image61.png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5" Type="http://schemas.openxmlformats.org/officeDocument/2006/relationships/image" Target="../media/image33.png"/><Relationship Id="rId15" Type="http://schemas.openxmlformats.org/officeDocument/2006/relationships/image" Target="../media/image58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130.png"/><Relationship Id="rId14" Type="http://schemas.openxmlformats.org/officeDocument/2006/relationships/image" Target="../media/image3.png"/><Relationship Id="rId27" Type="http://schemas.openxmlformats.org/officeDocument/2006/relationships/image" Target="../media/image20.png"/><Relationship Id="rId30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3.png"/><Relationship Id="rId18" Type="http://schemas.openxmlformats.org/officeDocument/2006/relationships/image" Target="../media/image6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55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5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tags" Target="../tags/tag9.xml"/><Relationship Id="rId6" Type="http://schemas.openxmlformats.org/officeDocument/2006/relationships/image" Target="../media/image281.png"/><Relationship Id="rId11" Type="http://schemas.openxmlformats.org/officeDocument/2006/relationships/image" Target="../media/image44.png"/><Relationship Id="rId5" Type="http://schemas.openxmlformats.org/officeDocument/2006/relationships/image" Target="../media/image28.png"/><Relationship Id="rId15" Type="http://schemas.openxmlformats.org/officeDocument/2006/relationships/image" Target="../media/image3.png"/><Relationship Id="rId28" Type="http://schemas.openxmlformats.org/officeDocument/2006/relationships/image" Target="../media/image63.png"/><Relationship Id="rId10" Type="http://schemas.openxmlformats.org/officeDocument/2006/relationships/image" Target="../media/image130.png"/><Relationship Id="rId19" Type="http://schemas.openxmlformats.org/officeDocument/2006/relationships/image" Target="../media/image53.png"/><Relationship Id="rId4" Type="http://schemas.openxmlformats.org/officeDocument/2006/relationships/image" Target="../media/image56.png"/><Relationship Id="rId9" Type="http://schemas.openxmlformats.org/officeDocument/2006/relationships/image" Target="../media/image120.png"/><Relationship Id="rId14" Type="http://schemas.openxmlformats.org/officeDocument/2006/relationships/image" Target="../media/image42.png"/><Relationship Id="rId27" Type="http://schemas.openxmlformats.org/officeDocument/2006/relationships/image" Target="../media/image20.png"/><Relationship Id="rId30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3.png"/><Relationship Id="rId18" Type="http://schemas.openxmlformats.org/officeDocument/2006/relationships/image" Target="../media/image60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5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5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tags" Target="../tags/tag10.xml"/><Relationship Id="rId6" Type="http://schemas.openxmlformats.org/officeDocument/2006/relationships/image" Target="../media/image281.png"/><Relationship Id="rId11" Type="http://schemas.openxmlformats.org/officeDocument/2006/relationships/image" Target="../media/image44.png"/><Relationship Id="rId5" Type="http://schemas.openxmlformats.org/officeDocument/2006/relationships/image" Target="../media/image28.png"/><Relationship Id="rId15" Type="http://schemas.openxmlformats.org/officeDocument/2006/relationships/image" Target="../media/image3.png"/><Relationship Id="rId28" Type="http://schemas.openxmlformats.org/officeDocument/2006/relationships/image" Target="../media/image63.png"/><Relationship Id="rId10" Type="http://schemas.openxmlformats.org/officeDocument/2006/relationships/image" Target="../media/image130.png"/><Relationship Id="rId19" Type="http://schemas.openxmlformats.org/officeDocument/2006/relationships/image" Target="../media/image53.png"/><Relationship Id="rId31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120.png"/><Relationship Id="rId14" Type="http://schemas.openxmlformats.org/officeDocument/2006/relationships/image" Target="../media/image42.png"/><Relationship Id="rId27" Type="http://schemas.openxmlformats.org/officeDocument/2006/relationships/image" Target="../media/image20.png"/><Relationship Id="rId30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9" Type="http://schemas.openxmlformats.org/officeDocument/2006/relationships/image" Target="../media/image101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81.png"/><Relationship Id="rId34" Type="http://schemas.openxmlformats.org/officeDocument/2006/relationships/image" Target="../media/image95.png"/><Relationship Id="rId42" Type="http://schemas.openxmlformats.org/officeDocument/2006/relationships/image" Target="../media/image104.png"/><Relationship Id="rId47" Type="http://schemas.openxmlformats.org/officeDocument/2006/relationships/image" Target="../media/image109.png"/><Relationship Id="rId50" Type="http://schemas.openxmlformats.org/officeDocument/2006/relationships/image" Target="../media/image113.png"/><Relationship Id="rId55" Type="http://schemas.openxmlformats.org/officeDocument/2006/relationships/image" Target="../media/image62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90.png"/><Relationship Id="rId41" Type="http://schemas.openxmlformats.org/officeDocument/2006/relationships/image" Target="../media/image103.png"/><Relationship Id="rId54" Type="http://schemas.openxmlformats.org/officeDocument/2006/relationships/image" Target="../media/image117.png"/><Relationship Id="rId1" Type="http://schemas.openxmlformats.org/officeDocument/2006/relationships/tags" Target="../tags/tag11.xml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2.png"/><Relationship Id="rId45" Type="http://schemas.openxmlformats.org/officeDocument/2006/relationships/image" Target="../media/image107.png"/><Relationship Id="rId53" Type="http://schemas.openxmlformats.org/officeDocument/2006/relationships/image" Target="../media/image116.png"/><Relationship Id="rId5" Type="http://schemas.openxmlformats.org/officeDocument/2006/relationships/image" Target="../media/image3.png"/><Relationship Id="rId15" Type="http://schemas.openxmlformats.org/officeDocument/2006/relationships/image" Target="../media/image75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49" Type="http://schemas.openxmlformats.org/officeDocument/2006/relationships/image" Target="../media/image112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2.png"/><Relationship Id="rId44" Type="http://schemas.openxmlformats.org/officeDocument/2006/relationships/image" Target="../media/image106.png"/><Relationship Id="rId52" Type="http://schemas.openxmlformats.org/officeDocument/2006/relationships/image" Target="../media/image115.png"/><Relationship Id="rId4" Type="http://schemas.openxmlformats.org/officeDocument/2006/relationships/image" Target="../media/image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5.png"/><Relationship Id="rId48" Type="http://schemas.openxmlformats.org/officeDocument/2006/relationships/image" Target="../media/image111.png"/><Relationship Id="rId8" Type="http://schemas.openxmlformats.org/officeDocument/2006/relationships/image" Target="../media/image68.png"/><Relationship Id="rId51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9" Type="http://schemas.openxmlformats.org/officeDocument/2006/relationships/image" Target="../media/image101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81.png"/><Relationship Id="rId34" Type="http://schemas.openxmlformats.org/officeDocument/2006/relationships/image" Target="../media/image95.png"/><Relationship Id="rId42" Type="http://schemas.openxmlformats.org/officeDocument/2006/relationships/image" Target="../media/image104.png"/><Relationship Id="rId47" Type="http://schemas.openxmlformats.org/officeDocument/2006/relationships/image" Target="../media/image109.png"/><Relationship Id="rId50" Type="http://schemas.openxmlformats.org/officeDocument/2006/relationships/image" Target="../media/image113.png"/><Relationship Id="rId63" Type="http://schemas.openxmlformats.org/officeDocument/2006/relationships/image" Target="../media/image127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90.png"/><Relationship Id="rId41" Type="http://schemas.openxmlformats.org/officeDocument/2006/relationships/image" Target="../media/image103.png"/><Relationship Id="rId54" Type="http://schemas.openxmlformats.org/officeDocument/2006/relationships/image" Target="../media/image117.png"/><Relationship Id="rId1" Type="http://schemas.openxmlformats.org/officeDocument/2006/relationships/tags" Target="../tags/tag12.xml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2.png"/><Relationship Id="rId45" Type="http://schemas.openxmlformats.org/officeDocument/2006/relationships/image" Target="../media/image107.png"/><Relationship Id="rId53" Type="http://schemas.openxmlformats.org/officeDocument/2006/relationships/image" Target="../media/image116.png"/><Relationship Id="rId5" Type="http://schemas.openxmlformats.org/officeDocument/2006/relationships/image" Target="../media/image3.png"/><Relationship Id="rId15" Type="http://schemas.openxmlformats.org/officeDocument/2006/relationships/image" Target="../media/image75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49" Type="http://schemas.openxmlformats.org/officeDocument/2006/relationships/image" Target="../media/image112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2.png"/><Relationship Id="rId44" Type="http://schemas.openxmlformats.org/officeDocument/2006/relationships/image" Target="../media/image106.png"/><Relationship Id="rId52" Type="http://schemas.openxmlformats.org/officeDocument/2006/relationships/image" Target="../media/image115.png"/><Relationship Id="rId4" Type="http://schemas.openxmlformats.org/officeDocument/2006/relationships/image" Target="../media/image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5.png"/><Relationship Id="rId48" Type="http://schemas.openxmlformats.org/officeDocument/2006/relationships/image" Target="../media/image111.png"/><Relationship Id="rId8" Type="http://schemas.openxmlformats.org/officeDocument/2006/relationships/image" Target="../media/image68.png"/><Relationship Id="rId51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32.png"/><Relationship Id="rId26" Type="http://schemas.openxmlformats.org/officeDocument/2006/relationships/image" Target="../media/image141.png"/><Relationship Id="rId39" Type="http://schemas.openxmlformats.org/officeDocument/2006/relationships/image" Target="../media/image154.png"/><Relationship Id="rId21" Type="http://schemas.openxmlformats.org/officeDocument/2006/relationships/image" Target="../media/image135.png"/><Relationship Id="rId34" Type="http://schemas.openxmlformats.org/officeDocument/2006/relationships/image" Target="../media/image149.png"/><Relationship Id="rId42" Type="http://schemas.openxmlformats.org/officeDocument/2006/relationships/image" Target="../media/image157.png"/><Relationship Id="rId47" Type="http://schemas.openxmlformats.org/officeDocument/2006/relationships/image" Target="../media/image162.png"/><Relationship Id="rId50" Type="http://schemas.openxmlformats.org/officeDocument/2006/relationships/image" Target="../media/image165.png"/><Relationship Id="rId55" Type="http://schemas.openxmlformats.org/officeDocument/2006/relationships/image" Target="../media/image1180.png"/><Relationship Id="rId63" Type="http://schemas.openxmlformats.org/officeDocument/2006/relationships/image" Target="../media/image127.png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png"/><Relationship Id="rId20" Type="http://schemas.openxmlformats.org/officeDocument/2006/relationships/image" Target="../media/image134.png"/><Relationship Id="rId29" Type="http://schemas.openxmlformats.org/officeDocument/2006/relationships/image" Target="../media/image144.png"/><Relationship Id="rId41" Type="http://schemas.openxmlformats.org/officeDocument/2006/relationships/image" Target="../media/image156.png"/><Relationship Id="rId62" Type="http://schemas.openxmlformats.org/officeDocument/2006/relationships/image" Target="../media/image1260.png"/><Relationship Id="rId1" Type="http://schemas.openxmlformats.org/officeDocument/2006/relationships/tags" Target="../tags/tag13.xml"/><Relationship Id="rId6" Type="http://schemas.openxmlformats.org/officeDocument/2006/relationships/image" Target="../media/image110.png"/><Relationship Id="rId11" Type="http://schemas.openxmlformats.org/officeDocument/2006/relationships/image" Target="../media/image123.png"/><Relationship Id="rId24" Type="http://schemas.openxmlformats.org/officeDocument/2006/relationships/image" Target="../media/image138.png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60.png"/><Relationship Id="rId58" Type="http://schemas.openxmlformats.org/officeDocument/2006/relationships/image" Target="../media/image1220.png"/><Relationship Id="rId5" Type="http://schemas.openxmlformats.org/officeDocument/2006/relationships/image" Target="../media/image100.png"/><Relationship Id="rId15" Type="http://schemas.openxmlformats.org/officeDocument/2006/relationships/image" Target="../media/image128.png"/><Relationship Id="rId23" Type="http://schemas.openxmlformats.org/officeDocument/2006/relationships/image" Target="../media/image137.pn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49" Type="http://schemas.openxmlformats.org/officeDocument/2006/relationships/image" Target="../media/image164.png"/><Relationship Id="rId57" Type="http://schemas.openxmlformats.org/officeDocument/2006/relationships/image" Target="../media/image1210.png"/><Relationship Id="rId61" Type="http://schemas.openxmlformats.org/officeDocument/2006/relationships/image" Target="../media/image1250.png"/><Relationship Id="rId10" Type="http://schemas.openxmlformats.org/officeDocument/2006/relationships/image" Target="../media/image122.png"/><Relationship Id="rId19" Type="http://schemas.openxmlformats.org/officeDocument/2006/relationships/image" Target="../media/image133.png"/><Relationship Id="rId31" Type="http://schemas.openxmlformats.org/officeDocument/2006/relationships/image" Target="../media/image146.png"/><Relationship Id="rId44" Type="http://schemas.openxmlformats.org/officeDocument/2006/relationships/image" Target="../media/image159.png"/><Relationship Id="rId52" Type="http://schemas.openxmlformats.org/officeDocument/2006/relationships/image" Target="../media/image3.png"/><Relationship Id="rId60" Type="http://schemas.openxmlformats.org/officeDocument/2006/relationships/image" Target="../media/image1240.png"/><Relationship Id="rId4" Type="http://schemas.openxmlformats.org/officeDocument/2006/relationships/image" Target="../media/image82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6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image" Target="../media/image163.png"/><Relationship Id="rId56" Type="http://schemas.openxmlformats.org/officeDocument/2006/relationships/image" Target="../media/image1190.png"/><Relationship Id="rId64" Type="http://schemas.openxmlformats.org/officeDocument/2006/relationships/image" Target="../media/image821.png"/><Relationship Id="rId8" Type="http://schemas.openxmlformats.org/officeDocument/2006/relationships/image" Target="../media/image119.png"/><Relationship Id="rId51" Type="http://schemas.openxmlformats.org/officeDocument/2006/relationships/image" Target="../media/image4.png"/><Relationship Id="rId3" Type="http://schemas.openxmlformats.org/officeDocument/2006/relationships/image" Target="../media/image64.png"/><Relationship Id="rId12" Type="http://schemas.openxmlformats.org/officeDocument/2006/relationships/image" Target="../media/image124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8.png"/><Relationship Id="rId38" Type="http://schemas.openxmlformats.org/officeDocument/2006/relationships/image" Target="../media/image153.png"/><Relationship Id="rId46" Type="http://schemas.openxmlformats.org/officeDocument/2006/relationships/image" Target="../media/image161.png"/><Relationship Id="rId59" Type="http://schemas.openxmlformats.org/officeDocument/2006/relationships/image" Target="../media/image12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8.png"/><Relationship Id="rId39" Type="http://schemas.openxmlformats.org/officeDocument/2006/relationships/image" Target="../media/image102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42" Type="http://schemas.openxmlformats.org/officeDocument/2006/relationships/image" Target="../media/image105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1190.png"/><Relationship Id="rId63" Type="http://schemas.openxmlformats.org/officeDocument/2006/relationships/image" Target="../media/image1240.png"/><Relationship Id="rId68" Type="http://schemas.openxmlformats.org/officeDocument/2006/relationships/image" Target="../media/image1360.png"/><Relationship Id="rId7" Type="http://schemas.openxmlformats.org/officeDocument/2006/relationships/image" Target="../media/image68.png"/><Relationship Id="rId71" Type="http://schemas.openxmlformats.org/officeDocument/2006/relationships/image" Target="../media/image1280.png"/><Relationship Id="rId2" Type="http://schemas.openxmlformats.org/officeDocument/2006/relationships/image" Target="../media/image4.png"/><Relationship Id="rId16" Type="http://schemas.openxmlformats.org/officeDocument/2006/relationships/image" Target="../media/image77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3" Type="http://schemas.openxmlformats.org/officeDocument/2006/relationships/image" Target="../media/image117.png"/><Relationship Id="rId58" Type="http://schemas.openxmlformats.org/officeDocument/2006/relationships/image" Target="../media/image1290.png"/><Relationship Id="rId66" Type="http://schemas.openxmlformats.org/officeDocument/2006/relationships/image" Target="../media/image1340.png"/><Relationship Id="rId15" Type="http://schemas.openxmlformats.org/officeDocument/2006/relationships/image" Target="../media/image76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49" Type="http://schemas.openxmlformats.org/officeDocument/2006/relationships/image" Target="../media/image113.png"/><Relationship Id="rId57" Type="http://schemas.openxmlformats.org/officeDocument/2006/relationships/image" Target="../media/image1220.png"/><Relationship Id="rId61" Type="http://schemas.openxmlformats.org/officeDocument/2006/relationships/image" Target="../media/image1330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3.png"/><Relationship Id="rId44" Type="http://schemas.openxmlformats.org/officeDocument/2006/relationships/image" Target="../media/image107.png"/><Relationship Id="rId52" Type="http://schemas.openxmlformats.org/officeDocument/2006/relationships/image" Target="../media/image116.png"/><Relationship Id="rId60" Type="http://schemas.openxmlformats.org/officeDocument/2006/relationships/image" Target="../media/image1320.png"/><Relationship Id="rId65" Type="http://schemas.openxmlformats.org/officeDocument/2006/relationships/image" Target="../media/image126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43" Type="http://schemas.openxmlformats.org/officeDocument/2006/relationships/image" Target="../media/image106.png"/><Relationship Id="rId48" Type="http://schemas.openxmlformats.org/officeDocument/2006/relationships/image" Target="../media/image112.png"/><Relationship Id="rId56" Type="http://schemas.openxmlformats.org/officeDocument/2006/relationships/image" Target="../media/image1210.png"/><Relationship Id="rId64" Type="http://schemas.openxmlformats.org/officeDocument/2006/relationships/image" Target="../media/image1250.png"/><Relationship Id="rId69" Type="http://schemas.openxmlformats.org/officeDocument/2006/relationships/image" Target="../media/image1370.png"/><Relationship Id="rId8" Type="http://schemas.openxmlformats.org/officeDocument/2006/relationships/image" Target="../media/image69.png"/><Relationship Id="rId51" Type="http://schemas.openxmlformats.org/officeDocument/2006/relationships/image" Target="../media/image115.png"/><Relationship Id="rId3" Type="http://schemas.openxmlformats.org/officeDocument/2006/relationships/image" Target="../media/image3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59" Type="http://schemas.openxmlformats.org/officeDocument/2006/relationships/image" Target="../media/image1311.png"/><Relationship Id="rId67" Type="http://schemas.openxmlformats.org/officeDocument/2006/relationships/image" Target="../media/image1350.png"/><Relationship Id="rId20" Type="http://schemas.openxmlformats.org/officeDocument/2006/relationships/image" Target="../media/image81.png"/><Relationship Id="rId41" Type="http://schemas.openxmlformats.org/officeDocument/2006/relationships/image" Target="../media/image104.png"/><Relationship Id="rId54" Type="http://schemas.openxmlformats.org/officeDocument/2006/relationships/image" Target="../media/image1180.png"/><Relationship Id="rId62" Type="http://schemas.openxmlformats.org/officeDocument/2006/relationships/image" Target="../media/image1230.png"/><Relationship Id="rId70" Type="http://schemas.openxmlformats.org/officeDocument/2006/relationships/image" Target="../media/image12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8.png"/><Relationship Id="rId39" Type="http://schemas.openxmlformats.org/officeDocument/2006/relationships/image" Target="../media/image102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42" Type="http://schemas.openxmlformats.org/officeDocument/2006/relationships/image" Target="../media/image105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1190.png"/><Relationship Id="rId63" Type="http://schemas.openxmlformats.org/officeDocument/2006/relationships/image" Target="../media/image1390.png"/><Relationship Id="rId68" Type="http://schemas.openxmlformats.org/officeDocument/2006/relationships/image" Target="../media/image1450.png"/><Relationship Id="rId76" Type="http://schemas.openxmlformats.org/officeDocument/2006/relationships/image" Target="../media/image1490.png"/><Relationship Id="rId7" Type="http://schemas.openxmlformats.org/officeDocument/2006/relationships/image" Target="../media/image68.png"/><Relationship Id="rId71" Type="http://schemas.openxmlformats.org/officeDocument/2006/relationships/image" Target="../media/image1230.png"/><Relationship Id="rId2" Type="http://schemas.openxmlformats.org/officeDocument/2006/relationships/image" Target="../media/image4.png"/><Relationship Id="rId16" Type="http://schemas.openxmlformats.org/officeDocument/2006/relationships/image" Target="../media/image77.png"/><Relationship Id="rId29" Type="http://schemas.openxmlformats.org/officeDocument/2006/relationships/image" Target="../media/image91.png"/><Relationship Id="rId11" Type="http://schemas.openxmlformats.org/officeDocument/2006/relationships/image" Target="../media/image72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3" Type="http://schemas.openxmlformats.org/officeDocument/2006/relationships/image" Target="../media/image117.png"/><Relationship Id="rId58" Type="http://schemas.openxmlformats.org/officeDocument/2006/relationships/image" Target="../media/image1290.png"/><Relationship Id="rId66" Type="http://schemas.openxmlformats.org/officeDocument/2006/relationships/image" Target="../media/image1430.png"/><Relationship Id="rId74" Type="http://schemas.openxmlformats.org/officeDocument/2006/relationships/image" Target="../media/image1260.png"/><Relationship Id="rId79" Type="http://schemas.openxmlformats.org/officeDocument/2006/relationships/image" Target="../media/image1520.png"/><Relationship Id="rId61" Type="http://schemas.openxmlformats.org/officeDocument/2006/relationships/image" Target="../media/image1330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3.png"/><Relationship Id="rId44" Type="http://schemas.openxmlformats.org/officeDocument/2006/relationships/image" Target="../media/image107.png"/><Relationship Id="rId52" Type="http://schemas.openxmlformats.org/officeDocument/2006/relationships/image" Target="../media/image116.png"/><Relationship Id="rId60" Type="http://schemas.openxmlformats.org/officeDocument/2006/relationships/image" Target="../media/image1320.png"/><Relationship Id="rId65" Type="http://schemas.openxmlformats.org/officeDocument/2006/relationships/image" Target="../media/image1420.png"/><Relationship Id="rId73" Type="http://schemas.openxmlformats.org/officeDocument/2006/relationships/image" Target="../media/image1250.png"/><Relationship Id="rId78" Type="http://schemas.openxmlformats.org/officeDocument/2006/relationships/image" Target="../media/image1511.png"/><Relationship Id="rId81" Type="http://schemas.openxmlformats.org/officeDocument/2006/relationships/image" Target="../media/image128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43" Type="http://schemas.openxmlformats.org/officeDocument/2006/relationships/image" Target="../media/image106.png"/><Relationship Id="rId48" Type="http://schemas.openxmlformats.org/officeDocument/2006/relationships/image" Target="../media/image112.png"/><Relationship Id="rId56" Type="http://schemas.openxmlformats.org/officeDocument/2006/relationships/image" Target="../media/image1210.png"/><Relationship Id="rId64" Type="http://schemas.openxmlformats.org/officeDocument/2006/relationships/image" Target="../media/image1410.png"/><Relationship Id="rId69" Type="http://schemas.openxmlformats.org/officeDocument/2006/relationships/image" Target="../media/image1460.png"/><Relationship Id="rId77" Type="http://schemas.openxmlformats.org/officeDocument/2006/relationships/image" Target="../media/image1500.png"/><Relationship Id="rId8" Type="http://schemas.openxmlformats.org/officeDocument/2006/relationships/image" Target="../media/image69.png"/><Relationship Id="rId51" Type="http://schemas.openxmlformats.org/officeDocument/2006/relationships/image" Target="../media/image115.png"/><Relationship Id="rId72" Type="http://schemas.openxmlformats.org/officeDocument/2006/relationships/image" Target="../media/image1240.png"/><Relationship Id="rId80" Type="http://schemas.openxmlformats.org/officeDocument/2006/relationships/image" Target="../media/image127.png"/><Relationship Id="rId3" Type="http://schemas.openxmlformats.org/officeDocument/2006/relationships/image" Target="../media/image3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59" Type="http://schemas.openxmlformats.org/officeDocument/2006/relationships/image" Target="../media/image1311.png"/><Relationship Id="rId67" Type="http://schemas.openxmlformats.org/officeDocument/2006/relationships/image" Target="../media/image1440.png"/><Relationship Id="rId20" Type="http://schemas.openxmlformats.org/officeDocument/2006/relationships/image" Target="../media/image81.png"/><Relationship Id="rId41" Type="http://schemas.openxmlformats.org/officeDocument/2006/relationships/image" Target="../media/image104.png"/><Relationship Id="rId54" Type="http://schemas.openxmlformats.org/officeDocument/2006/relationships/image" Target="../media/image1180.png"/><Relationship Id="rId62" Type="http://schemas.openxmlformats.org/officeDocument/2006/relationships/image" Target="../media/image1380.png"/><Relationship Id="rId70" Type="http://schemas.openxmlformats.org/officeDocument/2006/relationships/image" Target="../media/image1470.png"/><Relationship Id="rId75" Type="http://schemas.openxmlformats.org/officeDocument/2006/relationships/image" Target="../media/image1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49" Type="http://schemas.openxmlformats.org/officeDocument/2006/relationships/image" Target="../media/image113.png"/><Relationship Id="rId57" Type="http://schemas.openxmlformats.org/officeDocument/2006/relationships/image" Target="../media/image122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9" Type="http://schemas.openxmlformats.org/officeDocument/2006/relationships/image" Target="../media/image101.png"/><Relationship Id="rId21" Type="http://schemas.openxmlformats.org/officeDocument/2006/relationships/image" Target="../media/image81.png"/><Relationship Id="rId34" Type="http://schemas.openxmlformats.org/officeDocument/2006/relationships/image" Target="../media/image95.png"/><Relationship Id="rId42" Type="http://schemas.openxmlformats.org/officeDocument/2006/relationships/image" Target="../media/image104.png"/><Relationship Id="rId47" Type="http://schemas.openxmlformats.org/officeDocument/2006/relationships/image" Target="../media/image109.png"/><Relationship Id="rId50" Type="http://schemas.openxmlformats.org/officeDocument/2006/relationships/image" Target="../media/image113.png"/><Relationship Id="rId55" Type="http://schemas.openxmlformats.org/officeDocument/2006/relationships/image" Target="../media/image1180.png"/><Relationship Id="rId63" Type="http://schemas.openxmlformats.org/officeDocument/2006/relationships/image" Target="../media/image1290.png"/><Relationship Id="rId68" Type="http://schemas.openxmlformats.org/officeDocument/2006/relationships/image" Target="../media/image1390.png"/><Relationship Id="rId76" Type="http://schemas.openxmlformats.org/officeDocument/2006/relationships/image" Target="../media/image1480.png"/><Relationship Id="rId7" Type="http://schemas.openxmlformats.org/officeDocument/2006/relationships/image" Target="../media/image67.png"/><Relationship Id="rId71" Type="http://schemas.openxmlformats.org/officeDocument/2006/relationships/image" Target="../media/image14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png"/><Relationship Id="rId29" Type="http://schemas.openxmlformats.org/officeDocument/2006/relationships/image" Target="../media/image90.png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2.png"/><Relationship Id="rId45" Type="http://schemas.openxmlformats.org/officeDocument/2006/relationships/image" Target="../media/image107.png"/><Relationship Id="rId53" Type="http://schemas.openxmlformats.org/officeDocument/2006/relationships/image" Target="../media/image116.png"/><Relationship Id="rId58" Type="http://schemas.openxmlformats.org/officeDocument/2006/relationships/image" Target="../media/image1220.png"/><Relationship Id="rId66" Type="http://schemas.openxmlformats.org/officeDocument/2006/relationships/image" Target="../media/image1330.png"/><Relationship Id="rId74" Type="http://schemas.openxmlformats.org/officeDocument/2006/relationships/image" Target="../media/image1460.png"/><Relationship Id="rId79" Type="http://schemas.openxmlformats.org/officeDocument/2006/relationships/image" Target="../media/image1511.png"/><Relationship Id="rId61" Type="http://schemas.openxmlformats.org/officeDocument/2006/relationships/image" Target="../media/image1250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2.png"/><Relationship Id="rId44" Type="http://schemas.openxmlformats.org/officeDocument/2006/relationships/image" Target="../media/image106.png"/><Relationship Id="rId52" Type="http://schemas.openxmlformats.org/officeDocument/2006/relationships/image" Target="../media/image115.png"/><Relationship Id="rId60" Type="http://schemas.openxmlformats.org/officeDocument/2006/relationships/image" Target="../media/image1240.png"/><Relationship Id="rId65" Type="http://schemas.openxmlformats.org/officeDocument/2006/relationships/image" Target="../media/image1320.png"/><Relationship Id="rId73" Type="http://schemas.openxmlformats.org/officeDocument/2006/relationships/image" Target="../media/image1450.png"/><Relationship Id="rId78" Type="http://schemas.openxmlformats.org/officeDocument/2006/relationships/image" Target="../media/image1500.png"/><Relationship Id="rId81" Type="http://schemas.openxmlformats.org/officeDocument/2006/relationships/image" Target="../media/image1530.png"/><Relationship Id="rId86" Type="http://schemas.openxmlformats.org/officeDocument/2006/relationships/image" Target="../media/image286.png"/><Relationship Id="rId4" Type="http://schemas.openxmlformats.org/officeDocument/2006/relationships/image" Target="../media/image3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5.png"/><Relationship Id="rId48" Type="http://schemas.openxmlformats.org/officeDocument/2006/relationships/image" Target="../media/image111.png"/><Relationship Id="rId56" Type="http://schemas.openxmlformats.org/officeDocument/2006/relationships/image" Target="../media/image1190.png"/><Relationship Id="rId64" Type="http://schemas.openxmlformats.org/officeDocument/2006/relationships/image" Target="../media/image1311.png"/><Relationship Id="rId69" Type="http://schemas.openxmlformats.org/officeDocument/2006/relationships/image" Target="../media/image1410.png"/><Relationship Id="rId77" Type="http://schemas.openxmlformats.org/officeDocument/2006/relationships/image" Target="../media/image1490.png"/><Relationship Id="rId8" Type="http://schemas.openxmlformats.org/officeDocument/2006/relationships/image" Target="../media/image68.png"/><Relationship Id="rId51" Type="http://schemas.openxmlformats.org/officeDocument/2006/relationships/image" Target="../media/image114.png"/><Relationship Id="rId72" Type="http://schemas.openxmlformats.org/officeDocument/2006/relationships/image" Target="../media/image1440.png"/><Relationship Id="rId80" Type="http://schemas.openxmlformats.org/officeDocument/2006/relationships/image" Target="../media/image1520.png"/><Relationship Id="rId85" Type="http://schemas.openxmlformats.org/officeDocument/2006/relationships/image" Target="../media/image285.png"/><Relationship Id="rId3" Type="http://schemas.openxmlformats.org/officeDocument/2006/relationships/image" Target="../media/image4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8.png"/><Relationship Id="rId59" Type="http://schemas.openxmlformats.org/officeDocument/2006/relationships/image" Target="../media/image1230.png"/><Relationship Id="rId67" Type="http://schemas.openxmlformats.org/officeDocument/2006/relationships/image" Target="../media/image1380.png"/><Relationship Id="rId20" Type="http://schemas.openxmlformats.org/officeDocument/2006/relationships/image" Target="../media/image80.png"/><Relationship Id="rId41" Type="http://schemas.openxmlformats.org/officeDocument/2006/relationships/image" Target="../media/image103.png"/><Relationship Id="rId54" Type="http://schemas.openxmlformats.org/officeDocument/2006/relationships/image" Target="../media/image117.png"/><Relationship Id="rId62" Type="http://schemas.openxmlformats.org/officeDocument/2006/relationships/image" Target="../media/image1260.png"/><Relationship Id="rId70" Type="http://schemas.openxmlformats.org/officeDocument/2006/relationships/image" Target="../media/image1420.png"/><Relationship Id="rId75" Type="http://schemas.openxmlformats.org/officeDocument/2006/relationships/image" Target="../media/image1470.png"/><Relationship Id="rId1" Type="http://schemas.openxmlformats.org/officeDocument/2006/relationships/tags" Target="../tags/tag14.xml"/><Relationship Id="rId15" Type="http://schemas.openxmlformats.org/officeDocument/2006/relationships/image" Target="../media/image75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49" Type="http://schemas.openxmlformats.org/officeDocument/2006/relationships/image" Target="../media/image112.png"/><Relationship Id="rId57" Type="http://schemas.openxmlformats.org/officeDocument/2006/relationships/image" Target="../media/image1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../media/image272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0.png"/><Relationship Id="rId18" Type="http://schemas.openxmlformats.org/officeDocument/2006/relationships/image" Target="../media/image1650.png"/><Relationship Id="rId3" Type="http://schemas.openxmlformats.org/officeDocument/2006/relationships/notesSlide" Target="../notesSlides/notesSlide11.xml"/><Relationship Id="rId12" Type="http://schemas.openxmlformats.org/officeDocument/2006/relationships/image" Target="../media/image1590.png"/><Relationship Id="rId17" Type="http://schemas.openxmlformats.org/officeDocument/2006/relationships/image" Target="../media/image16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0.png"/><Relationship Id="rId20" Type="http://schemas.openxmlformats.org/officeDocument/2006/relationships/image" Target="../media/image5.png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11" Type="http://schemas.openxmlformats.org/officeDocument/2006/relationships/image" Target="../media/image1580.png"/><Relationship Id="rId5" Type="http://schemas.openxmlformats.org/officeDocument/2006/relationships/image" Target="../media/image1540.png"/><Relationship Id="rId15" Type="http://schemas.openxmlformats.org/officeDocument/2006/relationships/image" Target="../media/image1620.png"/><Relationship Id="rId10" Type="http://schemas.openxmlformats.org/officeDocument/2006/relationships/image" Target="../media/image1570.png"/><Relationship Id="rId19" Type="http://schemas.openxmlformats.org/officeDocument/2006/relationships/image" Target="../media/image166.png"/><Relationship Id="rId9" Type="http://schemas.openxmlformats.org/officeDocument/2006/relationships/image" Target="../media/image1560.png"/><Relationship Id="rId14" Type="http://schemas.openxmlformats.org/officeDocument/2006/relationships/image" Target="../media/image161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0.png"/><Relationship Id="rId18" Type="http://schemas.openxmlformats.org/officeDocument/2006/relationships/image" Target="../media/image1650.png"/><Relationship Id="rId3" Type="http://schemas.openxmlformats.org/officeDocument/2006/relationships/notesSlide" Target="../notesSlides/notesSlide12.xml"/><Relationship Id="rId12" Type="http://schemas.openxmlformats.org/officeDocument/2006/relationships/image" Target="../media/image1590.png"/><Relationship Id="rId17" Type="http://schemas.openxmlformats.org/officeDocument/2006/relationships/image" Target="../media/image16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0.png"/><Relationship Id="rId20" Type="http://schemas.openxmlformats.org/officeDocument/2006/relationships/image" Target="../media/image5.png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11" Type="http://schemas.openxmlformats.org/officeDocument/2006/relationships/image" Target="../media/image1580.png"/><Relationship Id="rId5" Type="http://schemas.openxmlformats.org/officeDocument/2006/relationships/image" Target="../media/image1540.png"/><Relationship Id="rId15" Type="http://schemas.openxmlformats.org/officeDocument/2006/relationships/image" Target="../media/image1620.png"/><Relationship Id="rId10" Type="http://schemas.openxmlformats.org/officeDocument/2006/relationships/image" Target="../media/image1570.png"/><Relationship Id="rId19" Type="http://schemas.openxmlformats.org/officeDocument/2006/relationships/image" Target="../media/image166.png"/><Relationship Id="rId9" Type="http://schemas.openxmlformats.org/officeDocument/2006/relationships/image" Target="../media/image1560.png"/><Relationship Id="rId14" Type="http://schemas.openxmlformats.org/officeDocument/2006/relationships/image" Target="../media/image161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0.png"/><Relationship Id="rId18" Type="http://schemas.openxmlformats.org/officeDocument/2006/relationships/image" Target="../media/image1650.png"/><Relationship Id="rId3" Type="http://schemas.openxmlformats.org/officeDocument/2006/relationships/notesSlide" Target="../notesSlides/notesSlide13.xml"/><Relationship Id="rId12" Type="http://schemas.openxmlformats.org/officeDocument/2006/relationships/image" Target="../media/image1590.png"/><Relationship Id="rId17" Type="http://schemas.openxmlformats.org/officeDocument/2006/relationships/image" Target="../media/image16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0.png"/><Relationship Id="rId20" Type="http://schemas.openxmlformats.org/officeDocument/2006/relationships/image" Target="../media/image5.png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11" Type="http://schemas.openxmlformats.org/officeDocument/2006/relationships/image" Target="../media/image1580.png"/><Relationship Id="rId5" Type="http://schemas.openxmlformats.org/officeDocument/2006/relationships/image" Target="../media/image1540.png"/><Relationship Id="rId15" Type="http://schemas.openxmlformats.org/officeDocument/2006/relationships/image" Target="../media/image1620.png"/><Relationship Id="rId10" Type="http://schemas.openxmlformats.org/officeDocument/2006/relationships/image" Target="../media/image1570.png"/><Relationship Id="rId19" Type="http://schemas.openxmlformats.org/officeDocument/2006/relationships/image" Target="../media/image166.png"/><Relationship Id="rId9" Type="http://schemas.openxmlformats.org/officeDocument/2006/relationships/image" Target="../media/image1560.png"/><Relationship Id="rId14" Type="http://schemas.openxmlformats.org/officeDocument/2006/relationships/image" Target="../media/image161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0.png"/><Relationship Id="rId18" Type="http://schemas.openxmlformats.org/officeDocument/2006/relationships/image" Target="../media/image1650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.png"/><Relationship Id="rId12" Type="http://schemas.openxmlformats.org/officeDocument/2006/relationships/image" Target="../media/image1590.png"/><Relationship Id="rId17" Type="http://schemas.openxmlformats.org/officeDocument/2006/relationships/image" Target="../media/image16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0.png"/><Relationship Id="rId20" Type="http://schemas.openxmlformats.org/officeDocument/2006/relationships/image" Target="../media/image167.png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11" Type="http://schemas.openxmlformats.org/officeDocument/2006/relationships/image" Target="../media/image1580.png"/><Relationship Id="rId5" Type="http://schemas.openxmlformats.org/officeDocument/2006/relationships/image" Target="../media/image1540.png"/><Relationship Id="rId15" Type="http://schemas.openxmlformats.org/officeDocument/2006/relationships/image" Target="../media/image1620.png"/><Relationship Id="rId10" Type="http://schemas.openxmlformats.org/officeDocument/2006/relationships/image" Target="../media/image1570.png"/><Relationship Id="rId19" Type="http://schemas.openxmlformats.org/officeDocument/2006/relationships/image" Target="../media/image166.png"/><Relationship Id="rId9" Type="http://schemas.openxmlformats.org/officeDocument/2006/relationships/image" Target="../media/image1560.png"/><Relationship Id="rId14" Type="http://schemas.openxmlformats.org/officeDocument/2006/relationships/image" Target="../media/image16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0.png"/><Relationship Id="rId18" Type="http://schemas.openxmlformats.org/officeDocument/2006/relationships/image" Target="../media/image1650.png"/><Relationship Id="rId26" Type="http://schemas.openxmlformats.org/officeDocument/2006/relationships/image" Target="../media/image166.png"/><Relationship Id="rId3" Type="http://schemas.openxmlformats.org/officeDocument/2006/relationships/notesSlide" Target="../notesSlides/notesSlide15.xml"/><Relationship Id="rId25" Type="http://schemas.openxmlformats.org/officeDocument/2006/relationships/image" Target="../media/image3.png"/><Relationship Id="rId12" Type="http://schemas.openxmlformats.org/officeDocument/2006/relationships/image" Target="../media/image1590.png"/><Relationship Id="rId17" Type="http://schemas.openxmlformats.org/officeDocument/2006/relationships/image" Target="../media/image16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0.png"/><Relationship Id="rId1" Type="http://schemas.openxmlformats.org/officeDocument/2006/relationships/tags" Target="../tags/tag19.xml"/><Relationship Id="rId24" Type="http://schemas.openxmlformats.org/officeDocument/2006/relationships/image" Target="../media/image289.png"/><Relationship Id="rId11" Type="http://schemas.openxmlformats.org/officeDocument/2006/relationships/image" Target="../media/image1580.png"/><Relationship Id="rId5" Type="http://schemas.openxmlformats.org/officeDocument/2006/relationships/image" Target="../media/image1540.png"/><Relationship Id="rId15" Type="http://schemas.openxmlformats.org/officeDocument/2006/relationships/image" Target="../media/image1620.png"/><Relationship Id="rId28" Type="http://schemas.openxmlformats.org/officeDocument/2006/relationships/image" Target="../media/image5.png"/><Relationship Id="rId10" Type="http://schemas.openxmlformats.org/officeDocument/2006/relationships/image" Target="../media/image1570.png"/><Relationship Id="rId9" Type="http://schemas.openxmlformats.org/officeDocument/2006/relationships/image" Target="../media/image1560.png"/><Relationship Id="rId14" Type="http://schemas.openxmlformats.org/officeDocument/2006/relationships/image" Target="../media/image1611.png"/><Relationship Id="rId27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00.png"/><Relationship Id="rId7" Type="http://schemas.openxmlformats.org/officeDocument/2006/relationships/image" Target="../media/image4.png"/><Relationship Id="rId12" Type="http://schemas.openxmlformats.org/officeDocument/2006/relationships/image" Target="../media/image1590.png"/><Relationship Id="rId16" Type="http://schemas.openxmlformats.org/officeDocument/2006/relationships/image" Target="../media/image1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580.png"/><Relationship Id="rId5" Type="http://schemas.openxmlformats.org/officeDocument/2006/relationships/image" Target="../media/image169.png"/><Relationship Id="rId15" Type="http://schemas.openxmlformats.org/officeDocument/2006/relationships/image" Target="../media/image1620.png"/><Relationship Id="rId10" Type="http://schemas.openxmlformats.org/officeDocument/2006/relationships/image" Target="../media/image1570.png"/><Relationship Id="rId4" Type="http://schemas.openxmlformats.org/officeDocument/2006/relationships/image" Target="../media/image168.png"/><Relationship Id="rId9" Type="http://schemas.openxmlformats.org/officeDocument/2006/relationships/image" Target="../media/image1560.png"/><Relationship Id="rId14" Type="http://schemas.openxmlformats.org/officeDocument/2006/relationships/image" Target="../media/image16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13" Type="http://schemas.openxmlformats.org/officeDocument/2006/relationships/image" Target="../media/image1620.png"/><Relationship Id="rId7" Type="http://schemas.openxmlformats.org/officeDocument/2006/relationships/image" Target="../media/image1560.png"/><Relationship Id="rId12" Type="http://schemas.openxmlformats.org/officeDocument/2006/relationships/image" Target="../media/image1611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00.png"/><Relationship Id="rId5" Type="http://schemas.openxmlformats.org/officeDocument/2006/relationships/image" Target="../media/image4.png"/><Relationship Id="rId15" Type="http://schemas.openxmlformats.org/officeDocument/2006/relationships/image" Target="../media/image172.png"/><Relationship Id="rId10" Type="http://schemas.openxmlformats.org/officeDocument/2006/relationships/image" Target="../media/image1590.png"/><Relationship Id="rId4" Type="http://schemas.openxmlformats.org/officeDocument/2006/relationships/image" Target="../media/image168.png"/><Relationship Id="rId9" Type="http://schemas.openxmlformats.org/officeDocument/2006/relationships/image" Target="../media/image1580.png"/><Relationship Id="rId14" Type="http://schemas.openxmlformats.org/officeDocument/2006/relationships/image" Target="../media/image16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1611.png"/><Relationship Id="rId7" Type="http://schemas.openxmlformats.org/officeDocument/2006/relationships/image" Target="../media/image3.png"/><Relationship Id="rId12" Type="http://schemas.openxmlformats.org/officeDocument/2006/relationships/image" Target="../media/image1600.png"/><Relationship Id="rId17" Type="http://schemas.openxmlformats.org/officeDocument/2006/relationships/image" Target="../media/image174.png"/><Relationship Id="rId2" Type="http://schemas.openxmlformats.org/officeDocument/2006/relationships/image" Target="../media/image5.png"/><Relationship Id="rId16" Type="http://schemas.openxmlformats.org/officeDocument/2006/relationships/image" Target="../media/image1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590.png"/><Relationship Id="rId5" Type="http://schemas.openxmlformats.org/officeDocument/2006/relationships/image" Target="../media/image168.png"/><Relationship Id="rId15" Type="http://schemas.openxmlformats.org/officeDocument/2006/relationships/image" Target="../media/image1630.png"/><Relationship Id="rId10" Type="http://schemas.openxmlformats.org/officeDocument/2006/relationships/image" Target="../media/image1580.png"/><Relationship Id="rId9" Type="http://schemas.openxmlformats.org/officeDocument/2006/relationships/image" Target="../media/image1570.png"/><Relationship Id="rId14" Type="http://schemas.openxmlformats.org/officeDocument/2006/relationships/image" Target="../media/image16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13" Type="http://schemas.openxmlformats.org/officeDocument/2006/relationships/image" Target="../media/image1620.png"/><Relationship Id="rId18" Type="http://schemas.openxmlformats.org/officeDocument/2006/relationships/image" Target="../media/image5.png"/><Relationship Id="rId7" Type="http://schemas.openxmlformats.org/officeDocument/2006/relationships/image" Target="../media/image1560.png"/><Relationship Id="rId12" Type="http://schemas.openxmlformats.org/officeDocument/2006/relationships/image" Target="../media/image1611.png"/><Relationship Id="rId17" Type="http://schemas.openxmlformats.org/officeDocument/2006/relationships/image" Target="../media/image174.png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00.png"/><Relationship Id="rId5" Type="http://schemas.openxmlformats.org/officeDocument/2006/relationships/image" Target="../media/image1720.png"/><Relationship Id="rId15" Type="http://schemas.openxmlformats.org/officeDocument/2006/relationships/image" Target="../media/image1730.png"/><Relationship Id="rId10" Type="http://schemas.openxmlformats.org/officeDocument/2006/relationships/image" Target="../media/image1590.png"/><Relationship Id="rId4" Type="http://schemas.openxmlformats.org/officeDocument/2006/relationships/image" Target="../media/image168.png"/><Relationship Id="rId9" Type="http://schemas.openxmlformats.org/officeDocument/2006/relationships/image" Target="../media/image1580.png"/><Relationship Id="rId14" Type="http://schemas.openxmlformats.org/officeDocument/2006/relationships/image" Target="../media/image16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13" Type="http://schemas.openxmlformats.org/officeDocument/2006/relationships/image" Target="../media/image1620.png"/><Relationship Id="rId18" Type="http://schemas.openxmlformats.org/officeDocument/2006/relationships/image" Target="../media/image175.png"/><Relationship Id="rId7" Type="http://schemas.openxmlformats.org/officeDocument/2006/relationships/image" Target="../media/image1560.png"/><Relationship Id="rId12" Type="http://schemas.openxmlformats.org/officeDocument/2006/relationships/image" Target="../media/image1611.png"/><Relationship Id="rId17" Type="http://schemas.openxmlformats.org/officeDocument/2006/relationships/image" Target="../media/image174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00.png"/><Relationship Id="rId5" Type="http://schemas.openxmlformats.org/officeDocument/2006/relationships/image" Target="../media/image1720.png"/><Relationship Id="rId15" Type="http://schemas.openxmlformats.org/officeDocument/2006/relationships/image" Target="../media/image1730.png"/><Relationship Id="rId10" Type="http://schemas.openxmlformats.org/officeDocument/2006/relationships/image" Target="../media/image1590.png"/><Relationship Id="rId19" Type="http://schemas.openxmlformats.org/officeDocument/2006/relationships/image" Target="../media/image5.png"/><Relationship Id="rId4" Type="http://schemas.openxmlformats.org/officeDocument/2006/relationships/image" Target="../media/image168.png"/><Relationship Id="rId9" Type="http://schemas.openxmlformats.org/officeDocument/2006/relationships/image" Target="../media/image1580.png"/><Relationship Id="rId14" Type="http://schemas.openxmlformats.org/officeDocument/2006/relationships/image" Target="../media/image1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1611.png"/><Relationship Id="rId18" Type="http://schemas.openxmlformats.org/officeDocument/2006/relationships/image" Target="../media/image182.png"/><Relationship Id="rId7" Type="http://schemas.openxmlformats.org/officeDocument/2006/relationships/image" Target="../media/image3.png"/><Relationship Id="rId12" Type="http://schemas.openxmlformats.org/officeDocument/2006/relationships/image" Target="../media/image1600.png"/><Relationship Id="rId17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png"/><Relationship Id="rId20" Type="http://schemas.openxmlformats.org/officeDocument/2006/relationships/image" Target="../media/image5.png"/><Relationship Id="rId1" Type="http://schemas.openxmlformats.org/officeDocument/2006/relationships/tags" Target="../tags/tag20.xml"/><Relationship Id="rId6" Type="http://schemas.openxmlformats.org/officeDocument/2006/relationships/image" Target="../media/image168.png"/><Relationship Id="rId11" Type="http://schemas.openxmlformats.org/officeDocument/2006/relationships/image" Target="../media/image1590.png"/><Relationship Id="rId5" Type="http://schemas.openxmlformats.org/officeDocument/2006/relationships/image" Target="../media/image177.png"/><Relationship Id="rId15" Type="http://schemas.openxmlformats.org/officeDocument/2006/relationships/image" Target="../media/image1630.png"/><Relationship Id="rId10" Type="http://schemas.openxmlformats.org/officeDocument/2006/relationships/image" Target="../media/image1580.png"/><Relationship Id="rId19" Type="http://schemas.openxmlformats.org/officeDocument/2006/relationships/image" Target="../media/image183.png"/><Relationship Id="rId9" Type="http://schemas.openxmlformats.org/officeDocument/2006/relationships/image" Target="../media/image1570.png"/><Relationship Id="rId14" Type="http://schemas.openxmlformats.org/officeDocument/2006/relationships/image" Target="../media/image16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chart" Target="../charts/chart1.xml"/><Relationship Id="rId7" Type="http://schemas.openxmlformats.org/officeDocument/2006/relationships/image" Target="../media/image770.png"/><Relationship Id="rId12" Type="http://schemas.openxmlformats.org/officeDocument/2006/relationships/image" Target="../media/image2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60.png"/><Relationship Id="rId9" Type="http://schemas.openxmlformats.org/officeDocument/2006/relationships/image" Target="../media/image7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chart" Target="../charts/chart2.xml"/><Relationship Id="rId7" Type="http://schemas.openxmlformats.org/officeDocument/2006/relationships/image" Target="../media/image770.png"/><Relationship Id="rId12" Type="http://schemas.openxmlformats.org/officeDocument/2006/relationships/image" Target="../media/image2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60.png"/><Relationship Id="rId9" Type="http://schemas.openxmlformats.org/officeDocument/2006/relationships/image" Target="../media/image7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chart" Target="../charts/chart3.xml"/><Relationship Id="rId7" Type="http://schemas.openxmlformats.org/officeDocument/2006/relationships/image" Target="../media/image770.png"/><Relationship Id="rId12" Type="http://schemas.openxmlformats.org/officeDocument/2006/relationships/image" Target="../media/image2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760.png"/><Relationship Id="rId9" Type="http://schemas.openxmlformats.org/officeDocument/2006/relationships/image" Target="../media/image7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16.png"/><Relationship Id="rId21" Type="http://schemas.openxmlformats.org/officeDocument/2006/relationships/image" Target="../media/image18.png"/><Relationship Id="rId12" Type="http://schemas.openxmlformats.org/officeDocument/2006/relationships/image" Target="../media/image45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7.png"/><Relationship Id="rId19" Type="http://schemas.openxmlformats.org/officeDocument/2006/relationships/image" Target="../media/image12.png"/><Relationship Id="rId14" Type="http://schemas.openxmlformats.org/officeDocument/2006/relationships/image" Target="../media/image11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5" Type="http://schemas.openxmlformats.org/officeDocument/2006/relationships/image" Target="../media/image3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90.png"/><Relationship Id="rId39" Type="http://schemas.openxmlformats.org/officeDocument/2006/relationships/image" Target="../media/image104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7.png"/><Relationship Id="rId47" Type="http://schemas.openxmlformats.org/officeDocument/2006/relationships/image" Target="../media/image113.png"/><Relationship Id="rId50" Type="http://schemas.openxmlformats.org/officeDocument/2006/relationships/image" Target="../media/image116.png"/><Relationship Id="rId55" Type="http://schemas.openxmlformats.org/officeDocument/2006/relationships/image" Target="../media/image187.png"/><Relationship Id="rId63" Type="http://schemas.openxmlformats.org/officeDocument/2006/relationships/image" Target="../media/image195.png"/><Relationship Id="rId68" Type="http://schemas.openxmlformats.org/officeDocument/2006/relationships/image" Target="../media/image200.png"/><Relationship Id="rId76" Type="http://schemas.openxmlformats.org/officeDocument/2006/relationships/image" Target="../media/image208.png"/><Relationship Id="rId7" Type="http://schemas.openxmlformats.org/officeDocument/2006/relationships/image" Target="../media/image70.png"/><Relationship Id="rId71" Type="http://schemas.openxmlformats.org/officeDocument/2006/relationships/image" Target="../media/image203.png"/><Relationship Id="rId2" Type="http://schemas.openxmlformats.org/officeDocument/2006/relationships/image" Target="../media/image4.png"/><Relationship Id="rId16" Type="http://schemas.openxmlformats.org/officeDocument/2006/relationships/image" Target="../media/image79.png"/><Relationship Id="rId29" Type="http://schemas.openxmlformats.org/officeDocument/2006/relationships/image" Target="../media/image93.png"/><Relationship Id="rId11" Type="http://schemas.openxmlformats.org/officeDocument/2006/relationships/image" Target="../media/image74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1.png"/><Relationship Id="rId53" Type="http://schemas.openxmlformats.org/officeDocument/2006/relationships/image" Target="../media/image185.png"/><Relationship Id="rId58" Type="http://schemas.openxmlformats.org/officeDocument/2006/relationships/image" Target="../media/image190.png"/><Relationship Id="rId66" Type="http://schemas.openxmlformats.org/officeDocument/2006/relationships/image" Target="../media/image198.png"/><Relationship Id="rId74" Type="http://schemas.openxmlformats.org/officeDocument/2006/relationships/image" Target="../media/image206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1.png"/><Relationship Id="rId49" Type="http://schemas.openxmlformats.org/officeDocument/2006/relationships/image" Target="../media/image115.png"/><Relationship Id="rId57" Type="http://schemas.openxmlformats.org/officeDocument/2006/relationships/image" Target="../media/image189.png"/><Relationship Id="rId61" Type="http://schemas.openxmlformats.org/officeDocument/2006/relationships/image" Target="../media/image193.png"/><Relationship Id="rId10" Type="http://schemas.openxmlformats.org/officeDocument/2006/relationships/image" Target="../media/image73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4" Type="http://schemas.openxmlformats.org/officeDocument/2006/relationships/image" Target="../media/image109.png"/><Relationship Id="rId52" Type="http://schemas.openxmlformats.org/officeDocument/2006/relationships/image" Target="../media/image184.png"/><Relationship Id="rId60" Type="http://schemas.openxmlformats.org/officeDocument/2006/relationships/image" Target="../media/image192.png"/><Relationship Id="rId65" Type="http://schemas.openxmlformats.org/officeDocument/2006/relationships/image" Target="../media/image197.png"/><Relationship Id="rId73" Type="http://schemas.openxmlformats.org/officeDocument/2006/relationships/image" Target="../media/image205.png"/><Relationship Id="rId78" Type="http://schemas.openxmlformats.org/officeDocument/2006/relationships/image" Target="../media/image210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8.png"/><Relationship Id="rId48" Type="http://schemas.openxmlformats.org/officeDocument/2006/relationships/image" Target="../media/image114.png"/><Relationship Id="rId56" Type="http://schemas.openxmlformats.org/officeDocument/2006/relationships/image" Target="../media/image188.png"/><Relationship Id="rId64" Type="http://schemas.openxmlformats.org/officeDocument/2006/relationships/image" Target="../media/image196.png"/><Relationship Id="rId69" Type="http://schemas.openxmlformats.org/officeDocument/2006/relationships/image" Target="../media/image201.png"/><Relationship Id="rId77" Type="http://schemas.openxmlformats.org/officeDocument/2006/relationships/image" Target="../media/image209.png"/><Relationship Id="rId8" Type="http://schemas.openxmlformats.org/officeDocument/2006/relationships/image" Target="../media/image71.png"/><Relationship Id="rId51" Type="http://schemas.openxmlformats.org/officeDocument/2006/relationships/image" Target="../media/image117.png"/><Relationship Id="rId72" Type="http://schemas.openxmlformats.org/officeDocument/2006/relationships/image" Target="../media/image204.png"/><Relationship Id="rId3" Type="http://schemas.openxmlformats.org/officeDocument/2006/relationships/image" Target="../media/image3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3.png"/><Relationship Id="rId46" Type="http://schemas.openxmlformats.org/officeDocument/2006/relationships/image" Target="../media/image112.png"/><Relationship Id="rId59" Type="http://schemas.openxmlformats.org/officeDocument/2006/relationships/image" Target="../media/image191.png"/><Relationship Id="rId67" Type="http://schemas.openxmlformats.org/officeDocument/2006/relationships/image" Target="../media/image199.png"/><Relationship Id="rId20" Type="http://schemas.openxmlformats.org/officeDocument/2006/relationships/image" Target="../media/image84.png"/><Relationship Id="rId41" Type="http://schemas.openxmlformats.org/officeDocument/2006/relationships/image" Target="../media/image106.png"/><Relationship Id="rId54" Type="http://schemas.openxmlformats.org/officeDocument/2006/relationships/image" Target="../media/image186.png"/><Relationship Id="rId62" Type="http://schemas.openxmlformats.org/officeDocument/2006/relationships/image" Target="../media/image194.png"/><Relationship Id="rId70" Type="http://schemas.openxmlformats.org/officeDocument/2006/relationships/image" Target="../media/image202.png"/><Relationship Id="rId75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26" Type="http://schemas.openxmlformats.org/officeDocument/2006/relationships/image" Target="../media/image230.png"/><Relationship Id="rId39" Type="http://schemas.openxmlformats.org/officeDocument/2006/relationships/image" Target="../media/image243.png"/><Relationship Id="rId3" Type="http://schemas.openxmlformats.org/officeDocument/2006/relationships/image" Target="../media/image4.png"/><Relationship Id="rId21" Type="http://schemas.openxmlformats.org/officeDocument/2006/relationships/image" Target="../media/image225.png"/><Relationship Id="rId34" Type="http://schemas.openxmlformats.org/officeDocument/2006/relationships/image" Target="../media/image238.png"/><Relationship Id="rId42" Type="http://schemas.openxmlformats.org/officeDocument/2006/relationships/image" Target="../media/image246.png"/><Relationship Id="rId47" Type="http://schemas.openxmlformats.org/officeDocument/2006/relationships/image" Target="../media/image251.png"/><Relationship Id="rId50" Type="http://schemas.openxmlformats.org/officeDocument/2006/relationships/image" Target="../media/image254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29.png"/><Relationship Id="rId33" Type="http://schemas.openxmlformats.org/officeDocument/2006/relationships/image" Target="../media/image237.png"/><Relationship Id="rId38" Type="http://schemas.openxmlformats.org/officeDocument/2006/relationships/image" Target="../media/image242.png"/><Relationship Id="rId46" Type="http://schemas.openxmlformats.org/officeDocument/2006/relationships/image" Target="../media/image250.png"/><Relationship Id="rId2" Type="http://schemas.openxmlformats.org/officeDocument/2006/relationships/image" Target="../media/image500.png"/><Relationship Id="rId16" Type="http://schemas.openxmlformats.org/officeDocument/2006/relationships/image" Target="../media/image220.png"/><Relationship Id="rId20" Type="http://schemas.openxmlformats.org/officeDocument/2006/relationships/image" Target="../media/image224.png"/><Relationship Id="rId29" Type="http://schemas.openxmlformats.org/officeDocument/2006/relationships/image" Target="../media/image233.png"/><Relationship Id="rId41" Type="http://schemas.openxmlformats.org/officeDocument/2006/relationships/image" Target="../media/image245.png"/><Relationship Id="rId54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215.png"/><Relationship Id="rId24" Type="http://schemas.openxmlformats.org/officeDocument/2006/relationships/image" Target="../media/image228.png"/><Relationship Id="rId32" Type="http://schemas.openxmlformats.org/officeDocument/2006/relationships/image" Target="../media/image236.png"/><Relationship Id="rId37" Type="http://schemas.openxmlformats.org/officeDocument/2006/relationships/image" Target="../media/image241.png"/><Relationship Id="rId40" Type="http://schemas.openxmlformats.org/officeDocument/2006/relationships/image" Target="../media/image244.png"/><Relationship Id="rId45" Type="http://schemas.openxmlformats.org/officeDocument/2006/relationships/image" Target="../media/image249.png"/><Relationship Id="rId53" Type="http://schemas.openxmlformats.org/officeDocument/2006/relationships/image" Target="../media/image257.png"/><Relationship Id="rId5" Type="http://schemas.openxmlformats.org/officeDocument/2006/relationships/image" Target="../media/image512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28" Type="http://schemas.openxmlformats.org/officeDocument/2006/relationships/image" Target="../media/image232.png"/><Relationship Id="rId36" Type="http://schemas.openxmlformats.org/officeDocument/2006/relationships/image" Target="../media/image240.png"/><Relationship Id="rId49" Type="http://schemas.openxmlformats.org/officeDocument/2006/relationships/image" Target="../media/image253.png"/><Relationship Id="rId10" Type="http://schemas.openxmlformats.org/officeDocument/2006/relationships/image" Target="../media/image214.png"/><Relationship Id="rId19" Type="http://schemas.openxmlformats.org/officeDocument/2006/relationships/image" Target="../media/image223.png"/><Relationship Id="rId31" Type="http://schemas.openxmlformats.org/officeDocument/2006/relationships/image" Target="../media/image235.png"/><Relationship Id="rId44" Type="http://schemas.openxmlformats.org/officeDocument/2006/relationships/image" Target="../media/image248.png"/><Relationship Id="rId52" Type="http://schemas.openxmlformats.org/officeDocument/2006/relationships/image" Target="../media/image256.png"/><Relationship Id="rId4" Type="http://schemas.openxmlformats.org/officeDocument/2006/relationships/image" Target="../media/image3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Relationship Id="rId27" Type="http://schemas.openxmlformats.org/officeDocument/2006/relationships/image" Target="../media/image231.png"/><Relationship Id="rId30" Type="http://schemas.openxmlformats.org/officeDocument/2006/relationships/image" Target="../media/image234.png"/><Relationship Id="rId35" Type="http://schemas.openxmlformats.org/officeDocument/2006/relationships/image" Target="../media/image239.png"/><Relationship Id="rId43" Type="http://schemas.openxmlformats.org/officeDocument/2006/relationships/image" Target="../media/image247.png"/><Relationship Id="rId48" Type="http://schemas.openxmlformats.org/officeDocument/2006/relationships/image" Target="../media/image252.png"/><Relationship Id="rId8" Type="http://schemas.openxmlformats.org/officeDocument/2006/relationships/image" Target="../media/image212.png"/><Relationship Id="rId51" Type="http://schemas.openxmlformats.org/officeDocument/2006/relationships/image" Target="../media/image255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png"/><Relationship Id="rId18" Type="http://schemas.openxmlformats.org/officeDocument/2006/relationships/image" Target="../media/image224.png"/><Relationship Id="rId26" Type="http://schemas.openxmlformats.org/officeDocument/2006/relationships/image" Target="../media/image232.png"/><Relationship Id="rId39" Type="http://schemas.openxmlformats.org/officeDocument/2006/relationships/image" Target="../media/image245.png"/><Relationship Id="rId3" Type="http://schemas.openxmlformats.org/officeDocument/2006/relationships/image" Target="../media/image4.png"/><Relationship Id="rId21" Type="http://schemas.openxmlformats.org/officeDocument/2006/relationships/image" Target="../media/image227.png"/><Relationship Id="rId34" Type="http://schemas.openxmlformats.org/officeDocument/2006/relationships/image" Target="../media/image240.png"/><Relationship Id="rId42" Type="http://schemas.openxmlformats.org/officeDocument/2006/relationships/image" Target="../media/image248.png"/><Relationship Id="rId47" Type="http://schemas.openxmlformats.org/officeDocument/2006/relationships/image" Target="../media/image253.png"/><Relationship Id="rId50" Type="http://schemas.openxmlformats.org/officeDocument/2006/relationships/image" Target="../media/image256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3.png"/><Relationship Id="rId25" Type="http://schemas.openxmlformats.org/officeDocument/2006/relationships/image" Target="../media/image231.png"/><Relationship Id="rId33" Type="http://schemas.openxmlformats.org/officeDocument/2006/relationships/image" Target="../media/image239.png"/><Relationship Id="rId38" Type="http://schemas.openxmlformats.org/officeDocument/2006/relationships/image" Target="../media/image244.png"/><Relationship Id="rId46" Type="http://schemas.openxmlformats.org/officeDocument/2006/relationships/image" Target="../media/image252.png"/><Relationship Id="rId2" Type="http://schemas.openxmlformats.org/officeDocument/2006/relationships/image" Target="../media/image490.png"/><Relationship Id="rId16" Type="http://schemas.openxmlformats.org/officeDocument/2006/relationships/image" Target="../media/image222.png"/><Relationship Id="rId20" Type="http://schemas.openxmlformats.org/officeDocument/2006/relationships/image" Target="../media/image226.png"/><Relationship Id="rId29" Type="http://schemas.openxmlformats.org/officeDocument/2006/relationships/image" Target="../media/image235.png"/><Relationship Id="rId41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24" Type="http://schemas.openxmlformats.org/officeDocument/2006/relationships/image" Target="../media/image230.png"/><Relationship Id="rId32" Type="http://schemas.openxmlformats.org/officeDocument/2006/relationships/image" Target="../media/image238.png"/><Relationship Id="rId37" Type="http://schemas.openxmlformats.org/officeDocument/2006/relationships/image" Target="../media/image243.png"/><Relationship Id="rId40" Type="http://schemas.openxmlformats.org/officeDocument/2006/relationships/image" Target="../media/image246.png"/><Relationship Id="rId45" Type="http://schemas.openxmlformats.org/officeDocument/2006/relationships/image" Target="../media/image251.png"/><Relationship Id="rId5" Type="http://schemas.openxmlformats.org/officeDocument/2006/relationships/image" Target="../media/image211.png"/><Relationship Id="rId15" Type="http://schemas.openxmlformats.org/officeDocument/2006/relationships/image" Target="../media/image221.png"/><Relationship Id="rId23" Type="http://schemas.openxmlformats.org/officeDocument/2006/relationships/image" Target="../media/image229.png"/><Relationship Id="rId28" Type="http://schemas.openxmlformats.org/officeDocument/2006/relationships/image" Target="../media/image234.png"/><Relationship Id="rId36" Type="http://schemas.openxmlformats.org/officeDocument/2006/relationships/image" Target="../media/image242.png"/><Relationship Id="rId49" Type="http://schemas.openxmlformats.org/officeDocument/2006/relationships/image" Target="../media/image255.png"/><Relationship Id="rId10" Type="http://schemas.openxmlformats.org/officeDocument/2006/relationships/image" Target="../media/image216.png"/><Relationship Id="rId19" Type="http://schemas.openxmlformats.org/officeDocument/2006/relationships/image" Target="../media/image225.png"/><Relationship Id="rId31" Type="http://schemas.openxmlformats.org/officeDocument/2006/relationships/image" Target="../media/image237.png"/><Relationship Id="rId44" Type="http://schemas.openxmlformats.org/officeDocument/2006/relationships/image" Target="../media/image250.png"/><Relationship Id="rId52" Type="http://schemas.openxmlformats.org/officeDocument/2006/relationships/image" Target="../media/image258.png"/><Relationship Id="rId4" Type="http://schemas.openxmlformats.org/officeDocument/2006/relationships/image" Target="../media/image3.png"/><Relationship Id="rId9" Type="http://schemas.openxmlformats.org/officeDocument/2006/relationships/image" Target="../media/image215.png"/><Relationship Id="rId14" Type="http://schemas.openxmlformats.org/officeDocument/2006/relationships/image" Target="../media/image220.png"/><Relationship Id="rId22" Type="http://schemas.openxmlformats.org/officeDocument/2006/relationships/image" Target="../media/image228.png"/><Relationship Id="rId27" Type="http://schemas.openxmlformats.org/officeDocument/2006/relationships/image" Target="../media/image233.png"/><Relationship Id="rId30" Type="http://schemas.openxmlformats.org/officeDocument/2006/relationships/image" Target="../media/image236.png"/><Relationship Id="rId35" Type="http://schemas.openxmlformats.org/officeDocument/2006/relationships/image" Target="../media/image241.png"/><Relationship Id="rId43" Type="http://schemas.openxmlformats.org/officeDocument/2006/relationships/image" Target="../media/image249.png"/><Relationship Id="rId48" Type="http://schemas.openxmlformats.org/officeDocument/2006/relationships/image" Target="../media/image254.png"/><Relationship Id="rId8" Type="http://schemas.openxmlformats.org/officeDocument/2006/relationships/image" Target="../media/image214.png"/><Relationship Id="rId51" Type="http://schemas.openxmlformats.org/officeDocument/2006/relationships/image" Target="../media/image2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3.png"/><Relationship Id="rId18" Type="http://schemas.openxmlformats.org/officeDocument/2006/relationships/image" Target="../media/image61.png"/><Relationship Id="rId21" Type="http://schemas.openxmlformats.org/officeDocument/2006/relationships/image" Target="../media/image631.png"/><Relationship Id="rId7" Type="http://schemas.openxmlformats.org/officeDocument/2006/relationships/image" Target="../media/image130.png"/><Relationship Id="rId12" Type="http://schemas.openxmlformats.org/officeDocument/2006/relationships/image" Target="../media/image260.png"/><Relationship Id="rId17" Type="http://schemas.openxmlformats.org/officeDocument/2006/relationships/image" Target="../media/image53.png"/><Relationship Id="rId25" Type="http://schemas.openxmlformats.org/officeDocument/2006/relationships/image" Target="../media/image263.png"/><Relationship Id="rId16" Type="http://schemas.openxmlformats.org/officeDocument/2006/relationships/image" Target="../media/image60.png"/><Relationship Id="rId20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9.png"/><Relationship Id="rId24" Type="http://schemas.openxmlformats.org/officeDocument/2006/relationships/image" Target="../media/image320.png"/><Relationship Id="rId5" Type="http://schemas.openxmlformats.org/officeDocument/2006/relationships/image" Target="../media/image411.png"/><Relationship Id="rId15" Type="http://schemas.openxmlformats.org/officeDocument/2006/relationships/image" Target="../media/image59.png"/><Relationship Id="rId23" Type="http://schemas.openxmlformats.org/officeDocument/2006/relationships/image" Target="../media/image5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Relationship Id="rId22" Type="http://schemas.openxmlformats.org/officeDocument/2006/relationships/image" Target="../media/image2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3.png"/><Relationship Id="rId3" Type="http://schemas.openxmlformats.org/officeDocument/2006/relationships/image" Target="../media/image265.png"/><Relationship Id="rId7" Type="http://schemas.openxmlformats.org/officeDocument/2006/relationships/image" Target="../media/image130.png"/><Relationship Id="rId12" Type="http://schemas.openxmlformats.org/officeDocument/2006/relationships/image" Target="../media/image267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66.png"/><Relationship Id="rId5" Type="http://schemas.openxmlformats.org/officeDocument/2006/relationships/image" Target="../media/image411.png"/><Relationship Id="rId10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8" Type="http://schemas.openxmlformats.org/officeDocument/2006/relationships/image" Target="../media/image265.png"/><Relationship Id="rId7" Type="http://schemas.openxmlformats.org/officeDocument/2006/relationships/image" Target="../media/image710.png"/><Relationship Id="rId17" Type="http://schemas.openxmlformats.org/officeDocument/2006/relationships/image" Target="../media/image264.png"/><Relationship Id="rId16" Type="http://schemas.openxmlformats.org/officeDocument/2006/relationships/image" Target="../media/image269.png"/><Relationship Id="rId20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5.png"/><Relationship Id="rId5" Type="http://schemas.openxmlformats.org/officeDocument/2006/relationships/image" Target="../media/image120.png"/><Relationship Id="rId15" Type="http://schemas.openxmlformats.org/officeDocument/2006/relationships/image" Target="../media/image310.png"/><Relationship Id="rId10" Type="http://schemas.openxmlformats.org/officeDocument/2006/relationships/image" Target="../media/image3.png"/><Relationship Id="rId19" Type="http://schemas.openxmlformats.org/officeDocument/2006/relationships/image" Target="../media/image270.png"/><Relationship Id="rId4" Type="http://schemas.openxmlformats.org/officeDocument/2006/relationships/image" Target="../media/image411.png"/><Relationship Id="rId9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8" Type="http://schemas.openxmlformats.org/officeDocument/2006/relationships/image" Target="../media/image265.png"/><Relationship Id="rId7" Type="http://schemas.openxmlformats.org/officeDocument/2006/relationships/image" Target="../media/image710.png"/><Relationship Id="rId17" Type="http://schemas.openxmlformats.org/officeDocument/2006/relationships/image" Target="../media/image264.png"/><Relationship Id="rId16" Type="http://schemas.openxmlformats.org/officeDocument/2006/relationships/image" Target="../media/image269.png"/><Relationship Id="rId20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5.png"/><Relationship Id="rId5" Type="http://schemas.openxmlformats.org/officeDocument/2006/relationships/image" Target="../media/image120.png"/><Relationship Id="rId15" Type="http://schemas.openxmlformats.org/officeDocument/2006/relationships/image" Target="../media/image310.png"/><Relationship Id="rId10" Type="http://schemas.openxmlformats.org/officeDocument/2006/relationships/image" Target="../media/image3.png"/><Relationship Id="rId19" Type="http://schemas.openxmlformats.org/officeDocument/2006/relationships/image" Target="../media/image270.png"/><Relationship Id="rId4" Type="http://schemas.openxmlformats.org/officeDocument/2006/relationships/image" Target="../media/image411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7" Type="http://schemas.openxmlformats.org/officeDocument/2006/relationships/image" Target="../media/image3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2.png"/><Relationship Id="rId10" Type="http://schemas.openxmlformats.org/officeDocument/2006/relationships/image" Target="../media/image178.png"/><Relationship Id="rId9" Type="http://schemas.openxmlformats.org/officeDocument/2006/relationships/image" Target="../media/image7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png"/><Relationship Id="rId18" Type="http://schemas.openxmlformats.org/officeDocument/2006/relationships/image" Target="../media/image275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78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277.png"/><Relationship Id="rId1" Type="http://schemas.openxmlformats.org/officeDocument/2006/relationships/tags" Target="../tags/tag2.xml"/><Relationship Id="rId6" Type="http://schemas.openxmlformats.org/officeDocument/2006/relationships/image" Target="../media/image411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178.png"/><Relationship Id="rId4" Type="http://schemas.openxmlformats.org/officeDocument/2006/relationships/image" Target="../media/image17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7" Type="http://schemas.openxmlformats.org/officeDocument/2006/relationships/image" Target="../media/image3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72.png"/><Relationship Id="rId10" Type="http://schemas.openxmlformats.org/officeDocument/2006/relationships/image" Target="../media/image5.png"/><Relationship Id="rId9" Type="http://schemas.openxmlformats.org/officeDocument/2006/relationships/image" Target="../media/image71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11.png"/><Relationship Id="rId7" Type="http://schemas.openxmlformats.org/officeDocument/2006/relationships/image" Target="../media/image8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4" Type="http://schemas.openxmlformats.org/officeDocument/2006/relationships/image" Target="../media/image511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6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11.png"/><Relationship Id="rId12" Type="http://schemas.openxmlformats.org/officeDocument/2006/relationships/image" Target="../media/image15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11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2010.png"/><Relationship Id="rId3" Type="http://schemas.openxmlformats.org/officeDocument/2006/relationships/image" Target="../media/image4.png"/><Relationship Id="rId7" Type="http://schemas.openxmlformats.org/officeDocument/2006/relationships/image" Target="../media/image120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11.png"/><Relationship Id="rId11" Type="http://schemas.openxmlformats.org/officeDocument/2006/relationships/image" Target="../media/image1910.png"/><Relationship Id="rId10" Type="http://schemas.openxmlformats.org/officeDocument/2006/relationships/image" Target="../media/image1810.png"/><Relationship Id="rId9" Type="http://schemas.openxmlformats.org/officeDocument/2006/relationships/image" Target="../media/image140.png"/><Relationship Id="rId14" Type="http://schemas.openxmlformats.org/officeDocument/2006/relationships/image" Target="../media/image2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71.png"/><Relationship Id="rId1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410.png"/><Relationship Id="rId12" Type="http://schemas.openxmlformats.org/officeDocument/2006/relationships/image" Target="../media/image3.png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20" Type="http://schemas.openxmlformats.org/officeDocument/2006/relationships/image" Target="../media/image35.png"/><Relationship Id="rId1" Type="http://schemas.openxmlformats.org/officeDocument/2006/relationships/tags" Target="../tags/tag5.xml"/><Relationship Id="rId6" Type="http://schemas.openxmlformats.org/officeDocument/2006/relationships/image" Target="../media/image411.png"/><Relationship Id="rId11" Type="http://schemas.openxmlformats.org/officeDocument/2006/relationships/image" Target="../media/image30.png"/><Relationship Id="rId15" Type="http://schemas.openxmlformats.org/officeDocument/2006/relationships/image" Target="../media/image290.png"/><Relationship Id="rId10" Type="http://schemas.openxmlformats.org/officeDocument/2006/relationships/image" Target="../media/image170.png"/><Relationship Id="rId19" Type="http://schemas.openxmlformats.org/officeDocument/2006/relationships/image" Target="../media/image34.png"/><Relationship Id="rId9" Type="http://schemas.openxmlformats.org/officeDocument/2006/relationships/image" Target="../media/image2510.png"/><Relationship Id="rId14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0.png"/><Relationship Id="rId18" Type="http://schemas.openxmlformats.org/officeDocument/2006/relationships/image" Target="../media/image37.png"/><Relationship Id="rId21" Type="http://schemas.openxmlformats.org/officeDocument/2006/relationships/image" Target="../media/image280.png"/><Relationship Id="rId7" Type="http://schemas.openxmlformats.org/officeDocument/2006/relationships/image" Target="../media/image411.png"/><Relationship Id="rId25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1.png"/><Relationship Id="rId1" Type="http://schemas.openxmlformats.org/officeDocument/2006/relationships/tags" Target="../tags/tag6.xml"/><Relationship Id="rId32" Type="http://schemas.openxmlformats.org/officeDocument/2006/relationships/image" Target="../media/image3.png"/><Relationship Id="rId24" Type="http://schemas.openxmlformats.org/officeDocument/2006/relationships/image" Target="../media/image20.png"/><Relationship Id="rId23" Type="http://schemas.openxmlformats.org/officeDocument/2006/relationships/image" Target="../media/image39.png"/><Relationship Id="rId28" Type="http://schemas.openxmlformats.org/officeDocument/2006/relationships/image" Target="../media/image40.png"/><Relationship Id="rId31" Type="http://schemas.openxmlformats.org/officeDocument/2006/relationships/image" Target="../media/image5.png"/><Relationship Id="rId10" Type="http://schemas.openxmlformats.org/officeDocument/2006/relationships/image" Target="../media/image311.png"/><Relationship Id="rId30" Type="http://schemas.openxmlformats.org/officeDocument/2006/relationships/image" Target="../media/image279.png"/><Relationship Id="rId9" Type="http://schemas.openxmlformats.org/officeDocument/2006/relationships/image" Target="../media/image2510.png"/><Relationship Id="rId14" Type="http://schemas.openxmlformats.org/officeDocument/2006/relationships/image" Target="../media/image320.png"/><Relationship Id="rId22" Type="http://schemas.openxmlformats.org/officeDocument/2006/relationships/image" Target="../media/image290.png"/><Relationship Id="rId2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987" y="5599776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Peter Rindal</a:t>
            </a:r>
          </a:p>
          <a:p>
            <a:pPr algn="r"/>
            <a:r>
              <a:rPr lang="en-US" sz="2000" dirty="0" smtClean="0"/>
              <a:t>Mike Rosulek</a:t>
            </a:r>
            <a:endParaRPr lang="en-US" sz="2400" dirty="0"/>
          </a:p>
        </p:txBody>
      </p:sp>
      <p:pic>
        <p:nvPicPr>
          <p:cNvPr id="1026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5686426"/>
            <a:ext cx="2137038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658350" y="5363049"/>
            <a:ext cx="0" cy="1304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9466" y="2095175"/>
            <a:ext cx="10266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Faster Malicious 2-party Secure Computation with Online/Offline Dual Execution</a:t>
            </a:r>
          </a:p>
        </p:txBody>
      </p:sp>
    </p:spTree>
    <p:extLst>
      <p:ext uri="{BB962C8B-B14F-4D97-AF65-F5344CB8AC3E}">
        <p14:creationId xmlns:p14="http://schemas.microsoft.com/office/powerpoint/2010/main" val="40152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8"/>
    </mc:Choice>
    <mc:Fallback xmlns="">
      <p:transition spd="slow" advTm="100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191000" y="1905000"/>
            <a:ext cx="153111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238418" y="1905216"/>
            <a:ext cx="148734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5517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22115" y="625906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31949" y="3225230"/>
            <a:ext cx="139631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52861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331949" y="3477354"/>
            <a:ext cx="141699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321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3283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43" name="Content Placeholder 2"/>
          <p:cNvSpPr txBox="1">
            <a:spLocks/>
          </p:cNvSpPr>
          <p:nvPr/>
        </p:nvSpPr>
        <p:spPr>
          <a:xfrm>
            <a:off x="1451579" y="5291402"/>
            <a:ext cx="6501531" cy="1530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Send  𝑠  circuits</a:t>
            </a:r>
          </a:p>
          <a:p>
            <a:pPr marL="342900" indent="-342900"/>
            <a:r>
              <a:rPr lang="en-US" dirty="0" smtClean="0"/>
              <a:t>Check some for correctness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74756" y="139050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05045" y="1511743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48404" y="149816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00235" y="2075173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43594" y="2061592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544928" y="1439003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28" y="1439003"/>
                <a:ext cx="570284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906234" y="201032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34" y="2010328"/>
                <a:ext cx="57028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5772570" y="272054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02859" y="2841783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546218" y="282820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98049" y="3405213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541408" y="3391632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5883031" y="5370503"/>
            <a:ext cx="2274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es / no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2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80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94"/>
    </mc:Choice>
    <mc:Fallback xmlns="">
      <p:transition spd="slow" advTm="76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1" grpId="0"/>
      <p:bldP spid="23" grpId="0"/>
      <p:bldP spid="27" grpId="0" animBg="1"/>
      <p:bldP spid="34" grpId="0"/>
      <p:bldP spid="37" grpId="0"/>
      <p:bldP spid="49" grpId="0"/>
      <p:bldP spid="54" grpId="0"/>
      <p:bldP spid="72" grpId="0"/>
      <p:bldP spid="7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74756" y="139050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48404" y="1498161"/>
            <a:ext cx="544855" cy="46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6474718" y="1409977"/>
                <a:ext cx="728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18" y="1409977"/>
                <a:ext cx="72885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5844327" y="5360346"/>
                <a:ext cx="1278492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27" y="5360346"/>
                <a:ext cx="1278492" cy="453137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5994398" y="4264821"/>
            <a:ext cx="933450" cy="800100"/>
          </a:xfrm>
          <a:prstGeom prst="roundRect">
            <a:avLst/>
          </a:prstGeom>
          <a:solidFill>
            <a:srgbClr val="B7E1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1905000"/>
            <a:ext cx="153111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238418" y="1905216"/>
            <a:ext cx="148734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5517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31949" y="3225230"/>
            <a:ext cx="139631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52861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331949" y="3477354"/>
            <a:ext cx="141699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73373" y="3983997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73" y="3983997"/>
                <a:ext cx="1228509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13"/>
                <a:stretch>
                  <a:fillRect r="-3283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905045" y="151174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00235" y="2075173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43594" y="2061592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906234" y="201032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34" y="2010328"/>
                <a:ext cx="57028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5772570" y="272054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02859" y="284178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546218" y="282820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98049" y="340521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541408" y="3391632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loud 57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451579" y="5291402"/>
            <a:ext cx="5578675" cy="153046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Send  </a:t>
            </a:r>
            <a:r>
              <a:rPr lang="en-US" dirty="0"/>
              <a:t>𝑠  circuits </a:t>
            </a:r>
            <a:endParaRPr lang="en-US" dirty="0" smtClean="0"/>
          </a:p>
          <a:p>
            <a:pPr marL="342900" indent="-342900"/>
            <a:r>
              <a:rPr lang="en-US" dirty="0" smtClean="0"/>
              <a:t>Check </a:t>
            </a:r>
            <a:r>
              <a:rPr lang="en-US" dirty="0"/>
              <a:t>some for correctness </a:t>
            </a:r>
            <a:endParaRPr lang="en-US" dirty="0" smtClean="0"/>
          </a:p>
          <a:p>
            <a:pPr marL="342900" indent="-342900"/>
            <a:r>
              <a:rPr lang="en-US" dirty="0" smtClean="0"/>
              <a:t>Use Private Set Intersection (PSI) to reconcile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136974" y="8780944"/>
            <a:ext cx="3632272" cy="1848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242" y="8933096"/>
            <a:ext cx="3293146" cy="536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>
                <a:solidFill>
                  <a:prstClr val="black"/>
                </a:solidFill>
              </a:rPr>
              <a:t> Leakage: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4254" y="8161685"/>
                <a:ext cx="6096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54" y="8161685"/>
                <a:ext cx="6096000" cy="1338828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9430690" y="4353125"/>
            <a:ext cx="2862509" cy="2368450"/>
            <a:chOff x="9430690" y="4353125"/>
            <a:chExt cx="2862509" cy="2368450"/>
          </a:xfrm>
        </p:grpSpPr>
        <p:grpSp>
          <p:nvGrpSpPr>
            <p:cNvPr id="15" name="Group 14"/>
            <p:cNvGrpSpPr/>
            <p:nvPr/>
          </p:nvGrpSpPr>
          <p:grpSpPr>
            <a:xfrm>
              <a:off x="9430690" y="5188713"/>
              <a:ext cx="2480353" cy="1532862"/>
              <a:chOff x="8776174" y="4899224"/>
              <a:chExt cx="2480353" cy="153286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664099" y="4901622"/>
                <a:ext cx="1592428" cy="1530464"/>
              </a:xfrm>
              <a:prstGeom prst="ellipse">
                <a:avLst/>
              </a:prstGeom>
              <a:solidFill>
                <a:srgbClr val="F7CCD6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776174" y="4899224"/>
                <a:ext cx="1592428" cy="1530464"/>
              </a:xfrm>
              <a:prstGeom prst="ellipse">
                <a:avLst/>
              </a:prstGeom>
              <a:solidFill>
                <a:srgbClr val="00B050">
                  <a:alpha val="902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9673420" y="5046489"/>
                <a:ext cx="690419" cy="1239050"/>
              </a:xfrm>
              <a:custGeom>
                <a:avLst/>
                <a:gdLst>
                  <a:gd name="connsiteX0" fmla="*/ 5763 w 351544"/>
                  <a:gd name="connsiteY0" fmla="*/ 0 h 1239050"/>
                  <a:gd name="connsiteX1" fmla="*/ 0 w 351544"/>
                  <a:gd name="connsiteY1" fmla="*/ 1239050 h 1239050"/>
                  <a:gd name="connsiteX2" fmla="*/ 351544 w 351544"/>
                  <a:gd name="connsiteY2" fmla="*/ 645459 h 1239050"/>
                  <a:gd name="connsiteX3" fmla="*/ 5763 w 351544"/>
                  <a:gd name="connsiteY3" fmla="*/ 0 h 1239050"/>
                  <a:gd name="connsiteX0" fmla="*/ 301602 w 647383"/>
                  <a:gd name="connsiteY0" fmla="*/ 0 h 1239050"/>
                  <a:gd name="connsiteX1" fmla="*/ 295839 w 647383"/>
                  <a:gd name="connsiteY1" fmla="*/ 1239050 h 1239050"/>
                  <a:gd name="connsiteX2" fmla="*/ 647383 w 647383"/>
                  <a:gd name="connsiteY2" fmla="*/ 645459 h 1239050"/>
                  <a:gd name="connsiteX3" fmla="*/ 301602 w 647383"/>
                  <a:gd name="connsiteY3" fmla="*/ 0 h 1239050"/>
                  <a:gd name="connsiteX0" fmla="*/ 361655 w 707436"/>
                  <a:gd name="connsiteY0" fmla="*/ 0 h 1239050"/>
                  <a:gd name="connsiteX1" fmla="*/ 355892 w 707436"/>
                  <a:gd name="connsiteY1" fmla="*/ 1239050 h 1239050"/>
                  <a:gd name="connsiteX2" fmla="*/ 707436 w 707436"/>
                  <a:gd name="connsiteY2" fmla="*/ 645459 h 1239050"/>
                  <a:gd name="connsiteX3" fmla="*/ 361655 w 707436"/>
                  <a:gd name="connsiteY3" fmla="*/ 0 h 1239050"/>
                  <a:gd name="connsiteX0" fmla="*/ 258356 w 604137"/>
                  <a:gd name="connsiteY0" fmla="*/ 0 h 1239050"/>
                  <a:gd name="connsiteX1" fmla="*/ 252593 w 604137"/>
                  <a:gd name="connsiteY1" fmla="*/ 1239050 h 1239050"/>
                  <a:gd name="connsiteX2" fmla="*/ 604137 w 604137"/>
                  <a:gd name="connsiteY2" fmla="*/ 645459 h 1239050"/>
                  <a:gd name="connsiteX3" fmla="*/ 258356 w 604137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0419" h="1239050">
                    <a:moveTo>
                      <a:pt x="344638" y="0"/>
                    </a:moveTo>
                    <a:cubicBezTo>
                      <a:pt x="-89510" y="234363"/>
                      <a:pt x="-137535" y="981634"/>
                      <a:pt x="338875" y="1239050"/>
                    </a:cubicBezTo>
                    <a:cubicBezTo>
                      <a:pt x="559791" y="1110342"/>
                      <a:pt x="653920" y="935531"/>
                      <a:pt x="690419" y="645459"/>
                    </a:cubicBezTo>
                    <a:cubicBezTo>
                      <a:pt x="690419" y="366913"/>
                      <a:pt x="557870" y="105656"/>
                      <a:pt x="344638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0670343" y="4730773"/>
              <a:ext cx="0" cy="1016444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90761" y="4353125"/>
              <a:ext cx="220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Intersection</a:t>
              </a:r>
              <a:endParaRPr lang="en-US" dirty="0"/>
            </a:p>
          </p:txBody>
        </p:sp>
      </p:grp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1451579" y="526144"/>
            <a:ext cx="9603275" cy="1049235"/>
          </a:xfrm>
        </p:spPr>
        <p:txBody>
          <a:bodyPr/>
          <a:lstStyle/>
          <a:p>
            <a:r>
              <a:rPr lang="en-US" dirty="0" smtClean="0"/>
              <a:t>Improved Dual Execution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22115" y="625906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31"/>
                <a:stretch>
                  <a:fillRect r="-3267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46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08"/>
    </mc:Choice>
    <mc:Fallback xmlns="">
      <p:transition spd="slow" advTm="2053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7" grpId="0"/>
      <p:bldP spid="77" grpId="0" animBg="1"/>
      <p:bldP spid="53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74756" y="139050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48404" y="1498161"/>
            <a:ext cx="544855" cy="46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00235" y="2075173"/>
            <a:ext cx="544855" cy="46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5820055" y="1979146"/>
                <a:ext cx="7371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55" y="1979146"/>
                <a:ext cx="7371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6474718" y="1409977"/>
                <a:ext cx="728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18" y="1409977"/>
                <a:ext cx="72885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487041" y="5360346"/>
                <a:ext cx="1751377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41" y="5360346"/>
                <a:ext cx="1751377" cy="453137"/>
              </a:xfrm>
              <a:prstGeom prst="rect">
                <a:avLst/>
              </a:prstGeom>
              <a:blipFill rotWithShape="0"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5994398" y="4264821"/>
            <a:ext cx="933450" cy="800100"/>
          </a:xfrm>
          <a:prstGeom prst="roundRect">
            <a:avLst/>
          </a:prstGeom>
          <a:solidFill>
            <a:srgbClr val="B7E1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1905000"/>
            <a:ext cx="153111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238418" y="1905216"/>
            <a:ext cx="148734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5517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31949" y="3225230"/>
            <a:ext cx="139631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52861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331949" y="3477354"/>
            <a:ext cx="141699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73373" y="3983997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73" y="3983997"/>
                <a:ext cx="122850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14"/>
                <a:stretch>
                  <a:fillRect r="-3283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905045" y="151174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43594" y="2061592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5772570" y="272054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02859" y="284178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546218" y="282820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98049" y="340521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541408" y="3391632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loud 57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451579" y="5291402"/>
            <a:ext cx="5578675" cy="153046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Send  </a:t>
            </a:r>
            <a:r>
              <a:rPr lang="en-US" dirty="0"/>
              <a:t>𝑠  circuits </a:t>
            </a:r>
            <a:endParaRPr lang="en-US" dirty="0" smtClean="0"/>
          </a:p>
          <a:p>
            <a:pPr marL="342900" indent="-342900"/>
            <a:r>
              <a:rPr lang="en-US" dirty="0" smtClean="0"/>
              <a:t>Check </a:t>
            </a:r>
            <a:r>
              <a:rPr lang="en-US" dirty="0"/>
              <a:t>some for correctness </a:t>
            </a:r>
            <a:endParaRPr lang="en-US" dirty="0" smtClean="0"/>
          </a:p>
          <a:p>
            <a:pPr marL="342900" indent="-342900"/>
            <a:r>
              <a:rPr lang="en-US" dirty="0" smtClean="0"/>
              <a:t>Use Private Set Intersection (PSI) to reconcile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35600" y="3979154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00" y="3979154"/>
                <a:ext cx="1228509" cy="461665"/>
              </a:xfrm>
              <a:prstGeom prst="rect">
                <a:avLst/>
              </a:prstGeom>
              <a:blipFill rotWithShape="0">
                <a:blip r:embed="rId2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136974" y="8780944"/>
            <a:ext cx="3632272" cy="1848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242" y="8933096"/>
            <a:ext cx="3293146" cy="536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>
                <a:solidFill>
                  <a:prstClr val="black"/>
                </a:solidFill>
              </a:rPr>
              <a:t> Leakage: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4254" y="8161685"/>
                <a:ext cx="6096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54" y="8161685"/>
                <a:ext cx="6096000" cy="1338828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9430690" y="4353125"/>
            <a:ext cx="2862509" cy="2368450"/>
            <a:chOff x="9430690" y="4353125"/>
            <a:chExt cx="2862509" cy="2368450"/>
          </a:xfrm>
        </p:grpSpPr>
        <p:grpSp>
          <p:nvGrpSpPr>
            <p:cNvPr id="15" name="Group 14"/>
            <p:cNvGrpSpPr/>
            <p:nvPr/>
          </p:nvGrpSpPr>
          <p:grpSpPr>
            <a:xfrm>
              <a:off x="9430690" y="5188713"/>
              <a:ext cx="2480353" cy="1532862"/>
              <a:chOff x="8776174" y="4899224"/>
              <a:chExt cx="2480353" cy="153286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664099" y="4901622"/>
                <a:ext cx="1592428" cy="1530464"/>
              </a:xfrm>
              <a:prstGeom prst="ellipse">
                <a:avLst/>
              </a:prstGeom>
              <a:solidFill>
                <a:srgbClr val="F7CCD6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776174" y="4899224"/>
                <a:ext cx="1592428" cy="1530464"/>
              </a:xfrm>
              <a:prstGeom prst="ellipse">
                <a:avLst/>
              </a:prstGeom>
              <a:solidFill>
                <a:srgbClr val="00B050">
                  <a:alpha val="902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9673420" y="5046489"/>
                <a:ext cx="690419" cy="1239050"/>
              </a:xfrm>
              <a:custGeom>
                <a:avLst/>
                <a:gdLst>
                  <a:gd name="connsiteX0" fmla="*/ 5763 w 351544"/>
                  <a:gd name="connsiteY0" fmla="*/ 0 h 1239050"/>
                  <a:gd name="connsiteX1" fmla="*/ 0 w 351544"/>
                  <a:gd name="connsiteY1" fmla="*/ 1239050 h 1239050"/>
                  <a:gd name="connsiteX2" fmla="*/ 351544 w 351544"/>
                  <a:gd name="connsiteY2" fmla="*/ 645459 h 1239050"/>
                  <a:gd name="connsiteX3" fmla="*/ 5763 w 351544"/>
                  <a:gd name="connsiteY3" fmla="*/ 0 h 1239050"/>
                  <a:gd name="connsiteX0" fmla="*/ 301602 w 647383"/>
                  <a:gd name="connsiteY0" fmla="*/ 0 h 1239050"/>
                  <a:gd name="connsiteX1" fmla="*/ 295839 w 647383"/>
                  <a:gd name="connsiteY1" fmla="*/ 1239050 h 1239050"/>
                  <a:gd name="connsiteX2" fmla="*/ 647383 w 647383"/>
                  <a:gd name="connsiteY2" fmla="*/ 645459 h 1239050"/>
                  <a:gd name="connsiteX3" fmla="*/ 301602 w 647383"/>
                  <a:gd name="connsiteY3" fmla="*/ 0 h 1239050"/>
                  <a:gd name="connsiteX0" fmla="*/ 361655 w 707436"/>
                  <a:gd name="connsiteY0" fmla="*/ 0 h 1239050"/>
                  <a:gd name="connsiteX1" fmla="*/ 355892 w 707436"/>
                  <a:gd name="connsiteY1" fmla="*/ 1239050 h 1239050"/>
                  <a:gd name="connsiteX2" fmla="*/ 707436 w 707436"/>
                  <a:gd name="connsiteY2" fmla="*/ 645459 h 1239050"/>
                  <a:gd name="connsiteX3" fmla="*/ 361655 w 707436"/>
                  <a:gd name="connsiteY3" fmla="*/ 0 h 1239050"/>
                  <a:gd name="connsiteX0" fmla="*/ 258356 w 604137"/>
                  <a:gd name="connsiteY0" fmla="*/ 0 h 1239050"/>
                  <a:gd name="connsiteX1" fmla="*/ 252593 w 604137"/>
                  <a:gd name="connsiteY1" fmla="*/ 1239050 h 1239050"/>
                  <a:gd name="connsiteX2" fmla="*/ 604137 w 604137"/>
                  <a:gd name="connsiteY2" fmla="*/ 645459 h 1239050"/>
                  <a:gd name="connsiteX3" fmla="*/ 258356 w 604137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  <a:gd name="connsiteX0" fmla="*/ 344638 w 690419"/>
                  <a:gd name="connsiteY0" fmla="*/ 0 h 1239050"/>
                  <a:gd name="connsiteX1" fmla="*/ 338875 w 690419"/>
                  <a:gd name="connsiteY1" fmla="*/ 1239050 h 1239050"/>
                  <a:gd name="connsiteX2" fmla="*/ 690419 w 690419"/>
                  <a:gd name="connsiteY2" fmla="*/ 645459 h 1239050"/>
                  <a:gd name="connsiteX3" fmla="*/ 344638 w 690419"/>
                  <a:gd name="connsiteY3" fmla="*/ 0 h 123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0419" h="1239050">
                    <a:moveTo>
                      <a:pt x="344638" y="0"/>
                    </a:moveTo>
                    <a:cubicBezTo>
                      <a:pt x="-89510" y="234363"/>
                      <a:pt x="-137535" y="981634"/>
                      <a:pt x="338875" y="1239050"/>
                    </a:cubicBezTo>
                    <a:cubicBezTo>
                      <a:pt x="559791" y="1110342"/>
                      <a:pt x="653920" y="935531"/>
                      <a:pt x="690419" y="645459"/>
                    </a:cubicBezTo>
                    <a:cubicBezTo>
                      <a:pt x="690419" y="366913"/>
                      <a:pt x="557870" y="105656"/>
                      <a:pt x="344638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0670343" y="4730773"/>
              <a:ext cx="0" cy="1016444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90761" y="4353125"/>
              <a:ext cx="220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Intersection</a:t>
              </a:r>
              <a:endParaRPr lang="en-US" dirty="0"/>
            </a:p>
          </p:txBody>
        </p:sp>
      </p:grp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1451579" y="526144"/>
            <a:ext cx="9603275" cy="1049235"/>
          </a:xfrm>
        </p:spPr>
        <p:txBody>
          <a:bodyPr/>
          <a:lstStyle/>
          <a:p>
            <a:r>
              <a:rPr lang="en-US" dirty="0" smtClean="0"/>
              <a:t>Improved Dual Execution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22115" y="625906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6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08"/>
    </mc:Choice>
    <mc:Fallback xmlns="">
      <p:transition spd="slow" advTm="2053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7" grpId="0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74756" y="139050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48404" y="1498161"/>
            <a:ext cx="544855" cy="46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00235" y="2075173"/>
            <a:ext cx="544855" cy="46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5820055" y="1979146"/>
                <a:ext cx="7371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55" y="1979146"/>
                <a:ext cx="7371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6474718" y="1409977"/>
                <a:ext cx="728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18" y="1409977"/>
                <a:ext cx="72885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487041" y="5360346"/>
                <a:ext cx="1751377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41" y="5360346"/>
                <a:ext cx="1751377" cy="453137"/>
              </a:xfrm>
              <a:prstGeom prst="rect">
                <a:avLst/>
              </a:prstGeom>
              <a:blipFill rotWithShape="0"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5994398" y="4264821"/>
            <a:ext cx="933450" cy="800100"/>
          </a:xfrm>
          <a:prstGeom prst="roundRect">
            <a:avLst/>
          </a:prstGeom>
          <a:solidFill>
            <a:srgbClr val="B7E1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1905000"/>
            <a:ext cx="153111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238418" y="1905216"/>
            <a:ext cx="148734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5517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31949" y="3225230"/>
            <a:ext cx="139631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52861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331949" y="3477354"/>
            <a:ext cx="141699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73373" y="3983997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73" y="3983997"/>
                <a:ext cx="122850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14"/>
                <a:stretch>
                  <a:fillRect r="-3283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905045" y="151174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43594" y="2061592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5772570" y="272054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02859" y="284178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546218" y="282820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98049" y="340521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541408" y="3391632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loud 57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451579" y="5291402"/>
            <a:ext cx="5578675" cy="153046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Send  </a:t>
            </a:r>
            <a:r>
              <a:rPr lang="en-US" dirty="0"/>
              <a:t>𝑠  circuits </a:t>
            </a:r>
            <a:endParaRPr lang="en-US" dirty="0" smtClean="0"/>
          </a:p>
          <a:p>
            <a:pPr marL="342900" indent="-342900"/>
            <a:r>
              <a:rPr lang="en-US" dirty="0" smtClean="0"/>
              <a:t>Check </a:t>
            </a:r>
            <a:r>
              <a:rPr lang="en-US" dirty="0"/>
              <a:t>some for correctness </a:t>
            </a:r>
            <a:endParaRPr lang="en-US" dirty="0" smtClean="0"/>
          </a:p>
          <a:p>
            <a:pPr marL="342900" indent="-342900"/>
            <a:r>
              <a:rPr lang="en-US" dirty="0" smtClean="0"/>
              <a:t>Use Private Set Intersection (PSI) to reconcile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35600" y="3979154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00" y="3979154"/>
                <a:ext cx="1228509" cy="461665"/>
              </a:xfrm>
              <a:prstGeom prst="rect">
                <a:avLst/>
              </a:prstGeom>
              <a:blipFill rotWithShape="0">
                <a:blip r:embed="rId2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136974" y="8780944"/>
            <a:ext cx="3632272" cy="1848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242" y="8933096"/>
            <a:ext cx="3293146" cy="536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>
                <a:solidFill>
                  <a:prstClr val="black"/>
                </a:solidFill>
              </a:rPr>
              <a:t> Leakage: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4254" y="8161685"/>
                <a:ext cx="6096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54" y="8161685"/>
                <a:ext cx="6096000" cy="1338828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1451579" y="526144"/>
            <a:ext cx="9603275" cy="1049235"/>
          </a:xfrm>
        </p:spPr>
        <p:txBody>
          <a:bodyPr/>
          <a:lstStyle/>
          <a:p>
            <a:r>
              <a:rPr lang="en-US" dirty="0" smtClean="0"/>
              <a:t>Improved Dual Execution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22115" y="625906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/>
              <p:cNvSpPr txBox="1">
                <a:spLocks/>
              </p:cNvSpPr>
              <p:nvPr/>
            </p:nvSpPr>
            <p:spPr>
              <a:xfrm>
                <a:off x="8196650" y="5049492"/>
                <a:ext cx="3781342" cy="177237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 smtClean="0"/>
                  <a:t>Leaks a bit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all </a:t>
                </a:r>
                <a:r>
                  <a:rPr lang="en-US" b="1" dirty="0" err="1" smtClean="0"/>
                  <a:t>eval</a:t>
                </a:r>
                <a:r>
                  <a:rPr lang="en-US" b="1" dirty="0" smtClean="0"/>
                  <a:t>. Circuit </a:t>
                </a:r>
                <a:r>
                  <a:rPr lang="en-US" dirty="0" smtClean="0"/>
                  <a:t>are bad: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𝐏𝐫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𝒍𝒆𝒂𝒌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𝒃𝒊𝒕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6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50" y="5049492"/>
                <a:ext cx="3781342" cy="1772374"/>
              </a:xfrm>
              <a:prstGeom prst="rect">
                <a:avLst/>
              </a:prstGeom>
              <a:blipFill rotWithShape="0">
                <a:blip r:embed="rId31"/>
                <a:stretch>
                  <a:fillRect l="-1452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62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08"/>
    </mc:Choice>
    <mc:Fallback xmlns="">
      <p:transition spd="slow" advTm="2053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7" grpId="0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ounded Rectangle 149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ounded Rectangle 165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ounded Rectangle 186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Rounded Rectangle 255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ounded Rectangle 267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ounded Rectangle 271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ounded Rectangle 275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ounded Rectangle 279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19" y="5221933"/>
                <a:ext cx="10170935" cy="75497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/>
                  <a:t>executions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19" y="5221933"/>
                <a:ext cx="10170935" cy="754974"/>
              </a:xfrm>
              <a:blipFill rotWithShape="0">
                <a:blip r:embed="rId55"/>
                <a:stretch>
                  <a:fillRect l="-420" t="-487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631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8"/>
    </mc:Choice>
    <mc:Fallback xmlns="">
      <p:transition spd="slow" advTm="74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ounded Rectangle 149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ounded Rectangle 165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ounded Rectangle 186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Rounded Rectangle 255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ounded Rectangle 267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ounded Rectangle 271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ounded Rectangle 275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ounded Rectangle 279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19" y="5221932"/>
                <a:ext cx="10170935" cy="1131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 executions</a:t>
                </a:r>
              </a:p>
              <a:p>
                <a:pPr lvl="1"/>
                <a:r>
                  <a:rPr lang="en-US" dirty="0" smtClean="0"/>
                  <a:t>Check some for correctness</a:t>
                </a:r>
              </a:p>
            </p:txBody>
          </p:sp>
        </mc:Choice>
        <mc:Fallback xmlns="">
          <p:sp>
            <p:nvSpPr>
              <p:cNvPr id="3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19" y="5221932"/>
                <a:ext cx="10170935" cy="1131243"/>
              </a:xfrm>
              <a:blipFill rotWithShape="0">
                <a:blip r:embed="rId63"/>
                <a:stretch>
                  <a:fillRect l="-420" t="-2703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05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8"/>
    </mc:Choice>
    <mc:Fallback xmlns="">
      <p:transition spd="slow" advTm="745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 194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ounded Rectangle 195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ctangle 197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ounded Rectangle 199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tangle 204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Rectangle 206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Rounded Rectangle 207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ounded Rectangle 211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Rectangle 215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Rectangle 216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ounded Rectangle 219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Rectangle 221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Rectangle 222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ounded Rectangle 223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ounded Rectangle 231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ectangle 233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ectangle 234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Rounded Rectangle 235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Rectangle 240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Rectangle 241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2" name="Rectangle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Rectangle 242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3" name="Rectangle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Rectangle 243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Rounded Rectangle 244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Rectangle 246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Rectangle 247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Rounded Rectangle 248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ectangle 252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Rectangle 296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Rectangle 297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8" name="Rectangle 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Rectangle 298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Rounded Rectangle 299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Rectangle 301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Rectangle 319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0" name="Rectangle 3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Rounded Rectangle 320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ounded Rectangle 321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ounded Rectangle 322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Rectangle 324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5" name="Rectangle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Rectangle 325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6" name="Rectangle 3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Rectangle 326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7" name="Rectangle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Rectangle 327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8" name="Rectangle 3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Rounded Rectangle 328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Rectangle 330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1" name="Rectangle 3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Rectangle 331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2" name="Rectangle 3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ounded Rectangle 332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Rectangle 334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5" name="Rectangle 3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Rectangle 335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Rectangle 338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Rectangle 339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0" name="Rectangle 3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Rounded Rectangle 340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2" name="Rounded Rectangle 341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Rectangle 342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3" name="Rectangle 3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Rectangle 343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4" name="Rectangle 3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Rounded Rectangle 295"/>
          <p:cNvSpPr/>
          <p:nvPr/>
        </p:nvSpPr>
        <p:spPr>
          <a:xfrm>
            <a:off x="2956012" y="4241904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511826" y="2281734"/>
            <a:ext cx="1129374" cy="1609069"/>
            <a:chOff x="4511826" y="2263323"/>
            <a:chExt cx="1129374" cy="1743139"/>
          </a:xfrm>
        </p:grpSpPr>
        <p:sp>
          <p:nvSpPr>
            <p:cNvPr id="6" name="Freeform 5"/>
            <p:cNvSpPr/>
            <p:nvPr/>
          </p:nvSpPr>
          <p:spPr>
            <a:xfrm flipH="1">
              <a:off x="4511826" y="2263323"/>
              <a:ext cx="644910" cy="1743139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 283"/>
            <p:cNvSpPr/>
            <p:nvPr/>
          </p:nvSpPr>
          <p:spPr>
            <a:xfrm>
              <a:off x="5161756" y="2906442"/>
              <a:ext cx="115885" cy="1085200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 284"/>
            <p:cNvSpPr/>
            <p:nvPr/>
          </p:nvSpPr>
          <p:spPr>
            <a:xfrm>
              <a:off x="5155071" y="3591002"/>
              <a:ext cx="479444" cy="407524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 285"/>
            <p:cNvSpPr/>
            <p:nvPr/>
          </p:nvSpPr>
          <p:spPr>
            <a:xfrm>
              <a:off x="5161756" y="2578025"/>
              <a:ext cx="479444" cy="1426082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7" name="Freeform 286"/>
          <p:cNvSpPr/>
          <p:nvPr/>
        </p:nvSpPr>
        <p:spPr>
          <a:xfrm>
            <a:off x="3370675" y="3878205"/>
            <a:ext cx="1786743" cy="394263"/>
          </a:xfrm>
          <a:custGeom>
            <a:avLst/>
            <a:gdLst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70"/>
              <a:gd name="connsiteY0" fmla="*/ 0 h 975769"/>
              <a:gd name="connsiteX1" fmla="*/ 0 w 957370"/>
              <a:gd name="connsiteY1" fmla="*/ 975769 h 975769"/>
              <a:gd name="connsiteX0" fmla="*/ 957359 w 961100"/>
              <a:gd name="connsiteY0" fmla="*/ 0 h 975769"/>
              <a:gd name="connsiteX1" fmla="*/ 0 w 961100"/>
              <a:gd name="connsiteY1" fmla="*/ 975769 h 975769"/>
              <a:gd name="connsiteX0" fmla="*/ 957359 w 957780"/>
              <a:gd name="connsiteY0" fmla="*/ 0 h 975769"/>
              <a:gd name="connsiteX1" fmla="*/ 0 w 957780"/>
              <a:gd name="connsiteY1" fmla="*/ 975769 h 975769"/>
              <a:gd name="connsiteX0" fmla="*/ 959088 w 959486"/>
              <a:gd name="connsiteY0" fmla="*/ 0 h 975769"/>
              <a:gd name="connsiteX1" fmla="*/ 1729 w 959486"/>
              <a:gd name="connsiteY1" fmla="*/ 975769 h 975769"/>
              <a:gd name="connsiteX0" fmla="*/ 966312 w 966685"/>
              <a:gd name="connsiteY0" fmla="*/ 0 h 975769"/>
              <a:gd name="connsiteX1" fmla="*/ 8953 w 966685"/>
              <a:gd name="connsiteY1" fmla="*/ 975769 h 975769"/>
              <a:gd name="connsiteX0" fmla="*/ 970458 w 970822"/>
              <a:gd name="connsiteY0" fmla="*/ 0 h 975769"/>
              <a:gd name="connsiteX1" fmla="*/ 13099 w 970822"/>
              <a:gd name="connsiteY1" fmla="*/ 975769 h 975769"/>
              <a:gd name="connsiteX0" fmla="*/ 962459 w 962843"/>
              <a:gd name="connsiteY0" fmla="*/ 0 h 975769"/>
              <a:gd name="connsiteX1" fmla="*/ 5100 w 962843"/>
              <a:gd name="connsiteY1" fmla="*/ 975769 h 975769"/>
              <a:gd name="connsiteX0" fmla="*/ 961051 w 961440"/>
              <a:gd name="connsiteY0" fmla="*/ 0 h 975769"/>
              <a:gd name="connsiteX1" fmla="*/ 3692 w 961440"/>
              <a:gd name="connsiteY1" fmla="*/ 975769 h 975769"/>
              <a:gd name="connsiteX0" fmla="*/ 964927 w 965304"/>
              <a:gd name="connsiteY0" fmla="*/ 0 h 975769"/>
              <a:gd name="connsiteX1" fmla="*/ 7568 w 965304"/>
              <a:gd name="connsiteY1" fmla="*/ 975769 h 975769"/>
              <a:gd name="connsiteX0" fmla="*/ 963642 w 964022"/>
              <a:gd name="connsiteY0" fmla="*/ 0 h 975769"/>
              <a:gd name="connsiteX1" fmla="*/ 6283 w 964022"/>
              <a:gd name="connsiteY1" fmla="*/ 975769 h 975769"/>
              <a:gd name="connsiteX0" fmla="*/ 960424 w 960815"/>
              <a:gd name="connsiteY0" fmla="*/ 0 h 975769"/>
              <a:gd name="connsiteX1" fmla="*/ 3065 w 960815"/>
              <a:gd name="connsiteY1" fmla="*/ 975769 h 97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815" h="975769">
                <a:moveTo>
                  <a:pt x="960424" y="0"/>
                </a:moveTo>
                <a:cubicBezTo>
                  <a:pt x="983987" y="925407"/>
                  <a:pt x="-63732" y="-309343"/>
                  <a:pt x="3065" y="97576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>
              <a:srgbClr val="E1DFDB">
                <a:alpha val="6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3028832" y="430167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395807" y="430405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Rectangle 289"/>
              <p:cNvSpPr/>
              <p:nvPr/>
            </p:nvSpPr>
            <p:spPr>
              <a:xfrm>
                <a:off x="2992153" y="42646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0" name="Rectangle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53" y="4264684"/>
                <a:ext cx="405496" cy="338554"/>
              </a:xfrm>
              <a:prstGeom prst="rect">
                <a:avLst/>
              </a:prstGeom>
              <a:blipFill rotWithShape="0">
                <a:blip r:embed="rId5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Rectangle 290"/>
              <p:cNvSpPr/>
              <p:nvPr/>
            </p:nvSpPr>
            <p:spPr>
              <a:xfrm>
                <a:off x="3355393" y="426668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1" name="Rectangle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93" y="4266685"/>
                <a:ext cx="405496" cy="338554"/>
              </a:xfrm>
              <a:prstGeom prst="rect">
                <a:avLst/>
              </a:prstGeom>
              <a:blipFill rotWithShape="0">
                <a:blip r:embed="rId5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Rounded Rectangle 291"/>
          <p:cNvSpPr/>
          <p:nvPr/>
        </p:nvSpPr>
        <p:spPr>
          <a:xfrm>
            <a:off x="3020294" y="4637326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ctangle 292"/>
              <p:cNvSpPr/>
              <p:nvPr/>
            </p:nvSpPr>
            <p:spPr>
              <a:xfrm>
                <a:off x="2979879" y="4597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3" name="Rectangle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79" y="4597811"/>
                <a:ext cx="405496" cy="338554"/>
              </a:xfrm>
              <a:prstGeom prst="rect">
                <a:avLst/>
              </a:prstGeom>
              <a:blipFill rotWithShape="0">
                <a:blip r:embed="rId5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ounded Rectangle 293"/>
          <p:cNvSpPr/>
          <p:nvPr/>
        </p:nvSpPr>
        <p:spPr>
          <a:xfrm>
            <a:off x="3394042" y="4640414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3353627" y="46008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27" y="4600899"/>
                <a:ext cx="405496" cy="338554"/>
              </a:xfrm>
              <a:prstGeom prst="rect">
                <a:avLst/>
              </a:prstGeom>
              <a:blipFill rotWithShape="0">
                <a:blip r:embed="rId5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 302"/>
          <p:cNvGrpSpPr/>
          <p:nvPr/>
        </p:nvGrpSpPr>
        <p:grpSpPr>
          <a:xfrm>
            <a:off x="7217011" y="1929440"/>
            <a:ext cx="1141108" cy="1961363"/>
            <a:chOff x="4552492" y="1881676"/>
            <a:chExt cx="1141108" cy="2124786"/>
          </a:xfrm>
        </p:grpSpPr>
        <p:sp>
          <p:nvSpPr>
            <p:cNvPr id="304" name="Freeform 303"/>
            <p:cNvSpPr/>
            <p:nvPr/>
          </p:nvSpPr>
          <p:spPr>
            <a:xfrm flipH="1">
              <a:off x="4552492" y="3607145"/>
              <a:ext cx="604243" cy="399317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reeform 304"/>
            <p:cNvSpPr/>
            <p:nvPr/>
          </p:nvSpPr>
          <p:spPr>
            <a:xfrm flipH="1">
              <a:off x="4971737" y="2241378"/>
              <a:ext cx="190020" cy="1750265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reeform 305"/>
            <p:cNvSpPr/>
            <p:nvPr/>
          </p:nvSpPr>
          <p:spPr>
            <a:xfrm>
              <a:off x="5155070" y="2235112"/>
              <a:ext cx="538530" cy="1763414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5161756" y="1881676"/>
              <a:ext cx="185006" cy="2122430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Freeform 307"/>
          <p:cNvSpPr/>
          <p:nvPr/>
        </p:nvSpPr>
        <p:spPr>
          <a:xfrm flipH="1">
            <a:off x="7819047" y="3865708"/>
            <a:ext cx="1594829" cy="394263"/>
          </a:xfrm>
          <a:custGeom>
            <a:avLst/>
            <a:gdLst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70"/>
              <a:gd name="connsiteY0" fmla="*/ 0 h 975769"/>
              <a:gd name="connsiteX1" fmla="*/ 0 w 957370"/>
              <a:gd name="connsiteY1" fmla="*/ 975769 h 975769"/>
              <a:gd name="connsiteX0" fmla="*/ 957359 w 961100"/>
              <a:gd name="connsiteY0" fmla="*/ 0 h 975769"/>
              <a:gd name="connsiteX1" fmla="*/ 0 w 961100"/>
              <a:gd name="connsiteY1" fmla="*/ 975769 h 975769"/>
              <a:gd name="connsiteX0" fmla="*/ 957359 w 957780"/>
              <a:gd name="connsiteY0" fmla="*/ 0 h 975769"/>
              <a:gd name="connsiteX1" fmla="*/ 0 w 957780"/>
              <a:gd name="connsiteY1" fmla="*/ 975769 h 975769"/>
              <a:gd name="connsiteX0" fmla="*/ 959088 w 959486"/>
              <a:gd name="connsiteY0" fmla="*/ 0 h 975769"/>
              <a:gd name="connsiteX1" fmla="*/ 1729 w 959486"/>
              <a:gd name="connsiteY1" fmla="*/ 975769 h 975769"/>
              <a:gd name="connsiteX0" fmla="*/ 966312 w 966685"/>
              <a:gd name="connsiteY0" fmla="*/ 0 h 975769"/>
              <a:gd name="connsiteX1" fmla="*/ 8953 w 966685"/>
              <a:gd name="connsiteY1" fmla="*/ 975769 h 975769"/>
              <a:gd name="connsiteX0" fmla="*/ 970458 w 970822"/>
              <a:gd name="connsiteY0" fmla="*/ 0 h 975769"/>
              <a:gd name="connsiteX1" fmla="*/ 13099 w 970822"/>
              <a:gd name="connsiteY1" fmla="*/ 975769 h 975769"/>
              <a:gd name="connsiteX0" fmla="*/ 962459 w 962843"/>
              <a:gd name="connsiteY0" fmla="*/ 0 h 975769"/>
              <a:gd name="connsiteX1" fmla="*/ 5100 w 962843"/>
              <a:gd name="connsiteY1" fmla="*/ 975769 h 975769"/>
              <a:gd name="connsiteX0" fmla="*/ 961051 w 961440"/>
              <a:gd name="connsiteY0" fmla="*/ 0 h 975769"/>
              <a:gd name="connsiteX1" fmla="*/ 3692 w 961440"/>
              <a:gd name="connsiteY1" fmla="*/ 975769 h 975769"/>
              <a:gd name="connsiteX0" fmla="*/ 964927 w 965304"/>
              <a:gd name="connsiteY0" fmla="*/ 0 h 975769"/>
              <a:gd name="connsiteX1" fmla="*/ 7568 w 965304"/>
              <a:gd name="connsiteY1" fmla="*/ 975769 h 975769"/>
              <a:gd name="connsiteX0" fmla="*/ 963642 w 964022"/>
              <a:gd name="connsiteY0" fmla="*/ 0 h 975769"/>
              <a:gd name="connsiteX1" fmla="*/ 6283 w 964022"/>
              <a:gd name="connsiteY1" fmla="*/ 975769 h 975769"/>
              <a:gd name="connsiteX0" fmla="*/ 960424 w 960815"/>
              <a:gd name="connsiteY0" fmla="*/ 0 h 975769"/>
              <a:gd name="connsiteX1" fmla="*/ 3065 w 960815"/>
              <a:gd name="connsiteY1" fmla="*/ 975769 h 97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815" h="975769">
                <a:moveTo>
                  <a:pt x="960424" y="0"/>
                </a:moveTo>
                <a:cubicBezTo>
                  <a:pt x="983987" y="925407"/>
                  <a:pt x="-63732" y="-309343"/>
                  <a:pt x="3065" y="97576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>
              <a:srgbClr val="E1DFDB">
                <a:alpha val="6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08"/>
          <p:cNvSpPr/>
          <p:nvPr/>
        </p:nvSpPr>
        <p:spPr>
          <a:xfrm>
            <a:off x="9016262" y="4244556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9089082" y="4304324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9456057" y="4306711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/>
              <p:cNvSpPr/>
              <p:nvPr/>
            </p:nvSpPr>
            <p:spPr>
              <a:xfrm>
                <a:off x="9052403" y="426733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2" name="Rectangle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03" y="4267336"/>
                <a:ext cx="405496" cy="338554"/>
              </a:xfrm>
              <a:prstGeom prst="rect">
                <a:avLst/>
              </a:prstGeom>
              <a:blipFill rotWithShape="0">
                <a:blip r:embed="rId5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Rectangle 312"/>
              <p:cNvSpPr/>
              <p:nvPr/>
            </p:nvSpPr>
            <p:spPr>
              <a:xfrm>
                <a:off x="9415643" y="42693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3" name="Rectangle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43" y="4269337"/>
                <a:ext cx="405496" cy="338554"/>
              </a:xfrm>
              <a:prstGeom prst="rect">
                <a:avLst/>
              </a:prstGeom>
              <a:blipFill rotWithShape="0">
                <a:blip r:embed="rId6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ounded Rectangle 313"/>
          <p:cNvSpPr/>
          <p:nvPr/>
        </p:nvSpPr>
        <p:spPr>
          <a:xfrm>
            <a:off x="9080544" y="4639978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/>
              <p:cNvSpPr/>
              <p:nvPr/>
            </p:nvSpPr>
            <p:spPr>
              <a:xfrm>
                <a:off x="9040129" y="460046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5" name="Rectangle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129" y="4600463"/>
                <a:ext cx="405496" cy="338554"/>
              </a:xfrm>
              <a:prstGeom prst="rect">
                <a:avLst/>
              </a:prstGeom>
              <a:blipFill rotWithShape="0">
                <a:blip r:embed="rId6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Rounded Rectangle 315"/>
          <p:cNvSpPr/>
          <p:nvPr/>
        </p:nvSpPr>
        <p:spPr>
          <a:xfrm>
            <a:off x="9454292" y="4643066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/>
              <p:cNvSpPr/>
              <p:nvPr/>
            </p:nvSpPr>
            <p:spPr>
              <a:xfrm>
                <a:off x="9413877" y="460355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7" name="Rectangle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877" y="4603551"/>
                <a:ext cx="405496" cy="338554"/>
              </a:xfrm>
              <a:prstGeom prst="rect">
                <a:avLst/>
              </a:prstGeom>
              <a:blipFill rotWithShape="0">
                <a:blip r:embed="rId6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19" y="5221932"/>
                <a:ext cx="10170935" cy="1131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 executions</a:t>
                </a:r>
              </a:p>
              <a:p>
                <a:pPr lvl="1"/>
                <a:r>
                  <a:rPr lang="en-US" dirty="0" smtClean="0"/>
                  <a:t>Check some for correctness</a:t>
                </a:r>
              </a:p>
            </p:txBody>
          </p:sp>
        </mc:Choice>
        <mc:Fallback xmlns="">
          <p:sp>
            <p:nvSpPr>
              <p:cNvPr id="3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19" y="5221932"/>
                <a:ext cx="10170935" cy="1131243"/>
              </a:xfrm>
              <a:blipFill rotWithShape="0">
                <a:blip r:embed="rId63"/>
                <a:stretch>
                  <a:fillRect l="-420" t="-2703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Content Placeholder 2"/>
              <p:cNvSpPr txBox="1">
                <a:spLocks/>
              </p:cNvSpPr>
              <p:nvPr/>
            </p:nvSpPr>
            <p:spPr>
              <a:xfrm>
                <a:off x="6498865" y="5254444"/>
                <a:ext cx="5430865" cy="16877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Randomly map the rest into bins</a:t>
                </a:r>
              </a:p>
              <a:p>
                <a:pPr lvl="1"/>
                <a:r>
                  <a:rPr lang="en-US" b="1" dirty="0" smtClean="0"/>
                  <a:t>Bin size of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b="1" dirty="0" smtClean="0"/>
                  <a:t>  instead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lvl="1"/>
                <a:r>
                  <a:rPr lang="en-US" dirty="0" smtClean="0"/>
                  <a:t>E.g.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10×</m:t>
                    </m:r>
                  </m:oMath>
                </a14:m>
                <a:r>
                  <a:rPr lang="en-US" dirty="0" smtClean="0"/>
                  <a:t> improvement</a:t>
                </a:r>
              </a:p>
            </p:txBody>
          </p:sp>
        </mc:Choice>
        <mc:Fallback xmlns="">
          <p:sp>
            <p:nvSpPr>
              <p:cNvPr id="3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65" y="5254444"/>
                <a:ext cx="5430865" cy="1687776"/>
              </a:xfrm>
              <a:prstGeom prst="rect">
                <a:avLst/>
              </a:prstGeom>
              <a:blipFill rotWithShape="0">
                <a:blip r:embed="rId64"/>
                <a:stretch>
                  <a:fillRect l="-1010" t="-1083" b="-1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50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8"/>
    </mc:Choice>
    <mc:Fallback xmlns="">
      <p:transition spd="slow" advTm="74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87" grpId="0" animBg="1"/>
      <p:bldP spid="288" grpId="0" animBg="1"/>
      <p:bldP spid="289" grpId="0" animBg="1"/>
      <p:bldP spid="290" grpId="0"/>
      <p:bldP spid="291" grpId="0"/>
      <p:bldP spid="292" grpId="0" animBg="1"/>
      <p:bldP spid="293" grpId="0"/>
      <p:bldP spid="294" grpId="0" animBg="1"/>
      <p:bldP spid="295" grpId="0"/>
      <p:bldP spid="308" grpId="0" animBg="1"/>
      <p:bldP spid="309" grpId="0" animBg="1"/>
      <p:bldP spid="310" grpId="0" animBg="1"/>
      <p:bldP spid="311" grpId="0" animBg="1"/>
      <p:bldP spid="312" grpId="0"/>
      <p:bldP spid="313" grpId="0"/>
      <p:bldP spid="314" grpId="0" animBg="1"/>
      <p:bldP spid="315" grpId="0"/>
      <p:bldP spid="316" grpId="0" animBg="1"/>
      <p:bldP spid="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ounded Rectangle 149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ounded Rectangle 165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ounded Rectangle 186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Rounded Rectangle 255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ounded Rectangle 267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ounded Rectangle 271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ounded Rectangle 275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ounded Rectangle 279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ounded Rectangle 130"/>
          <p:cNvSpPr/>
          <p:nvPr/>
        </p:nvSpPr>
        <p:spPr>
          <a:xfrm>
            <a:off x="2956012" y="4241904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028832" y="430167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395807" y="430405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992153" y="42646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53" y="4264684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3355393" y="426668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93" y="4266685"/>
                <a:ext cx="405496" cy="338554"/>
              </a:xfrm>
              <a:prstGeom prst="rect">
                <a:avLst/>
              </a:prstGeom>
              <a:blipFill rotWithShape="0">
                <a:blip r:embed="rId5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ounded Rectangle 135"/>
          <p:cNvSpPr/>
          <p:nvPr/>
        </p:nvSpPr>
        <p:spPr>
          <a:xfrm>
            <a:off x="3020294" y="463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979879" y="4597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79" y="4597811"/>
                <a:ext cx="405496" cy="338554"/>
              </a:xfrm>
              <a:prstGeom prst="rect">
                <a:avLst/>
              </a:prstGeom>
              <a:blipFill rotWithShape="0">
                <a:blip r:embed="rId5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ounded Rectangle 137"/>
          <p:cNvSpPr/>
          <p:nvPr/>
        </p:nvSpPr>
        <p:spPr>
          <a:xfrm>
            <a:off x="3394042" y="464041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3353627" y="46008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27" y="4600899"/>
                <a:ext cx="405496" cy="338554"/>
              </a:xfrm>
              <a:prstGeom prst="rect">
                <a:avLst/>
              </a:prstGeom>
              <a:blipFill rotWithShape="0">
                <a:blip r:embed="rId5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/>
          <p:cNvGrpSpPr/>
          <p:nvPr/>
        </p:nvGrpSpPr>
        <p:grpSpPr>
          <a:xfrm>
            <a:off x="4516269" y="1941936"/>
            <a:ext cx="1107706" cy="1967449"/>
            <a:chOff x="4942932" y="1875083"/>
            <a:chExt cx="1107706" cy="2131379"/>
          </a:xfrm>
        </p:grpSpPr>
        <p:sp>
          <p:nvSpPr>
            <p:cNvPr id="141" name="Freeform 140"/>
            <p:cNvSpPr/>
            <p:nvPr/>
          </p:nvSpPr>
          <p:spPr>
            <a:xfrm flipH="1">
              <a:off x="4942932" y="3607146"/>
              <a:ext cx="213804" cy="399316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flipH="1">
              <a:off x="4964547" y="2551789"/>
              <a:ext cx="197210" cy="1439853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5155071" y="3259320"/>
              <a:ext cx="521820" cy="739205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5161755" y="1875083"/>
              <a:ext cx="888883" cy="2129023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Freeform 194"/>
          <p:cNvSpPr/>
          <p:nvPr/>
        </p:nvSpPr>
        <p:spPr>
          <a:xfrm>
            <a:off x="4269514" y="3878205"/>
            <a:ext cx="462887" cy="394263"/>
          </a:xfrm>
          <a:custGeom>
            <a:avLst/>
            <a:gdLst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70"/>
              <a:gd name="connsiteY0" fmla="*/ 0 h 975769"/>
              <a:gd name="connsiteX1" fmla="*/ 0 w 957370"/>
              <a:gd name="connsiteY1" fmla="*/ 975769 h 975769"/>
              <a:gd name="connsiteX0" fmla="*/ 957359 w 961100"/>
              <a:gd name="connsiteY0" fmla="*/ 0 h 975769"/>
              <a:gd name="connsiteX1" fmla="*/ 0 w 961100"/>
              <a:gd name="connsiteY1" fmla="*/ 975769 h 975769"/>
              <a:gd name="connsiteX0" fmla="*/ 957359 w 957780"/>
              <a:gd name="connsiteY0" fmla="*/ 0 h 975769"/>
              <a:gd name="connsiteX1" fmla="*/ 0 w 957780"/>
              <a:gd name="connsiteY1" fmla="*/ 975769 h 975769"/>
              <a:gd name="connsiteX0" fmla="*/ 959088 w 959486"/>
              <a:gd name="connsiteY0" fmla="*/ 0 h 975769"/>
              <a:gd name="connsiteX1" fmla="*/ 1729 w 959486"/>
              <a:gd name="connsiteY1" fmla="*/ 975769 h 975769"/>
              <a:gd name="connsiteX0" fmla="*/ 966312 w 966685"/>
              <a:gd name="connsiteY0" fmla="*/ 0 h 975769"/>
              <a:gd name="connsiteX1" fmla="*/ 8953 w 966685"/>
              <a:gd name="connsiteY1" fmla="*/ 975769 h 975769"/>
              <a:gd name="connsiteX0" fmla="*/ 970458 w 970822"/>
              <a:gd name="connsiteY0" fmla="*/ 0 h 975769"/>
              <a:gd name="connsiteX1" fmla="*/ 13099 w 970822"/>
              <a:gd name="connsiteY1" fmla="*/ 975769 h 975769"/>
              <a:gd name="connsiteX0" fmla="*/ 962459 w 962843"/>
              <a:gd name="connsiteY0" fmla="*/ 0 h 975769"/>
              <a:gd name="connsiteX1" fmla="*/ 5100 w 962843"/>
              <a:gd name="connsiteY1" fmla="*/ 975769 h 975769"/>
              <a:gd name="connsiteX0" fmla="*/ 961051 w 961440"/>
              <a:gd name="connsiteY0" fmla="*/ 0 h 975769"/>
              <a:gd name="connsiteX1" fmla="*/ 3692 w 961440"/>
              <a:gd name="connsiteY1" fmla="*/ 975769 h 975769"/>
              <a:gd name="connsiteX0" fmla="*/ 964927 w 965304"/>
              <a:gd name="connsiteY0" fmla="*/ 0 h 975769"/>
              <a:gd name="connsiteX1" fmla="*/ 7568 w 965304"/>
              <a:gd name="connsiteY1" fmla="*/ 975769 h 975769"/>
              <a:gd name="connsiteX0" fmla="*/ 963642 w 964022"/>
              <a:gd name="connsiteY0" fmla="*/ 0 h 975769"/>
              <a:gd name="connsiteX1" fmla="*/ 6283 w 964022"/>
              <a:gd name="connsiteY1" fmla="*/ 975769 h 975769"/>
              <a:gd name="connsiteX0" fmla="*/ 960424 w 960815"/>
              <a:gd name="connsiteY0" fmla="*/ 0 h 975769"/>
              <a:gd name="connsiteX1" fmla="*/ 3065 w 960815"/>
              <a:gd name="connsiteY1" fmla="*/ 975769 h 97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815" h="975769">
                <a:moveTo>
                  <a:pt x="960424" y="0"/>
                </a:moveTo>
                <a:cubicBezTo>
                  <a:pt x="983987" y="925407"/>
                  <a:pt x="-63732" y="-309343"/>
                  <a:pt x="3065" y="97576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>
              <a:srgbClr val="E1DFDB">
                <a:alpha val="6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3860091" y="4246557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932911" y="4306325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4299886" y="430871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3896232" y="42693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32" y="4269337"/>
                <a:ext cx="405496" cy="338554"/>
              </a:xfrm>
              <a:prstGeom prst="rect">
                <a:avLst/>
              </a:prstGeom>
              <a:blipFill rotWithShape="0">
                <a:blip r:embed="rId5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/>
              <p:cNvSpPr/>
              <p:nvPr/>
            </p:nvSpPr>
            <p:spPr>
              <a:xfrm>
                <a:off x="4259472" y="42713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9" name="Rectangle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72" y="4271338"/>
                <a:ext cx="405496" cy="338554"/>
              </a:xfrm>
              <a:prstGeom prst="rect">
                <a:avLst/>
              </a:prstGeom>
              <a:blipFill rotWithShape="0">
                <a:blip r:embed="rId5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ounded Rectangle 209"/>
          <p:cNvSpPr/>
          <p:nvPr/>
        </p:nvSpPr>
        <p:spPr>
          <a:xfrm>
            <a:off x="3924373" y="464197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3883958" y="46024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58" y="4602464"/>
                <a:ext cx="405496" cy="338554"/>
              </a:xfrm>
              <a:prstGeom prst="rect">
                <a:avLst/>
              </a:prstGeom>
              <a:blipFill rotWithShape="0">
                <a:blip r:embed="rId6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ounded Rectangle 211"/>
          <p:cNvSpPr/>
          <p:nvPr/>
        </p:nvSpPr>
        <p:spPr>
          <a:xfrm>
            <a:off x="4298121" y="4645067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4257706" y="46055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06" y="4605552"/>
                <a:ext cx="405496" cy="338554"/>
              </a:xfrm>
              <a:prstGeom prst="rect">
                <a:avLst/>
              </a:prstGeom>
              <a:blipFill rotWithShape="0">
                <a:blip r:embed="rId6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Rounded Rectangle 213"/>
          <p:cNvSpPr/>
          <p:nvPr/>
        </p:nvSpPr>
        <p:spPr>
          <a:xfrm>
            <a:off x="9016262" y="4244556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9089082" y="430432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9456057" y="4306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9052403" y="426733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03" y="4267336"/>
                <a:ext cx="405496" cy="338554"/>
              </a:xfrm>
              <a:prstGeom prst="rect">
                <a:avLst/>
              </a:prstGeom>
              <a:blipFill rotWithShape="0">
                <a:blip r:embed="rId6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9415643" y="42693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43" y="4269337"/>
                <a:ext cx="405496" cy="338554"/>
              </a:xfrm>
              <a:prstGeom prst="rect">
                <a:avLst/>
              </a:prstGeom>
              <a:blipFill rotWithShape="0">
                <a:blip r:embed="rId6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ounded Rectangle 218"/>
          <p:cNvSpPr/>
          <p:nvPr/>
        </p:nvSpPr>
        <p:spPr>
          <a:xfrm>
            <a:off x="9080544" y="4639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9040129" y="460046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129" y="4600463"/>
                <a:ext cx="405496" cy="338554"/>
              </a:xfrm>
              <a:prstGeom prst="rect">
                <a:avLst/>
              </a:prstGeom>
              <a:blipFill rotWithShape="0">
                <a:blip r:embed="rId6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Rounded Rectangle 220"/>
          <p:cNvSpPr/>
          <p:nvPr/>
        </p:nvSpPr>
        <p:spPr>
          <a:xfrm>
            <a:off x="9454292" y="464306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9413877" y="460355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877" y="4603551"/>
                <a:ext cx="405496" cy="338554"/>
              </a:xfrm>
              <a:prstGeom prst="rect">
                <a:avLst/>
              </a:prstGeom>
              <a:blipFill rotWithShape="0">
                <a:blip r:embed="rId6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7239536" y="2264916"/>
            <a:ext cx="1129374" cy="1609069"/>
            <a:chOff x="4511826" y="2263323"/>
            <a:chExt cx="1129374" cy="1743139"/>
          </a:xfrm>
        </p:grpSpPr>
        <p:sp>
          <p:nvSpPr>
            <p:cNvPr id="224" name="Freeform 223"/>
            <p:cNvSpPr/>
            <p:nvPr/>
          </p:nvSpPr>
          <p:spPr>
            <a:xfrm flipH="1">
              <a:off x="4511826" y="2263323"/>
              <a:ext cx="644910" cy="1743139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5161756" y="2906442"/>
              <a:ext cx="115885" cy="1085200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5155071" y="3638789"/>
              <a:ext cx="476757" cy="359736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5161756" y="2578025"/>
              <a:ext cx="479444" cy="1426082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Freeform 227"/>
          <p:cNvSpPr/>
          <p:nvPr/>
        </p:nvSpPr>
        <p:spPr>
          <a:xfrm flipH="1">
            <a:off x="7885128" y="3861387"/>
            <a:ext cx="548867" cy="394263"/>
          </a:xfrm>
          <a:custGeom>
            <a:avLst/>
            <a:gdLst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70"/>
              <a:gd name="connsiteY0" fmla="*/ 0 h 975769"/>
              <a:gd name="connsiteX1" fmla="*/ 0 w 957370"/>
              <a:gd name="connsiteY1" fmla="*/ 975769 h 975769"/>
              <a:gd name="connsiteX0" fmla="*/ 957359 w 961100"/>
              <a:gd name="connsiteY0" fmla="*/ 0 h 975769"/>
              <a:gd name="connsiteX1" fmla="*/ 0 w 961100"/>
              <a:gd name="connsiteY1" fmla="*/ 975769 h 975769"/>
              <a:gd name="connsiteX0" fmla="*/ 957359 w 957780"/>
              <a:gd name="connsiteY0" fmla="*/ 0 h 975769"/>
              <a:gd name="connsiteX1" fmla="*/ 0 w 957780"/>
              <a:gd name="connsiteY1" fmla="*/ 975769 h 975769"/>
              <a:gd name="connsiteX0" fmla="*/ 959088 w 959486"/>
              <a:gd name="connsiteY0" fmla="*/ 0 h 975769"/>
              <a:gd name="connsiteX1" fmla="*/ 1729 w 959486"/>
              <a:gd name="connsiteY1" fmla="*/ 975769 h 975769"/>
              <a:gd name="connsiteX0" fmla="*/ 966312 w 966685"/>
              <a:gd name="connsiteY0" fmla="*/ 0 h 975769"/>
              <a:gd name="connsiteX1" fmla="*/ 8953 w 966685"/>
              <a:gd name="connsiteY1" fmla="*/ 975769 h 975769"/>
              <a:gd name="connsiteX0" fmla="*/ 970458 w 970822"/>
              <a:gd name="connsiteY0" fmla="*/ 0 h 975769"/>
              <a:gd name="connsiteX1" fmla="*/ 13099 w 970822"/>
              <a:gd name="connsiteY1" fmla="*/ 975769 h 975769"/>
              <a:gd name="connsiteX0" fmla="*/ 962459 w 962843"/>
              <a:gd name="connsiteY0" fmla="*/ 0 h 975769"/>
              <a:gd name="connsiteX1" fmla="*/ 5100 w 962843"/>
              <a:gd name="connsiteY1" fmla="*/ 975769 h 975769"/>
              <a:gd name="connsiteX0" fmla="*/ 961051 w 961440"/>
              <a:gd name="connsiteY0" fmla="*/ 0 h 975769"/>
              <a:gd name="connsiteX1" fmla="*/ 3692 w 961440"/>
              <a:gd name="connsiteY1" fmla="*/ 975769 h 975769"/>
              <a:gd name="connsiteX0" fmla="*/ 964927 w 965304"/>
              <a:gd name="connsiteY0" fmla="*/ 0 h 975769"/>
              <a:gd name="connsiteX1" fmla="*/ 7568 w 965304"/>
              <a:gd name="connsiteY1" fmla="*/ 975769 h 975769"/>
              <a:gd name="connsiteX0" fmla="*/ 963642 w 964022"/>
              <a:gd name="connsiteY0" fmla="*/ 0 h 975769"/>
              <a:gd name="connsiteX1" fmla="*/ 6283 w 964022"/>
              <a:gd name="connsiteY1" fmla="*/ 975769 h 975769"/>
              <a:gd name="connsiteX0" fmla="*/ 960424 w 960815"/>
              <a:gd name="connsiteY0" fmla="*/ 0 h 975769"/>
              <a:gd name="connsiteX1" fmla="*/ 3065 w 960815"/>
              <a:gd name="connsiteY1" fmla="*/ 975769 h 97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815" h="975769">
                <a:moveTo>
                  <a:pt x="960424" y="0"/>
                </a:moveTo>
                <a:cubicBezTo>
                  <a:pt x="983987" y="925407"/>
                  <a:pt x="-63732" y="-309343"/>
                  <a:pt x="3065" y="97576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>
              <a:srgbClr val="E1DFDB">
                <a:alpha val="6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8040352" y="4243782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8113172" y="4303550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8480147" y="4305937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8076493" y="426656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93" y="4266562"/>
                <a:ext cx="405496" cy="338554"/>
              </a:xfrm>
              <a:prstGeom prst="rect">
                <a:avLst/>
              </a:prstGeom>
              <a:blipFill rotWithShape="0">
                <a:blip r:embed="rId6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8439733" y="426856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33" y="4268563"/>
                <a:ext cx="405496" cy="338554"/>
              </a:xfrm>
              <a:prstGeom prst="rect">
                <a:avLst/>
              </a:prstGeom>
              <a:blipFill rotWithShape="0">
                <a:blip r:embed="rId6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Rounded Rectangle 233"/>
          <p:cNvSpPr/>
          <p:nvPr/>
        </p:nvSpPr>
        <p:spPr>
          <a:xfrm>
            <a:off x="8104634" y="4639204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8064219" y="45996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19" y="4599689"/>
                <a:ext cx="405496" cy="338554"/>
              </a:xfrm>
              <a:prstGeom prst="rect">
                <a:avLst/>
              </a:prstGeom>
              <a:blipFill rotWithShape="0">
                <a:blip r:embed="rId6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Rounded Rectangle 235"/>
          <p:cNvSpPr/>
          <p:nvPr/>
        </p:nvSpPr>
        <p:spPr>
          <a:xfrm>
            <a:off x="8478382" y="464229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8437967" y="46027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67" y="4602777"/>
                <a:ext cx="405496" cy="338554"/>
              </a:xfrm>
              <a:prstGeom prst="rect">
                <a:avLst/>
              </a:prstGeom>
              <a:blipFill rotWithShape="0">
                <a:blip r:embed="rId6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19" y="5221932"/>
                <a:ext cx="10170935" cy="1131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 executions</a:t>
                </a:r>
              </a:p>
              <a:p>
                <a:pPr lvl="1"/>
                <a:r>
                  <a:rPr lang="en-US" dirty="0" smtClean="0"/>
                  <a:t>Check some for correctness</a:t>
                </a:r>
              </a:p>
            </p:txBody>
          </p:sp>
        </mc:Choice>
        <mc:Fallback xmlns="">
          <p:sp>
            <p:nvSpPr>
              <p:cNvPr id="2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19" y="5221932"/>
                <a:ext cx="10170935" cy="1131243"/>
              </a:xfrm>
              <a:blipFill rotWithShape="0">
                <a:blip r:embed="rId70"/>
                <a:stretch>
                  <a:fillRect l="-420" t="-2703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ontent Placeholder 2"/>
              <p:cNvSpPr txBox="1">
                <a:spLocks/>
              </p:cNvSpPr>
              <p:nvPr/>
            </p:nvSpPr>
            <p:spPr>
              <a:xfrm>
                <a:off x="6498865" y="5254444"/>
                <a:ext cx="5388335" cy="20650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Randomly map the rest into bins</a:t>
                </a:r>
              </a:p>
              <a:p>
                <a:pPr lvl="1"/>
                <a:r>
                  <a:rPr lang="en-US" b="1" dirty="0"/>
                  <a:t>Bin size of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b="1" dirty="0"/>
                  <a:t>  instead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E.g.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10×</m:t>
                    </m:r>
                  </m:oMath>
                </a14:m>
                <a:r>
                  <a:rPr lang="en-US" dirty="0"/>
                  <a:t> improvement</a:t>
                </a:r>
              </a:p>
            </p:txBody>
          </p:sp>
        </mc:Choice>
        <mc:Fallback xmlns="">
          <p:sp>
            <p:nvSpPr>
              <p:cNvPr id="24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65" y="5254444"/>
                <a:ext cx="5388335" cy="2065013"/>
              </a:xfrm>
              <a:prstGeom prst="rect">
                <a:avLst/>
              </a:prstGeom>
              <a:blipFill rotWithShape="0">
                <a:blip r:embed="rId71"/>
                <a:stretch>
                  <a:fillRect l="-1018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2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7"/>
    </mc:Choice>
    <mc:Fallback xmlns="">
      <p:transition spd="slow" advTm="310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ounded Rectangle 315"/>
          <p:cNvSpPr/>
          <p:nvPr/>
        </p:nvSpPr>
        <p:spPr>
          <a:xfrm>
            <a:off x="9016262" y="4244556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ounded Rectangle 149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ounded Rectangle 165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ounded Rectangle 186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Rounded Rectangle 255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ounded Rectangle 267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ounded Rectangle 271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ounded Rectangle 275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ounded Rectangle 279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ounded Rectangle 130"/>
          <p:cNvSpPr/>
          <p:nvPr/>
        </p:nvSpPr>
        <p:spPr>
          <a:xfrm>
            <a:off x="2956012" y="4241904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028832" y="430167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395807" y="430405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2992153" y="42646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53" y="4264684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3355393" y="426668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93" y="4266685"/>
                <a:ext cx="405496" cy="338554"/>
              </a:xfrm>
              <a:prstGeom prst="rect">
                <a:avLst/>
              </a:prstGeom>
              <a:blipFill rotWithShape="0">
                <a:blip r:embed="rId5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ounded Rectangle 135"/>
          <p:cNvSpPr/>
          <p:nvPr/>
        </p:nvSpPr>
        <p:spPr>
          <a:xfrm>
            <a:off x="3020294" y="463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979879" y="4597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79" y="4597811"/>
                <a:ext cx="405496" cy="338554"/>
              </a:xfrm>
              <a:prstGeom prst="rect">
                <a:avLst/>
              </a:prstGeom>
              <a:blipFill rotWithShape="0">
                <a:blip r:embed="rId5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ounded Rectangle 137"/>
          <p:cNvSpPr/>
          <p:nvPr/>
        </p:nvSpPr>
        <p:spPr>
          <a:xfrm>
            <a:off x="3394042" y="464041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3353627" y="46008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27" y="4600899"/>
                <a:ext cx="405496" cy="338554"/>
              </a:xfrm>
              <a:prstGeom prst="rect">
                <a:avLst/>
              </a:prstGeom>
              <a:blipFill rotWithShape="0">
                <a:blip r:embed="rId5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/>
          <p:cNvGrpSpPr/>
          <p:nvPr/>
        </p:nvGrpSpPr>
        <p:grpSpPr>
          <a:xfrm>
            <a:off x="4885884" y="1941937"/>
            <a:ext cx="750668" cy="1961363"/>
            <a:chOff x="4942932" y="1881676"/>
            <a:chExt cx="750668" cy="2124786"/>
          </a:xfrm>
        </p:grpSpPr>
        <p:sp>
          <p:nvSpPr>
            <p:cNvPr id="141" name="Freeform 140"/>
            <p:cNvSpPr/>
            <p:nvPr/>
          </p:nvSpPr>
          <p:spPr>
            <a:xfrm flipH="1">
              <a:off x="4942932" y="3607146"/>
              <a:ext cx="213804" cy="399316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flipH="1">
              <a:off x="4971737" y="2241378"/>
              <a:ext cx="190020" cy="1750265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5155070" y="2235112"/>
              <a:ext cx="538530" cy="1763414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5161756" y="1881676"/>
              <a:ext cx="185006" cy="2122430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Freeform 194"/>
          <p:cNvSpPr/>
          <p:nvPr/>
        </p:nvSpPr>
        <p:spPr>
          <a:xfrm flipH="1">
            <a:off x="5097481" y="3878205"/>
            <a:ext cx="496603" cy="394263"/>
          </a:xfrm>
          <a:custGeom>
            <a:avLst/>
            <a:gdLst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70"/>
              <a:gd name="connsiteY0" fmla="*/ 0 h 975769"/>
              <a:gd name="connsiteX1" fmla="*/ 0 w 957370"/>
              <a:gd name="connsiteY1" fmla="*/ 975769 h 975769"/>
              <a:gd name="connsiteX0" fmla="*/ 957359 w 961100"/>
              <a:gd name="connsiteY0" fmla="*/ 0 h 975769"/>
              <a:gd name="connsiteX1" fmla="*/ 0 w 961100"/>
              <a:gd name="connsiteY1" fmla="*/ 975769 h 975769"/>
              <a:gd name="connsiteX0" fmla="*/ 957359 w 957780"/>
              <a:gd name="connsiteY0" fmla="*/ 0 h 975769"/>
              <a:gd name="connsiteX1" fmla="*/ 0 w 957780"/>
              <a:gd name="connsiteY1" fmla="*/ 975769 h 975769"/>
              <a:gd name="connsiteX0" fmla="*/ 959088 w 959486"/>
              <a:gd name="connsiteY0" fmla="*/ 0 h 975769"/>
              <a:gd name="connsiteX1" fmla="*/ 1729 w 959486"/>
              <a:gd name="connsiteY1" fmla="*/ 975769 h 975769"/>
              <a:gd name="connsiteX0" fmla="*/ 966312 w 966685"/>
              <a:gd name="connsiteY0" fmla="*/ 0 h 975769"/>
              <a:gd name="connsiteX1" fmla="*/ 8953 w 966685"/>
              <a:gd name="connsiteY1" fmla="*/ 975769 h 975769"/>
              <a:gd name="connsiteX0" fmla="*/ 970458 w 970822"/>
              <a:gd name="connsiteY0" fmla="*/ 0 h 975769"/>
              <a:gd name="connsiteX1" fmla="*/ 13099 w 970822"/>
              <a:gd name="connsiteY1" fmla="*/ 975769 h 975769"/>
              <a:gd name="connsiteX0" fmla="*/ 962459 w 962843"/>
              <a:gd name="connsiteY0" fmla="*/ 0 h 975769"/>
              <a:gd name="connsiteX1" fmla="*/ 5100 w 962843"/>
              <a:gd name="connsiteY1" fmla="*/ 975769 h 975769"/>
              <a:gd name="connsiteX0" fmla="*/ 961051 w 961440"/>
              <a:gd name="connsiteY0" fmla="*/ 0 h 975769"/>
              <a:gd name="connsiteX1" fmla="*/ 3692 w 961440"/>
              <a:gd name="connsiteY1" fmla="*/ 975769 h 975769"/>
              <a:gd name="connsiteX0" fmla="*/ 964927 w 965304"/>
              <a:gd name="connsiteY0" fmla="*/ 0 h 975769"/>
              <a:gd name="connsiteX1" fmla="*/ 7568 w 965304"/>
              <a:gd name="connsiteY1" fmla="*/ 975769 h 975769"/>
              <a:gd name="connsiteX0" fmla="*/ 963642 w 964022"/>
              <a:gd name="connsiteY0" fmla="*/ 0 h 975769"/>
              <a:gd name="connsiteX1" fmla="*/ 6283 w 964022"/>
              <a:gd name="connsiteY1" fmla="*/ 975769 h 975769"/>
              <a:gd name="connsiteX0" fmla="*/ 960424 w 960815"/>
              <a:gd name="connsiteY0" fmla="*/ 0 h 975769"/>
              <a:gd name="connsiteX1" fmla="*/ 3065 w 960815"/>
              <a:gd name="connsiteY1" fmla="*/ 975769 h 97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815" h="975769">
                <a:moveTo>
                  <a:pt x="960424" y="0"/>
                </a:moveTo>
                <a:cubicBezTo>
                  <a:pt x="983987" y="925407"/>
                  <a:pt x="-63732" y="-309343"/>
                  <a:pt x="3065" y="97576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>
              <a:srgbClr val="E1DFDB">
                <a:alpha val="6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3860091" y="4246557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932911" y="430632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4299886" y="430871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3896232" y="42693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32" y="4269337"/>
                <a:ext cx="405496" cy="338554"/>
              </a:xfrm>
              <a:prstGeom prst="rect">
                <a:avLst/>
              </a:prstGeom>
              <a:blipFill rotWithShape="0">
                <a:blip r:embed="rId5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/>
              <p:cNvSpPr/>
              <p:nvPr/>
            </p:nvSpPr>
            <p:spPr>
              <a:xfrm>
                <a:off x="4259472" y="42713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9" name="Rectangle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72" y="4271338"/>
                <a:ext cx="405496" cy="338554"/>
              </a:xfrm>
              <a:prstGeom prst="rect">
                <a:avLst/>
              </a:prstGeom>
              <a:blipFill rotWithShape="0">
                <a:blip r:embed="rId5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ounded Rectangle 209"/>
          <p:cNvSpPr/>
          <p:nvPr/>
        </p:nvSpPr>
        <p:spPr>
          <a:xfrm>
            <a:off x="3924373" y="464197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3883958" y="46024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58" y="4602464"/>
                <a:ext cx="405496" cy="338554"/>
              </a:xfrm>
              <a:prstGeom prst="rect">
                <a:avLst/>
              </a:prstGeom>
              <a:blipFill rotWithShape="0">
                <a:blip r:embed="rId6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ounded Rectangle 211"/>
          <p:cNvSpPr/>
          <p:nvPr/>
        </p:nvSpPr>
        <p:spPr>
          <a:xfrm>
            <a:off x="4298121" y="464506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4257706" y="46055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06" y="4605552"/>
                <a:ext cx="405496" cy="338554"/>
              </a:xfrm>
              <a:prstGeom prst="rect">
                <a:avLst/>
              </a:prstGeom>
              <a:blipFill rotWithShape="0">
                <a:blip r:embed="rId6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Rounded Rectangle 222"/>
          <p:cNvSpPr/>
          <p:nvPr/>
        </p:nvSpPr>
        <p:spPr>
          <a:xfrm>
            <a:off x="5156055" y="4246557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228875" y="4306325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5595850" y="430871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/>
              <p:cNvSpPr/>
              <p:nvPr/>
            </p:nvSpPr>
            <p:spPr>
              <a:xfrm>
                <a:off x="5192196" y="42693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96" y="4269337"/>
                <a:ext cx="405496" cy="338554"/>
              </a:xfrm>
              <a:prstGeom prst="rect">
                <a:avLst/>
              </a:prstGeom>
              <a:blipFill rotWithShape="0">
                <a:blip r:embed="rId6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5555436" y="42713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36" y="4271338"/>
                <a:ext cx="405496" cy="338554"/>
              </a:xfrm>
              <a:prstGeom prst="rect">
                <a:avLst/>
              </a:prstGeom>
              <a:blipFill rotWithShape="0">
                <a:blip r:embed="rId6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/>
          <p:cNvSpPr/>
          <p:nvPr/>
        </p:nvSpPr>
        <p:spPr>
          <a:xfrm>
            <a:off x="5220337" y="464197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179922" y="46024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22" y="4602464"/>
                <a:ext cx="405496" cy="338554"/>
              </a:xfrm>
              <a:prstGeom prst="rect">
                <a:avLst/>
              </a:prstGeom>
              <a:blipFill rotWithShape="0">
                <a:blip r:embed="rId6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Rounded Rectangle 229"/>
          <p:cNvSpPr/>
          <p:nvPr/>
        </p:nvSpPr>
        <p:spPr>
          <a:xfrm>
            <a:off x="5594085" y="4645067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5553670" y="46055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70" y="4605552"/>
                <a:ext cx="405496" cy="338554"/>
              </a:xfrm>
              <a:prstGeom prst="rect">
                <a:avLst/>
              </a:prstGeom>
              <a:blipFill rotWithShape="0">
                <a:blip r:embed="rId6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97864" y="440465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64" y="4404654"/>
                <a:ext cx="421910" cy="369332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/>
          <p:cNvGrpSpPr/>
          <p:nvPr/>
        </p:nvGrpSpPr>
        <p:grpSpPr>
          <a:xfrm>
            <a:off x="7234423" y="2541562"/>
            <a:ext cx="1111721" cy="1347255"/>
            <a:chOff x="4565170" y="2546953"/>
            <a:chExt cx="1111721" cy="1459509"/>
          </a:xfrm>
        </p:grpSpPr>
        <p:sp>
          <p:nvSpPr>
            <p:cNvPr id="285" name="Freeform 284"/>
            <p:cNvSpPr/>
            <p:nvPr/>
          </p:nvSpPr>
          <p:spPr>
            <a:xfrm flipH="1">
              <a:off x="4565170" y="3296017"/>
              <a:ext cx="591566" cy="710445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 285"/>
            <p:cNvSpPr/>
            <p:nvPr/>
          </p:nvSpPr>
          <p:spPr>
            <a:xfrm flipH="1">
              <a:off x="4959905" y="2926083"/>
              <a:ext cx="201851" cy="1065558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5155071" y="3259320"/>
              <a:ext cx="521820" cy="739205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5161756" y="2546953"/>
              <a:ext cx="159688" cy="1457153"/>
            </a:xfrm>
            <a:custGeom>
              <a:avLst/>
              <a:gdLst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  <a:gd name="connsiteX0" fmla="*/ 957359 w 957359"/>
                <a:gd name="connsiteY0" fmla="*/ 0 h 975769"/>
                <a:gd name="connsiteX1" fmla="*/ 0 w 957359"/>
                <a:gd name="connsiteY1" fmla="*/ 975769 h 9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59" h="975769">
                  <a:moveTo>
                    <a:pt x="957359" y="0"/>
                  </a:moveTo>
                  <a:cubicBezTo>
                    <a:pt x="951221" y="527774"/>
                    <a:pt x="9206" y="199449"/>
                    <a:pt x="0" y="9757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>
                <a:srgbClr val="E1DFDB">
                  <a:alpha val="6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Freeform 288"/>
          <p:cNvSpPr/>
          <p:nvPr/>
        </p:nvSpPr>
        <p:spPr>
          <a:xfrm>
            <a:off x="7237370" y="3857635"/>
            <a:ext cx="590947" cy="394263"/>
          </a:xfrm>
          <a:custGeom>
            <a:avLst/>
            <a:gdLst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59"/>
              <a:gd name="connsiteY0" fmla="*/ 0 h 975769"/>
              <a:gd name="connsiteX1" fmla="*/ 0 w 957359"/>
              <a:gd name="connsiteY1" fmla="*/ 975769 h 975769"/>
              <a:gd name="connsiteX0" fmla="*/ 957359 w 957370"/>
              <a:gd name="connsiteY0" fmla="*/ 0 h 975769"/>
              <a:gd name="connsiteX1" fmla="*/ 0 w 957370"/>
              <a:gd name="connsiteY1" fmla="*/ 975769 h 975769"/>
              <a:gd name="connsiteX0" fmla="*/ 957359 w 961100"/>
              <a:gd name="connsiteY0" fmla="*/ 0 h 975769"/>
              <a:gd name="connsiteX1" fmla="*/ 0 w 961100"/>
              <a:gd name="connsiteY1" fmla="*/ 975769 h 975769"/>
              <a:gd name="connsiteX0" fmla="*/ 957359 w 957780"/>
              <a:gd name="connsiteY0" fmla="*/ 0 h 975769"/>
              <a:gd name="connsiteX1" fmla="*/ 0 w 957780"/>
              <a:gd name="connsiteY1" fmla="*/ 975769 h 975769"/>
              <a:gd name="connsiteX0" fmla="*/ 959088 w 959486"/>
              <a:gd name="connsiteY0" fmla="*/ 0 h 975769"/>
              <a:gd name="connsiteX1" fmla="*/ 1729 w 959486"/>
              <a:gd name="connsiteY1" fmla="*/ 975769 h 975769"/>
              <a:gd name="connsiteX0" fmla="*/ 966312 w 966685"/>
              <a:gd name="connsiteY0" fmla="*/ 0 h 975769"/>
              <a:gd name="connsiteX1" fmla="*/ 8953 w 966685"/>
              <a:gd name="connsiteY1" fmla="*/ 975769 h 975769"/>
              <a:gd name="connsiteX0" fmla="*/ 970458 w 970822"/>
              <a:gd name="connsiteY0" fmla="*/ 0 h 975769"/>
              <a:gd name="connsiteX1" fmla="*/ 13099 w 970822"/>
              <a:gd name="connsiteY1" fmla="*/ 975769 h 975769"/>
              <a:gd name="connsiteX0" fmla="*/ 962459 w 962843"/>
              <a:gd name="connsiteY0" fmla="*/ 0 h 975769"/>
              <a:gd name="connsiteX1" fmla="*/ 5100 w 962843"/>
              <a:gd name="connsiteY1" fmla="*/ 975769 h 975769"/>
              <a:gd name="connsiteX0" fmla="*/ 961051 w 961440"/>
              <a:gd name="connsiteY0" fmla="*/ 0 h 975769"/>
              <a:gd name="connsiteX1" fmla="*/ 3692 w 961440"/>
              <a:gd name="connsiteY1" fmla="*/ 975769 h 975769"/>
              <a:gd name="connsiteX0" fmla="*/ 964927 w 965304"/>
              <a:gd name="connsiteY0" fmla="*/ 0 h 975769"/>
              <a:gd name="connsiteX1" fmla="*/ 7568 w 965304"/>
              <a:gd name="connsiteY1" fmla="*/ 975769 h 975769"/>
              <a:gd name="connsiteX0" fmla="*/ 963642 w 964022"/>
              <a:gd name="connsiteY0" fmla="*/ 0 h 975769"/>
              <a:gd name="connsiteX1" fmla="*/ 6283 w 964022"/>
              <a:gd name="connsiteY1" fmla="*/ 975769 h 975769"/>
              <a:gd name="connsiteX0" fmla="*/ 960424 w 960815"/>
              <a:gd name="connsiteY0" fmla="*/ 0 h 975769"/>
              <a:gd name="connsiteX1" fmla="*/ 3065 w 960815"/>
              <a:gd name="connsiteY1" fmla="*/ 975769 h 97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815" h="975769">
                <a:moveTo>
                  <a:pt x="960424" y="0"/>
                </a:moveTo>
                <a:cubicBezTo>
                  <a:pt x="983987" y="925407"/>
                  <a:pt x="-63732" y="-309343"/>
                  <a:pt x="3065" y="97576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>
              <a:srgbClr val="E1DFDB">
                <a:alpha val="6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ounded Rectangle 289"/>
          <p:cNvSpPr/>
          <p:nvPr/>
        </p:nvSpPr>
        <p:spPr>
          <a:xfrm>
            <a:off x="6774124" y="4225987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6846944" y="4285755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7213919" y="4288142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ctangle 292"/>
              <p:cNvSpPr/>
              <p:nvPr/>
            </p:nvSpPr>
            <p:spPr>
              <a:xfrm>
                <a:off x="6810265" y="424876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3" name="Rectangle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265" y="4248767"/>
                <a:ext cx="405496" cy="338554"/>
              </a:xfrm>
              <a:prstGeom prst="rect">
                <a:avLst/>
              </a:prstGeom>
              <a:blipFill rotWithShape="0">
                <a:blip r:embed="rId6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/>
              <p:cNvSpPr/>
              <p:nvPr/>
            </p:nvSpPr>
            <p:spPr>
              <a:xfrm>
                <a:off x="7173505" y="4250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4" name="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05" y="4250768"/>
                <a:ext cx="405496" cy="338554"/>
              </a:xfrm>
              <a:prstGeom prst="rect">
                <a:avLst/>
              </a:prstGeom>
              <a:blipFill rotWithShape="0">
                <a:blip r:embed="rId6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Rounded Rectangle 294"/>
          <p:cNvSpPr/>
          <p:nvPr/>
        </p:nvSpPr>
        <p:spPr>
          <a:xfrm>
            <a:off x="6838406" y="462140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6797991" y="45818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991" y="4581894"/>
                <a:ext cx="405496" cy="338554"/>
              </a:xfrm>
              <a:prstGeom prst="rect">
                <a:avLst/>
              </a:prstGeom>
              <a:blipFill rotWithShape="0">
                <a:blip r:embed="rId6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Rounded Rectangle 296"/>
          <p:cNvSpPr/>
          <p:nvPr/>
        </p:nvSpPr>
        <p:spPr>
          <a:xfrm>
            <a:off x="7212154" y="4624497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Rectangle 297"/>
              <p:cNvSpPr/>
              <p:nvPr/>
            </p:nvSpPr>
            <p:spPr>
              <a:xfrm>
                <a:off x="7171739" y="458498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8" name="Rectangle 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39" y="4584982"/>
                <a:ext cx="405496" cy="338554"/>
              </a:xfrm>
              <a:prstGeom prst="rect">
                <a:avLst/>
              </a:prstGeom>
              <a:blipFill rotWithShape="0">
                <a:blip r:embed="rId7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Rounded Rectangle 298"/>
          <p:cNvSpPr/>
          <p:nvPr/>
        </p:nvSpPr>
        <p:spPr>
          <a:xfrm>
            <a:off x="9089082" y="430432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9456057" y="4306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9052403" y="426733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03" y="4267336"/>
                <a:ext cx="405496" cy="338554"/>
              </a:xfrm>
              <a:prstGeom prst="rect">
                <a:avLst/>
              </a:prstGeom>
              <a:blipFill rotWithShape="0">
                <a:blip r:embed="rId7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9415643" y="42693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43" y="4269337"/>
                <a:ext cx="405496" cy="338554"/>
              </a:xfrm>
              <a:prstGeom prst="rect">
                <a:avLst/>
              </a:prstGeom>
              <a:blipFill rotWithShape="0">
                <a:blip r:embed="rId7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Rounded Rectangle 302"/>
          <p:cNvSpPr/>
          <p:nvPr/>
        </p:nvSpPr>
        <p:spPr>
          <a:xfrm>
            <a:off x="9080544" y="4639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9040129" y="460046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129" y="4600463"/>
                <a:ext cx="405496" cy="338554"/>
              </a:xfrm>
              <a:prstGeom prst="rect">
                <a:avLst/>
              </a:prstGeom>
              <a:blipFill rotWithShape="0">
                <a:blip r:embed="rId7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Rounded Rectangle 304"/>
          <p:cNvSpPr/>
          <p:nvPr/>
        </p:nvSpPr>
        <p:spPr>
          <a:xfrm>
            <a:off x="9454292" y="464306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9413877" y="460355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877" y="4603551"/>
                <a:ext cx="405496" cy="338554"/>
              </a:xfrm>
              <a:prstGeom prst="rect">
                <a:avLst/>
              </a:prstGeom>
              <a:blipFill rotWithShape="0">
                <a:blip r:embed="rId7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Rounded Rectangle 306"/>
          <p:cNvSpPr/>
          <p:nvPr/>
        </p:nvSpPr>
        <p:spPr>
          <a:xfrm>
            <a:off x="8085568" y="4243782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8158388" y="430355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8525363" y="430593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/>
              <p:cNvSpPr/>
              <p:nvPr/>
            </p:nvSpPr>
            <p:spPr>
              <a:xfrm>
                <a:off x="8121709" y="426656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0" name="Rectangle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709" y="4266562"/>
                <a:ext cx="405496" cy="338554"/>
              </a:xfrm>
              <a:prstGeom prst="rect">
                <a:avLst/>
              </a:prstGeom>
              <a:blipFill rotWithShape="0">
                <a:blip r:embed="rId7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/>
              <p:cNvSpPr/>
              <p:nvPr/>
            </p:nvSpPr>
            <p:spPr>
              <a:xfrm>
                <a:off x="8484949" y="426856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1" name="Rectangle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49" y="4268563"/>
                <a:ext cx="405496" cy="338554"/>
              </a:xfrm>
              <a:prstGeom prst="rect">
                <a:avLst/>
              </a:prstGeom>
              <a:blipFill rotWithShape="0">
                <a:blip r:embed="rId7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Rounded Rectangle 311"/>
          <p:cNvSpPr/>
          <p:nvPr/>
        </p:nvSpPr>
        <p:spPr>
          <a:xfrm>
            <a:off x="8149850" y="463920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Rectangle 312"/>
              <p:cNvSpPr/>
              <p:nvPr/>
            </p:nvSpPr>
            <p:spPr>
              <a:xfrm>
                <a:off x="8109435" y="45996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3" name="Rectangle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435" y="4599689"/>
                <a:ext cx="405496" cy="338554"/>
              </a:xfrm>
              <a:prstGeom prst="rect">
                <a:avLst/>
              </a:prstGeom>
              <a:blipFill rotWithShape="0">
                <a:blip r:embed="rId7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ounded Rectangle 313"/>
          <p:cNvSpPr/>
          <p:nvPr/>
        </p:nvSpPr>
        <p:spPr>
          <a:xfrm>
            <a:off x="8523598" y="46422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/>
              <p:cNvSpPr/>
              <p:nvPr/>
            </p:nvSpPr>
            <p:spPr>
              <a:xfrm>
                <a:off x="8483183" y="46027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5" name="Rectangle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183" y="4602777"/>
                <a:ext cx="405496" cy="338554"/>
              </a:xfrm>
              <a:prstGeom prst="rect">
                <a:avLst/>
              </a:prstGeom>
              <a:blipFill rotWithShape="0">
                <a:blip r:embed="rId7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7638557" y="436339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557" y="4363396"/>
                <a:ext cx="421910" cy="369332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Content Placeholder 2"/>
              <p:cNvSpPr txBox="1">
                <a:spLocks/>
              </p:cNvSpPr>
              <p:nvPr/>
            </p:nvSpPr>
            <p:spPr>
              <a:xfrm>
                <a:off x="883919" y="5221932"/>
                <a:ext cx="10170935" cy="11312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</a:t>
                </a:r>
              </a:p>
              <a:p>
                <a:pPr lvl="1"/>
                <a:r>
                  <a:rPr lang="en-US" dirty="0" smtClean="0"/>
                  <a:t>Check some for correctness</a:t>
                </a:r>
              </a:p>
            </p:txBody>
          </p:sp>
        </mc:Choice>
        <mc:Fallback xmlns="">
          <p:sp>
            <p:nvSpPr>
              <p:cNvPr id="4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" y="5221932"/>
                <a:ext cx="10170935" cy="1131243"/>
              </a:xfrm>
              <a:prstGeom prst="rect">
                <a:avLst/>
              </a:prstGeom>
              <a:blipFill rotWithShape="0">
                <a:blip r:embed="rId80"/>
                <a:stretch>
                  <a:fillRect l="-420" t="-2703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ontent Placeholder 2"/>
              <p:cNvSpPr txBox="1">
                <a:spLocks/>
              </p:cNvSpPr>
              <p:nvPr/>
            </p:nvSpPr>
            <p:spPr>
              <a:xfrm>
                <a:off x="6498865" y="5254444"/>
                <a:ext cx="5388335" cy="20650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Randomly map the rest into bins</a:t>
                </a:r>
              </a:p>
              <a:p>
                <a:pPr lvl="1"/>
                <a:r>
                  <a:rPr lang="en-US" b="1" dirty="0"/>
                  <a:t>Bin size of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b="1" dirty="0"/>
                  <a:t>  instead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E.g.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10×</m:t>
                    </m:r>
                  </m:oMath>
                </a14:m>
                <a:r>
                  <a:rPr lang="en-US" dirty="0"/>
                  <a:t> improvement</a:t>
                </a:r>
              </a:p>
            </p:txBody>
          </p:sp>
        </mc:Choice>
        <mc:Fallback xmlns="">
          <p:sp>
            <p:nvSpPr>
              <p:cNvPr id="19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65" y="5254444"/>
                <a:ext cx="5388335" cy="2065013"/>
              </a:xfrm>
              <a:prstGeom prst="rect">
                <a:avLst/>
              </a:prstGeom>
              <a:blipFill rotWithShape="0">
                <a:blip r:embed="rId81"/>
                <a:stretch>
                  <a:fillRect l="-1018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0"/>
    </mc:Choice>
    <mc:Fallback xmlns="">
      <p:transition spd="slow" advTm="222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ounded Rectangle 149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ounded Rectangle 165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ounded Rectangle 186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Rounded Rectangle 255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ounded Rectangle 267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ounded Rectangle 271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ounded Rectangle 275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ounded Rectangle 279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705687" y="5250016"/>
            <a:ext cx="820649" cy="717363"/>
            <a:chOff x="2956012" y="4241904"/>
            <a:chExt cx="820649" cy="717363"/>
          </a:xfrm>
        </p:grpSpPr>
        <p:sp>
          <p:nvSpPr>
            <p:cNvPr id="131" name="Rounded Rectangle 130"/>
            <p:cNvSpPr/>
            <p:nvPr/>
          </p:nvSpPr>
          <p:spPr>
            <a:xfrm>
              <a:off x="2956012" y="4241904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28832" y="430167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395807" y="430405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2992153" y="426468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153" y="4264684"/>
                  <a:ext cx="405496" cy="3385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3355393" y="4266685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393" y="4266685"/>
                  <a:ext cx="405496" cy="33855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Rounded Rectangle 135"/>
            <p:cNvSpPr/>
            <p:nvPr/>
          </p:nvSpPr>
          <p:spPr>
            <a:xfrm>
              <a:off x="3020294" y="4637326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2979879" y="4597811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879" y="4597811"/>
                  <a:ext cx="405496" cy="33855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ounded Rectangle 137"/>
            <p:cNvSpPr/>
            <p:nvPr/>
          </p:nvSpPr>
          <p:spPr>
            <a:xfrm>
              <a:off x="3394042" y="4640414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3353627" y="4600899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627" y="4600899"/>
                  <a:ext cx="405496" cy="33855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221704" y="5243804"/>
            <a:ext cx="820649" cy="717363"/>
            <a:chOff x="9016262" y="4244556"/>
            <a:chExt cx="820649" cy="717363"/>
          </a:xfrm>
        </p:grpSpPr>
        <p:sp>
          <p:nvSpPr>
            <p:cNvPr id="316" name="Rounded Rectangle 315"/>
            <p:cNvSpPr/>
            <p:nvPr/>
          </p:nvSpPr>
          <p:spPr>
            <a:xfrm>
              <a:off x="9016262" y="4244556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9089082" y="4304324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456057" y="4306711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/>
                <p:cNvSpPr/>
                <p:nvPr/>
              </p:nvSpPr>
              <p:spPr>
                <a:xfrm>
                  <a:off x="9052403" y="4267336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01" name="Rectangle 3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403" y="4267336"/>
                  <a:ext cx="405496" cy="33855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/>
                <p:cNvSpPr/>
                <p:nvPr/>
              </p:nvSpPr>
              <p:spPr>
                <a:xfrm>
                  <a:off x="9415643" y="426933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02" name="Rectangle 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5643" y="4269337"/>
                  <a:ext cx="405496" cy="33855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3" name="Rounded Rectangle 302"/>
            <p:cNvSpPr/>
            <p:nvPr/>
          </p:nvSpPr>
          <p:spPr>
            <a:xfrm>
              <a:off x="9080544" y="4639978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9040129" y="4600463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129" y="4600463"/>
                  <a:ext cx="405496" cy="33855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" name="Rounded Rectangle 304"/>
            <p:cNvSpPr/>
            <p:nvPr/>
          </p:nvSpPr>
          <p:spPr>
            <a:xfrm>
              <a:off x="9454292" y="4643066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Rectangle 305"/>
                <p:cNvSpPr/>
                <p:nvPr/>
              </p:nvSpPr>
              <p:spPr>
                <a:xfrm>
                  <a:off x="9413877" y="4603551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06" name="Rectangle 3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77" y="4603551"/>
                  <a:ext cx="405496" cy="33855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3920647" y="3741533"/>
            <a:ext cx="5046126" cy="737933"/>
            <a:chOff x="3860091" y="4225987"/>
            <a:chExt cx="5046126" cy="737933"/>
          </a:xfrm>
        </p:grpSpPr>
        <p:sp>
          <p:nvSpPr>
            <p:cNvPr id="205" name="Rounded Rectangle 204"/>
            <p:cNvSpPr/>
            <p:nvPr/>
          </p:nvSpPr>
          <p:spPr>
            <a:xfrm>
              <a:off x="3860091" y="4246557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3932911" y="4306325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4299886" y="430871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3896232" y="426933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32" y="4269337"/>
                  <a:ext cx="405496" cy="33855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4259472" y="4271338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472" y="4271338"/>
                  <a:ext cx="405496" cy="33855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ounded Rectangle 209"/>
            <p:cNvSpPr/>
            <p:nvPr/>
          </p:nvSpPr>
          <p:spPr>
            <a:xfrm>
              <a:off x="3924373" y="464197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3883958" y="460246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958" y="4602464"/>
                  <a:ext cx="405496" cy="338554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ounded Rectangle 211"/>
            <p:cNvSpPr/>
            <p:nvPr/>
          </p:nvSpPr>
          <p:spPr>
            <a:xfrm>
              <a:off x="4298121" y="464506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4257706" y="460555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706" y="4605552"/>
                  <a:ext cx="405496" cy="338554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Rounded Rectangle 222"/>
            <p:cNvSpPr/>
            <p:nvPr/>
          </p:nvSpPr>
          <p:spPr>
            <a:xfrm>
              <a:off x="5156055" y="4246557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5228875" y="4306325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595850" y="430871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5192196" y="426933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96" y="4269337"/>
                  <a:ext cx="405496" cy="338554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5555436" y="4271338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436" y="4271338"/>
                  <a:ext cx="405496" cy="338554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ounded Rectangle 227"/>
            <p:cNvSpPr/>
            <p:nvPr/>
          </p:nvSpPr>
          <p:spPr>
            <a:xfrm>
              <a:off x="5220337" y="464197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5179922" y="460246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922" y="4602464"/>
                  <a:ext cx="405496" cy="338554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Rounded Rectangle 229"/>
            <p:cNvSpPr/>
            <p:nvPr/>
          </p:nvSpPr>
          <p:spPr>
            <a:xfrm>
              <a:off x="5594085" y="464506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53670" y="460555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670" y="4605552"/>
                  <a:ext cx="405496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697864" y="4404654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64" y="4404654"/>
                  <a:ext cx="421910" cy="369332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Rounded Rectangle 289"/>
            <p:cNvSpPr/>
            <p:nvPr/>
          </p:nvSpPr>
          <p:spPr>
            <a:xfrm>
              <a:off x="6774124" y="4225987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6846944" y="4285755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7213919" y="428814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6810265" y="424876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265" y="4248767"/>
                  <a:ext cx="405496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7173505" y="4250768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505" y="4250768"/>
                  <a:ext cx="405496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Rounded Rectangle 294"/>
            <p:cNvSpPr/>
            <p:nvPr/>
          </p:nvSpPr>
          <p:spPr>
            <a:xfrm>
              <a:off x="6838406" y="462140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6797991" y="458189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991" y="4581894"/>
                  <a:ext cx="405496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Rounded Rectangle 296"/>
            <p:cNvSpPr/>
            <p:nvPr/>
          </p:nvSpPr>
          <p:spPr>
            <a:xfrm>
              <a:off x="7212154" y="462449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/>
                <p:cNvSpPr/>
                <p:nvPr/>
              </p:nvSpPr>
              <p:spPr>
                <a:xfrm>
                  <a:off x="7171739" y="458498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739" y="4584982"/>
                  <a:ext cx="405496" cy="33855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Rounded Rectangle 306"/>
            <p:cNvSpPr/>
            <p:nvPr/>
          </p:nvSpPr>
          <p:spPr>
            <a:xfrm>
              <a:off x="8085568" y="4243782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8158388" y="4303550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8525363" y="430593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Rectangle 309"/>
                <p:cNvSpPr/>
                <p:nvPr/>
              </p:nvSpPr>
              <p:spPr>
                <a:xfrm>
                  <a:off x="8121709" y="426656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Rectangle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709" y="4266562"/>
                  <a:ext cx="405496" cy="33855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Rectangle 310"/>
                <p:cNvSpPr/>
                <p:nvPr/>
              </p:nvSpPr>
              <p:spPr>
                <a:xfrm>
                  <a:off x="8484949" y="4268563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1" name="Rectangle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949" y="4268563"/>
                  <a:ext cx="405496" cy="33855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Rounded Rectangle 311"/>
            <p:cNvSpPr/>
            <p:nvPr/>
          </p:nvSpPr>
          <p:spPr>
            <a:xfrm>
              <a:off x="8149850" y="4639204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8109435" y="4599689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435" y="4599689"/>
                  <a:ext cx="405496" cy="33855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4" name="Rounded Rectangle 313"/>
            <p:cNvSpPr/>
            <p:nvPr/>
          </p:nvSpPr>
          <p:spPr>
            <a:xfrm>
              <a:off x="8523598" y="464229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Rectangle 314"/>
                <p:cNvSpPr/>
                <p:nvPr/>
              </p:nvSpPr>
              <p:spPr>
                <a:xfrm>
                  <a:off x="8483183" y="460277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5" name="Rectangle 3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3183" y="4602777"/>
                  <a:ext cx="405496" cy="33855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>
                  <a:off x="7638557" y="4363396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557" y="4363396"/>
                  <a:ext cx="421910" cy="369332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6" name="Rounded Rectangle 195"/>
          <p:cNvSpPr/>
          <p:nvPr/>
        </p:nvSpPr>
        <p:spPr>
          <a:xfrm flipH="1">
            <a:off x="6051826" y="5309877"/>
            <a:ext cx="666814" cy="571554"/>
          </a:xfrm>
          <a:prstGeom prst="roundRect">
            <a:avLst/>
          </a:prstGeom>
          <a:solidFill>
            <a:srgbClr val="B7E1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6391585" y="5880355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5696971" y="6171596"/>
                <a:ext cx="1292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971" y="6171596"/>
                <a:ext cx="1292918" cy="461665"/>
              </a:xfrm>
              <a:prstGeom prst="rect">
                <a:avLst/>
              </a:prstGeom>
              <a:blipFill rotWithShape="0">
                <a:blip r:embed="rId81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/>
          <p:cNvCxnSpPr/>
          <p:nvPr/>
        </p:nvCxnSpPr>
        <p:spPr>
          <a:xfrm>
            <a:off x="5693790" y="5587815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6738229" y="5625539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ontent Placeholder 2"/>
          <p:cNvSpPr txBox="1">
            <a:spLocks/>
          </p:cNvSpPr>
          <p:nvPr/>
        </p:nvSpPr>
        <p:spPr>
          <a:xfrm>
            <a:off x="1633172" y="4540346"/>
            <a:ext cx="10170935" cy="113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one bin per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3992273" y="5314307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73" y="5314307"/>
                <a:ext cx="485775" cy="461665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 flipH="1">
                <a:off x="8311630" y="532127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1630" y="5321273"/>
                <a:ext cx="485775" cy="461665"/>
              </a:xfrm>
              <a:prstGeom prst="rect">
                <a:avLst/>
              </a:prstGeom>
              <a:blipFill rotWithShape="0">
                <a:blip r:embed="rId8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78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92"/>
    </mc:Choice>
    <mc:Fallback xmlns="">
      <p:transition spd="slow" advTm="2209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Party Computation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59" y="1575379"/>
            <a:ext cx="1409700" cy="14001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78128" y="1689680"/>
            <a:ext cx="1262325" cy="140118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45124" y="2318649"/>
            <a:ext cx="8095881" cy="1128470"/>
            <a:chOff x="2245124" y="2347835"/>
            <a:chExt cx="8095881" cy="1636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45124" y="2485889"/>
                  <a:ext cx="166343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124" y="2485889"/>
                  <a:ext cx="1663430" cy="9541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677575" y="2492541"/>
                  <a:ext cx="166343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28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575" y="2492541"/>
                  <a:ext cx="1663430" cy="95410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07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3908554" y="2347835"/>
              <a:ext cx="4433600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068358" y="2761133"/>
              <a:ext cx="44336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08554" y="3198040"/>
              <a:ext cx="4433600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40952" y="3460978"/>
                  <a:ext cx="7477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952" y="3460978"/>
                  <a:ext cx="747782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51220" b="-406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3761566" y="4990549"/>
            <a:ext cx="4862445" cy="1109438"/>
            <a:chOff x="2324910" y="3359167"/>
            <a:chExt cx="7234135" cy="1650574"/>
          </a:xfrm>
        </p:grpSpPr>
        <p:sp>
          <p:nvSpPr>
            <p:cNvPr id="13" name="Rectangle 12"/>
            <p:cNvSpPr/>
            <p:nvPr/>
          </p:nvSpPr>
          <p:spPr>
            <a:xfrm rot="2700000">
              <a:off x="5403498" y="3359167"/>
              <a:ext cx="988541" cy="98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477939" y="3446004"/>
                  <a:ext cx="766119" cy="778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39" y="3446004"/>
                  <a:ext cx="766119" cy="778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2324910" y="3794065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932576" y="3818838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94963" y="4640094"/>
              <a:ext cx="0" cy="36964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258766" y="5009741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885235" y="5009741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878128" y="4857919"/>
            <a:ext cx="1262325" cy="14011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44724" y="4323333"/>
            <a:ext cx="2652805" cy="46166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 Functionality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84970" y="4341914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70" y="4341914"/>
                <a:ext cx="1663430" cy="9541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39974" y="4322036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74" y="4322036"/>
                <a:ext cx="1663430" cy="95410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40952" y="6231651"/>
                <a:ext cx="747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52" y="6231651"/>
                <a:ext cx="747782" cy="523220"/>
              </a:xfrm>
              <a:prstGeom prst="rect">
                <a:avLst/>
              </a:prstGeom>
              <a:blipFill rotWithShape="0">
                <a:blip r:embed="rId14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59" y="4743618"/>
            <a:ext cx="1409700" cy="14001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98165" y="1570563"/>
            <a:ext cx="20872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Real Protocol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78494" y="3995530"/>
            <a:ext cx="913406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0220" y="1280094"/>
            <a:ext cx="1801466" cy="19996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1734" y="4434000"/>
            <a:ext cx="1801466" cy="1999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23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0"/>
    </mc:Choice>
    <mc:Fallback xmlns="">
      <p:transition spd="slow" advTm="61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 Input Consistency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ts val="1000"/>
                  </a:spcBef>
                  <a:buClr>
                    <a:srgbClr val="B71E42"/>
                  </a:buClr>
                  <a:buSzPct val="100000"/>
                </a:pPr>
                <a:r>
                  <a:rPr lang="en-US" sz="2400" dirty="0">
                    <a:solidFill>
                      <a:prstClr val="black"/>
                    </a:solidFill>
                  </a:rPr>
                  <a:t>How to ensure Bob used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all circuits?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  <a:blipFill rotWithShape="0">
                <a:blip r:embed="rId18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0680006" y="2457604"/>
            <a:ext cx="739697" cy="34462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59 w 286859"/>
              <a:gd name="connsiteY0" fmla="*/ 2676 h 341123"/>
              <a:gd name="connsiteX1" fmla="*/ 233071 w 286859"/>
              <a:gd name="connsiteY1" fmla="*/ 0 h 341123"/>
              <a:gd name="connsiteX2" fmla="*/ 1852 w 286859"/>
              <a:gd name="connsiteY2" fmla="*/ 341123 h 341123"/>
              <a:gd name="connsiteX0" fmla="*/ 892340 w 892340"/>
              <a:gd name="connsiteY0" fmla="*/ 0 h 344625"/>
              <a:gd name="connsiteX1" fmla="*/ 233071 w 892340"/>
              <a:gd name="connsiteY1" fmla="*/ 3502 h 344625"/>
              <a:gd name="connsiteX2" fmla="*/ 1852 w 892340"/>
              <a:gd name="connsiteY2" fmla="*/ 344625 h 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40" h="344625">
                <a:moveTo>
                  <a:pt x="892340" y="0"/>
                </a:moveTo>
                <a:lnTo>
                  <a:pt x="233071" y="3502"/>
                </a:lnTo>
                <a:cubicBezTo>
                  <a:pt x="31541" y="12116"/>
                  <a:pt x="-10023" y="142744"/>
                  <a:pt x="1852" y="34462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Kij/exq/KijexqjeT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16" y="-519843"/>
            <a:ext cx="457813" cy="468825"/>
          </a:xfrm>
          <a:prstGeom prst="rect">
            <a:avLst/>
          </a:prstGeom>
          <a:noFill/>
          <a:effectLst>
            <a:glow rad="254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 43"/>
          <p:cNvSpPr/>
          <p:nvPr/>
        </p:nvSpPr>
        <p:spPr>
          <a:xfrm>
            <a:off x="8514216" y="2337537"/>
            <a:ext cx="2903669" cy="40361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15 w 286815"/>
              <a:gd name="connsiteY0" fmla="*/ 1674 h 340121"/>
              <a:gd name="connsiteX1" fmla="*/ 278358 w 286815"/>
              <a:gd name="connsiteY1" fmla="*/ 0 h 340121"/>
              <a:gd name="connsiteX2" fmla="*/ 1808 w 286815"/>
              <a:gd name="connsiteY2" fmla="*/ 340121 h 340121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171 w 343171"/>
              <a:gd name="connsiteY0" fmla="*/ 0 h 343653"/>
              <a:gd name="connsiteX1" fmla="*/ 278358 w 343171"/>
              <a:gd name="connsiteY1" fmla="*/ 3532 h 343653"/>
              <a:gd name="connsiteX2" fmla="*/ 1808 w 343171"/>
              <a:gd name="connsiteY2" fmla="*/ 343653 h 343653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893 w 343893"/>
              <a:gd name="connsiteY0" fmla="*/ 1674 h 340121"/>
              <a:gd name="connsiteX1" fmla="*/ 278358 w 343893"/>
              <a:gd name="connsiteY1" fmla="*/ 0 h 340121"/>
              <a:gd name="connsiteX2" fmla="*/ 1808 w 343893"/>
              <a:gd name="connsiteY2" fmla="*/ 340121 h 340121"/>
              <a:gd name="connsiteX0" fmla="*/ 338113 w 338113"/>
              <a:gd name="connsiteY0" fmla="*/ 1674 h 340121"/>
              <a:gd name="connsiteX1" fmla="*/ 278358 w 338113"/>
              <a:gd name="connsiteY1" fmla="*/ 0 h 340121"/>
              <a:gd name="connsiteX2" fmla="*/ 1808 w 338113"/>
              <a:gd name="connsiteY2" fmla="*/ 340121 h 340121"/>
              <a:gd name="connsiteX0" fmla="*/ 339558 w 339558"/>
              <a:gd name="connsiteY0" fmla="*/ 1674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558" h="340121">
                <a:moveTo>
                  <a:pt x="339558" y="1674"/>
                </a:moveTo>
                <a:lnTo>
                  <a:pt x="278358" y="0"/>
                </a:lnTo>
                <a:cubicBezTo>
                  <a:pt x="31497" y="7612"/>
                  <a:pt x="-10067" y="138240"/>
                  <a:pt x="1808" y="3401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13144" y="635709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04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6"/>
    </mc:Choice>
    <mc:Fallback xmlns="">
      <p:transition spd="slow" advTm="33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CF2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CF2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  <p:bldP spid="4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 Input Consistency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35724"/>
            <a:ext cx="8853680" cy="53477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Circuit generated by Alice</a:t>
            </a:r>
          </a:p>
          <a:p>
            <a:pPr lvl="1"/>
            <a:r>
              <a:rPr lang="en-US" dirty="0" smtClean="0"/>
              <a:t>Bob receives input via OT  </a:t>
            </a:r>
            <a:r>
              <a:rPr lang="en-US" dirty="0" smtClean="0">
                <a:solidFill>
                  <a:srgbClr val="00B050"/>
                </a:solidFill>
              </a:rPr>
              <a:t>[easy]</a:t>
            </a:r>
          </a:p>
          <a:p>
            <a:pPr lvl="5"/>
            <a:endParaRPr lang="en-US" dirty="0">
              <a:solidFill>
                <a:srgbClr val="00B050"/>
              </a:solidFill>
            </a:endParaRPr>
          </a:p>
          <a:p>
            <a:pPr lvl="5"/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ts val="1000"/>
                  </a:spcBef>
                  <a:buClr>
                    <a:srgbClr val="B71E42"/>
                  </a:buClr>
                  <a:buSzPct val="100000"/>
                </a:pPr>
                <a:r>
                  <a:rPr lang="en-US" sz="2400" dirty="0">
                    <a:solidFill>
                      <a:prstClr val="black"/>
                    </a:solidFill>
                  </a:rPr>
                  <a:t>How to ensure Bob used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all circuits?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  <a:blipFill rotWithShape="0">
                <a:blip r:embed="rId18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0680006" y="2457604"/>
            <a:ext cx="739697" cy="34462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59 w 286859"/>
              <a:gd name="connsiteY0" fmla="*/ 2676 h 341123"/>
              <a:gd name="connsiteX1" fmla="*/ 233071 w 286859"/>
              <a:gd name="connsiteY1" fmla="*/ 0 h 341123"/>
              <a:gd name="connsiteX2" fmla="*/ 1852 w 286859"/>
              <a:gd name="connsiteY2" fmla="*/ 341123 h 341123"/>
              <a:gd name="connsiteX0" fmla="*/ 892340 w 892340"/>
              <a:gd name="connsiteY0" fmla="*/ 0 h 344625"/>
              <a:gd name="connsiteX1" fmla="*/ 233071 w 892340"/>
              <a:gd name="connsiteY1" fmla="*/ 3502 h 344625"/>
              <a:gd name="connsiteX2" fmla="*/ 1852 w 892340"/>
              <a:gd name="connsiteY2" fmla="*/ 344625 h 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40" h="344625">
                <a:moveTo>
                  <a:pt x="892340" y="0"/>
                </a:moveTo>
                <a:lnTo>
                  <a:pt x="233071" y="3502"/>
                </a:lnTo>
                <a:cubicBezTo>
                  <a:pt x="31541" y="12116"/>
                  <a:pt x="-10023" y="142744"/>
                  <a:pt x="1852" y="34462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Kij/exq/KijexqjeT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16" y="-519843"/>
            <a:ext cx="457813" cy="468825"/>
          </a:xfrm>
          <a:prstGeom prst="rect">
            <a:avLst/>
          </a:prstGeom>
          <a:noFill/>
          <a:effectLst>
            <a:glow rad="254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 43"/>
          <p:cNvSpPr/>
          <p:nvPr/>
        </p:nvSpPr>
        <p:spPr>
          <a:xfrm>
            <a:off x="8514216" y="2337537"/>
            <a:ext cx="2903669" cy="40361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15 w 286815"/>
              <a:gd name="connsiteY0" fmla="*/ 1674 h 340121"/>
              <a:gd name="connsiteX1" fmla="*/ 278358 w 286815"/>
              <a:gd name="connsiteY1" fmla="*/ 0 h 340121"/>
              <a:gd name="connsiteX2" fmla="*/ 1808 w 286815"/>
              <a:gd name="connsiteY2" fmla="*/ 340121 h 340121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171 w 343171"/>
              <a:gd name="connsiteY0" fmla="*/ 0 h 343653"/>
              <a:gd name="connsiteX1" fmla="*/ 278358 w 343171"/>
              <a:gd name="connsiteY1" fmla="*/ 3532 h 343653"/>
              <a:gd name="connsiteX2" fmla="*/ 1808 w 343171"/>
              <a:gd name="connsiteY2" fmla="*/ 343653 h 343653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893 w 343893"/>
              <a:gd name="connsiteY0" fmla="*/ 1674 h 340121"/>
              <a:gd name="connsiteX1" fmla="*/ 278358 w 343893"/>
              <a:gd name="connsiteY1" fmla="*/ 0 h 340121"/>
              <a:gd name="connsiteX2" fmla="*/ 1808 w 343893"/>
              <a:gd name="connsiteY2" fmla="*/ 340121 h 340121"/>
              <a:gd name="connsiteX0" fmla="*/ 338113 w 338113"/>
              <a:gd name="connsiteY0" fmla="*/ 1674 h 340121"/>
              <a:gd name="connsiteX1" fmla="*/ 278358 w 338113"/>
              <a:gd name="connsiteY1" fmla="*/ 0 h 340121"/>
              <a:gd name="connsiteX2" fmla="*/ 1808 w 338113"/>
              <a:gd name="connsiteY2" fmla="*/ 340121 h 340121"/>
              <a:gd name="connsiteX0" fmla="*/ 339558 w 339558"/>
              <a:gd name="connsiteY0" fmla="*/ 1674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558" h="340121">
                <a:moveTo>
                  <a:pt x="339558" y="1674"/>
                </a:moveTo>
                <a:lnTo>
                  <a:pt x="278358" y="0"/>
                </a:lnTo>
                <a:cubicBezTo>
                  <a:pt x="31497" y="7612"/>
                  <a:pt x="-10067" y="138240"/>
                  <a:pt x="1808" y="3401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13144" y="635709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9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6"/>
    </mc:Choice>
    <mc:Fallback xmlns="">
      <p:transition spd="slow" advTm="33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CF23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 Input Consistency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35724"/>
            <a:ext cx="8853680" cy="53477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Circuit generated by Alice</a:t>
            </a:r>
          </a:p>
          <a:p>
            <a:pPr lvl="1"/>
            <a:r>
              <a:rPr lang="en-US" dirty="0" smtClean="0"/>
              <a:t>Bob receives input via OT  </a:t>
            </a:r>
            <a:r>
              <a:rPr lang="en-US" dirty="0" smtClean="0">
                <a:solidFill>
                  <a:srgbClr val="00B050"/>
                </a:solidFill>
              </a:rPr>
              <a:t>[easy]</a:t>
            </a:r>
          </a:p>
          <a:p>
            <a:pPr lvl="5"/>
            <a:endParaRPr lang="en-US" dirty="0">
              <a:solidFill>
                <a:srgbClr val="00B05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Circuit generated by Bob </a:t>
            </a:r>
            <a:r>
              <a:rPr lang="en-US" dirty="0" smtClean="0">
                <a:solidFill>
                  <a:srgbClr val="C00000"/>
                </a:solidFill>
              </a:rPr>
              <a:t>[hard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ts val="1000"/>
                  </a:spcBef>
                  <a:buClr>
                    <a:srgbClr val="B71E42"/>
                  </a:buClr>
                  <a:buSzPct val="100000"/>
                </a:pPr>
                <a:r>
                  <a:rPr lang="en-US" sz="2400" dirty="0">
                    <a:solidFill>
                      <a:prstClr val="black"/>
                    </a:solidFill>
                  </a:rPr>
                  <a:t>How to ensure Bob used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all circuits?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  <a:blipFill rotWithShape="0">
                <a:blip r:embed="rId18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0680006" y="2457604"/>
            <a:ext cx="739697" cy="34462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59 w 286859"/>
              <a:gd name="connsiteY0" fmla="*/ 2676 h 341123"/>
              <a:gd name="connsiteX1" fmla="*/ 233071 w 286859"/>
              <a:gd name="connsiteY1" fmla="*/ 0 h 341123"/>
              <a:gd name="connsiteX2" fmla="*/ 1852 w 286859"/>
              <a:gd name="connsiteY2" fmla="*/ 341123 h 341123"/>
              <a:gd name="connsiteX0" fmla="*/ 892340 w 892340"/>
              <a:gd name="connsiteY0" fmla="*/ 0 h 344625"/>
              <a:gd name="connsiteX1" fmla="*/ 233071 w 892340"/>
              <a:gd name="connsiteY1" fmla="*/ 3502 h 344625"/>
              <a:gd name="connsiteX2" fmla="*/ 1852 w 892340"/>
              <a:gd name="connsiteY2" fmla="*/ 344625 h 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40" h="344625">
                <a:moveTo>
                  <a:pt x="892340" y="0"/>
                </a:moveTo>
                <a:lnTo>
                  <a:pt x="233071" y="3502"/>
                </a:lnTo>
                <a:cubicBezTo>
                  <a:pt x="31541" y="12116"/>
                  <a:pt x="-10023" y="142744"/>
                  <a:pt x="1852" y="34462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Kij/exq/KijexqjeT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16" y="-519843"/>
            <a:ext cx="457813" cy="468825"/>
          </a:xfrm>
          <a:prstGeom prst="rect">
            <a:avLst/>
          </a:prstGeom>
          <a:noFill/>
          <a:effectLst>
            <a:glow rad="254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 43"/>
          <p:cNvSpPr/>
          <p:nvPr/>
        </p:nvSpPr>
        <p:spPr>
          <a:xfrm>
            <a:off x="8514216" y="2337537"/>
            <a:ext cx="2903669" cy="40361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15 w 286815"/>
              <a:gd name="connsiteY0" fmla="*/ 1674 h 340121"/>
              <a:gd name="connsiteX1" fmla="*/ 278358 w 286815"/>
              <a:gd name="connsiteY1" fmla="*/ 0 h 340121"/>
              <a:gd name="connsiteX2" fmla="*/ 1808 w 286815"/>
              <a:gd name="connsiteY2" fmla="*/ 340121 h 340121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171 w 343171"/>
              <a:gd name="connsiteY0" fmla="*/ 0 h 343653"/>
              <a:gd name="connsiteX1" fmla="*/ 278358 w 343171"/>
              <a:gd name="connsiteY1" fmla="*/ 3532 h 343653"/>
              <a:gd name="connsiteX2" fmla="*/ 1808 w 343171"/>
              <a:gd name="connsiteY2" fmla="*/ 343653 h 343653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893 w 343893"/>
              <a:gd name="connsiteY0" fmla="*/ 1674 h 340121"/>
              <a:gd name="connsiteX1" fmla="*/ 278358 w 343893"/>
              <a:gd name="connsiteY1" fmla="*/ 0 h 340121"/>
              <a:gd name="connsiteX2" fmla="*/ 1808 w 343893"/>
              <a:gd name="connsiteY2" fmla="*/ 340121 h 340121"/>
              <a:gd name="connsiteX0" fmla="*/ 338113 w 338113"/>
              <a:gd name="connsiteY0" fmla="*/ 1674 h 340121"/>
              <a:gd name="connsiteX1" fmla="*/ 278358 w 338113"/>
              <a:gd name="connsiteY1" fmla="*/ 0 h 340121"/>
              <a:gd name="connsiteX2" fmla="*/ 1808 w 338113"/>
              <a:gd name="connsiteY2" fmla="*/ 340121 h 340121"/>
              <a:gd name="connsiteX0" fmla="*/ 339558 w 339558"/>
              <a:gd name="connsiteY0" fmla="*/ 1674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558" h="340121">
                <a:moveTo>
                  <a:pt x="339558" y="1674"/>
                </a:moveTo>
                <a:lnTo>
                  <a:pt x="278358" y="0"/>
                </a:lnTo>
                <a:cubicBezTo>
                  <a:pt x="31497" y="7612"/>
                  <a:pt x="-10067" y="138240"/>
                  <a:pt x="1808" y="3401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13144" y="635709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70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6"/>
    </mc:Choice>
    <mc:Fallback xmlns="">
      <p:transition spd="slow" advTm="33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CF23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 Input Consistency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35724"/>
            <a:ext cx="8853680" cy="53477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Circuit generated by Alice</a:t>
            </a:r>
          </a:p>
          <a:p>
            <a:pPr lvl="1"/>
            <a:r>
              <a:rPr lang="en-US" dirty="0" smtClean="0"/>
              <a:t>Bob receives input via OT  </a:t>
            </a:r>
            <a:r>
              <a:rPr lang="en-US" dirty="0" smtClean="0">
                <a:solidFill>
                  <a:srgbClr val="00B050"/>
                </a:solidFill>
              </a:rPr>
              <a:t>[easy]</a:t>
            </a:r>
          </a:p>
          <a:p>
            <a:pPr lvl="5"/>
            <a:endParaRPr lang="en-US" dirty="0">
              <a:solidFill>
                <a:srgbClr val="00B050"/>
              </a:solidFill>
            </a:endParaRPr>
          </a:p>
          <a:p>
            <a:pPr lvl="5"/>
            <a:endParaRPr lang="en-US" dirty="0" smtClean="0"/>
          </a:p>
          <a:p>
            <a:r>
              <a:rPr lang="en-US" dirty="0" smtClean="0"/>
              <a:t>Circuit generated by Bob </a:t>
            </a:r>
            <a:r>
              <a:rPr lang="en-US" dirty="0" smtClean="0">
                <a:solidFill>
                  <a:srgbClr val="C00000"/>
                </a:solidFill>
              </a:rPr>
              <a:t>[hard]</a:t>
            </a:r>
          </a:p>
          <a:p>
            <a:pPr lvl="1"/>
            <a:r>
              <a:rPr lang="en-US" dirty="0" smtClean="0"/>
              <a:t>In the offline, Bob tells Alice the relationship        between the two arrows</a:t>
            </a:r>
          </a:p>
          <a:p>
            <a:pPr lvl="1"/>
            <a:r>
              <a:rPr lang="en-US" dirty="0" smtClean="0"/>
              <a:t>Alice check      in the cut and choose</a:t>
            </a:r>
          </a:p>
          <a:p>
            <a:pPr lvl="1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ts val="1000"/>
                  </a:spcBef>
                  <a:buClr>
                    <a:srgbClr val="B71E42"/>
                  </a:buClr>
                  <a:buSzPct val="100000"/>
                </a:pPr>
                <a:r>
                  <a:rPr lang="en-US" sz="2400" dirty="0">
                    <a:solidFill>
                      <a:prstClr val="black"/>
                    </a:solidFill>
                  </a:rPr>
                  <a:t>How to ensure Bob used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all circuits?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  <a:blipFill rotWithShape="0">
                <a:blip r:embed="rId18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0680006" y="2457604"/>
            <a:ext cx="739697" cy="34462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59 w 286859"/>
              <a:gd name="connsiteY0" fmla="*/ 2676 h 341123"/>
              <a:gd name="connsiteX1" fmla="*/ 233071 w 286859"/>
              <a:gd name="connsiteY1" fmla="*/ 0 h 341123"/>
              <a:gd name="connsiteX2" fmla="*/ 1852 w 286859"/>
              <a:gd name="connsiteY2" fmla="*/ 341123 h 341123"/>
              <a:gd name="connsiteX0" fmla="*/ 892340 w 892340"/>
              <a:gd name="connsiteY0" fmla="*/ 0 h 344625"/>
              <a:gd name="connsiteX1" fmla="*/ 233071 w 892340"/>
              <a:gd name="connsiteY1" fmla="*/ 3502 h 344625"/>
              <a:gd name="connsiteX2" fmla="*/ 1852 w 892340"/>
              <a:gd name="connsiteY2" fmla="*/ 344625 h 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40" h="344625">
                <a:moveTo>
                  <a:pt x="892340" y="0"/>
                </a:moveTo>
                <a:lnTo>
                  <a:pt x="233071" y="3502"/>
                </a:lnTo>
                <a:cubicBezTo>
                  <a:pt x="31541" y="12116"/>
                  <a:pt x="-10023" y="142744"/>
                  <a:pt x="1852" y="34462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Kij/exq/KijexqjeT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16" y="-519843"/>
            <a:ext cx="457813" cy="468825"/>
          </a:xfrm>
          <a:prstGeom prst="rect">
            <a:avLst/>
          </a:prstGeom>
          <a:noFill/>
          <a:effectLst>
            <a:glow rad="254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 43"/>
          <p:cNvSpPr/>
          <p:nvPr/>
        </p:nvSpPr>
        <p:spPr>
          <a:xfrm>
            <a:off x="8514216" y="2337537"/>
            <a:ext cx="2903669" cy="40361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15 w 286815"/>
              <a:gd name="connsiteY0" fmla="*/ 1674 h 340121"/>
              <a:gd name="connsiteX1" fmla="*/ 278358 w 286815"/>
              <a:gd name="connsiteY1" fmla="*/ 0 h 340121"/>
              <a:gd name="connsiteX2" fmla="*/ 1808 w 286815"/>
              <a:gd name="connsiteY2" fmla="*/ 340121 h 340121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171 w 343171"/>
              <a:gd name="connsiteY0" fmla="*/ 0 h 343653"/>
              <a:gd name="connsiteX1" fmla="*/ 278358 w 343171"/>
              <a:gd name="connsiteY1" fmla="*/ 3532 h 343653"/>
              <a:gd name="connsiteX2" fmla="*/ 1808 w 343171"/>
              <a:gd name="connsiteY2" fmla="*/ 343653 h 343653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893 w 343893"/>
              <a:gd name="connsiteY0" fmla="*/ 1674 h 340121"/>
              <a:gd name="connsiteX1" fmla="*/ 278358 w 343893"/>
              <a:gd name="connsiteY1" fmla="*/ 0 h 340121"/>
              <a:gd name="connsiteX2" fmla="*/ 1808 w 343893"/>
              <a:gd name="connsiteY2" fmla="*/ 340121 h 340121"/>
              <a:gd name="connsiteX0" fmla="*/ 338113 w 338113"/>
              <a:gd name="connsiteY0" fmla="*/ 1674 h 340121"/>
              <a:gd name="connsiteX1" fmla="*/ 278358 w 338113"/>
              <a:gd name="connsiteY1" fmla="*/ 0 h 340121"/>
              <a:gd name="connsiteX2" fmla="*/ 1808 w 338113"/>
              <a:gd name="connsiteY2" fmla="*/ 340121 h 340121"/>
              <a:gd name="connsiteX0" fmla="*/ 339558 w 339558"/>
              <a:gd name="connsiteY0" fmla="*/ 1674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558" h="340121">
                <a:moveTo>
                  <a:pt x="339558" y="1674"/>
                </a:moveTo>
                <a:lnTo>
                  <a:pt x="278358" y="0"/>
                </a:lnTo>
                <a:cubicBezTo>
                  <a:pt x="31497" y="7612"/>
                  <a:pt x="-10067" y="138240"/>
                  <a:pt x="1808" y="3401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commons/e/ee/Chain_link_icon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47024" y="2327465"/>
            <a:ext cx="376576" cy="1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3144" y="635709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42" name="Picture 4" descr="https://upload.wikimedia.org/wikipedia/commons/e/ee/Chain_link_icon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23612" y="4689717"/>
            <a:ext cx="214330" cy="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upload.wikimedia.org/wikipedia/commons/e/ee/Chain_link_icon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59817" y="5070792"/>
            <a:ext cx="214330" cy="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9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6"/>
    </mc:Choice>
    <mc:Fallback xmlns="">
      <p:transition spd="slow" advTm="33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1CF23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 Input Consistency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135724"/>
                <a:ext cx="8853680" cy="5347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Circuit generated by Alice</a:t>
                </a:r>
              </a:p>
              <a:p>
                <a:pPr lvl="1"/>
                <a:r>
                  <a:rPr lang="en-US" dirty="0" smtClean="0"/>
                  <a:t>Bob receives input via OT 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[easy]</a:t>
                </a:r>
              </a:p>
              <a:p>
                <a:pPr lvl="5"/>
                <a:endParaRPr lang="en-US" dirty="0">
                  <a:solidFill>
                    <a:srgbClr val="00B050"/>
                  </a:solidFill>
                </a:endParaRPr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Circuit generated by Bob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[hard]</a:t>
                </a:r>
              </a:p>
              <a:p>
                <a:pPr lvl="1"/>
                <a:r>
                  <a:rPr lang="en-US" dirty="0" smtClean="0"/>
                  <a:t>In the offline, Bob tells Alice the relationship        between the two arrows</a:t>
                </a:r>
              </a:p>
              <a:p>
                <a:pPr lvl="1"/>
                <a:r>
                  <a:rPr lang="en-US" dirty="0" smtClean="0"/>
                  <a:t>Alice check      in the cut and choose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Consistent with the relationship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at least of one of Bob’s circuits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Requires </a:t>
                </a:r>
                <a:r>
                  <a:rPr lang="en-US" b="1" dirty="0" smtClean="0"/>
                  <a:t>no crypto operations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135724"/>
                <a:ext cx="8853680" cy="5347726"/>
              </a:xfrm>
              <a:blipFill rotWithShape="0">
                <a:blip r:embed="rId24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59904" y="2078674"/>
                <a:ext cx="485775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ts val="1000"/>
                  </a:spcBef>
                  <a:buClr>
                    <a:srgbClr val="B71E42"/>
                  </a:buClr>
                  <a:buSzPct val="100000"/>
                </a:pPr>
                <a:r>
                  <a:rPr lang="en-US" sz="2400" dirty="0">
                    <a:solidFill>
                      <a:prstClr val="black"/>
                    </a:solidFill>
                  </a:rPr>
                  <a:t>How to ensure Bob used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all circuits?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1" y="1437680"/>
                <a:ext cx="6096000" cy="978729"/>
              </a:xfrm>
              <a:prstGeom prst="rect">
                <a:avLst/>
              </a:prstGeom>
              <a:blipFill rotWithShape="0">
                <a:blip r:embed="rId18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10680006" y="2457604"/>
            <a:ext cx="739697" cy="34462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59 w 286859"/>
              <a:gd name="connsiteY0" fmla="*/ 2676 h 341123"/>
              <a:gd name="connsiteX1" fmla="*/ 233071 w 286859"/>
              <a:gd name="connsiteY1" fmla="*/ 0 h 341123"/>
              <a:gd name="connsiteX2" fmla="*/ 1852 w 286859"/>
              <a:gd name="connsiteY2" fmla="*/ 341123 h 341123"/>
              <a:gd name="connsiteX0" fmla="*/ 892340 w 892340"/>
              <a:gd name="connsiteY0" fmla="*/ 0 h 344625"/>
              <a:gd name="connsiteX1" fmla="*/ 233071 w 892340"/>
              <a:gd name="connsiteY1" fmla="*/ 3502 h 344625"/>
              <a:gd name="connsiteX2" fmla="*/ 1852 w 892340"/>
              <a:gd name="connsiteY2" fmla="*/ 344625 h 3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40" h="344625">
                <a:moveTo>
                  <a:pt x="892340" y="0"/>
                </a:moveTo>
                <a:lnTo>
                  <a:pt x="233071" y="3502"/>
                </a:lnTo>
                <a:cubicBezTo>
                  <a:pt x="31541" y="12116"/>
                  <a:pt x="-10023" y="142744"/>
                  <a:pt x="1852" y="34462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Kij/exq/KijexqjeT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16" y="-519843"/>
            <a:ext cx="457813" cy="468825"/>
          </a:xfrm>
          <a:prstGeom prst="rect">
            <a:avLst/>
          </a:prstGeom>
          <a:noFill/>
          <a:effectLst>
            <a:glow rad="254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 43"/>
          <p:cNvSpPr/>
          <p:nvPr/>
        </p:nvSpPr>
        <p:spPr>
          <a:xfrm>
            <a:off x="8514216" y="2337537"/>
            <a:ext cx="2903669" cy="403615"/>
          </a:xfrm>
          <a:custGeom>
            <a:avLst/>
            <a:gdLst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5007 w 285007"/>
              <a:gd name="connsiteY0" fmla="*/ 0 h 338447"/>
              <a:gd name="connsiteX1" fmla="*/ 0 w 285007"/>
              <a:gd name="connsiteY1" fmla="*/ 338447 h 338447"/>
              <a:gd name="connsiteX0" fmla="*/ 286807 w 286807"/>
              <a:gd name="connsiteY0" fmla="*/ 0 h 338447"/>
              <a:gd name="connsiteX1" fmla="*/ 1800 w 286807"/>
              <a:gd name="connsiteY1" fmla="*/ 338447 h 338447"/>
              <a:gd name="connsiteX0" fmla="*/ 286815 w 286815"/>
              <a:gd name="connsiteY0" fmla="*/ 1674 h 340121"/>
              <a:gd name="connsiteX1" fmla="*/ 278358 w 286815"/>
              <a:gd name="connsiteY1" fmla="*/ 0 h 340121"/>
              <a:gd name="connsiteX2" fmla="*/ 1808 w 286815"/>
              <a:gd name="connsiteY2" fmla="*/ 340121 h 340121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171 w 343171"/>
              <a:gd name="connsiteY0" fmla="*/ 0 h 343653"/>
              <a:gd name="connsiteX1" fmla="*/ 278358 w 343171"/>
              <a:gd name="connsiteY1" fmla="*/ 3532 h 343653"/>
              <a:gd name="connsiteX2" fmla="*/ 1808 w 343171"/>
              <a:gd name="connsiteY2" fmla="*/ 343653 h 343653"/>
              <a:gd name="connsiteX0" fmla="*/ 339558 w 339558"/>
              <a:gd name="connsiteY0" fmla="*/ 6881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  <a:gd name="connsiteX0" fmla="*/ 343893 w 343893"/>
              <a:gd name="connsiteY0" fmla="*/ 1674 h 340121"/>
              <a:gd name="connsiteX1" fmla="*/ 278358 w 343893"/>
              <a:gd name="connsiteY1" fmla="*/ 0 h 340121"/>
              <a:gd name="connsiteX2" fmla="*/ 1808 w 343893"/>
              <a:gd name="connsiteY2" fmla="*/ 340121 h 340121"/>
              <a:gd name="connsiteX0" fmla="*/ 338113 w 338113"/>
              <a:gd name="connsiteY0" fmla="*/ 1674 h 340121"/>
              <a:gd name="connsiteX1" fmla="*/ 278358 w 338113"/>
              <a:gd name="connsiteY1" fmla="*/ 0 h 340121"/>
              <a:gd name="connsiteX2" fmla="*/ 1808 w 338113"/>
              <a:gd name="connsiteY2" fmla="*/ 340121 h 340121"/>
              <a:gd name="connsiteX0" fmla="*/ 339558 w 339558"/>
              <a:gd name="connsiteY0" fmla="*/ 1674 h 340121"/>
              <a:gd name="connsiteX1" fmla="*/ 278358 w 339558"/>
              <a:gd name="connsiteY1" fmla="*/ 0 h 340121"/>
              <a:gd name="connsiteX2" fmla="*/ 1808 w 339558"/>
              <a:gd name="connsiteY2" fmla="*/ 340121 h 34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558" h="340121">
                <a:moveTo>
                  <a:pt x="339558" y="1674"/>
                </a:moveTo>
                <a:lnTo>
                  <a:pt x="278358" y="0"/>
                </a:lnTo>
                <a:cubicBezTo>
                  <a:pt x="31497" y="7612"/>
                  <a:pt x="-10067" y="138240"/>
                  <a:pt x="1808" y="3401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commons/e/ee/Chain_link_ic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47024" y="2327465"/>
            <a:ext cx="376576" cy="1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3144" y="635709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42" name="Picture 4" descr="https://upload.wikimedia.org/wikipedia/commons/e/ee/Chain_link_ic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23612" y="4689717"/>
            <a:ext cx="214330" cy="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upload.wikimedia.org/wikipedia/commons/e/ee/Chain_link_icon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59817" y="5070792"/>
            <a:ext cx="214330" cy="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21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66"/>
    </mc:Choice>
    <mc:Fallback xmlns="">
      <p:transition spd="slow" advTm="3356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14285" y="4272513"/>
            <a:ext cx="2270625" cy="1763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: Private Set Intersection (PSI)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809643" y="673353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64" name="Oval 63"/>
          <p:cNvSpPr/>
          <p:nvPr/>
        </p:nvSpPr>
        <p:spPr>
          <a:xfrm>
            <a:off x="8683923" y="4488827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917921" y="4498240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67710" y="5166813"/>
            <a:ext cx="1218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944143" y="5078191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200088" y="5072313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91727" y="4857654"/>
                <a:ext cx="52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727" y="4857654"/>
                <a:ext cx="52367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67" idx="6"/>
          </p:cNvCxnSpPr>
          <p:nvPr/>
        </p:nvCxnSpPr>
        <p:spPr>
          <a:xfrm>
            <a:off x="9117138" y="5164689"/>
            <a:ext cx="1169448" cy="353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00088" y="5423920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7" idx="6"/>
            <a:endCxn id="73" idx="2"/>
          </p:cNvCxnSpPr>
          <p:nvPr/>
        </p:nvCxnSpPr>
        <p:spPr>
          <a:xfrm flipV="1">
            <a:off x="9117138" y="4809410"/>
            <a:ext cx="1071993" cy="355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189131" y="4722912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2"/>
          </p:cNvCxnSpPr>
          <p:nvPr/>
        </p:nvCxnSpPr>
        <p:spPr>
          <a:xfrm>
            <a:off x="9067039" y="4805007"/>
            <a:ext cx="1122092" cy="4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943472" y="4716385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68" idx="2"/>
          </p:cNvCxnSpPr>
          <p:nvPr/>
        </p:nvCxnSpPr>
        <p:spPr>
          <a:xfrm>
            <a:off x="9116467" y="4802883"/>
            <a:ext cx="1083621" cy="355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8" idx="6"/>
            <a:endCxn id="71" idx="2"/>
          </p:cNvCxnSpPr>
          <p:nvPr/>
        </p:nvCxnSpPr>
        <p:spPr>
          <a:xfrm flipV="1">
            <a:off x="9105610" y="5510418"/>
            <a:ext cx="1094478" cy="4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32615" y="5428298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6"/>
            <a:endCxn id="68" idx="2"/>
          </p:cNvCxnSpPr>
          <p:nvPr/>
        </p:nvCxnSpPr>
        <p:spPr>
          <a:xfrm flipV="1">
            <a:off x="9105610" y="5158811"/>
            <a:ext cx="1094478" cy="355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3" idx="2"/>
          </p:cNvCxnSpPr>
          <p:nvPr/>
        </p:nvCxnSpPr>
        <p:spPr>
          <a:xfrm flipV="1">
            <a:off x="9122846" y="4809410"/>
            <a:ext cx="1066285" cy="691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6"/>
            <a:endCxn id="71" idx="2"/>
          </p:cNvCxnSpPr>
          <p:nvPr/>
        </p:nvCxnSpPr>
        <p:spPr>
          <a:xfrm>
            <a:off x="9116467" y="4802883"/>
            <a:ext cx="1083621" cy="707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983023" y="4895907"/>
                <a:ext cx="52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023" y="4895907"/>
                <a:ext cx="5236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1126532" y="2711979"/>
            <a:ext cx="952520" cy="105729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06314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05076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"/>
          <p:cNvSpPr>
            <a:spLocks noGrp="1"/>
          </p:cNvSpPr>
          <p:nvPr>
            <p:ph idx="1"/>
          </p:nvPr>
        </p:nvSpPr>
        <p:spPr>
          <a:xfrm>
            <a:off x="1451579" y="1546639"/>
            <a:ext cx="6256460" cy="889434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Build PSI from Private Equality Tes</a:t>
            </a:r>
            <a:r>
              <a:rPr lang="en-US" sz="2400" dirty="0" smtClean="0"/>
              <a:t>t</a:t>
            </a:r>
          </a:p>
          <a:p>
            <a:pPr lvl="1">
              <a:buClr>
                <a:srgbClr val="B71E42"/>
              </a:buClr>
            </a:pPr>
            <a:r>
              <a:rPr lang="en-US" dirty="0">
                <a:solidFill>
                  <a:prstClr val="black"/>
                </a:solidFill>
              </a:rPr>
              <a:t>Fastest PSI protocol</a:t>
            </a:r>
          </a:p>
          <a:p>
            <a:pPr lvl="3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760108" y="1620198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91"/>
    </mc:Choice>
    <mc:Fallback xmlns="">
      <p:transition spd="slow" advTm="6259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14285" y="4272513"/>
            <a:ext cx="2270625" cy="1763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: Private Set Intersection (PSI)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809643" y="673353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64" name="Oval 63"/>
          <p:cNvSpPr/>
          <p:nvPr/>
        </p:nvSpPr>
        <p:spPr>
          <a:xfrm>
            <a:off x="8683923" y="4488827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917921" y="4498240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67710" y="5166813"/>
            <a:ext cx="1218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944143" y="5078191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200088" y="5072313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7" idx="6"/>
          </p:cNvCxnSpPr>
          <p:nvPr/>
        </p:nvCxnSpPr>
        <p:spPr>
          <a:xfrm>
            <a:off x="9117138" y="5164689"/>
            <a:ext cx="1169448" cy="353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00088" y="5423920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7" idx="6"/>
            <a:endCxn id="73" idx="2"/>
          </p:cNvCxnSpPr>
          <p:nvPr/>
        </p:nvCxnSpPr>
        <p:spPr>
          <a:xfrm flipV="1">
            <a:off x="9117138" y="4809410"/>
            <a:ext cx="1071993" cy="355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189131" y="4722912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2"/>
          </p:cNvCxnSpPr>
          <p:nvPr/>
        </p:nvCxnSpPr>
        <p:spPr>
          <a:xfrm>
            <a:off x="9067039" y="4805007"/>
            <a:ext cx="1122092" cy="4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943472" y="4716385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68" idx="2"/>
          </p:cNvCxnSpPr>
          <p:nvPr/>
        </p:nvCxnSpPr>
        <p:spPr>
          <a:xfrm>
            <a:off x="9116467" y="4802883"/>
            <a:ext cx="1083621" cy="355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8" idx="6"/>
            <a:endCxn id="71" idx="2"/>
          </p:cNvCxnSpPr>
          <p:nvPr/>
        </p:nvCxnSpPr>
        <p:spPr>
          <a:xfrm flipV="1">
            <a:off x="9105610" y="5510418"/>
            <a:ext cx="1094478" cy="4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32615" y="5428298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6"/>
            <a:endCxn id="68" idx="2"/>
          </p:cNvCxnSpPr>
          <p:nvPr/>
        </p:nvCxnSpPr>
        <p:spPr>
          <a:xfrm flipV="1">
            <a:off x="9105610" y="5158811"/>
            <a:ext cx="1094478" cy="355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3" idx="2"/>
          </p:cNvCxnSpPr>
          <p:nvPr/>
        </p:nvCxnSpPr>
        <p:spPr>
          <a:xfrm flipV="1">
            <a:off x="9122846" y="4809410"/>
            <a:ext cx="1066285" cy="691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6"/>
            <a:endCxn id="71" idx="2"/>
          </p:cNvCxnSpPr>
          <p:nvPr/>
        </p:nvCxnSpPr>
        <p:spPr>
          <a:xfrm>
            <a:off x="9116467" y="4802883"/>
            <a:ext cx="1083621" cy="707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126532" y="2711979"/>
            <a:ext cx="952520" cy="105729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06314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05076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"/>
          <p:cNvSpPr>
            <a:spLocks noGrp="1"/>
          </p:cNvSpPr>
          <p:nvPr>
            <p:ph idx="1"/>
          </p:nvPr>
        </p:nvSpPr>
        <p:spPr>
          <a:xfrm>
            <a:off x="1451579" y="1546638"/>
            <a:ext cx="6256460" cy="46582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Build PSI from Private </a:t>
            </a:r>
            <a:r>
              <a:rPr lang="en-US" sz="2200" dirty="0"/>
              <a:t>Equality </a:t>
            </a:r>
            <a:r>
              <a:rPr lang="en-US" sz="2200" dirty="0" smtClean="0"/>
              <a:t>Test</a:t>
            </a:r>
          </a:p>
          <a:p>
            <a:pPr lvl="1">
              <a:buClr>
                <a:srgbClr val="B71E42"/>
              </a:buClr>
            </a:pPr>
            <a:r>
              <a:rPr lang="en-US" dirty="0">
                <a:solidFill>
                  <a:prstClr val="black"/>
                </a:solidFill>
              </a:rPr>
              <a:t>Fastest PSI protocol</a:t>
            </a:r>
          </a:p>
          <a:p>
            <a:pPr lvl="5"/>
            <a:endParaRPr lang="en-US" dirty="0"/>
          </a:p>
          <a:p>
            <a:pPr lvl="1"/>
            <a:endParaRPr lang="en-US" sz="2200" dirty="0"/>
          </a:p>
          <a:p>
            <a:endParaRPr lang="en-US" sz="22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760108" y="1620198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91727" y="4857654"/>
                <a:ext cx="52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727" y="4857654"/>
                <a:ext cx="523670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983023" y="4895907"/>
                <a:ext cx="52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023" y="4895907"/>
                <a:ext cx="523670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49813" y="2611453"/>
            <a:ext cx="6096000" cy="932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Issues: Not malicious secure in general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Can not be simulated</a:t>
            </a:r>
          </a:p>
        </p:txBody>
      </p:sp>
    </p:spTree>
    <p:extLst>
      <p:ext uri="{BB962C8B-B14F-4D97-AF65-F5344CB8AC3E}">
        <p14:creationId xmlns:p14="http://schemas.microsoft.com/office/powerpoint/2010/main" val="6059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5"/>
    </mc:Choice>
    <mc:Fallback xmlns="">
      <p:transition spd="slow" advTm="2033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514285" y="4272513"/>
            <a:ext cx="2270625" cy="1763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: Private Set Intersection (PSI)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809643" y="673353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64" name="Oval 63"/>
          <p:cNvSpPr/>
          <p:nvPr/>
        </p:nvSpPr>
        <p:spPr>
          <a:xfrm>
            <a:off x="8683923" y="4488827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917921" y="4498240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endCxn id="68" idx="2"/>
          </p:cNvCxnSpPr>
          <p:nvPr/>
        </p:nvCxnSpPr>
        <p:spPr>
          <a:xfrm flipV="1">
            <a:off x="9067710" y="5158811"/>
            <a:ext cx="1132378" cy="800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944143" y="5078191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200088" y="5072313"/>
            <a:ext cx="172995" cy="172995"/>
          </a:xfrm>
          <a:prstGeom prst="ellipse">
            <a:avLst/>
          </a:prstGeom>
          <a:solidFill>
            <a:srgbClr val="586EA6"/>
          </a:solidFill>
          <a:ln>
            <a:solidFill>
              <a:srgbClr val="86132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057250" y="4720614"/>
                <a:ext cx="1391727" cy="10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50" y="4720614"/>
                <a:ext cx="1391727" cy="1007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8943472" y="4716385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68" idx="2"/>
          </p:cNvCxnSpPr>
          <p:nvPr/>
        </p:nvCxnSpPr>
        <p:spPr>
          <a:xfrm>
            <a:off x="9116467" y="4802883"/>
            <a:ext cx="1083621" cy="3559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32615" y="5428298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6"/>
            <a:endCxn id="68" idx="2"/>
          </p:cNvCxnSpPr>
          <p:nvPr/>
        </p:nvCxnSpPr>
        <p:spPr>
          <a:xfrm flipV="1">
            <a:off x="9105610" y="5158811"/>
            <a:ext cx="1094478" cy="35598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06314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05076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67876" y="4467268"/>
                <a:ext cx="3569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76" y="4467268"/>
                <a:ext cx="356992" cy="1323439"/>
              </a:xfrm>
              <a:prstGeom prst="rect">
                <a:avLst/>
              </a:prstGeom>
              <a:blipFill rotWithShape="0">
                <a:blip r:embed="rId16"/>
                <a:stretch>
                  <a:fillRect r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1577759" y="4931979"/>
                <a:ext cx="448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7759" y="4931979"/>
                <a:ext cx="44864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1451579" y="1546638"/>
            <a:ext cx="6256460" cy="46582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Build PSI from Private </a:t>
            </a:r>
            <a:r>
              <a:rPr lang="en-US" sz="2200" dirty="0"/>
              <a:t>Equality </a:t>
            </a:r>
            <a:r>
              <a:rPr lang="en-US" sz="2200" dirty="0" smtClean="0"/>
              <a:t>Test</a:t>
            </a:r>
          </a:p>
          <a:p>
            <a:pPr lvl="1"/>
            <a:r>
              <a:rPr lang="en-US" dirty="0" smtClean="0"/>
              <a:t>Fastest PSI protocol</a:t>
            </a:r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760108" y="1620198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449813" y="2611453"/>
            <a:ext cx="6096000" cy="1798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Issues: Not malicious secure in general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Can not be </a:t>
            </a:r>
            <a:r>
              <a:rPr lang="en-US" sz="2000" dirty="0" smtClean="0">
                <a:solidFill>
                  <a:prstClr val="black"/>
                </a:solidFill>
              </a:rPr>
              <a:t>simulated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Ex: singleton set</a:t>
            </a:r>
          </a:p>
          <a:p>
            <a:pPr lvl="1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49"/>
    </mc:Choice>
    <mc:Fallback xmlns="">
      <p:transition spd="slow" advTm="2454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: Private Set Intersection (PSI)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809643" y="673353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057250" y="4720614"/>
                <a:ext cx="1391727" cy="10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50" y="4720614"/>
                <a:ext cx="1391727" cy="10077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06314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05076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67876" y="4467268"/>
                <a:ext cx="3569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76" y="4467268"/>
                <a:ext cx="356992" cy="1323439"/>
              </a:xfrm>
              <a:prstGeom prst="rect">
                <a:avLst/>
              </a:prstGeom>
              <a:blipFill rotWithShape="0">
                <a:blip r:embed="rId15"/>
                <a:stretch>
                  <a:fillRect r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1297241" y="4933054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241" y="4933054"/>
                <a:ext cx="44307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5760108" y="1620198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514285" y="4272513"/>
            <a:ext cx="2270625" cy="1763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683923" y="4488827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917921" y="4498240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endCxn id="100" idx="2"/>
          </p:cNvCxnSpPr>
          <p:nvPr/>
        </p:nvCxnSpPr>
        <p:spPr>
          <a:xfrm flipV="1">
            <a:off x="9067710" y="5158811"/>
            <a:ext cx="1132378" cy="80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944143" y="5078191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200088" y="5072313"/>
            <a:ext cx="172995" cy="172995"/>
          </a:xfrm>
          <a:prstGeom prst="ellipse">
            <a:avLst/>
          </a:prstGeom>
          <a:solidFill>
            <a:srgbClr val="586EA6"/>
          </a:solidFill>
          <a:ln>
            <a:solidFill>
              <a:srgbClr val="86132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943472" y="4716385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6"/>
            <a:endCxn id="100" idx="2"/>
          </p:cNvCxnSpPr>
          <p:nvPr/>
        </p:nvCxnSpPr>
        <p:spPr>
          <a:xfrm>
            <a:off x="9116467" y="4802883"/>
            <a:ext cx="1083621" cy="355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932615" y="5428298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103" idx="6"/>
            <a:endCxn id="100" idx="2"/>
          </p:cNvCxnSpPr>
          <p:nvPr/>
        </p:nvCxnSpPr>
        <p:spPr>
          <a:xfrm flipV="1">
            <a:off x="9105610" y="5158811"/>
            <a:ext cx="1094478" cy="35598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1577759" y="4931979"/>
                <a:ext cx="448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7759" y="4931979"/>
                <a:ext cx="44864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  <p:sp>
        <p:nvSpPr>
          <p:cNvPr id="107" name="Content Placeholder 2"/>
          <p:cNvSpPr>
            <a:spLocks noGrp="1"/>
          </p:cNvSpPr>
          <p:nvPr>
            <p:ph idx="1"/>
          </p:nvPr>
        </p:nvSpPr>
        <p:spPr>
          <a:xfrm>
            <a:off x="1451579" y="1546638"/>
            <a:ext cx="6256460" cy="46582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Build PSI from Private </a:t>
            </a:r>
            <a:r>
              <a:rPr lang="en-US" sz="2200" dirty="0"/>
              <a:t>Equality </a:t>
            </a:r>
            <a:r>
              <a:rPr lang="en-US" sz="2200" dirty="0" smtClean="0"/>
              <a:t>Test</a:t>
            </a:r>
          </a:p>
          <a:p>
            <a:pPr lvl="1"/>
            <a:r>
              <a:rPr lang="en-US" dirty="0" smtClean="0"/>
              <a:t>Fastest PSI protocol</a:t>
            </a:r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449813" y="2611453"/>
            <a:ext cx="6096000" cy="1798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Issues: Not malicious secure in general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Can not be </a:t>
            </a:r>
            <a:r>
              <a:rPr lang="en-US" sz="2000" dirty="0" smtClean="0">
                <a:solidFill>
                  <a:prstClr val="black"/>
                </a:solidFill>
              </a:rPr>
              <a:t>simulated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Ex: singleton set</a:t>
            </a:r>
          </a:p>
          <a:p>
            <a:pPr lvl="1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3"/>
    </mc:Choice>
    <mc:Fallback xmlns="">
      <p:transition spd="slow" advTm="1614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: Private Set Intersection (PSI)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809643" y="673353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057250" y="4720614"/>
                <a:ext cx="1391727" cy="10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50" y="4720614"/>
                <a:ext cx="1391727" cy="10077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06314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05076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67876" y="4467268"/>
                <a:ext cx="3569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76" y="4467268"/>
                <a:ext cx="356992" cy="1323439"/>
              </a:xfrm>
              <a:prstGeom prst="rect">
                <a:avLst/>
              </a:prstGeom>
              <a:blipFill rotWithShape="0">
                <a:blip r:embed="rId15"/>
                <a:stretch>
                  <a:fillRect r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0999448" y="4923568"/>
                <a:ext cx="420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448" y="4923568"/>
                <a:ext cx="420436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760108" y="1620198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514285" y="4272513"/>
            <a:ext cx="2270625" cy="1763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683923" y="4488827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917921" y="4498240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endCxn id="102" idx="2"/>
          </p:cNvCxnSpPr>
          <p:nvPr/>
        </p:nvCxnSpPr>
        <p:spPr>
          <a:xfrm flipV="1">
            <a:off x="9067710" y="5158811"/>
            <a:ext cx="1132378" cy="800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944143" y="5078191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200088" y="5072313"/>
            <a:ext cx="172995" cy="172995"/>
          </a:xfrm>
          <a:prstGeom prst="ellipse">
            <a:avLst/>
          </a:prstGeom>
          <a:solidFill>
            <a:srgbClr val="586EA6"/>
          </a:solidFill>
          <a:ln>
            <a:solidFill>
              <a:srgbClr val="86132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943472" y="4716385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103" idx="6"/>
            <a:endCxn id="102" idx="2"/>
          </p:cNvCxnSpPr>
          <p:nvPr/>
        </p:nvCxnSpPr>
        <p:spPr>
          <a:xfrm>
            <a:off x="9116467" y="4802883"/>
            <a:ext cx="1083621" cy="355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932615" y="5428298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5" idx="6"/>
            <a:endCxn id="102" idx="2"/>
          </p:cNvCxnSpPr>
          <p:nvPr/>
        </p:nvCxnSpPr>
        <p:spPr>
          <a:xfrm flipV="1">
            <a:off x="9105610" y="5158811"/>
            <a:ext cx="1094478" cy="355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11577759" y="4931979"/>
                <a:ext cx="448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7759" y="4931979"/>
                <a:ext cx="44864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11297241" y="4933054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241" y="4933054"/>
                <a:ext cx="443070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1451579" y="1546638"/>
            <a:ext cx="6256460" cy="46582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Build PSI from Private </a:t>
            </a:r>
            <a:r>
              <a:rPr lang="en-US" sz="2200" dirty="0"/>
              <a:t>Equality </a:t>
            </a:r>
            <a:r>
              <a:rPr lang="en-US" sz="2200" dirty="0" smtClean="0"/>
              <a:t>Test</a:t>
            </a:r>
          </a:p>
          <a:p>
            <a:pPr lvl="1"/>
            <a:r>
              <a:rPr lang="en-US" dirty="0" smtClean="0"/>
              <a:t>Fastest PSI protocol</a:t>
            </a:r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449813" y="2611453"/>
            <a:ext cx="6096000" cy="1798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Issues: Not malicious secure in general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Can not be </a:t>
            </a:r>
            <a:r>
              <a:rPr lang="en-US" sz="2000" dirty="0" smtClean="0">
                <a:solidFill>
                  <a:prstClr val="black"/>
                </a:solidFill>
              </a:rPr>
              <a:t>simulated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Ex: singleton set</a:t>
            </a:r>
          </a:p>
          <a:p>
            <a:pPr lvl="1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40"/>
    </mc:Choice>
    <mc:Fallback xmlns="">
      <p:transition spd="slow" advTm="307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Party Computation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59" y="1575379"/>
            <a:ext cx="1409700" cy="14001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45124" y="2318649"/>
            <a:ext cx="8095881" cy="1128470"/>
            <a:chOff x="2245124" y="2347835"/>
            <a:chExt cx="8095881" cy="1636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45124" y="2485889"/>
                  <a:ext cx="166343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124" y="2485889"/>
                  <a:ext cx="1663430" cy="9541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677575" y="2492541"/>
                  <a:ext cx="166343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28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575" y="2492541"/>
                  <a:ext cx="1663430" cy="9541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07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3908554" y="2347835"/>
              <a:ext cx="4433600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068358" y="2761133"/>
              <a:ext cx="443360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08554" y="3198040"/>
              <a:ext cx="4433600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40952" y="3460978"/>
                  <a:ext cx="7477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952" y="3460978"/>
                  <a:ext cx="747782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1220" b="-406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0220" y="1280094"/>
            <a:ext cx="1801466" cy="1999627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1323716" y="4001496"/>
            <a:ext cx="9603275" cy="2856503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Secure against malicious adversaries</a:t>
            </a:r>
          </a:p>
          <a:p>
            <a:r>
              <a:rPr lang="en-US" sz="2400" dirty="0" smtClean="0"/>
              <a:t>Def (simplified):  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198165" y="1570563"/>
            <a:ext cx="20872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Real Protocol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0132" y="4632442"/>
            <a:ext cx="1113315" cy="1235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15369" y="4724889"/>
                <a:ext cx="8295562" cy="2262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lnSpc>
                    <a:spcPct val="150000"/>
                  </a:lnSpc>
                  <a:spcBef>
                    <a:spcPts val="1000"/>
                  </a:spcBef>
                  <a:buClr>
                    <a:srgbClr val="B71E42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       </m:t>
                    </m:r>
                    <m:r>
                      <a:rPr lang="en-US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: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</a:rPr>
                  <a:t> </a:t>
                </a:r>
                <a:br>
                  <a:rPr lang="en-US" sz="3200" dirty="0" smtClean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Real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369" y="4724889"/>
                <a:ext cx="8295562" cy="22621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08913" y="4923221"/>
                <a:ext cx="775252" cy="7432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13" y="4923221"/>
                <a:ext cx="775252" cy="74327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037596" y="5914558"/>
                <a:ext cx="542463" cy="5200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96" y="5914558"/>
                <a:ext cx="542463" cy="5200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167">
        <p:fade/>
      </p:transition>
    </mc:Choice>
    <mc:Fallback xmlns="">
      <p:transition spd="med" advTm="501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546638"/>
                <a:ext cx="6256460" cy="4788848"/>
              </a:xfrm>
            </p:spPr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pPr lvl="8"/>
                <a:endParaRPr lang="en-US" sz="2400" dirty="0" smtClean="0"/>
              </a:p>
              <a:p>
                <a:pPr lvl="8"/>
                <a:endParaRPr lang="en-US" sz="2400" dirty="0"/>
              </a:p>
              <a:p>
                <a:pPr lvl="8"/>
                <a:endParaRPr lang="en-US" sz="2400" dirty="0" smtClean="0"/>
              </a:p>
              <a:p>
                <a:pPr marL="3657600" lvl="8" indent="0">
                  <a:buNone/>
                </a:pPr>
                <a:endParaRPr lang="en-US" sz="2400" dirty="0" smtClean="0"/>
              </a:p>
              <a:p>
                <a:pPr marL="3657600" lvl="8" indent="0">
                  <a:buNone/>
                </a:pPr>
                <a:endParaRPr lang="en-US" sz="1600" dirty="0"/>
              </a:p>
              <a:p>
                <a:r>
                  <a:rPr lang="en-US" dirty="0" smtClean="0"/>
                  <a:t>Ideal: Bob only knows one valid PSI input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Simulator </a:t>
                </a:r>
                <a:r>
                  <a:rPr lang="en-US" b="1" dirty="0" smtClean="0"/>
                  <a:t>doesn’t need to extract Bob input!</a:t>
                </a:r>
              </a:p>
              <a:p>
                <a:pPr lvl="1"/>
                <a:r>
                  <a:rPr lang="en-US" sz="2000" dirty="0" smtClean="0"/>
                  <a:t>Just test if it contains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546638"/>
                <a:ext cx="6256460" cy="4788848"/>
              </a:xfrm>
              <a:blipFill rotWithShape="0">
                <a:blip r:embed="rId5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: Private Set Intersection (PSI)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809643" y="673353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5" y="2644421"/>
            <a:ext cx="1063725" cy="1056538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139215" y="2859338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12035" y="29191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579010" y="292149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6" y="2882118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6" y="2884119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8203497" y="325476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82" y="3215245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/>
          <p:cNvSpPr/>
          <p:nvPr/>
        </p:nvSpPr>
        <p:spPr>
          <a:xfrm>
            <a:off x="8577245" y="32578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830" y="3218333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10234205" y="2860233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07025" y="29200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74000" y="292238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46" y="2883013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86" y="2885014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10298487" y="32556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72" y="3216140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0672235" y="32587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0" y="3219228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 flipH="1">
            <a:off x="9239383" y="2948944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881347" y="3226882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925786" y="3264606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3899" y="3520498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06314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05076" y="3541403"/>
            <a:ext cx="533069" cy="668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0108" y="1620198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882248" y="4873602"/>
                <a:ext cx="14393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248" y="4873602"/>
                <a:ext cx="1439305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03929" y="4422648"/>
                <a:ext cx="923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29" y="4422648"/>
                <a:ext cx="923266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594133" y="4881619"/>
                <a:ext cx="931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33" y="4881619"/>
                <a:ext cx="931537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584571" y="5335267"/>
                <a:ext cx="931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71" y="5335267"/>
                <a:ext cx="931537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/>
          <p:cNvSpPr/>
          <p:nvPr/>
        </p:nvSpPr>
        <p:spPr>
          <a:xfrm>
            <a:off x="8514285" y="4272513"/>
            <a:ext cx="2270625" cy="1763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683923" y="4488827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917921" y="4498240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endCxn id="98" idx="2"/>
          </p:cNvCxnSpPr>
          <p:nvPr/>
        </p:nvCxnSpPr>
        <p:spPr>
          <a:xfrm flipV="1">
            <a:off x="9067710" y="5158811"/>
            <a:ext cx="1132378" cy="80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944143" y="5078191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200088" y="5072313"/>
            <a:ext cx="172995" cy="172995"/>
          </a:xfrm>
          <a:prstGeom prst="ellipse">
            <a:avLst/>
          </a:prstGeom>
          <a:solidFill>
            <a:srgbClr val="586EA6"/>
          </a:solidFill>
          <a:ln>
            <a:solidFill>
              <a:srgbClr val="86132E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43472" y="4716385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9" idx="6"/>
            <a:endCxn id="98" idx="2"/>
          </p:cNvCxnSpPr>
          <p:nvPr/>
        </p:nvCxnSpPr>
        <p:spPr>
          <a:xfrm>
            <a:off x="9116467" y="4802883"/>
            <a:ext cx="1083621" cy="355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932615" y="5428298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6"/>
            <a:endCxn id="98" idx="2"/>
          </p:cNvCxnSpPr>
          <p:nvPr/>
        </p:nvCxnSpPr>
        <p:spPr>
          <a:xfrm flipV="1">
            <a:off x="9105610" y="5158811"/>
            <a:ext cx="1094478" cy="355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14417" y="4272466"/>
            <a:ext cx="2270625" cy="1763777"/>
            <a:chOff x="8514417" y="4272466"/>
            <a:chExt cx="2270625" cy="1763777"/>
          </a:xfrm>
        </p:grpSpPr>
        <p:sp>
          <p:nvSpPr>
            <p:cNvPr id="4" name="Rounded Rectangle 3"/>
            <p:cNvSpPr/>
            <p:nvPr/>
          </p:nvSpPr>
          <p:spPr>
            <a:xfrm>
              <a:off x="8514417" y="4272466"/>
              <a:ext cx="2270625" cy="17637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684055" y="4488780"/>
              <a:ext cx="704850" cy="1332898"/>
            </a:xfrm>
            <a:prstGeom prst="ellipse">
              <a:avLst/>
            </a:prstGeom>
            <a:solidFill>
              <a:srgbClr val="B71E42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918053" y="4498193"/>
              <a:ext cx="704850" cy="1332898"/>
            </a:xfrm>
            <a:prstGeom prst="ellipse">
              <a:avLst/>
            </a:prstGeom>
            <a:solidFill>
              <a:srgbClr val="586EA6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944275" y="5078144"/>
              <a:ext cx="172995" cy="172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7" idx="6"/>
              <a:endCxn id="97" idx="2"/>
            </p:cNvCxnSpPr>
            <p:nvPr/>
          </p:nvCxnSpPr>
          <p:spPr>
            <a:xfrm>
              <a:off x="9117270" y="5164642"/>
              <a:ext cx="1082950" cy="345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0189263" y="4722865"/>
              <a:ext cx="172995" cy="17299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943604" y="4716338"/>
              <a:ext cx="172995" cy="172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8" idx="6"/>
            </p:cNvCxnSpPr>
            <p:nvPr/>
          </p:nvCxnSpPr>
          <p:spPr>
            <a:xfrm flipV="1">
              <a:off x="9105742" y="5510371"/>
              <a:ext cx="1094478" cy="437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932747" y="5428251"/>
              <a:ext cx="172995" cy="172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6"/>
            </p:cNvCxnSpPr>
            <p:nvPr/>
          </p:nvCxnSpPr>
          <p:spPr>
            <a:xfrm>
              <a:off x="9116599" y="4802836"/>
              <a:ext cx="1083621" cy="7075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5" idx="6"/>
              <a:endCxn id="73" idx="2"/>
            </p:cNvCxnSpPr>
            <p:nvPr/>
          </p:nvCxnSpPr>
          <p:spPr>
            <a:xfrm>
              <a:off x="9116599" y="4802836"/>
              <a:ext cx="1072664" cy="65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6"/>
              <a:endCxn id="73" idx="2"/>
            </p:cNvCxnSpPr>
            <p:nvPr/>
          </p:nvCxnSpPr>
          <p:spPr>
            <a:xfrm flipV="1">
              <a:off x="9117270" y="4809363"/>
              <a:ext cx="1071993" cy="35527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3" idx="2"/>
            </p:cNvCxnSpPr>
            <p:nvPr/>
          </p:nvCxnSpPr>
          <p:spPr>
            <a:xfrm flipV="1">
              <a:off x="9122978" y="4809363"/>
              <a:ext cx="1066285" cy="69173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10200220" y="5072266"/>
              <a:ext cx="172995" cy="172995"/>
            </a:xfrm>
            <a:prstGeom prst="ellipse">
              <a:avLst/>
            </a:prstGeom>
            <a:solidFill>
              <a:srgbClr val="586EA6"/>
            </a:solidFill>
            <a:ln>
              <a:solidFill>
                <a:srgbClr val="8613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200220" y="5423873"/>
              <a:ext cx="172995" cy="172995"/>
            </a:xfrm>
            <a:prstGeom prst="ellipse">
              <a:avLst/>
            </a:prstGeom>
            <a:solidFill>
              <a:srgbClr val="586EA6"/>
            </a:solidFill>
            <a:ln>
              <a:solidFill>
                <a:srgbClr val="8613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endCxn id="96" idx="2"/>
            </p:cNvCxnSpPr>
            <p:nvPr/>
          </p:nvCxnSpPr>
          <p:spPr>
            <a:xfrm flipV="1">
              <a:off x="9067842" y="5158764"/>
              <a:ext cx="1132378" cy="8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5" idx="6"/>
            </p:cNvCxnSpPr>
            <p:nvPr/>
          </p:nvCxnSpPr>
          <p:spPr>
            <a:xfrm>
              <a:off x="9116599" y="4802836"/>
              <a:ext cx="1083621" cy="3559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8" idx="6"/>
            </p:cNvCxnSpPr>
            <p:nvPr/>
          </p:nvCxnSpPr>
          <p:spPr>
            <a:xfrm flipV="1">
              <a:off x="9105742" y="5158764"/>
              <a:ext cx="1094478" cy="35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6371" y="2384427"/>
            <a:ext cx="1385628" cy="1538047"/>
          </a:xfrm>
          <a:prstGeom prst="rect">
            <a:avLst/>
          </a:prstGeom>
        </p:spPr>
      </p:pic>
      <p:sp>
        <p:nvSpPr>
          <p:cNvPr id="104" name="Content Placeholder 2"/>
          <p:cNvSpPr txBox="1">
            <a:spLocks/>
          </p:cNvSpPr>
          <p:nvPr/>
        </p:nvSpPr>
        <p:spPr>
          <a:xfrm>
            <a:off x="1451579" y="1546638"/>
            <a:ext cx="6256460" cy="4658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Build PSI from Private Equality Test</a:t>
            </a:r>
          </a:p>
          <a:p>
            <a:pPr lvl="1"/>
            <a:r>
              <a:rPr lang="en-US" smtClean="0"/>
              <a:t>Fastest PSI protocol</a:t>
            </a:r>
          </a:p>
          <a:p>
            <a:pPr marL="1828800" lvl="4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449813" y="2611453"/>
            <a:ext cx="6096000" cy="1798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Issues: Not malicious secure in general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Can not be </a:t>
            </a:r>
            <a:r>
              <a:rPr lang="en-US" sz="2000" dirty="0" smtClean="0">
                <a:solidFill>
                  <a:prstClr val="black"/>
                </a:solidFill>
              </a:rPr>
              <a:t>simulated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Ex: singleton set</a:t>
            </a:r>
          </a:p>
          <a:p>
            <a:pPr lvl="1" defTabSz="914400">
              <a:lnSpc>
                <a:spcPct val="120000"/>
              </a:lnSpc>
              <a:spcBef>
                <a:spcPts val="500"/>
              </a:spcBef>
              <a:buClr>
                <a:srgbClr val="B71E42"/>
              </a:buClr>
              <a:buSzPct val="100000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9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17"/>
    </mc:Choice>
    <mc:Fallback xmlns="">
      <p:transition spd="slow" advTm="1085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3924300"/>
                <a:ext cx="9014460" cy="2819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Amortized cost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=1,024</m:t>
                    </m:r>
                  </m:oMath>
                </a14:m>
                <a:r>
                  <a:rPr lang="en-US" dirty="0" smtClean="0"/>
                  <a:t> evaluations</a:t>
                </a:r>
              </a:p>
              <a:p>
                <a:pPr lvl="1"/>
                <a:r>
                  <a:rPr lang="en-US" sz="2000" dirty="0" smtClean="0"/>
                  <a:t>Amazon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c4.8xLarge</a:t>
                </a:r>
                <a:r>
                  <a:rPr lang="en-US" sz="2000" dirty="0" smtClean="0"/>
                  <a:t> = 36 core, 64GB RAM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Statistical security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Maximum </a:t>
                </a:r>
                <a:r>
                  <a:rPr lang="en-US" sz="2400" b="1" dirty="0" smtClean="0"/>
                  <a:t>throughput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0.26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2400" dirty="0" smtClean="0"/>
                  <a:t> / AES block  (3800+ Hz)</a:t>
                </a:r>
              </a:p>
              <a:p>
                <a:pPr lvl="1"/>
                <a:r>
                  <a:rPr lang="en-US" sz="2000" dirty="0"/>
                  <a:t> [DamgårdZakarias15</a:t>
                </a:r>
                <a:r>
                  <a:rPr lang="en-US" sz="2000" dirty="0" smtClean="0"/>
                  <a:t>] report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3924300"/>
                <a:ext cx="9014460" cy="2819400"/>
              </a:xfrm>
              <a:blipFill rotWithShape="0">
                <a:blip r:embed="rId4"/>
                <a:stretch>
                  <a:fillRect l="-879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975883"/>
                  </p:ext>
                </p:extLst>
              </p:nvPr>
            </p:nvGraphicFramePr>
            <p:xfrm>
              <a:off x="1499374" y="1697299"/>
              <a:ext cx="955548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188720"/>
                    <a:gridCol w="1112512"/>
                    <a:gridCol w="1413512"/>
                    <a:gridCol w="1413512"/>
                    <a:gridCol w="1413512"/>
                    <a:gridCol w="1413512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AES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err="1" smtClean="0">
                                    <a:latin typeface="Cambria Math" panose="020405030504060302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err="1" smtClean="0">
                                    <a:latin typeface="Cambria Math" panose="020405030504060302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74 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latin typeface="Cambria Math" panose="02040503050406030204" pitchFamily="18" charset="0"/>
                                  </a:rPr>
                                  <m:t>igh</m:t>
                                </m:r>
                                <m:r>
                                  <a:rPr lang="en-US" sz="2000" i="0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000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SHA-256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𝒎𝒔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206 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33 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975883"/>
                  </p:ext>
                </p:extLst>
              </p:nvPr>
            </p:nvGraphicFramePr>
            <p:xfrm>
              <a:off x="1499374" y="1697299"/>
              <a:ext cx="955548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188720"/>
                    <a:gridCol w="1112512"/>
                    <a:gridCol w="1413512"/>
                    <a:gridCol w="1413512"/>
                    <a:gridCol w="1413512"/>
                    <a:gridCol w="1413512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Offline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Online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AES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34872" t="-157895" r="-570256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50273" t="-157895" r="-507650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6293" t="-157895" r="-300431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76293" t="-157895" r="-200431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76293" t="-157895" r="-100431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76293" t="-157895" r="-431" b="-11447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SHA-256</a:t>
                          </a:r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34872" t="-261333" r="-570256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50273" t="-261333" r="-507650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6293" t="-261333" r="-300431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76293" t="-261333" r="-200431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5999990" y="1697299"/>
            <a:ext cx="1704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[LindellRiva15]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5890" y="1695932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b="1" dirty="0" smtClean="0">
                <a:solidFill>
                  <a:srgbClr val="C00000"/>
                </a:solidFill>
              </a:rPr>
              <a:t>R</a:t>
            </a:r>
            <a:r>
              <a:rPr lang="en-US" sz="2000" dirty="0" smtClean="0"/>
              <a:t>Rosulek16]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497537" y="1695932"/>
            <a:ext cx="2428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[DamgårdZakarias15]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99629" y="2801097"/>
                <a:ext cx="5670142" cy="973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⏟"/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groupCh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29" y="2801097"/>
                <a:ext cx="5670142" cy="9733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45"/>
    </mc:Choice>
    <mc:Fallback xmlns="">
      <p:transition spd="slow" advTm="7784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504148"/>
              </p:ext>
            </p:extLst>
          </p:nvPr>
        </p:nvGraphicFramePr>
        <p:xfrm>
          <a:off x="1451578" y="1701800"/>
          <a:ext cx="9603275" cy="468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Protocol Times for AES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[LR15]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6410" t="-5172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R16]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143" t="-4310" r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[FN]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[KSS]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  <a:blipFill rotWithShape="0">
                <a:blip r:embed="rId9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[PSSW]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  <a:blipFill rotWithShape="0">
                <a:blip r:embed="rId12"/>
                <a:stretch>
                  <a:fillRect l="-6433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519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0"/>
    </mc:Choice>
    <mc:Fallback xmlns="">
      <p:transition spd="slow" advTm="6633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451578" y="1701800"/>
          <a:ext cx="9603275" cy="468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Protocol Times for AES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[LR15]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6410" t="-5172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R16]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143" t="-4310" r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[FN]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[KSS]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  <a:blipFill rotWithShape="0">
                <a:blip r:embed="rId9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[PSSW]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  <a:blipFill rotWithShape="0">
                <a:blip r:embed="rId12"/>
                <a:stretch>
                  <a:fillRect l="-6433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3177918" y="2587591"/>
            <a:ext cx="7876935" cy="85260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72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0"/>
    </mc:Choice>
    <mc:Fallback xmlns="">
      <p:transition spd="slow" advTm="66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451578" y="1701800"/>
          <a:ext cx="9603275" cy="468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Protocol Times for AES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[LR15]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33" y="4044949"/>
                <a:ext cx="952697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6410" t="-5172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R16]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045" y="4786901"/>
                <a:ext cx="939681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143" t="-4310" r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[FN]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77" y="3739134"/>
                <a:ext cx="1021562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[KSS]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07" y="3270920"/>
                <a:ext cx="1021562" cy="707886"/>
              </a:xfrm>
              <a:prstGeom prst="rect">
                <a:avLst/>
              </a:prstGeom>
              <a:blipFill rotWithShape="0">
                <a:blip r:embed="rId9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[PSSW]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63" y="1737896"/>
                <a:ext cx="1045030" cy="707886"/>
              </a:xfrm>
              <a:prstGeom prst="rect">
                <a:avLst/>
              </a:prstGeom>
              <a:blipFill rotWithShape="0">
                <a:blip r:embed="rId12"/>
                <a:stretch>
                  <a:fillRect l="-6433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335502" y="2091839"/>
            <a:ext cx="5473594" cy="2660996"/>
            <a:chOff x="5335502" y="2091839"/>
            <a:chExt cx="5473594" cy="2660996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9784660" y="3420803"/>
              <a:ext cx="447813" cy="1332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327723" y="2445782"/>
              <a:ext cx="0" cy="790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35502" y="2091839"/>
              <a:ext cx="199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64-node cluster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394775" y="2941535"/>
              <a:ext cx="0" cy="790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02554" y="2587592"/>
              <a:ext cx="199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Consumer GPU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9264316" y="3440197"/>
              <a:ext cx="521218" cy="538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817377" y="3086254"/>
              <a:ext cx="199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AWS </a:t>
              </a:r>
              <a:r>
                <a:rPr lang="en-US" dirty="0" smtClean="0">
                  <a:latin typeface="Consolas" panose="020B0609020204030204" pitchFamily="49" charset="0"/>
                </a:rPr>
                <a:t>c4.8xLarge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32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0"/>
    </mc:Choice>
    <mc:Fallback xmlns="">
      <p:transition spd="slow" advTm="66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Online-offline dual execution </a:t>
                </a:r>
              </a:p>
              <a:p>
                <a:pPr lvl="1"/>
                <a:r>
                  <a:rPr lang="en-US" dirty="0" smtClean="0"/>
                  <a:t>Faster 2PC with malicious security to date: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 smtClean="0"/>
                  <a:t> AES</a:t>
                </a:r>
                <a:endParaRPr lang="en-US" dirty="0"/>
              </a:p>
              <a:p>
                <a:pPr lvl="1"/>
                <a:r>
                  <a:rPr lang="en-US" dirty="0" smtClean="0"/>
                  <a:t>Some security advantages over “classic” cut-and-choose</a:t>
                </a:r>
              </a:p>
              <a:p>
                <a:endParaRPr lang="en-US" dirty="0"/>
              </a:p>
              <a:p>
                <a:r>
                  <a:rPr lang="en-US" dirty="0" smtClean="0"/>
                  <a:t>Future Work:</a:t>
                </a:r>
              </a:p>
              <a:p>
                <a:pPr lvl="1"/>
                <a:r>
                  <a:rPr lang="en-US" dirty="0" smtClean="0"/>
                  <a:t>Hybrid protocols: combine [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dirty="0" smtClean="0"/>
                  <a:t>Rosulek16] with [DamgårdZakarias15</a:t>
                </a:r>
                <a:r>
                  <a:rPr lang="en-US" dirty="0"/>
                  <a:t>]</a:t>
                </a:r>
                <a:endParaRPr lang="en-US" dirty="0" smtClean="0"/>
              </a:p>
              <a:p>
                <a:pPr lvl="2"/>
                <a:r>
                  <a:rPr lang="en-US" sz="1800" dirty="0" smtClean="0"/>
                  <a:t>fast offline</a:t>
                </a:r>
              </a:p>
              <a:p>
                <a:pPr lvl="2"/>
                <a:r>
                  <a:rPr lang="en-US" sz="1800" dirty="0" smtClean="0"/>
                  <a:t>function independent offline</a:t>
                </a:r>
              </a:p>
              <a:p>
                <a:pPr lvl="1"/>
                <a:r>
                  <a:rPr lang="en-US" dirty="0" smtClean="0"/>
                  <a:t>Transfer advances from online-offline to single execution setting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89"/>
    </mc:Choice>
    <mc:Fallback xmlns="">
      <p:transition spd="slow" advTm="9868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5187" y="369007"/>
            <a:ext cx="7910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9571" y="1189933"/>
            <a:ext cx="44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76987" y="5599776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Peter Rindal</a:t>
            </a:r>
          </a:p>
          <a:p>
            <a:pPr algn="r"/>
            <a:r>
              <a:rPr lang="en-US" sz="2000" dirty="0" smtClean="0"/>
              <a:t>Mike Rosulek</a:t>
            </a:r>
            <a:endParaRPr lang="en-US" sz="2400" dirty="0"/>
          </a:p>
        </p:txBody>
      </p:sp>
      <p:pic>
        <p:nvPicPr>
          <p:cNvPr id="5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5686426"/>
            <a:ext cx="2137038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658350" y="5363049"/>
            <a:ext cx="0" cy="1304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1999" y="3094645"/>
            <a:ext cx="7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Faster </a:t>
            </a:r>
            <a:r>
              <a:rPr lang="en-US" sz="2400" dirty="0"/>
              <a:t>Malicious 2-party Secure </a:t>
            </a:r>
            <a:r>
              <a:rPr lang="en-US" sz="2400" dirty="0" smtClean="0"/>
              <a:t>Computation with Online/Offline </a:t>
            </a:r>
            <a:r>
              <a:rPr lang="en-US" sz="2400" dirty="0"/>
              <a:t>Dual </a:t>
            </a:r>
            <a:r>
              <a:rPr lang="en-US" sz="2400" dirty="0" smtClean="0"/>
              <a:t>Execution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86904" y="5662362"/>
            <a:ext cx="466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github.com/</a:t>
            </a:r>
            <a:r>
              <a:rPr lang="en-US" sz="2400" dirty="0" err="1"/>
              <a:t>osu</a:t>
            </a:r>
            <a:r>
              <a:rPr lang="en-US" sz="2400" dirty="0"/>
              <a:t>-crypto/</a:t>
            </a:r>
            <a:r>
              <a:rPr lang="en-US" sz="2400" dirty="0" err="1"/>
              <a:t>batchDualEx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2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7"/>
    </mc:Choice>
    <mc:Fallback xmlns="">
      <p:transition spd="slow" advTm="16317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94890"/>
            <a:ext cx="9603275" cy="51631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appear in </a:t>
            </a:r>
            <a:r>
              <a:rPr lang="en-US" sz="2800" dirty="0" err="1" smtClean="0"/>
              <a:t>Usenix</a:t>
            </a:r>
            <a:r>
              <a:rPr lang="en-US" sz="2800" dirty="0" smtClean="0"/>
              <a:t> ’16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ePrint</a:t>
            </a:r>
            <a:r>
              <a:rPr lang="en-US" sz="2800" dirty="0" smtClean="0"/>
              <a:t>   2016/632</a:t>
            </a:r>
          </a:p>
          <a:p>
            <a:endParaRPr lang="en-US" sz="2800" dirty="0" smtClean="0"/>
          </a:p>
          <a:p>
            <a:r>
              <a:rPr lang="en-US" sz="2800" dirty="0" smtClean="0"/>
              <a:t>Implementation</a:t>
            </a:r>
            <a:r>
              <a:rPr lang="en-US" sz="2800" dirty="0"/>
              <a:t>, </a:t>
            </a:r>
          </a:p>
          <a:p>
            <a:pPr marL="0" indent="0" algn="ctr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://github.com/osu-crypto/batchDualEx/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12163" y="2287258"/>
            <a:ext cx="597791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“Faster </a:t>
            </a:r>
            <a:r>
              <a:rPr lang="en-US" sz="2400" dirty="0"/>
              <a:t>Malicious 2-party Secure Computation</a:t>
            </a:r>
          </a:p>
          <a:p>
            <a:pPr algn="ctr"/>
            <a:r>
              <a:rPr lang="en-US" sz="2400" dirty="0"/>
              <a:t>with </a:t>
            </a:r>
            <a:r>
              <a:rPr lang="en-US" sz="2400" dirty="0" smtClean="0"/>
              <a:t>Online/Offline </a:t>
            </a:r>
            <a:r>
              <a:rPr lang="en-US" sz="2400" dirty="0"/>
              <a:t>Dual </a:t>
            </a:r>
            <a:r>
              <a:rPr lang="en-US" sz="2400" dirty="0" smtClean="0"/>
              <a:t>Execution”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2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 Input Consistency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How to ensure all circuits are  evaluated</a:t>
                </a:r>
                <a:br>
                  <a:rPr lang="en-US" sz="2400" dirty="0" smtClean="0"/>
                </a:br>
                <a:r>
                  <a:rPr lang="en-US" sz="2400" dirty="0" smtClean="0"/>
                  <a:t>on consistent inputs?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Inputs via OT are guaranteed consistent</a:t>
                </a:r>
              </a:p>
              <a:p>
                <a:pPr lvl="1"/>
                <a:r>
                  <a:rPr lang="en-US" dirty="0" smtClean="0"/>
                  <a:t>Use one OT per receiver input bit </a:t>
                </a:r>
                <a:br>
                  <a:rPr lang="en-US" dirty="0" smtClean="0"/>
                </a:br>
                <a:r>
                  <a:rPr lang="en-US" dirty="0" smtClean="0"/>
                  <a:t>(shared between the circuit)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How to enforce consistency on other circuit</a:t>
                </a:r>
              </a:p>
              <a:p>
                <a:pPr lvl="1"/>
                <a:r>
                  <a:rPr lang="en-US" dirty="0" smtClean="0"/>
                  <a:t>In the offline, link inputs obtain via OT with inputs for your own circuits</a:t>
                </a:r>
              </a:p>
              <a:p>
                <a:pPr lvl="1"/>
                <a:r>
                  <a:rPr lang="en-US" dirty="0" smtClean="0"/>
                  <a:t>Check this property in the cut-and-choose.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, at least one circuit has consistent inputs.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9727233" y="2161831"/>
            <a:ext cx="704359" cy="60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11094" y="2284684"/>
            <a:ext cx="704359" cy="60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06068" y="2519502"/>
            <a:ext cx="704359" cy="60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03079" y="1937179"/>
            <a:ext cx="704359" cy="60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01175" y="2321767"/>
            <a:ext cx="737179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4560" y="2806264"/>
            <a:ext cx="737179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126532" y="2112624"/>
            <a:ext cx="952520" cy="10572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9" y="2026375"/>
            <a:ext cx="1063725" cy="10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8480806" y="2607866"/>
            <a:ext cx="704850" cy="1332898"/>
          </a:xfrm>
          <a:prstGeom prst="ellipse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904117"/>
                <a:ext cx="9603275" cy="486415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Private Equality Test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Private Set </a:t>
                </a:r>
                <a:br>
                  <a:rPr lang="en-US" sz="2400" dirty="0" smtClean="0"/>
                </a:br>
                <a:r>
                  <a:rPr lang="en-US" sz="2400" dirty="0" smtClean="0"/>
                  <a:t>Intersection in the </a:t>
                </a:r>
                <a:r>
                  <a:rPr lang="en-US" sz="2400" b="1" dirty="0" smtClean="0"/>
                  <a:t>semi-honest </a:t>
                </a:r>
                <a:r>
                  <a:rPr lang="en-US" sz="2400" dirty="0" smtClean="0"/>
                  <a:t>setting.</a:t>
                </a:r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We prove this protocol is </a:t>
                </a:r>
                <a:r>
                  <a:rPr lang="en-US" sz="2400" i="1" dirty="0" smtClean="0"/>
                  <a:t>weakly malicious secure</a:t>
                </a:r>
                <a:r>
                  <a:rPr lang="en-US" sz="2400" dirty="0" smtClean="0"/>
                  <a:t>, which is sufficient in our setting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err="1" smtClean="0"/>
                  <a:t>Adv’s</a:t>
                </a:r>
                <a:r>
                  <a:rPr lang="en-US" sz="2000" dirty="0" smtClean="0"/>
                  <a:t> view only contains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, all other values are “unpredictable”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smtClean="0"/>
                  <a:t>Simulator </a:t>
                </a:r>
                <a:r>
                  <a:rPr lang="en-US" sz="2000" b="1" dirty="0" smtClean="0"/>
                  <a:t>does not need to extract  </a:t>
                </a:r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Adv’s</a:t>
                </a:r>
                <a:r>
                  <a:rPr lang="en-US" sz="2000" dirty="0" smtClean="0"/>
                  <a:t>  PSI inputs!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200" dirty="0" smtClean="0"/>
                  <a:t>… sufficient to only check for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904117"/>
                <a:ext cx="9603275" cy="4864152"/>
              </a:xfrm>
              <a:blipFill rotWithShape="0">
                <a:blip r:embed="rId2"/>
                <a:stretch>
                  <a:fillRect l="-825" t="-251" r="-825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Set Intersection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714804" y="2617279"/>
            <a:ext cx="704850" cy="1332898"/>
          </a:xfrm>
          <a:prstGeom prst="ellipse">
            <a:avLst/>
          </a:prstGeom>
          <a:solidFill>
            <a:srgbClr val="586EA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864593" y="3285852"/>
            <a:ext cx="1218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741026" y="3197230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996971" y="3191352"/>
            <a:ext cx="172995" cy="1729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</p:cNvCxnSpPr>
          <p:nvPr/>
        </p:nvCxnSpPr>
        <p:spPr>
          <a:xfrm>
            <a:off x="8914021" y="3283728"/>
            <a:ext cx="1169448" cy="353731"/>
          </a:xfrm>
          <a:prstGeom prst="line">
            <a:avLst/>
          </a:prstGeom>
          <a:ln w="38100">
            <a:solidFill>
              <a:srgbClr val="00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996971" y="3542959"/>
            <a:ext cx="172995" cy="172995"/>
          </a:xfrm>
          <a:prstGeom prst="ellipse">
            <a:avLst/>
          </a:prstGeom>
          <a:solidFill>
            <a:srgbClr val="586EA6">
              <a:alpha val="50196"/>
            </a:srgbClr>
          </a:solidFill>
          <a:ln>
            <a:solidFill>
              <a:srgbClr val="000000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3" idx="6"/>
            <a:endCxn id="30" idx="2"/>
          </p:cNvCxnSpPr>
          <p:nvPr/>
        </p:nvCxnSpPr>
        <p:spPr>
          <a:xfrm flipV="1">
            <a:off x="8914021" y="2928449"/>
            <a:ext cx="1071993" cy="355279"/>
          </a:xfrm>
          <a:prstGeom prst="line">
            <a:avLst/>
          </a:prstGeom>
          <a:ln w="38100">
            <a:solidFill>
              <a:srgbClr val="00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986014" y="2841951"/>
            <a:ext cx="172995" cy="172995"/>
          </a:xfrm>
          <a:prstGeom prst="ellipse">
            <a:avLst/>
          </a:prstGeom>
          <a:solidFill>
            <a:srgbClr val="586EA6">
              <a:alpha val="50196"/>
            </a:srgbClr>
          </a:solidFill>
          <a:ln>
            <a:solidFill>
              <a:srgbClr val="000000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>
            <a:off x="8863922" y="2924046"/>
            <a:ext cx="1122092" cy="4403"/>
          </a:xfrm>
          <a:prstGeom prst="line">
            <a:avLst/>
          </a:prstGeom>
          <a:ln w="38100">
            <a:solidFill>
              <a:srgbClr val="00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740355" y="2835424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6"/>
            <a:endCxn id="24" idx="2"/>
          </p:cNvCxnSpPr>
          <p:nvPr/>
        </p:nvCxnSpPr>
        <p:spPr>
          <a:xfrm>
            <a:off x="8913350" y="2921922"/>
            <a:ext cx="1083621" cy="355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6"/>
            <a:endCxn id="28" idx="2"/>
          </p:cNvCxnSpPr>
          <p:nvPr/>
        </p:nvCxnSpPr>
        <p:spPr>
          <a:xfrm flipV="1">
            <a:off x="8902493" y="3629457"/>
            <a:ext cx="1094478" cy="4378"/>
          </a:xfrm>
          <a:prstGeom prst="line">
            <a:avLst/>
          </a:prstGeom>
          <a:ln w="38100">
            <a:solidFill>
              <a:srgbClr val="00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729498" y="3547337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6"/>
            <a:endCxn id="24" idx="2"/>
          </p:cNvCxnSpPr>
          <p:nvPr/>
        </p:nvCxnSpPr>
        <p:spPr>
          <a:xfrm flipV="1">
            <a:off x="8902493" y="3277850"/>
            <a:ext cx="1094478" cy="355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2"/>
          </p:cNvCxnSpPr>
          <p:nvPr/>
        </p:nvCxnSpPr>
        <p:spPr>
          <a:xfrm flipV="1">
            <a:off x="8919729" y="2928449"/>
            <a:ext cx="1066285" cy="691732"/>
          </a:xfrm>
          <a:prstGeom prst="line">
            <a:avLst/>
          </a:prstGeom>
          <a:ln w="38100">
            <a:solidFill>
              <a:srgbClr val="00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6"/>
            <a:endCxn id="28" idx="2"/>
          </p:cNvCxnSpPr>
          <p:nvPr/>
        </p:nvCxnSpPr>
        <p:spPr>
          <a:xfrm>
            <a:off x="8913350" y="2921922"/>
            <a:ext cx="1083621" cy="707535"/>
          </a:xfrm>
          <a:prstGeom prst="line">
            <a:avLst/>
          </a:prstGeom>
          <a:ln w="38100">
            <a:solidFill>
              <a:srgbClr val="000000">
                <a:alpha val="1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74096" y="635709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[PinkasSchneiderZohner14,</a:t>
            </a:r>
            <a:r>
              <a:rPr lang="en-US" b="1" dirty="0">
                <a:solidFill>
                  <a:srgbClr val="C00000"/>
                </a:solidFill>
              </a:rPr>
              <a:t> 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324033" y="3074132"/>
                <a:ext cx="16766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33" y="3074132"/>
                <a:ext cx="167667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197558" y="2996985"/>
                <a:ext cx="1228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558" y="2996985"/>
                <a:ext cx="12285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3581" y="2792108"/>
            <a:ext cx="4891219" cy="1813989"/>
            <a:chOff x="2407075" y="2132592"/>
            <a:chExt cx="8142652" cy="3019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07075" y="2951329"/>
                  <a:ext cx="1663431" cy="1383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075" y="2951329"/>
                  <a:ext cx="1663431" cy="138340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886296" y="2887827"/>
                  <a:ext cx="1663431" cy="1383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296" y="2887827"/>
                  <a:ext cx="1663431" cy="138340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4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70288" y="3136527"/>
              <a:ext cx="4862445" cy="2015901"/>
              <a:chOff x="2324910" y="3202472"/>
              <a:chExt cx="7234135" cy="2999171"/>
            </a:xfrm>
          </p:grpSpPr>
          <p:sp>
            <p:nvSpPr>
              <p:cNvPr id="7" name="Rectangle 6"/>
              <p:cNvSpPr/>
              <p:nvPr/>
            </p:nvSpPr>
            <p:spPr>
              <a:xfrm rot="2700000">
                <a:off x="5403498" y="3359167"/>
                <a:ext cx="988541" cy="988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443148" y="3202472"/>
                    <a:ext cx="766118" cy="1194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4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148" y="3202472"/>
                    <a:ext cx="766118" cy="119442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3922" b="-50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2324910" y="3794065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6932576" y="3818838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94963" y="4640094"/>
                <a:ext cx="0" cy="36964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3258766" y="5009741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885235" y="5009741"/>
                <a:ext cx="262646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432270" y="5058218"/>
                    <a:ext cx="1112520" cy="114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270" y="5058218"/>
                    <a:ext cx="1112520" cy="114342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162" r="-1567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flipH="1">
              <a:off x="9086850" y="2246893"/>
              <a:ext cx="1262325" cy="14011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881" y="2132592"/>
              <a:ext cx="1409700" cy="14001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919622" y="1998503"/>
                <a:ext cx="4470543" cy="485949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 smtClean="0"/>
                  <a:t>Applications</a:t>
                </a:r>
                <a:endParaRPr lang="en-US" b="1" dirty="0" smtClean="0"/>
              </a:p>
              <a:p>
                <a:r>
                  <a:rPr lang="en-US" dirty="0" smtClean="0"/>
                  <a:t>Private database querying 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Database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6"/>
                <a:endParaRPr lang="en-US" dirty="0" smtClean="0"/>
              </a:p>
              <a:p>
                <a:r>
                  <a:rPr lang="en-US" dirty="0" smtClean="0"/>
                  <a:t>Joint machine learning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 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6"/>
                <a:endParaRPr lang="en-US" dirty="0" smtClean="0"/>
              </a:p>
              <a:p>
                <a:r>
                  <a:rPr lang="en-US" dirty="0" smtClean="0"/>
                  <a:t>Secure auctions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Winning bid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622" y="1998503"/>
                <a:ext cx="4470543" cy="4859497"/>
              </a:xfrm>
              <a:prstGeom prst="rect">
                <a:avLst/>
              </a:prstGeom>
              <a:blipFill rotWithShape="0">
                <a:blip r:embed="rId18"/>
                <a:stretch>
                  <a:fillRect l="-2046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blog.udemy.com/wp-content/uploads/2014/03/Normalization-in-Database-With-Example-300x30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68" y="2355992"/>
            <a:ext cx="1342811" cy="13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chordia.github.io/img/ml_icon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68" y="3910365"/>
            <a:ext cx="1205371" cy="12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-a-a.com/images/u16604386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58" y="5774481"/>
            <a:ext cx="1128921" cy="71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018740" y="1969713"/>
            <a:ext cx="440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2-party Secure Computation </a:t>
            </a:r>
          </a:p>
        </p:txBody>
      </p:sp>
    </p:spTree>
    <p:extLst>
      <p:ext uri="{BB962C8B-B14F-4D97-AF65-F5344CB8AC3E}">
        <p14:creationId xmlns:p14="http://schemas.microsoft.com/office/powerpoint/2010/main" val="1344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2"/>
    </mc:Choice>
    <mc:Fallback xmlns="">
      <p:transition spd="slow" advTm="50722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Set Intersection Warmup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6389" y="1601638"/>
                <a:ext cx="9603275" cy="4658285"/>
              </a:xfrm>
            </p:spPr>
            <p:txBody>
              <a:bodyPr/>
              <a:lstStyle/>
              <a:p>
                <a:r>
                  <a:rPr lang="en-US" sz="2800" b="1" dirty="0" smtClean="0"/>
                  <a:t>Input: </a:t>
                </a:r>
                <a:r>
                  <a:rPr lang="en-US" sz="2800" dirty="0" smtClean="0"/>
                  <a:t>Alice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, Bob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sz="2800" dirty="0" smtClean="0"/>
                  <a:t>    </a:t>
                </a:r>
                <a:r>
                  <a:rPr lang="en-US" sz="2800" b="1" dirty="0" smtClean="0"/>
                  <a:t>Output: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Example: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=001,                               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=011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389" y="1601638"/>
                <a:ext cx="9603275" cy="4658285"/>
              </a:xfrm>
              <a:blipFill rotWithShape="0">
                <a:blip r:embed="rId2"/>
                <a:stretch>
                  <a:fillRect l="-1142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60318" y="1473779"/>
                <a:ext cx="399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18" y="1473779"/>
                <a:ext cx="39946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03878"/>
              </p:ext>
            </p:extLst>
          </p:nvPr>
        </p:nvGraphicFramePr>
        <p:xfrm>
          <a:off x="3332583" y="3561001"/>
          <a:ext cx="1073221" cy="1574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338"/>
                <a:gridCol w="552883"/>
              </a:tblGrid>
              <a:tr h="524796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1E42">
                        <a:alpha val="50196"/>
                      </a:srgbClr>
                    </a:solidFill>
                  </a:tcPr>
                </a:tc>
              </a:tr>
              <a:tr h="524796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39">
                        <a:alpha val="50196"/>
                      </a:srgbClr>
                    </a:solidFill>
                  </a:tcPr>
                </a:tc>
              </a:tr>
              <a:tr h="524796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0190"/>
              </p:ext>
            </p:extLst>
          </p:nvPr>
        </p:nvGraphicFramePr>
        <p:xfrm>
          <a:off x="8082966" y="3561003"/>
          <a:ext cx="1073220" cy="1574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338"/>
                <a:gridCol w="552882"/>
              </a:tblGrid>
              <a:tr h="524795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95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E39">
                        <a:alpha val="50196"/>
                      </a:srgbClr>
                    </a:solidFill>
                  </a:tcPr>
                </a:tc>
              </a:tr>
              <a:tr h="524795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9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7731" marR="77731" marT="38864" marB="38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46127" y="3561114"/>
            <a:ext cx="3232717" cy="455441"/>
            <a:chOff x="801298" y="1636316"/>
            <a:chExt cx="11056719" cy="1557724"/>
          </a:xfrm>
          <a:solidFill>
            <a:srgbClr val="B71E42">
              <a:alpha val="50196"/>
            </a:srgbClr>
          </a:solidFill>
        </p:grpSpPr>
        <p:sp>
          <p:nvSpPr>
            <p:cNvPr id="12" name="Rectangle 11"/>
            <p:cNvSpPr/>
            <p:nvPr/>
          </p:nvSpPr>
          <p:spPr>
            <a:xfrm rot="2700000">
              <a:off x="5404137" y="1636316"/>
              <a:ext cx="1026242" cy="1026242"/>
            </a:xfrm>
            <a:prstGeom prst="rect">
              <a:avLst/>
            </a:prstGeom>
            <a:grpFill/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01298" y="2126233"/>
              <a:ext cx="4169569" cy="0"/>
            </a:xfrm>
            <a:prstGeom prst="straightConnector1">
              <a:avLst/>
            </a:prstGeom>
            <a:grpFill/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952064" y="2151006"/>
              <a:ext cx="4905953" cy="0"/>
            </a:xfrm>
            <a:prstGeom prst="straightConnector1">
              <a:avLst/>
            </a:prstGeom>
            <a:grpFill/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14451" y="2947830"/>
              <a:ext cx="0" cy="246210"/>
            </a:xfrm>
            <a:prstGeom prst="line">
              <a:avLst/>
            </a:prstGeom>
            <a:grpFill/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31424" y="3121069"/>
              <a:ext cx="6026593" cy="0"/>
            </a:xfrm>
            <a:prstGeom prst="straightConnector1">
              <a:avLst/>
            </a:prstGeom>
            <a:grpFill/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15340" y="3544223"/>
                <a:ext cx="467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𝑂𝑇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40" y="3544223"/>
                <a:ext cx="46743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665884" y="4640824"/>
            <a:ext cx="3232717" cy="455441"/>
            <a:chOff x="801298" y="1636316"/>
            <a:chExt cx="11056719" cy="1557724"/>
          </a:xfrm>
          <a:solidFill>
            <a:srgbClr val="B71E42">
              <a:alpha val="50196"/>
            </a:srgbClr>
          </a:solidFill>
        </p:grpSpPr>
        <p:sp>
          <p:nvSpPr>
            <p:cNvPr id="51" name="Rectangle 50"/>
            <p:cNvSpPr/>
            <p:nvPr/>
          </p:nvSpPr>
          <p:spPr>
            <a:xfrm rot="2700000">
              <a:off x="5404137" y="1636316"/>
              <a:ext cx="1026242" cy="1026242"/>
            </a:xfrm>
            <a:prstGeom prst="rect">
              <a:avLst/>
            </a:prstGeom>
            <a:grpFill/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01298" y="2126233"/>
              <a:ext cx="4169569" cy="0"/>
            </a:xfrm>
            <a:prstGeom prst="straightConnector1">
              <a:avLst/>
            </a:prstGeom>
            <a:grpFill/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952064" y="2151006"/>
              <a:ext cx="4905953" cy="0"/>
            </a:xfrm>
            <a:prstGeom prst="straightConnector1">
              <a:avLst/>
            </a:prstGeom>
            <a:grpFill/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914451" y="2947830"/>
              <a:ext cx="0" cy="246210"/>
            </a:xfrm>
            <a:prstGeom prst="line">
              <a:avLst/>
            </a:prstGeom>
            <a:grpFill/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31424" y="3121069"/>
              <a:ext cx="6026593" cy="0"/>
            </a:xfrm>
            <a:prstGeom prst="straightConnector1">
              <a:avLst/>
            </a:prstGeom>
            <a:grpFill/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35097" y="4623933"/>
                <a:ext cx="467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𝑂𝑇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97" y="4623933"/>
                <a:ext cx="467434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 rot="5400000">
            <a:off x="6005699" y="4142232"/>
            <a:ext cx="4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798490" y="3005471"/>
                <a:ext cx="2195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90" y="3005471"/>
                <a:ext cx="219517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556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451579" y="6090551"/>
            <a:ext cx="442452" cy="433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84808" y="6090551"/>
            <a:ext cx="442452" cy="433951"/>
          </a:xfrm>
          <a:prstGeom prst="rect">
            <a:avLst/>
          </a:prstGeom>
          <a:solidFill>
            <a:srgbClr val="007E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18037" y="6090551"/>
            <a:ext cx="442452" cy="433951"/>
          </a:xfrm>
          <a:prstGeom prst="rect">
            <a:avLst/>
          </a:prstGeom>
          <a:solidFill>
            <a:srgbClr val="D7AA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914919" y="6122860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19" y="6122860"/>
                <a:ext cx="47801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827260" y="6122860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60" y="6122860"/>
                <a:ext cx="47801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4251266" y="6096669"/>
            <a:ext cx="442452" cy="433951"/>
          </a:xfrm>
          <a:prstGeom prst="rect">
            <a:avLst/>
          </a:prstGeom>
          <a:solidFill>
            <a:srgbClr val="CC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1220" y="6100000"/>
                <a:ext cx="514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20" y="6100000"/>
                <a:ext cx="51488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4888790" y="6320052"/>
            <a:ext cx="2622584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745944" y="6052123"/>
            <a:ext cx="442452" cy="433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679173" y="6052123"/>
            <a:ext cx="442452" cy="433951"/>
          </a:xfrm>
          <a:prstGeom prst="rect">
            <a:avLst/>
          </a:prstGeom>
          <a:solidFill>
            <a:srgbClr val="71AE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612402" y="6052123"/>
            <a:ext cx="442452" cy="433951"/>
          </a:xfrm>
          <a:prstGeom prst="rect">
            <a:avLst/>
          </a:prstGeom>
          <a:solidFill>
            <a:srgbClr val="D7AA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209284" y="6084432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84" y="6084432"/>
                <a:ext cx="4780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121625" y="6084432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625" y="6084432"/>
                <a:ext cx="47801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7740837" y="6058241"/>
            <a:ext cx="442452" cy="433951"/>
          </a:xfrm>
          <a:prstGeom prst="rect">
            <a:avLst/>
          </a:prstGeom>
          <a:solidFill>
            <a:srgbClr val="CC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212626" y="6015852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26" y="6015852"/>
                <a:ext cx="498855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8268832" y="5839691"/>
                <a:ext cx="399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832" y="5839691"/>
                <a:ext cx="399468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941780" y="629826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0077662" y="3232254"/>
            <a:ext cx="1262325" cy="140118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5" y="3214629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64" grpId="0"/>
      <p:bldP spid="66" grpId="0"/>
      <p:bldP spid="69" grpId="0" animBg="1"/>
      <p:bldP spid="70" grpId="0" animBg="1"/>
      <p:bldP spid="71" grpId="0" animBg="1"/>
      <p:bldP spid="72" grpId="0"/>
      <p:bldP spid="73" grpId="0"/>
      <p:bldP spid="74" grpId="0" animBg="1"/>
      <p:bldP spid="75" grpId="0"/>
      <p:bldP spid="78" grpId="0" animBg="1"/>
      <p:bldP spid="79" grpId="0" animBg="1"/>
      <p:bldP spid="80" grpId="0" animBg="1"/>
      <p:bldP spid="81" grpId="0"/>
      <p:bldP spid="82" grpId="0"/>
      <p:bldP spid="83" grpId="0" animBg="1"/>
      <p:bldP spid="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694890"/>
                <a:ext cx="9603275" cy="516311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Input Consistency </a:t>
                </a:r>
              </a:p>
              <a:p>
                <a:pPr lvl="3"/>
                <a:endParaRPr lang="en-US" sz="2200" dirty="0"/>
              </a:p>
              <a:p>
                <a:pPr lvl="5"/>
                <a:endParaRPr lang="en-US" sz="2000" dirty="0" smtClean="0"/>
              </a:p>
              <a:p>
                <a:pPr lvl="1"/>
                <a:endParaRPr lang="en-US" sz="2600" dirty="0" smtClean="0"/>
              </a:p>
              <a:p>
                <a:pPr lvl="2"/>
                <a:r>
                  <a:rPr lang="en-US" sz="1800" b="0" dirty="0" smtClean="0"/>
                  <a:t>Only online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 smtClean="0"/>
                  <a:t> decommits</a:t>
                </a:r>
              </a:p>
              <a:p>
                <a:pPr lvl="8"/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PSI reconciliation</a:t>
                </a:r>
                <a:endParaRPr lang="en-US" sz="2400" dirty="0" smtClean="0"/>
              </a:p>
              <a:p>
                <a:pPr lvl="2"/>
                <a:r>
                  <a:rPr lang="en-US" sz="1800" dirty="0" smtClean="0"/>
                  <a:t>Very light weight malicious PSI</a:t>
                </a:r>
              </a:p>
              <a:p>
                <a:pPr lvl="2"/>
                <a:r>
                  <a:rPr lang="en-US" sz="1800" dirty="0" smtClean="0"/>
                  <a:t>Only weak security required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694890"/>
                <a:ext cx="9603275" cy="5163110"/>
              </a:xfrm>
              <a:blipFill rotWithShape="0">
                <a:blip r:embed="rId2"/>
                <a:stretch>
                  <a:fillRect l="-1143" t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262748" y="234157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92898" y="2504389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6138" y="2815581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33164" y="2043858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23364" y="2553533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98748" y="3195611"/>
            <a:ext cx="97694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59528" y="2276366"/>
            <a:ext cx="1262325" cy="14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59" y="2162065"/>
            <a:ext cx="1409700" cy="14001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928816" y="5064627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 flipH="1">
            <a:off x="8729473" y="4792444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02794" y="5592544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63938" y="4536190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38" y="4536190"/>
                <a:ext cx="122850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flipH="1">
                <a:off x="10044570" y="4561611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44570" y="4561611"/>
                <a:ext cx="122850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9680679" y="5102351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45723" y="3213725"/>
            <a:ext cx="770070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688294" y="3156490"/>
            <a:ext cx="823532" cy="0"/>
          </a:xfrm>
          <a:prstGeom prst="straightConnector1">
            <a:avLst/>
          </a:prstGeom>
          <a:ln w="146050">
            <a:solidFill>
              <a:schemeClr val="bg1">
                <a:lumMod val="65000"/>
              </a:schemeClr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4269514" y="1594085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74345" y="168598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741320" y="16782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71601" y="200736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8576" y="19996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5" y="1654768"/>
                <a:ext cx="405496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7" y="1644494"/>
                <a:ext cx="40549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22" y="1970380"/>
                <a:ext cx="40549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62" y="1960107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5118581" y="16773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15838" y="199871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498" y="1643583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23" y="1959196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/>
          <p:cNvSpPr/>
          <p:nvPr/>
        </p:nvSpPr>
        <p:spPr>
          <a:xfrm>
            <a:off x="4368169" y="231419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35145" y="23064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65425" y="263557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32401" y="262783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9" y="2282978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61" y="2272704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47" y="2598590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86" y="2588317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5112406" y="2305537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109662" y="262692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322" y="2271793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47" y="2587406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ounded Rectangle 149"/>
          <p:cNvSpPr/>
          <p:nvPr/>
        </p:nvSpPr>
        <p:spPr>
          <a:xfrm>
            <a:off x="4357460" y="296375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724435" y="2956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354716" y="328514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721691" y="327739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10" y="2932540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52" y="2922266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37" y="3248152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7" y="3237879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/>
          <p:cNvSpPr/>
          <p:nvPr/>
        </p:nvSpPr>
        <p:spPr>
          <a:xfrm>
            <a:off x="5101696" y="295509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098953" y="3276483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13" y="2921355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38" y="3236968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5492329" y="168041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489586" y="2001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46" y="1646671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71" y="1962284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ounded Rectangle 165"/>
          <p:cNvSpPr/>
          <p:nvPr/>
        </p:nvSpPr>
        <p:spPr>
          <a:xfrm>
            <a:off x="5486154" y="230862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483410" y="263000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0" y="2274881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95" y="2590494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5475444" y="295818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5472701" y="327957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61" y="2924443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86" y="3240056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6991065" y="1592306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095896" y="168420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462871" y="1676458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7093152" y="200558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460127" y="19978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46" y="1652989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1642715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73" y="1968601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13" y="1958328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/>
          <p:cNvSpPr/>
          <p:nvPr/>
        </p:nvSpPr>
        <p:spPr>
          <a:xfrm>
            <a:off x="7840132" y="167554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837389" y="1996932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49" y="1641804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74" y="1957417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ounded Rectangle 186"/>
          <p:cNvSpPr/>
          <p:nvPr/>
        </p:nvSpPr>
        <p:spPr>
          <a:xfrm>
            <a:off x="7089720" y="231241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456696" y="2304669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086976" y="263379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453952" y="26260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70" y="2281199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12" y="2270925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98" y="2596811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/>
              <p:cNvSpPr/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37" y="2586538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Rounded Rectangle 255"/>
          <p:cNvSpPr/>
          <p:nvPr/>
        </p:nvSpPr>
        <p:spPr>
          <a:xfrm>
            <a:off x="7833957" y="23037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831213" y="262514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3" y="2270014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8" y="2585627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ounded Rectangle 259"/>
          <p:cNvSpPr/>
          <p:nvPr/>
        </p:nvSpPr>
        <p:spPr>
          <a:xfrm>
            <a:off x="7079011" y="296197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45986" y="29542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76267" y="328336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7443242" y="3275615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1" y="2930761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03" y="2920487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88" y="3246373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8" y="3236100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ounded Rectangle 267"/>
          <p:cNvSpPr/>
          <p:nvPr/>
        </p:nvSpPr>
        <p:spPr>
          <a:xfrm>
            <a:off x="7823247" y="295331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7820504" y="327470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64" y="2919576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9" y="3235189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ounded Rectangle 271"/>
          <p:cNvSpPr/>
          <p:nvPr/>
        </p:nvSpPr>
        <p:spPr>
          <a:xfrm>
            <a:off x="8213880" y="167863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8211137" y="200002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7" y="1644892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22" y="1960505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ounded Rectangle 275"/>
          <p:cNvSpPr/>
          <p:nvPr/>
        </p:nvSpPr>
        <p:spPr>
          <a:xfrm>
            <a:off x="8207705" y="230684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8204961" y="2628230"/>
            <a:ext cx="310788" cy="2663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/>
              <p:cNvSpPr/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21" y="2273102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6" y="2588715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ounded Rectangle 279"/>
          <p:cNvSpPr/>
          <p:nvPr/>
        </p:nvSpPr>
        <p:spPr>
          <a:xfrm>
            <a:off x="8196995" y="295640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8194252" y="32777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12" y="2922664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7" y="3238277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ounded Rectangle 198"/>
          <p:cNvSpPr/>
          <p:nvPr/>
        </p:nvSpPr>
        <p:spPr>
          <a:xfrm>
            <a:off x="4951658" y="5220271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5024478" y="5280039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5391453" y="5282426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4987799" y="524305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99" y="5243051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/>
              <p:cNvSpPr/>
              <p:nvPr/>
            </p:nvSpPr>
            <p:spPr>
              <a:xfrm>
                <a:off x="5351039" y="524505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39" y="5245052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Rounded Rectangle 203"/>
          <p:cNvSpPr/>
          <p:nvPr/>
        </p:nvSpPr>
        <p:spPr>
          <a:xfrm>
            <a:off x="5015940" y="5615693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4975525" y="557617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25" y="5576178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ounded Rectangle 214"/>
          <p:cNvSpPr/>
          <p:nvPr/>
        </p:nvSpPr>
        <p:spPr>
          <a:xfrm>
            <a:off x="5389688" y="5618781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5349273" y="557926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73" y="5579266"/>
                <a:ext cx="405496" cy="338554"/>
              </a:xfrm>
              <a:prstGeom prst="rect">
                <a:avLst/>
              </a:prstGeom>
              <a:blipFill rotWithShape="0">
                <a:blip r:embed="rId5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ounded Rectangle 216"/>
          <p:cNvSpPr/>
          <p:nvPr/>
        </p:nvSpPr>
        <p:spPr>
          <a:xfrm>
            <a:off x="7046648" y="5221166"/>
            <a:ext cx="820649" cy="717363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7119468" y="5280934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7486443" y="5283321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7082789" y="524394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789" y="5243946"/>
                <a:ext cx="405496" cy="338554"/>
              </a:xfrm>
              <a:prstGeom prst="rect">
                <a:avLst/>
              </a:prstGeom>
              <a:blipFill rotWithShape="0">
                <a:blip r:embed="rId5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7446029" y="524594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29" y="5245947"/>
                <a:ext cx="405496" cy="338554"/>
              </a:xfrm>
              <a:prstGeom prst="rect">
                <a:avLst/>
              </a:prstGeom>
              <a:blipFill rotWithShape="0">
                <a:blip r:embed="rId5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Rounded Rectangle 221"/>
          <p:cNvSpPr/>
          <p:nvPr/>
        </p:nvSpPr>
        <p:spPr>
          <a:xfrm>
            <a:off x="7110930" y="5616588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7070515" y="557707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515" y="5577073"/>
                <a:ext cx="405496" cy="338554"/>
              </a:xfrm>
              <a:prstGeom prst="rect">
                <a:avLst/>
              </a:prstGeom>
              <a:blipFill rotWithShape="0">
                <a:blip r:embed="rId5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Rounded Rectangle 232"/>
          <p:cNvSpPr/>
          <p:nvPr/>
        </p:nvSpPr>
        <p:spPr>
          <a:xfrm>
            <a:off x="7484678" y="5619676"/>
            <a:ext cx="310788" cy="266390"/>
          </a:xfrm>
          <a:prstGeom prst="roundRect">
            <a:avLst/>
          </a:prstGeom>
          <a:solidFill>
            <a:srgbClr val="E5B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7444263" y="55801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263" y="5580161"/>
                <a:ext cx="405496" cy="338554"/>
              </a:xfrm>
              <a:prstGeom prst="rect">
                <a:avLst/>
              </a:prstGeom>
              <a:blipFill rotWithShape="0">
                <a:blip r:embed="rId5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Rounded Rectangle 192"/>
          <p:cNvSpPr/>
          <p:nvPr/>
        </p:nvSpPr>
        <p:spPr>
          <a:xfrm flipH="1">
            <a:off x="6051826" y="5309877"/>
            <a:ext cx="666814" cy="571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6391585" y="5880355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/>
              <p:cNvSpPr/>
              <p:nvPr/>
            </p:nvSpPr>
            <p:spPr>
              <a:xfrm>
                <a:off x="5489586" y="6171596"/>
                <a:ext cx="1751377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86" y="6171596"/>
                <a:ext cx="1751377" cy="453137"/>
              </a:xfrm>
              <a:prstGeom prst="rect">
                <a:avLst/>
              </a:prstGeom>
              <a:blipFill rotWithShape="0">
                <a:blip r:embed="rId60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/>
          <p:cNvCxnSpPr/>
          <p:nvPr/>
        </p:nvCxnSpPr>
        <p:spPr>
          <a:xfrm>
            <a:off x="5693790" y="5587815"/>
            <a:ext cx="3505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6738229" y="5625539"/>
            <a:ext cx="35766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3863705" y="3770872"/>
            <a:ext cx="5046126" cy="737933"/>
            <a:chOff x="3860091" y="4225987"/>
            <a:chExt cx="5046126" cy="737933"/>
          </a:xfrm>
        </p:grpSpPr>
        <p:sp>
          <p:nvSpPr>
            <p:cNvPr id="238" name="Rounded Rectangle 237"/>
            <p:cNvSpPr/>
            <p:nvPr/>
          </p:nvSpPr>
          <p:spPr>
            <a:xfrm>
              <a:off x="3860091" y="4246557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932911" y="4306325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4299886" y="430871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/>
                <p:cNvSpPr/>
                <p:nvPr/>
              </p:nvSpPr>
              <p:spPr>
                <a:xfrm>
                  <a:off x="3896232" y="426933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32" y="4269337"/>
                  <a:ext cx="405496" cy="33855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/>
                <p:cNvSpPr/>
                <p:nvPr/>
              </p:nvSpPr>
              <p:spPr>
                <a:xfrm>
                  <a:off x="4259472" y="4271338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2" name="Rectangle 2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472" y="4271338"/>
                  <a:ext cx="405496" cy="33855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Rounded Rectangle 242"/>
            <p:cNvSpPr/>
            <p:nvPr/>
          </p:nvSpPr>
          <p:spPr>
            <a:xfrm>
              <a:off x="3924373" y="464197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3883958" y="460246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958" y="4602464"/>
                  <a:ext cx="405496" cy="33855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Rounded Rectangle 244"/>
            <p:cNvSpPr/>
            <p:nvPr/>
          </p:nvSpPr>
          <p:spPr>
            <a:xfrm>
              <a:off x="4298121" y="464506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4257706" y="460555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706" y="4605552"/>
                  <a:ext cx="405496" cy="33855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Rounded Rectangle 246"/>
            <p:cNvSpPr/>
            <p:nvPr/>
          </p:nvSpPr>
          <p:spPr>
            <a:xfrm>
              <a:off x="5156055" y="4246557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228875" y="4306325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595850" y="430871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5192196" y="426933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96" y="4269337"/>
                  <a:ext cx="405496" cy="338554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/>
                <p:cNvSpPr/>
                <p:nvPr/>
              </p:nvSpPr>
              <p:spPr>
                <a:xfrm>
                  <a:off x="5555436" y="4271338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1" name="Rectangle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436" y="4271338"/>
                  <a:ext cx="405496" cy="338554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Rounded Rectangle 251"/>
            <p:cNvSpPr/>
            <p:nvPr/>
          </p:nvSpPr>
          <p:spPr>
            <a:xfrm>
              <a:off x="5220337" y="464197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/>
                <p:cNvSpPr/>
                <p:nvPr/>
              </p:nvSpPr>
              <p:spPr>
                <a:xfrm>
                  <a:off x="5179922" y="460246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3" name="Rectangle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922" y="4602464"/>
                  <a:ext cx="405496" cy="338554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Rounded Rectangle 283"/>
            <p:cNvSpPr/>
            <p:nvPr/>
          </p:nvSpPr>
          <p:spPr>
            <a:xfrm>
              <a:off x="5594085" y="464506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5553670" y="460555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670" y="4605552"/>
                  <a:ext cx="405496" cy="338554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/>
                <p:cNvSpPr txBox="1"/>
                <p:nvPr/>
              </p:nvSpPr>
              <p:spPr>
                <a:xfrm>
                  <a:off x="4697864" y="4404654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TextBox 2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64" y="4404654"/>
                  <a:ext cx="421910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7" name="Rounded Rectangle 286"/>
            <p:cNvSpPr/>
            <p:nvPr/>
          </p:nvSpPr>
          <p:spPr>
            <a:xfrm>
              <a:off x="6774124" y="4225987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6846944" y="4285755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7213919" y="428814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/>
                <p:cNvSpPr/>
                <p:nvPr/>
              </p:nvSpPr>
              <p:spPr>
                <a:xfrm>
                  <a:off x="6810265" y="424876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8" name="Rectangle 3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265" y="4248767"/>
                  <a:ext cx="405496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Rectangle 318"/>
                <p:cNvSpPr/>
                <p:nvPr/>
              </p:nvSpPr>
              <p:spPr>
                <a:xfrm>
                  <a:off x="7173505" y="4250768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505" y="4250768"/>
                  <a:ext cx="405496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0" name="Rounded Rectangle 319"/>
            <p:cNvSpPr/>
            <p:nvPr/>
          </p:nvSpPr>
          <p:spPr>
            <a:xfrm>
              <a:off x="6838406" y="4621409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/>
                <p:cNvSpPr/>
                <p:nvPr/>
              </p:nvSpPr>
              <p:spPr>
                <a:xfrm>
                  <a:off x="6797991" y="4581894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991" y="4581894"/>
                  <a:ext cx="405496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7212154" y="462449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7171739" y="458498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739" y="4584982"/>
                  <a:ext cx="405496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4" name="Rounded Rectangle 323"/>
            <p:cNvSpPr/>
            <p:nvPr/>
          </p:nvSpPr>
          <p:spPr>
            <a:xfrm>
              <a:off x="8085568" y="4243782"/>
              <a:ext cx="820649" cy="717363"/>
            </a:xfrm>
            <a:prstGeom prst="roundRect">
              <a:avLst>
                <a:gd name="adj" fmla="val 90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158388" y="4303550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8525363" y="4305937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8121709" y="4266562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709" y="4266562"/>
                  <a:ext cx="405496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8484949" y="4268563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949" y="4268563"/>
                  <a:ext cx="405496" cy="33855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Rounded Rectangle 328"/>
            <p:cNvSpPr/>
            <p:nvPr/>
          </p:nvSpPr>
          <p:spPr>
            <a:xfrm>
              <a:off x="8149850" y="4639204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8109435" y="4599689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435" y="4599689"/>
                  <a:ext cx="405496" cy="33855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Rounded Rectangle 330"/>
            <p:cNvSpPr/>
            <p:nvPr/>
          </p:nvSpPr>
          <p:spPr>
            <a:xfrm>
              <a:off x="8523598" y="4642292"/>
              <a:ext cx="310788" cy="2663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8483183" y="4602777"/>
                  <a:ext cx="4054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3183" y="4602777"/>
                  <a:ext cx="405496" cy="33855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7638557" y="4363396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557" y="4363396"/>
                  <a:ext cx="421910" cy="369332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06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/>
          <p:cNvCxnSpPr/>
          <p:nvPr/>
        </p:nvCxnSpPr>
        <p:spPr>
          <a:xfrm>
            <a:off x="10126451" y="3252122"/>
            <a:ext cx="770070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19" y="1694890"/>
                <a:ext cx="10170935" cy="4658285"/>
              </a:xfrm>
            </p:spPr>
            <p:txBody>
              <a:bodyPr/>
              <a:lstStyle/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executions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 executions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Check some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1/5</m:t>
                    </m:r>
                  </m:oMath>
                </a14:m>
                <a:endParaRPr lang="en-US" dirty="0" smtClean="0"/>
              </a:p>
              <a:p>
                <a:pPr lvl="7"/>
                <a:endParaRPr lang="en-US" dirty="0"/>
              </a:p>
              <a:p>
                <a:r>
                  <a:rPr lang="en-US" dirty="0" smtClean="0"/>
                  <a:t>Later we get inputs and evaluate</a:t>
                </a:r>
              </a:p>
              <a:p>
                <a:pPr lvl="1"/>
                <a:r>
                  <a:rPr lang="en-US" dirty="0" smtClean="0"/>
                  <a:t>Evaluate a random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circuits,</a:t>
                </a:r>
                <a:br>
                  <a:rPr lang="en-US" dirty="0" smtClean="0"/>
                </a:br>
                <a:r>
                  <a:rPr lang="en-US" b="1" dirty="0" smtClean="0"/>
                  <a:t>e.g. 3 circuits</a:t>
                </a:r>
              </a:p>
              <a:p>
                <a:pPr lvl="1"/>
                <a:r>
                  <a:rPr lang="en-US" dirty="0" smtClean="0"/>
                  <a:t>Perform a Private set intersection on the output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19" y="1694890"/>
                <a:ext cx="10170935" cy="4658285"/>
              </a:xfrm>
              <a:blipFill rotWithShape="0"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1"/>
            <a:ext cx="9691632" cy="763548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 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[LindellRiva14,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NeilsenOrlandi08,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Rosulek16</a:t>
            </a: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ea typeface="+mn-ea"/>
                <a:cs typeface="+mn-cs"/>
              </a:rPr>
              <a:t>]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29675" y="2234220"/>
            <a:ext cx="1262325" cy="14011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69" y="2104812"/>
            <a:ext cx="1409700" cy="1400175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H="1">
            <a:off x="6364230" y="3232154"/>
            <a:ext cx="82353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19090" y="4811177"/>
            <a:ext cx="1610202" cy="1161023"/>
            <a:chOff x="5193437" y="5394081"/>
            <a:chExt cx="1610202" cy="116102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5193437" y="5666264"/>
              <a:ext cx="334934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 flipH="1">
              <a:off x="5528371" y="5394081"/>
              <a:ext cx="933450" cy="8001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461823" y="5666048"/>
              <a:ext cx="341816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01692" y="6194181"/>
              <a:ext cx="0" cy="36092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356110" y="6053788"/>
                <a:ext cx="1167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10" y="6053788"/>
                <a:ext cx="116743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501266" y="5663021"/>
                <a:ext cx="3488093" cy="781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66" y="5663021"/>
                <a:ext cx="3488093" cy="7815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6844351" y="2124229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49182" y="221612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316157" y="220838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46438" y="253751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313413" y="252976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910832" y="218491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32" y="2184912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274074" y="21746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74" y="2174638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909759" y="250052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59" y="2500524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272999" y="249025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99" y="2490251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7693418" y="220747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690675" y="25288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7651335" y="21737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35" y="2173727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650260" y="24893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60" y="2489340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6943006" y="284433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309982" y="28365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940262" y="31657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307238" y="315797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904656" y="281312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56" y="2813122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7267898" y="280284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8" y="2802848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6903584" y="312873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84" y="3128734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7266823" y="31184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3" y="3118461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7687243" y="283568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84499" y="315706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7645159" y="28019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59" y="2801937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644084" y="311755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84" y="3117550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97"/>
          <p:cNvSpPr/>
          <p:nvPr/>
        </p:nvSpPr>
        <p:spPr>
          <a:xfrm>
            <a:off x="6932297" y="34939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299272" y="34861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929553" y="381528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296528" y="380753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893947" y="34626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47" y="3462684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57189" y="345241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89" y="3452410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6892874" y="37782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74" y="3778296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7256114" y="376802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14" y="3768023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/>
          <p:cNvSpPr/>
          <p:nvPr/>
        </p:nvSpPr>
        <p:spPr>
          <a:xfrm>
            <a:off x="7676533" y="348524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673790" y="380662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7634450" y="34514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50" y="3451499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7633375" y="376711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75" y="3767112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8067166" y="22105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8064423" y="25319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025083" y="21768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083" y="2176815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8024008" y="24924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08" y="2492428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/>
          <p:cNvSpPr/>
          <p:nvPr/>
        </p:nvSpPr>
        <p:spPr>
          <a:xfrm>
            <a:off x="8060991" y="283876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058247" y="31601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8018907" y="28050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07" y="2805025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8017832" y="31206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832" y="3120638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/>
          <p:cNvSpPr/>
          <p:nvPr/>
        </p:nvSpPr>
        <p:spPr>
          <a:xfrm>
            <a:off x="8050281" y="34883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8047538" y="380971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008198" y="34545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198" y="3454587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8007123" y="37702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23" y="3770200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8844086" y="2142112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48917" y="223401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15892" y="222626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946173" y="255539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9313148" y="254764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8910567" y="220279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67" y="2202795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9273809" y="219252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809" y="2192521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8909494" y="25184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94" y="2518407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9272734" y="250813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34" y="2508134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ounded Rectangle 130"/>
          <p:cNvSpPr/>
          <p:nvPr/>
        </p:nvSpPr>
        <p:spPr>
          <a:xfrm>
            <a:off x="9693153" y="22253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0410" y="254673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9651070" y="219161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070" y="2191610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9649995" y="250722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995" y="2507223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ounded Rectangle 134"/>
          <p:cNvSpPr/>
          <p:nvPr/>
        </p:nvSpPr>
        <p:spPr>
          <a:xfrm>
            <a:off x="8942741" y="28622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9309717" y="285447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939997" y="318360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306973" y="317585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8904391" y="28310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91" y="2831005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9267633" y="282073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633" y="2820731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903319" y="31466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19" y="3146617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9266558" y="313634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58" y="3136344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ounded Rectangle 142"/>
          <p:cNvSpPr/>
          <p:nvPr/>
        </p:nvSpPr>
        <p:spPr>
          <a:xfrm>
            <a:off x="9686978" y="285356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9684234" y="31749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9644894" y="281982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894" y="2819820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9643819" y="31354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819" y="3135433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/>
          <p:cNvSpPr/>
          <p:nvPr/>
        </p:nvSpPr>
        <p:spPr>
          <a:xfrm>
            <a:off x="8932032" y="351178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299007" y="350403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8929288" y="383316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9296263" y="382542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8893682" y="348056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682" y="3480567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9256924" y="34702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924" y="3470293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8892609" y="37961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09" y="3796179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9255849" y="37859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849" y="3785906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ounded Rectangle 154"/>
          <p:cNvSpPr/>
          <p:nvPr/>
        </p:nvSpPr>
        <p:spPr>
          <a:xfrm>
            <a:off x="9676268" y="350312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9673525" y="382451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9634185" y="346938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185" y="3469382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9633110" y="378499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0" y="3784995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ounded Rectangle 158"/>
          <p:cNvSpPr/>
          <p:nvPr/>
        </p:nvSpPr>
        <p:spPr>
          <a:xfrm>
            <a:off x="10066901" y="222844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0064158" y="25498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10024818" y="219469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18" y="2194698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10023743" y="25103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743" y="2510311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ounded Rectangle 162"/>
          <p:cNvSpPr/>
          <p:nvPr/>
        </p:nvSpPr>
        <p:spPr>
          <a:xfrm>
            <a:off x="10060726" y="285665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0057982" y="317803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10018642" y="282290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642" y="2822908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10017567" y="313852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567" y="3138521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Rounded Rectangle 166"/>
          <p:cNvSpPr/>
          <p:nvPr/>
        </p:nvSpPr>
        <p:spPr>
          <a:xfrm>
            <a:off x="10050016" y="350621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0047273" y="382759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07933" y="347247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933" y="3472470"/>
                <a:ext cx="405496" cy="338554"/>
              </a:xfrm>
              <a:prstGeom prst="rect">
                <a:avLst/>
              </a:prstGeom>
              <a:blipFill rotWithShape="0">
                <a:blip r:embed="rId5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10006858" y="37880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58" y="3788083"/>
                <a:ext cx="405496" cy="338554"/>
              </a:xfrm>
              <a:prstGeom prst="rect">
                <a:avLst/>
              </a:prstGeom>
              <a:blipFill rotWithShape="0">
                <a:blip r:embed="rId5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7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3919" y="1694890"/>
                <a:ext cx="10170935" cy="4658285"/>
              </a:xfrm>
            </p:spPr>
            <p:txBody>
              <a:bodyPr/>
              <a:lstStyle/>
              <a:p>
                <a:r>
                  <a:rPr lang="en-US" dirty="0" smtClean="0"/>
                  <a:t>Want to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executions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enough circuits for all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 executions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19" y="1694890"/>
                <a:ext cx="10170935" cy="4658285"/>
              </a:xfrm>
              <a:blipFill rotWithShape="0"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1579" y="499510"/>
            <a:ext cx="9603275" cy="680391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Online – Offline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[LindellRiva14,NeilsenOrlandi08,</a:t>
            </a:r>
            <a:r>
              <a:rPr lang="en-US" sz="1800" b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prstClr val="white">
                    <a:lumMod val="50000"/>
                  </a:prstClr>
                </a:solidFill>
              </a:rPr>
              <a:t>Rosulek16]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29675" y="2234220"/>
            <a:ext cx="1262325" cy="14011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69" y="2104812"/>
            <a:ext cx="1409700" cy="140017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10126451" y="3252122"/>
            <a:ext cx="770070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364230" y="3232154"/>
            <a:ext cx="82353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844351" y="2124229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49182" y="221612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16157" y="220838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46438" y="253751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13413" y="252976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910832" y="218491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32" y="2184912"/>
                <a:ext cx="40549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274074" y="21746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74" y="2174638"/>
                <a:ext cx="405496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909759" y="250052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59" y="2500524"/>
                <a:ext cx="405496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72999" y="249025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99" y="2490251"/>
                <a:ext cx="40549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7693418" y="220747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690675" y="252885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651335" y="217372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35" y="2173727"/>
                <a:ext cx="4054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650260" y="248934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60" y="2489340"/>
                <a:ext cx="40549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/>
          <p:cNvSpPr/>
          <p:nvPr/>
        </p:nvSpPr>
        <p:spPr>
          <a:xfrm>
            <a:off x="6943006" y="284433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309982" y="283659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940262" y="31657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307238" y="315797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904656" y="281312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56" y="2813122"/>
                <a:ext cx="405496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267898" y="280284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8" y="2802848"/>
                <a:ext cx="405496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6903584" y="312873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84" y="3128734"/>
                <a:ext cx="405496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7266823" y="311846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23" y="3118461"/>
                <a:ext cx="405496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7687243" y="283568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84499" y="315706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7645159" y="280193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59" y="2801937"/>
                <a:ext cx="4054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7644084" y="311755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84" y="3117550"/>
                <a:ext cx="4054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ounded Rectangle 130"/>
          <p:cNvSpPr/>
          <p:nvPr/>
        </p:nvSpPr>
        <p:spPr>
          <a:xfrm>
            <a:off x="6932297" y="349390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299272" y="34861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929553" y="381528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296528" y="380753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6893947" y="346268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47" y="3462684"/>
                <a:ext cx="40549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7257189" y="345241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89" y="3452410"/>
                <a:ext cx="405496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6892874" y="377829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74" y="3778296"/>
                <a:ext cx="40549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7256114" y="376802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14" y="3768023"/>
                <a:ext cx="405496" cy="338554"/>
              </a:xfrm>
              <a:prstGeom prst="rect">
                <a:avLst/>
              </a:prstGeom>
              <a:blipFill rotWithShape="0"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ounded Rectangle 138"/>
          <p:cNvSpPr/>
          <p:nvPr/>
        </p:nvSpPr>
        <p:spPr>
          <a:xfrm>
            <a:off x="7676533" y="348524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673790" y="380662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7634450" y="345149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50" y="3451499"/>
                <a:ext cx="405496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7633375" y="376711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75" y="3767112"/>
                <a:ext cx="405496" cy="338554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Rounded Rectangle 192"/>
          <p:cNvSpPr/>
          <p:nvPr/>
        </p:nvSpPr>
        <p:spPr>
          <a:xfrm>
            <a:off x="8067166" y="221055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8064423" y="253194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/>
              <p:cNvSpPr/>
              <p:nvPr/>
            </p:nvSpPr>
            <p:spPr>
              <a:xfrm>
                <a:off x="8025083" y="217681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083" y="2176815"/>
                <a:ext cx="405496" cy="338554"/>
              </a:xfrm>
              <a:prstGeom prst="rect">
                <a:avLst/>
              </a:prstGeom>
              <a:blipFill rotWithShape="0"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/>
              <p:cNvSpPr/>
              <p:nvPr/>
            </p:nvSpPr>
            <p:spPr>
              <a:xfrm>
                <a:off x="8024008" y="249242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08" y="2492428"/>
                <a:ext cx="405496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ounded Rectangle 196"/>
          <p:cNvSpPr/>
          <p:nvPr/>
        </p:nvSpPr>
        <p:spPr>
          <a:xfrm>
            <a:off x="8060991" y="283876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8058247" y="31601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8018907" y="280502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07" y="2805025"/>
                <a:ext cx="40549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8017832" y="312063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832" y="3120638"/>
                <a:ext cx="405496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ounded Rectangle 200"/>
          <p:cNvSpPr/>
          <p:nvPr/>
        </p:nvSpPr>
        <p:spPr>
          <a:xfrm>
            <a:off x="8050281" y="348833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8047538" y="380971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/>
              <p:cNvSpPr/>
              <p:nvPr/>
            </p:nvSpPr>
            <p:spPr>
              <a:xfrm>
                <a:off x="8008198" y="345458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198" y="3454587"/>
                <a:ext cx="40549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8007123" y="377020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23" y="3770200"/>
                <a:ext cx="405496" cy="338554"/>
              </a:xfrm>
              <a:prstGeom prst="rect">
                <a:avLst/>
              </a:prstGeom>
              <a:blipFill rotWithShape="0">
                <a:blip r:embed="rId2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ounded Rectangle 204"/>
          <p:cNvSpPr/>
          <p:nvPr/>
        </p:nvSpPr>
        <p:spPr>
          <a:xfrm>
            <a:off x="8844086" y="2142112"/>
            <a:ext cx="1618006" cy="2036082"/>
          </a:xfrm>
          <a:prstGeom prst="roundRect">
            <a:avLst>
              <a:gd name="adj" fmla="val 906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8948917" y="223401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9315892" y="222626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8946173" y="255539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9313148" y="254764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8910567" y="220279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67" y="2202795"/>
                <a:ext cx="405496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9273809" y="219252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809" y="2192521"/>
                <a:ext cx="405496" cy="338554"/>
              </a:xfrm>
              <a:prstGeom prst="rect">
                <a:avLst/>
              </a:prstGeom>
              <a:blipFill rotWithShape="0">
                <a:blip r:embed="rId3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8909494" y="251840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94" y="2518407"/>
                <a:ext cx="405496" cy="338554"/>
              </a:xfrm>
              <a:prstGeom prst="rect">
                <a:avLst/>
              </a:prstGeom>
              <a:blipFill rotWithShape="0">
                <a:blip r:embed="rId3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9272734" y="250813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34" y="2508134"/>
                <a:ext cx="405496" cy="338554"/>
              </a:xfrm>
              <a:prstGeom prst="rect">
                <a:avLst/>
              </a:prstGeom>
              <a:blipFill rotWithShape="0">
                <a:blip r:embed="rId3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Rounded Rectangle 213"/>
          <p:cNvSpPr/>
          <p:nvPr/>
        </p:nvSpPr>
        <p:spPr>
          <a:xfrm>
            <a:off x="9693153" y="222535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9690410" y="254673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9651070" y="219161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070" y="2191610"/>
                <a:ext cx="405496" cy="338554"/>
              </a:xfrm>
              <a:prstGeom prst="rect">
                <a:avLst/>
              </a:prstGeom>
              <a:blipFill rotWithShape="0">
                <a:blip r:embed="rId3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9649995" y="250722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995" y="2507223"/>
                <a:ext cx="405496" cy="338554"/>
              </a:xfrm>
              <a:prstGeom prst="rect">
                <a:avLst/>
              </a:prstGeom>
              <a:blipFill rotWithShape="0"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ounded Rectangle 217"/>
          <p:cNvSpPr/>
          <p:nvPr/>
        </p:nvSpPr>
        <p:spPr>
          <a:xfrm>
            <a:off x="8942741" y="286222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9309717" y="285447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8939997" y="318360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9306973" y="3175859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8904391" y="283100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91" y="2831005"/>
                <a:ext cx="405496" cy="338554"/>
              </a:xfrm>
              <a:prstGeom prst="rect">
                <a:avLst/>
              </a:prstGeom>
              <a:blipFill rotWithShape="0">
                <a:blip r:embed="rId3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/>
              <p:cNvSpPr/>
              <p:nvPr/>
            </p:nvSpPr>
            <p:spPr>
              <a:xfrm>
                <a:off x="9267633" y="282073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633" y="2820731"/>
                <a:ext cx="405496" cy="338554"/>
              </a:xfrm>
              <a:prstGeom prst="rect">
                <a:avLst/>
              </a:prstGeom>
              <a:blipFill rotWithShape="0">
                <a:blip r:embed="rId3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8903319" y="314661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19" y="3146617"/>
                <a:ext cx="405496" cy="338554"/>
              </a:xfrm>
              <a:prstGeom prst="rect">
                <a:avLst/>
              </a:prstGeom>
              <a:blipFill rotWithShape="0">
                <a:blip r:embed="rId3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224"/>
              <p:cNvSpPr/>
              <p:nvPr/>
            </p:nvSpPr>
            <p:spPr>
              <a:xfrm>
                <a:off x="9266558" y="3136344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5" name="Rectangle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58" y="3136344"/>
                <a:ext cx="405496" cy="338554"/>
              </a:xfrm>
              <a:prstGeom prst="rect">
                <a:avLst/>
              </a:prstGeom>
              <a:blipFill rotWithShape="0">
                <a:blip r:embed="rId3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ounded Rectangle 225"/>
          <p:cNvSpPr/>
          <p:nvPr/>
        </p:nvSpPr>
        <p:spPr>
          <a:xfrm>
            <a:off x="9686978" y="285356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9684234" y="317494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9644894" y="281982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894" y="2819820"/>
                <a:ext cx="405496" cy="338554"/>
              </a:xfrm>
              <a:prstGeom prst="rect">
                <a:avLst/>
              </a:prstGeom>
              <a:blipFill rotWithShape="0">
                <a:blip r:embed="rId3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9643819" y="313543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819" y="3135433"/>
                <a:ext cx="405496" cy="338554"/>
              </a:xfrm>
              <a:prstGeom prst="rect">
                <a:avLst/>
              </a:prstGeom>
              <a:blipFill rotWithShape="0"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Rounded Rectangle 229"/>
          <p:cNvSpPr/>
          <p:nvPr/>
        </p:nvSpPr>
        <p:spPr>
          <a:xfrm>
            <a:off x="8932032" y="3511784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9299007" y="350403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8929288" y="3833167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9296263" y="382542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8893682" y="3480567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682" y="3480567"/>
                <a:ext cx="405496" cy="338554"/>
              </a:xfrm>
              <a:prstGeom prst="rect">
                <a:avLst/>
              </a:prstGeom>
              <a:blipFill rotWithShape="0">
                <a:blip r:embed="rId4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9256924" y="347029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924" y="3470293"/>
                <a:ext cx="405496" cy="338554"/>
              </a:xfrm>
              <a:prstGeom prst="rect">
                <a:avLst/>
              </a:prstGeom>
              <a:blipFill rotWithShape="0"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/>
              <p:cNvSpPr/>
              <p:nvPr/>
            </p:nvSpPr>
            <p:spPr>
              <a:xfrm>
                <a:off x="8892609" y="3796179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09" y="3796179"/>
                <a:ext cx="405496" cy="338554"/>
              </a:xfrm>
              <a:prstGeom prst="rect">
                <a:avLst/>
              </a:prstGeom>
              <a:blipFill rotWithShape="0">
                <a:blip r:embed="rId4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9255849" y="3785906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849" y="3785906"/>
                <a:ext cx="405496" cy="338554"/>
              </a:xfrm>
              <a:prstGeom prst="rect">
                <a:avLst/>
              </a:prstGeom>
              <a:blipFill rotWithShape="0">
                <a:blip r:embed="rId4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ounded Rectangle 237"/>
          <p:cNvSpPr/>
          <p:nvPr/>
        </p:nvSpPr>
        <p:spPr>
          <a:xfrm>
            <a:off x="9676268" y="3503125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9673525" y="3824510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/>
              <p:cNvSpPr/>
              <p:nvPr/>
            </p:nvSpPr>
            <p:spPr>
              <a:xfrm>
                <a:off x="9634185" y="3469382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0" name="Rectangle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185" y="3469382"/>
                <a:ext cx="405496" cy="338554"/>
              </a:xfrm>
              <a:prstGeom prst="rect">
                <a:avLst/>
              </a:prstGeom>
              <a:blipFill rotWithShape="0">
                <a:blip r:embed="rId4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/>
              <p:cNvSpPr/>
              <p:nvPr/>
            </p:nvSpPr>
            <p:spPr>
              <a:xfrm>
                <a:off x="9633110" y="3784995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0" y="3784995"/>
                <a:ext cx="405496" cy="338554"/>
              </a:xfrm>
              <a:prstGeom prst="rect">
                <a:avLst/>
              </a:prstGeom>
              <a:blipFill rotWithShape="0"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Rounded Rectangle 241"/>
          <p:cNvSpPr/>
          <p:nvPr/>
        </p:nvSpPr>
        <p:spPr>
          <a:xfrm>
            <a:off x="10066901" y="2228441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0064158" y="254982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/>
              <p:cNvSpPr/>
              <p:nvPr/>
            </p:nvSpPr>
            <p:spPr>
              <a:xfrm>
                <a:off x="10024818" y="219469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18" y="2194698"/>
                <a:ext cx="405496" cy="338554"/>
              </a:xfrm>
              <a:prstGeom prst="rect">
                <a:avLst/>
              </a:prstGeom>
              <a:blipFill rotWithShape="0">
                <a:blip r:embed="rId4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10023743" y="251031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743" y="2510311"/>
                <a:ext cx="405496" cy="338554"/>
              </a:xfrm>
              <a:prstGeom prst="rect">
                <a:avLst/>
              </a:prstGeom>
              <a:blipFill rotWithShape="0">
                <a:blip r:embed="rId4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Rounded Rectangle 245"/>
          <p:cNvSpPr/>
          <p:nvPr/>
        </p:nvSpPr>
        <p:spPr>
          <a:xfrm>
            <a:off x="10060726" y="2856652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10057982" y="3178036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10018642" y="2822908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642" y="2822908"/>
                <a:ext cx="405496" cy="338554"/>
              </a:xfrm>
              <a:prstGeom prst="rect">
                <a:avLst/>
              </a:prstGeom>
              <a:blipFill rotWithShape="0">
                <a:blip r:embed="rId4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/>
              <p:cNvSpPr/>
              <p:nvPr/>
            </p:nvSpPr>
            <p:spPr>
              <a:xfrm>
                <a:off x="10017567" y="3138521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567" y="3138521"/>
                <a:ext cx="405496" cy="338554"/>
              </a:xfrm>
              <a:prstGeom prst="rect">
                <a:avLst/>
              </a:prstGeom>
              <a:blipFill rotWithShape="0">
                <a:blip r:embed="rId5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Rounded Rectangle 249"/>
          <p:cNvSpPr/>
          <p:nvPr/>
        </p:nvSpPr>
        <p:spPr>
          <a:xfrm>
            <a:off x="10050016" y="3506213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10047273" y="3827598"/>
            <a:ext cx="310788" cy="266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10007933" y="3472470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933" y="3472470"/>
                <a:ext cx="405496" cy="338554"/>
              </a:xfrm>
              <a:prstGeom prst="rect">
                <a:avLst/>
              </a:prstGeom>
              <a:blipFill rotWithShape="0">
                <a:blip r:embed="rId5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10006858" y="3788083"/>
                <a:ext cx="4054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58" y="3788083"/>
                <a:ext cx="405496" cy="338554"/>
              </a:xfrm>
              <a:prstGeom prst="rect">
                <a:avLst/>
              </a:prstGeom>
              <a:blipFill rotWithShape="0">
                <a:blip r:embed="rId5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53111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238418" y="1905216"/>
            <a:ext cx="148734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5517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1000" y="645598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31949" y="3225230"/>
            <a:ext cx="139631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52861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331949" y="3477354"/>
            <a:ext cx="141699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3811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3781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43" name="Content Placeholder 2"/>
          <p:cNvSpPr txBox="1">
            <a:spLocks/>
          </p:cNvSpPr>
          <p:nvPr/>
        </p:nvSpPr>
        <p:spPr>
          <a:xfrm>
            <a:off x="1451579" y="5291402"/>
            <a:ext cx="6501531" cy="1530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Send  𝑠  circuits in both direction</a:t>
            </a:r>
          </a:p>
          <a:p>
            <a:pPr marL="342900" indent="-342900"/>
            <a:r>
              <a:rPr lang="en-US" dirty="0" smtClean="0"/>
              <a:t>Check some for correctness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74756" y="139050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05045" y="151174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48404" y="149816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00235" y="2075173"/>
            <a:ext cx="544855" cy="46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43594" y="2061592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15" y="1457015"/>
                <a:ext cx="570284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4" y="1992317"/>
                <a:ext cx="570284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5772570" y="2720545"/>
            <a:ext cx="1435480" cy="1248850"/>
          </a:xfrm>
          <a:prstGeom prst="roundRect">
            <a:avLst>
              <a:gd name="adj" fmla="val 1486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02859" y="284178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546218" y="2828201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98049" y="3405213"/>
            <a:ext cx="544855" cy="4670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541408" y="3391632"/>
            <a:ext cx="544855" cy="467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29" y="2787055"/>
                <a:ext cx="57028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42" y="2769043"/>
                <a:ext cx="57028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3340368"/>
                <a:ext cx="57028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58" y="3322357"/>
                <a:ext cx="57028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021387" y="5428449"/>
                <a:ext cx="9058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87" y="5428449"/>
                <a:ext cx="905889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894435" y="1979146"/>
                <a:ext cx="5883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35" y="1979146"/>
                <a:ext cx="58836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54003" y="1431877"/>
                <a:ext cx="570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003" y="1431877"/>
                <a:ext cx="570284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loud 57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1025" y="3985376"/>
                <a:ext cx="995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25" y="3985376"/>
                <a:ext cx="995722" cy="461665"/>
              </a:xfrm>
              <a:prstGeom prst="rect">
                <a:avLst/>
              </a:prstGeom>
              <a:blipFill rotWithShape="0">
                <a:blip r:embed="rId2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7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31949" y="3981091"/>
                <a:ext cx="2411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49" y="3981091"/>
                <a:ext cx="241162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10493" y="3927988"/>
                <a:ext cx="2411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3" y="3927988"/>
                <a:ext cx="241162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91471" y="154767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70047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059686" y="1905216"/>
            <a:ext cx="166608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062" y="1424501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72115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1000" y="645598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59686" y="3225230"/>
            <a:ext cx="16685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67457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036285" y="3477354"/>
            <a:ext cx="171266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3910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3930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973836" y="162413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3871" y="1700072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26236" y="177653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68070" y="275152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50435" y="282799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20470" y="290392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2835" y="298039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451579" y="5291402"/>
            <a:ext cx="6501531" cy="1530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Send  𝑠  circuits in both direction</a:t>
            </a:r>
          </a:p>
          <a:p>
            <a:pPr marL="342900" indent="-342900"/>
            <a:r>
              <a:rPr lang="en-US" dirty="0" smtClean="0"/>
              <a:t>Check some for correctness</a:t>
            </a:r>
          </a:p>
        </p:txBody>
      </p:sp>
    </p:spTree>
    <p:extLst>
      <p:ext uri="{BB962C8B-B14F-4D97-AF65-F5344CB8AC3E}">
        <p14:creationId xmlns:p14="http://schemas.microsoft.com/office/powerpoint/2010/main" val="3082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1" grpId="0"/>
      <p:bldP spid="6" grpId="0" animBg="1"/>
      <p:bldP spid="10" grpId="0"/>
      <p:bldP spid="13" grpId="0"/>
      <p:bldP spid="21" grpId="0"/>
      <p:bldP spid="23" grpId="0"/>
      <p:bldP spid="27" grpId="0" animBg="1"/>
      <p:bldP spid="34" grpId="0"/>
      <p:bldP spid="37" grpId="0"/>
      <p:bldP spid="42" grpId="0" animBg="1"/>
      <p:bldP spid="45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91471" y="15476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70047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059686" y="1905216"/>
            <a:ext cx="166608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148507" y="1424501"/>
                <a:ext cx="137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 ⋅ 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48507" y="1424501"/>
                <a:ext cx="137688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72115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9686" y="3225230"/>
            <a:ext cx="16685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67457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036285" y="3477354"/>
            <a:ext cx="171266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973836" y="1624137"/>
            <a:ext cx="933450" cy="800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3871" y="17000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26236" y="1776537"/>
            <a:ext cx="933450" cy="800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68070" y="275152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50435" y="2827990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20470" y="2903925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2835" y="298039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191000" y="645598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58074" y="5504678"/>
                <a:ext cx="3488093" cy="781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4" y="5504678"/>
                <a:ext cx="3488093" cy="78153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5291402"/>
                <a:ext cx="6501531" cy="1530464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/>
                  <a:t>Send  𝑠  circuits in both direction</a:t>
                </a:r>
              </a:p>
              <a:p>
                <a:pPr marL="342900" indent="-342900"/>
                <a:r>
                  <a:rPr lang="en-US" dirty="0" smtClean="0"/>
                  <a:t>Check </a:t>
                </a:r>
                <a:r>
                  <a:rPr lang="en-US" dirty="0"/>
                  <a:t>some for correctness </a:t>
                </a:r>
                <a:endParaRPr lang="en-US" dirty="0" smtClean="0"/>
              </a:p>
              <a:p>
                <a:pPr marL="342900" indent="-342900"/>
                <a:r>
                  <a:rPr lang="en-US" dirty="0" smtClean="0"/>
                  <a:t>PSI </a:t>
                </a:r>
                <a:r>
                  <a:rPr lang="en-US" dirty="0"/>
                  <a:t>leaks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:  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5291402"/>
                <a:ext cx="6501531" cy="1530464"/>
              </a:xfrm>
              <a:blipFill rotWithShape="0">
                <a:blip r:embed="rId16"/>
                <a:stretch>
                  <a:fillRect l="-843"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1949" y="3981091"/>
                <a:ext cx="2411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49" y="3981091"/>
                <a:ext cx="2411622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10493" y="3927988"/>
                <a:ext cx="2411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3" y="3927988"/>
                <a:ext cx="2411622" cy="5847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910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3930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91471" y="15476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70047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7059686" y="1905216"/>
            <a:ext cx="166608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148507" y="1424501"/>
                <a:ext cx="137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 ⋅ 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48507" y="1424501"/>
                <a:ext cx="137688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7" y="2157124"/>
            <a:ext cx="172115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9686" y="3225230"/>
            <a:ext cx="16685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67457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24" y="2744731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7036285" y="3477354"/>
            <a:ext cx="171266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973836" y="1624137"/>
            <a:ext cx="933450" cy="800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43871" y="1700072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26236" y="1776537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68070" y="275152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50435" y="2827990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20470" y="2903925"/>
            <a:ext cx="933450" cy="8001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2835" y="2980390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191000" y="645598"/>
            <a:ext cx="4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[KolesnikovMohasselRivaRosulek15]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458074" y="5504678"/>
                <a:ext cx="3488093" cy="7815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𝒍𝒆𝒂𝒌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𝒃𝒊𝒕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4" y="5504678"/>
                <a:ext cx="3488093" cy="78153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5291402"/>
                <a:ext cx="6501531" cy="1530464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/>
                  <a:t>Send  𝑠  circuits in both direction</a:t>
                </a:r>
              </a:p>
              <a:p>
                <a:pPr marL="342900" indent="-342900"/>
                <a:r>
                  <a:rPr lang="en-US" dirty="0" smtClean="0"/>
                  <a:t>Check </a:t>
                </a:r>
                <a:r>
                  <a:rPr lang="en-US" dirty="0"/>
                  <a:t>some for correctness </a:t>
                </a:r>
                <a:endParaRPr lang="en-US" dirty="0" smtClean="0"/>
              </a:p>
              <a:p>
                <a:pPr marL="342900" indent="-342900"/>
                <a:r>
                  <a:rPr lang="en-US" dirty="0" smtClean="0"/>
                  <a:t>PSI </a:t>
                </a:r>
                <a:r>
                  <a:rPr lang="en-US" dirty="0"/>
                  <a:t>leaks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:  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5291402"/>
                <a:ext cx="6501531" cy="1530464"/>
              </a:xfrm>
              <a:blipFill rotWithShape="0">
                <a:blip r:embed="rId16"/>
                <a:stretch>
                  <a:fillRect l="-843"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1949" y="3981091"/>
                <a:ext cx="2411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49" y="3981091"/>
                <a:ext cx="2411622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10493" y="3927988"/>
                <a:ext cx="2411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93" y="3927988"/>
                <a:ext cx="2411622" cy="5847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3983998"/>
                <a:ext cx="1228509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910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5972" y="4036593"/>
                <a:ext cx="1228509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3930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Party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70288" y="2777089"/>
            <a:ext cx="4862445" cy="1109438"/>
            <a:chOff x="2324910" y="3359167"/>
            <a:chExt cx="7234135" cy="1650574"/>
          </a:xfrm>
        </p:grpSpPr>
        <p:sp>
          <p:nvSpPr>
            <p:cNvPr id="5" name="Rectangle 4"/>
            <p:cNvSpPr/>
            <p:nvPr/>
          </p:nvSpPr>
          <p:spPr>
            <a:xfrm rot="2700000">
              <a:off x="5403498" y="3359167"/>
              <a:ext cx="988541" cy="98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477939" y="3446004"/>
                  <a:ext cx="766119" cy="778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39" y="3446004"/>
                  <a:ext cx="766119" cy="7784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2324910" y="3794065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932576" y="3818838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94963" y="4640094"/>
              <a:ext cx="0" cy="36964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258766" y="5009741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85235" y="5009741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6552" y="1834785"/>
            <a:ext cx="165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Ideal functionality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3846" y="3043102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46" y="3043102"/>
                <a:ext cx="1663430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6297" y="3049754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97" y="3049754"/>
                <a:ext cx="1663430" cy="9541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49674" y="4018191"/>
                <a:ext cx="747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74" y="4018191"/>
                <a:ext cx="747782" cy="523220"/>
              </a:xfrm>
              <a:prstGeom prst="rect">
                <a:avLst/>
              </a:prstGeom>
              <a:blipFill rotWithShape="0">
                <a:blip r:embed="rId9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84983" y="3603989"/>
            <a:ext cx="4564581" cy="466302"/>
            <a:chOff x="4084983" y="3603989"/>
            <a:chExt cx="4564581" cy="466302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4084983" y="4070291"/>
              <a:ext cx="4564581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504239" y="3603989"/>
                  <a:ext cx="25017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garbled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 ⋅ 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39" y="3603989"/>
                  <a:ext cx="250173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02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5991657" y="24331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89081" y="2432995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Yao’s 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flipH="1">
                <a:off x="8729380" y="1537843"/>
                <a:ext cx="2392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dirty="0" smtClean="0"/>
                  <a:t>arble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 ⋅ 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29380" y="1537843"/>
                <a:ext cx="239250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0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1000" y="27051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6925107" y="27053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70316" y="29572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8793" y="2972981"/>
                <a:ext cx="1636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garbled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93" y="2972981"/>
                <a:ext cx="163692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59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16733" y="4230910"/>
                <a:ext cx="4404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  garbled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3" y="4230910"/>
                <a:ext cx="4404119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73545" y="4230910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5" y="4230910"/>
                <a:ext cx="1228509" cy="461665"/>
              </a:xfrm>
              <a:prstGeom prst="rect">
                <a:avLst/>
              </a:prstGeom>
              <a:blipFill rotWithShape="0">
                <a:blip r:embed="rId13"/>
                <a:stretch>
                  <a:fillRect r="-247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flipH="1">
                <a:off x="7306754" y="2224601"/>
                <a:ext cx="770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6754" y="2224601"/>
                <a:ext cx="770446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7143" r="-1349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28327" y="4125573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def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157070" y="4210750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70" y="4210750"/>
                <a:ext cx="630301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3545" y="5026157"/>
                <a:ext cx="10427246" cy="2224106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 smtClean="0"/>
                  <a:t>Security properties:</a:t>
                </a:r>
              </a:p>
              <a:p>
                <a:pPr lvl="1"/>
                <a:r>
                  <a:rPr lang="en-US" sz="2200" dirty="0" smtClean="0"/>
                  <a:t>Privacy – Alice learn no more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pPr lvl="1"/>
                <a:r>
                  <a:rPr lang="en-US" sz="2200" dirty="0" smtClean="0"/>
                  <a:t>Authenticity – Alice can not guess any output encoding other than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545" y="5026157"/>
                <a:ext cx="10427246" cy="2224106"/>
              </a:xfrm>
              <a:blipFill rotWithShape="0">
                <a:blip r:embed="rId18"/>
                <a:stretch>
                  <a:fillRect l="-760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flipH="1">
            <a:off x="9176438" y="4166869"/>
            <a:ext cx="234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Bob knows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32010" y="4135551"/>
                <a:ext cx="761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10" y="4135551"/>
                <a:ext cx="761683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0258687" y="203925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58687" y="2039253"/>
                <a:ext cx="485775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45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96"/>
    </mc:Choice>
    <mc:Fallback xmlns="">
      <p:transition spd="slow" advTm="14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4.375E-6 -0.1657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8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00469 -0.3090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546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416 L 0.28515 -0.182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-891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17" grpId="0"/>
      <p:bldP spid="17" grpId="1"/>
      <p:bldP spid="23" grpId="0"/>
      <p:bldP spid="26" grpId="0"/>
      <p:bldP spid="26" grpId="1"/>
      <p:bldP spid="30" grpId="0"/>
      <p:bldP spid="30" grpId="1"/>
      <p:bldP spid="34" grpId="0"/>
      <p:bldP spid="34" grpId="1"/>
      <p:bldP spid="35" grpId="0"/>
      <p:bldP spid="7" grpId="0"/>
      <p:bldP spid="7" grpId="1"/>
      <p:bldP spid="36" grpId="0"/>
      <p:bldP spid="36" grpId="1"/>
      <p:bldP spid="27" grpId="0"/>
      <p:bldP spid="27" grpId="1"/>
      <p:bldP spid="6" grpId="0"/>
      <p:bldP spid="6" grpId="1"/>
      <p:bldP spid="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Party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53846" y="3043102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46" y="3043102"/>
                <a:ext cx="1663430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86297" y="3049754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97" y="3049754"/>
                <a:ext cx="1663430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4117276" y="2905048"/>
            <a:ext cx="44336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77080" y="3318346"/>
            <a:ext cx="44336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17276" y="3755253"/>
            <a:ext cx="44336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998" y="2287530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Real Protocol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49674" y="4018191"/>
                <a:ext cx="747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74" y="4018191"/>
                <a:ext cx="74778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451579" y="4862436"/>
            <a:ext cx="9603275" cy="149073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Secure against malicious adversaries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Party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70288" y="2777089"/>
            <a:ext cx="4862445" cy="1109438"/>
            <a:chOff x="2324910" y="3359167"/>
            <a:chExt cx="7234135" cy="1650574"/>
          </a:xfrm>
        </p:grpSpPr>
        <p:sp>
          <p:nvSpPr>
            <p:cNvPr id="5" name="Rectangle 4"/>
            <p:cNvSpPr/>
            <p:nvPr/>
          </p:nvSpPr>
          <p:spPr>
            <a:xfrm rot="2700000">
              <a:off x="5403498" y="3359167"/>
              <a:ext cx="988541" cy="988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477939" y="3446004"/>
                  <a:ext cx="766119" cy="778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39" y="3446004"/>
                  <a:ext cx="766119" cy="7784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2324910" y="3794065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932576" y="3818838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94963" y="4640094"/>
              <a:ext cx="0" cy="36964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258766" y="5009741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85235" y="5009741"/>
              <a:ext cx="26264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6552" y="1834785"/>
            <a:ext cx="165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Ideal functionality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3846" y="3043102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46" y="3043102"/>
                <a:ext cx="1663430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6297" y="3049754"/>
                <a:ext cx="16634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8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97" y="3049754"/>
                <a:ext cx="1663430" cy="9541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49674" y="4018191"/>
                <a:ext cx="747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74" y="4018191"/>
                <a:ext cx="747782" cy="523220"/>
              </a:xfrm>
              <a:prstGeom prst="rect">
                <a:avLst/>
              </a:prstGeom>
              <a:blipFill rotWithShape="0">
                <a:blip r:embed="rId9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451579" y="4862436"/>
            <a:ext cx="9603275" cy="149073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Secure against malicious adversaries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Yao’s 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91657" y="24331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27051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27053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98692" y="1901760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70316" y="29572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8729" y="2903407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29" y="2903407"/>
                <a:ext cx="122850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flipH="1">
                <a:off x="7306754" y="2224601"/>
                <a:ext cx="770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6754" y="2224601"/>
                <a:ext cx="77044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143" r="-1349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Yao’s Protocol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91657" y="24331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27051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2239393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27053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70316" y="29572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81501" y="29364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936456"/>
                <a:ext cx="122850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8614" y="4102578"/>
                <a:ext cx="10265892" cy="24658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ffectLst/>
                  </a:rPr>
                  <a:t>Problems with malicious Adversaries</a:t>
                </a:r>
              </a:p>
              <a:p>
                <a:r>
                  <a:rPr lang="en-US" dirty="0" smtClean="0">
                    <a:effectLst/>
                  </a:rPr>
                  <a:t>The circuit may not be correctly constructed</a:t>
                </a:r>
                <a:endParaRPr lang="en-US" dirty="0"/>
              </a:p>
              <a:p>
                <a:pPr lvl="1"/>
                <a:r>
                  <a:rPr lang="en-US" dirty="0" smtClean="0"/>
                  <a:t>E.g.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effectLst/>
                </a:endParaRPr>
              </a:p>
              <a:p>
                <a:r>
                  <a:rPr lang="en-US" dirty="0" smtClean="0"/>
                  <a:t>May violate privacy and correctness</a:t>
                </a:r>
              </a:p>
              <a:p>
                <a:r>
                  <a:rPr lang="en-US" dirty="0" smtClean="0">
                    <a:effectLst/>
                  </a:rPr>
                  <a:t>Not always detectable</a:t>
                </a:r>
              </a:p>
            </p:txBody>
          </p:sp>
        </mc:Choice>
        <mc:Fallback xmlns="">
          <p:sp>
            <p:nvSpPr>
              <p:cNvPr id="1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614" y="4102578"/>
                <a:ext cx="10265892" cy="2465862"/>
              </a:xfrm>
              <a:blipFill rotWithShape="0">
                <a:blip r:embed="rId10"/>
                <a:stretch>
                  <a:fillRect l="-653"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loud 17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241586" y="1581499"/>
                <a:ext cx="753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586" y="1581499"/>
                <a:ext cx="75373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7019153" y="2224601"/>
                <a:ext cx="1345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19153" y="2224601"/>
                <a:ext cx="1345648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1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92"/>
    </mc:Choice>
    <mc:Fallback xmlns="">
      <p:transition spd="slow" advTm="77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91000" y="64559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[MohasselFranklin06]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91657" y="16330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191000" y="19050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H="1">
            <a:off x="6925107" y="19052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flipH="1">
                <a:off x="7410667" y="1424501"/>
                <a:ext cx="1127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 ⋅ 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10667" y="1424501"/>
                <a:ext cx="112709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865" r="-378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170316" y="21571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03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 flipH="1">
            <a:off x="5994154" y="295326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927604" y="322523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4193497" y="322544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948288" y="347735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029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61475" y="2744731"/>
                <a:ext cx="2033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75" y="2744731"/>
                <a:ext cx="203329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87045" y="2741165"/>
                <a:ext cx="5517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⋅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45" y="2741165"/>
                <a:ext cx="551753" cy="461665"/>
              </a:xfrm>
              <a:prstGeom prst="rect">
                <a:avLst/>
              </a:prstGeom>
              <a:blipFill rotWithShape="0">
                <a:blip r:embed="rId14"/>
                <a:stretch>
                  <a:fillRect r="-109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51579" y="4387073"/>
            <a:ext cx="10554574" cy="153046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First Yao secure against Alice.</a:t>
            </a:r>
          </a:p>
          <a:p>
            <a:pPr marL="342900" indent="-342900"/>
            <a:r>
              <a:rPr lang="en-US" dirty="0" smtClean="0"/>
              <a:t>Second Yao secure against 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57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10"/>
    </mc:Choice>
    <mc:Fallback xmlns="">
      <p:transition spd="slow" advTm="57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3" grpId="0"/>
      <p:bldP spid="47" grpId="0"/>
      <p:bldP spid="47" grpId="1"/>
      <p:bldP spid="51" grpId="0"/>
      <p:bldP spid="49" grpId="0"/>
      <p:bldP spid="4" grpId="0"/>
      <p:bldP spid="2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86850" y="2246893"/>
            <a:ext cx="1262325" cy="14011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91657" y="16330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19052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70316" y="21571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1" y="2136356"/>
                <a:ext cx="1228509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2039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91000" y="64559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[MohasselFranklin06]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5994154" y="295326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27604" y="322523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48288" y="347735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2029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80906" y="39984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06" y="3998493"/>
                <a:ext cx="1228509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376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451579" y="5399314"/>
            <a:ext cx="10554574" cy="114347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Define common encoding: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flipH="1">
                <a:off x="7410667" y="1424501"/>
                <a:ext cx="1127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 ⋅ ,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10667" y="1424501"/>
                <a:ext cx="112709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865" r="-378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3861475" y="2741165"/>
            <a:ext cx="2033294" cy="465231"/>
            <a:chOff x="4065665" y="2741165"/>
            <a:chExt cx="2033294" cy="46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065665" y="2744731"/>
                  <a:ext cx="203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65" y="2744731"/>
                  <a:ext cx="2033294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291235" y="2741165"/>
                  <a:ext cx="5517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 </m:t>
                        </m:r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235" y="2741165"/>
                  <a:ext cx="551753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0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04919" y="4043742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19" y="4043742"/>
                <a:ext cx="1228509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321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31275" y="5980565"/>
                <a:ext cx="3750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75" y="5980565"/>
                <a:ext cx="3750612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347469" y="586708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def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1390588" y="1969085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0588" y="1969085"/>
                <a:ext cx="1228509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flipH="1">
                <a:off x="10303809" y="2016060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03809" y="2016060"/>
                <a:ext cx="1228509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5883031" y="5370503"/>
            <a:ext cx="2274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es / no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2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386">
        <p:fade/>
      </p:transition>
    </mc:Choice>
    <mc:Fallback xmlns="">
      <p:transition spd="med" advTm="57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34" grpId="0"/>
      <p:bldP spid="31" grpId="0" build="p"/>
      <p:bldP spid="35" grpId="0"/>
      <p:bldP spid="36" grpId="0"/>
      <p:bldP spid="37" grpId="0"/>
      <p:bldP spid="45" grpId="0"/>
      <p:bldP spid="4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77169" y="3998493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69" y="3998493"/>
                <a:ext cx="1228509" cy="461665"/>
              </a:xfrm>
              <a:prstGeom prst="rect">
                <a:avLst/>
              </a:prstGeom>
              <a:blipFill rotWithShape="0">
                <a:blip r:embed="rId30"/>
                <a:stretch>
                  <a:fillRect r="-990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3001" y="1842395"/>
            <a:ext cx="1801466" cy="1999627"/>
          </a:xfrm>
          <a:prstGeom prst="rect">
            <a:avLst/>
          </a:prstGeom>
        </p:spPr>
      </p:pic>
      <p:sp>
        <p:nvSpPr>
          <p:cNvPr id="31" name="Cloud 30"/>
          <p:cNvSpPr/>
          <p:nvPr/>
        </p:nvSpPr>
        <p:spPr>
          <a:xfrm>
            <a:off x="9078569" y="1424501"/>
            <a:ext cx="1161290" cy="713052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93497" y="4539609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Execution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91657" y="163303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190500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1" y="1971468"/>
                <a:ext cx="48577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8" y="1439293"/>
                <a:ext cx="48577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925107" y="190521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70316" y="215712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1000" y="64559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[MohasselFranklin06]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5994154" y="2953263"/>
            <a:ext cx="933450" cy="80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Yao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27604" y="3225230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05728" y="2759523"/>
                <a:ext cx="48577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193497" y="3225446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48288" y="3477354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09251" y="3456586"/>
                <a:ext cx="1228509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2029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 flipH="1">
            <a:off x="5994154" y="4267426"/>
            <a:ext cx="933450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7604" y="4539393"/>
            <a:ext cx="180065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1" y="2132592"/>
            <a:ext cx="1409700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50" y="1581499"/>
                <a:ext cx="75373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79837" y="5428449"/>
            <a:ext cx="29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77170" y="2136356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70" y="2136356"/>
                <a:ext cx="1228509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3861475" y="2741165"/>
            <a:ext cx="2033294" cy="465231"/>
            <a:chOff x="4065665" y="2741165"/>
            <a:chExt cx="2033294" cy="46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065665" y="2744731"/>
                  <a:ext cx="203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65" y="2744731"/>
                  <a:ext cx="203329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291235" y="2741165"/>
                  <a:ext cx="5517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 </m:t>
                        </m:r>
                        <m:r>
                          <a:rPr lang="en-US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235" y="2741165"/>
                  <a:ext cx="551753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10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50772" y="1440685"/>
                <a:ext cx="939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72" y="1440685"/>
                <a:ext cx="939103" cy="461665"/>
              </a:xfrm>
              <a:prstGeom prst="rect">
                <a:avLst/>
              </a:prstGeom>
              <a:blipFill rotWithShape="0">
                <a:blip r:embed="rId2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06287" y="2016060"/>
                <a:ext cx="485775" cy="461665"/>
              </a:xfrm>
              <a:prstGeom prst="rect">
                <a:avLst/>
              </a:prstGeom>
              <a:blipFill rotWithShape="0">
                <a:blip r:embed="rId2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6467475" y="5067526"/>
            <a:ext cx="0" cy="3609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451579" y="5399314"/>
            <a:ext cx="5341107" cy="114347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Define common encoding: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31275" y="5980565"/>
                <a:ext cx="3750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75" y="5980565"/>
                <a:ext cx="3750612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347469" y="586708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def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055987" y="5729643"/>
                <a:ext cx="346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987" y="5729643"/>
                <a:ext cx="346569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04919" y="4043742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19" y="4043742"/>
                <a:ext cx="1228509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321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5883031" y="5370503"/>
            <a:ext cx="2274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es / no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1390588" y="1969085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0588" y="1969085"/>
                <a:ext cx="1228509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10303809" y="2016060"/>
                <a:ext cx="1228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03809" y="2016060"/>
                <a:ext cx="1228509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2"/>
              <p:cNvSpPr txBox="1">
                <a:spLocks/>
              </p:cNvSpPr>
              <p:nvPr/>
            </p:nvSpPr>
            <p:spPr>
              <a:xfrm>
                <a:off x="8419645" y="5370503"/>
                <a:ext cx="5341107" cy="14569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Leaks </a:t>
                </a:r>
                <a:r>
                  <a:rPr lang="en-US" b="1" dirty="0"/>
                  <a:t>a single bit!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Guaranteed Correctness </a:t>
                </a:r>
              </a:p>
            </p:txBody>
          </p:sp>
        </mc:Choice>
        <mc:Fallback xmlns="">
          <p:sp>
            <p:nvSpPr>
              <p:cNvPr id="5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645" y="5370503"/>
                <a:ext cx="5341107" cy="1456944"/>
              </a:xfrm>
              <a:prstGeom prst="rect">
                <a:avLst/>
              </a:prstGeom>
              <a:blipFill rotWithShape="0">
                <a:blip r:embed="rId28"/>
                <a:stretch>
                  <a:fillRect l="-571" b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49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39"/>
    </mc:Choice>
    <mc:Fallback xmlns="">
      <p:transition spd="slow" advTm="109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8" grpId="0"/>
      <p:bldP spid="7" grpId="0"/>
      <p:bldP spid="50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24.7|1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0.2|27.2|8|25.5|24.5|28.7|2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7.6|29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7.6|29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7.6|2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9|40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9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9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14.4|1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6|6.7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1.4|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7.9|5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19.5|9.2|9.2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0.2|27.2|8|25.5|24.5|28.7|2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0.2|27.2|8|25.5|24.5|28.7|29.2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23738</TotalTime>
  <Words>3358</Words>
  <Application>Microsoft Office PowerPoint</Application>
  <PresentationFormat>Widescreen</PresentationFormat>
  <Paragraphs>1412</Paragraphs>
  <Slides>52</Slides>
  <Notes>18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Gill Sans MT</vt:lpstr>
      <vt:lpstr>Gallery</vt:lpstr>
      <vt:lpstr>PowerPoint Presentation</vt:lpstr>
      <vt:lpstr>2 Party Computation</vt:lpstr>
      <vt:lpstr>2 Party Computation</vt:lpstr>
      <vt:lpstr>Applications</vt:lpstr>
      <vt:lpstr>Yao’s Protocol</vt:lpstr>
      <vt:lpstr>Yao’s Protocol</vt:lpstr>
      <vt:lpstr>Dual Execution</vt:lpstr>
      <vt:lpstr>Dual Execution</vt:lpstr>
      <vt:lpstr>Dual Execution</vt:lpstr>
      <vt:lpstr>Improved Dual Execution</vt:lpstr>
      <vt:lpstr>Improved Dual Execution</vt:lpstr>
      <vt:lpstr>Improved Dual Execution</vt:lpstr>
      <vt:lpstr>Improved Dual Execution</vt:lpstr>
      <vt:lpstr>Online – Offline [LindellRiva14,NeilsenOrlandi08,RRosulek16]</vt:lpstr>
      <vt:lpstr>Online – Offline [LindellRiva14,NeilsenOrlandi08,RRosulek16]</vt:lpstr>
      <vt:lpstr>Online – Offline [LindellRiva14,NeilsenOrlandi08,RRosulek16]</vt:lpstr>
      <vt:lpstr>Online – Offline [LindellRiva14,NeilsenOrlandi08,RRosulek16]</vt:lpstr>
      <vt:lpstr>Online – Offline [LindellRiva14,NeilsenOrlandi08,RRosulek16]</vt:lpstr>
      <vt:lpstr>Online – Offline [LindellRiva14,NeilsenOrlandi08,RRosulek16]</vt:lpstr>
      <vt:lpstr>Challenge #1:  Input Consistency </vt:lpstr>
      <vt:lpstr>Challenge #1:  Input Consistency </vt:lpstr>
      <vt:lpstr>Challenge #1:  Input Consistency </vt:lpstr>
      <vt:lpstr>Challenge #1:  Input Consistency </vt:lpstr>
      <vt:lpstr>Challenge #1:  Input Consistency </vt:lpstr>
      <vt:lpstr>Challenge #2: Private Set Intersection (PSI)</vt:lpstr>
      <vt:lpstr>Challenge #2: Private Set Intersection (PSI)</vt:lpstr>
      <vt:lpstr>Challenge #2: Private Set Intersection (PSI)</vt:lpstr>
      <vt:lpstr>Challenge #2: Private Set Intersection (PSI)</vt:lpstr>
      <vt:lpstr>Challenge #2: Private Set Intersection (PSI)</vt:lpstr>
      <vt:lpstr>Challenge #2: Private Set Intersection (PSI)</vt:lpstr>
      <vt:lpstr>Performance</vt:lpstr>
      <vt:lpstr>Total Protocol Times for AES</vt:lpstr>
      <vt:lpstr>Total Protocol Times for AES</vt:lpstr>
      <vt:lpstr>Total Protocol Times for AES</vt:lpstr>
      <vt:lpstr>Summary</vt:lpstr>
      <vt:lpstr>PowerPoint Presentation</vt:lpstr>
      <vt:lpstr>Paper and implementation </vt:lpstr>
      <vt:lpstr>Challenge #1:  Input Consistency </vt:lpstr>
      <vt:lpstr>Private Set Intersection</vt:lpstr>
      <vt:lpstr>Private Set Intersection Warmup</vt:lpstr>
      <vt:lpstr>Technical Challenges</vt:lpstr>
      <vt:lpstr>Online – Offline [LindellRiva14,NeilsenOrlandi08,RRosulek16]</vt:lpstr>
      <vt:lpstr>Online – Offline [LindellRiva14,NeilsenOrlandi08,RRosulek16]</vt:lpstr>
      <vt:lpstr>Online – Offline [LindellRiva14,NeilsenOrlandi08,RRosulek16]</vt:lpstr>
      <vt:lpstr>Dual Execution</vt:lpstr>
      <vt:lpstr>Dual Execution</vt:lpstr>
      <vt:lpstr>Dual Execution</vt:lpstr>
      <vt:lpstr>Dual Execution</vt:lpstr>
      <vt:lpstr>2 Party Computation</vt:lpstr>
      <vt:lpstr>2 Party Computation</vt:lpstr>
      <vt:lpstr>2 Party Computation</vt:lpstr>
      <vt:lpstr>Yao’s Protocol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peter rindal</dc:creator>
  <cp:lastModifiedBy>peter Rindal</cp:lastModifiedBy>
  <cp:revision>245</cp:revision>
  <dcterms:created xsi:type="dcterms:W3CDTF">2016-03-23T21:30:21Z</dcterms:created>
  <dcterms:modified xsi:type="dcterms:W3CDTF">2016-08-11T16:34:26Z</dcterms:modified>
</cp:coreProperties>
</file>