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5" r:id="rId2"/>
    <p:sldId id="277" r:id="rId3"/>
    <p:sldId id="266" r:id="rId4"/>
    <p:sldId id="272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F21"/>
    <a:srgbClr val="005C0B"/>
    <a:srgbClr val="000000"/>
    <a:srgbClr val="DCD9D6"/>
    <a:srgbClr val="E5E3DF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79318" autoAdjust="0"/>
  </p:normalViewPr>
  <p:slideViewPr>
    <p:cSldViewPr snapToGrid="0">
      <p:cViewPr varScale="1">
        <p:scale>
          <a:sx n="93" d="100"/>
          <a:sy n="93" d="100"/>
        </p:scale>
        <p:origin x="80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8425" cmpd="sng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8425" cmpd="sng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</c:dPt>
          <c:xVal>
            <c:numRef>
              <c:f>Sheet1!$C$5:$G$5</c:f>
              <c:numCache>
                <c:formatCode>General</c:formatCode>
                <c:ptCount val="5"/>
                <c:pt idx="0">
                  <c:v>2009</c:v>
                </c:pt>
                <c:pt idx="1">
                  <c:v>2012</c:v>
                </c:pt>
                <c:pt idx="2">
                  <c:v>2013</c:v>
                </c:pt>
                <c:pt idx="3">
                  <c:v>2015</c:v>
                </c:pt>
                <c:pt idx="4">
                  <c:v>2016</c:v>
                </c:pt>
              </c:numCache>
            </c:numRef>
          </c:xVal>
          <c:yVal>
            <c:numRef>
              <c:f>Sheet1!$C$9:$G$9</c:f>
              <c:numCache>
                <c:formatCode>General</c:formatCode>
                <c:ptCount val="5"/>
                <c:pt idx="0">
                  <c:v>18000000</c:v>
                </c:pt>
                <c:pt idx="1">
                  <c:v>3400</c:v>
                </c:pt>
                <c:pt idx="2">
                  <c:v>800</c:v>
                </c:pt>
                <c:pt idx="3">
                  <c:v>81</c:v>
                </c:pt>
                <c:pt idx="4">
                  <c:v>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876552"/>
        <c:axId val="607868320"/>
      </c:scatterChart>
      <c:valAx>
        <c:axId val="60787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868320"/>
        <c:crosses val="autoZero"/>
        <c:crossBetween val="midCat"/>
      </c:valAx>
      <c:valAx>
        <c:axId val="607868320"/>
        <c:scaling>
          <c:logBase val="10"/>
          <c:orientation val="minMax"/>
          <c:max val="100000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876552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334E-7F0A-4CBC-A75A-F59CE5EA3D8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74E0-2D88-4B03-AD51-4CBE56D6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Secure two party computation is a class</a:t>
            </a:r>
            <a:r>
              <a:rPr lang="en-US" baseline="0" dirty="0" smtClean="0"/>
              <a:t> of interactive protocols that allows Alice and Bob to evaluate a function on their private inputs.  That is, Bob should learn f(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and nothing more about Alice’s input.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Secure two party computation has a number of applications ranging from improved privacy for database queries, to machine learning on private data, and many other applications such as auctions.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work we take Yao’s Garbled circuit protocol to the online</a:t>
            </a:r>
            <a:r>
              <a:rPr lang="en-US" baseline="0" dirty="0" smtClean="0"/>
              <a:t> offline model where much of the work is moved to a preprocessing phase.  Later the parties can evaluate the function f many times.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methods allows the amortization of the primary overheads  and we achieve a running time of just 6ms per AES evaluation.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94890"/>
            <a:ext cx="9603275" cy="4658285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31281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52614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69489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.png"/><Relationship Id="rId12" Type="http://schemas.openxmlformats.org/officeDocument/2006/relationships/image" Target="../media/image45.png"/><Relationship Id="rId17" Type="http://schemas.openxmlformats.org/officeDocument/2006/relationships/image" Target="../media/image5.png"/><Relationship Id="rId2" Type="http://schemas.openxmlformats.org/officeDocument/2006/relationships/audio" Target="../media/media2.m4a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microsoft.com/office/2007/relationships/media" Target="../media/media2.m4a"/><Relationship Id="rId15" Type="http://schemas.openxmlformats.org/officeDocument/2006/relationships/image" Target="../media/image47.png"/><Relationship Id="rId19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34" Type="http://schemas.openxmlformats.org/officeDocument/2006/relationships/image" Target="../media/image5.png"/><Relationship Id="rId21" Type="http://schemas.openxmlformats.org/officeDocument/2006/relationships/image" Target="../media/image33.png"/><Relationship Id="rId33" Type="http://schemas.openxmlformats.org/officeDocument/2006/relationships/image" Target="../media/image4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audio" Target="../media/media3.m4a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2.png"/><Relationship Id="rId1" Type="http://schemas.microsoft.com/office/2007/relationships/media" Target="../media/media3.m4a"/><Relationship Id="rId32" Type="http://schemas.openxmlformats.org/officeDocument/2006/relationships/image" Target="../media/image48.png"/><Relationship Id="rId11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1.png"/><Relationship Id="rId10" Type="http://schemas.openxmlformats.org/officeDocument/2006/relationships/image" Target="../media/image14.png"/><Relationship Id="rId19" Type="http://schemas.openxmlformats.org/officeDocument/2006/relationships/image" Target="../media/image31.png"/><Relationship Id="rId31" Type="http://schemas.openxmlformats.org/officeDocument/2006/relationships/image" Target="../media/image44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3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30" Type="http://schemas.openxmlformats.org/officeDocument/2006/relationships/image" Target="../media/image43.png"/><Relationship Id="rId35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7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80.png"/><Relationship Id="rId11" Type="http://schemas.openxmlformats.org/officeDocument/2006/relationships/image" Target="../media/image3.png"/><Relationship Id="rId5" Type="http://schemas.openxmlformats.org/officeDocument/2006/relationships/chart" Target="../charts/chart1.xml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6987" y="5599776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Peter Rindal</a:t>
            </a:r>
          </a:p>
          <a:p>
            <a:pPr algn="r"/>
            <a:r>
              <a:rPr lang="en-US" sz="2000" dirty="0" smtClean="0"/>
              <a:t>Mike Rosulek</a:t>
            </a:r>
            <a:endParaRPr lang="en-US" sz="2400" dirty="0"/>
          </a:p>
        </p:txBody>
      </p:sp>
      <p:pic>
        <p:nvPicPr>
          <p:cNvPr id="1026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5686426"/>
            <a:ext cx="2137038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658350" y="5363049"/>
            <a:ext cx="0" cy="1304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77877" y="2095175"/>
            <a:ext cx="10266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Faster Malicious 2-party Secure Computation with Online/Offline Dual Execution</a:t>
            </a:r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4"/>
    </mc:Choice>
    <mc:Fallback xmlns="">
      <p:transition spd="slow" advTm="9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techniques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03581" y="2792108"/>
            <a:ext cx="4891219" cy="1813989"/>
            <a:chOff x="2407075" y="2132592"/>
            <a:chExt cx="8142652" cy="3019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07075" y="2951329"/>
                  <a:ext cx="1663431" cy="1383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075" y="2951329"/>
                  <a:ext cx="1663431" cy="138340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886296" y="2887827"/>
                  <a:ext cx="1663431" cy="1383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296" y="2887827"/>
                  <a:ext cx="1663431" cy="138340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4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70288" y="3136527"/>
              <a:ext cx="4862445" cy="2015901"/>
              <a:chOff x="2324910" y="3202472"/>
              <a:chExt cx="7234135" cy="2999171"/>
            </a:xfrm>
          </p:grpSpPr>
          <p:sp>
            <p:nvSpPr>
              <p:cNvPr id="7" name="Rectangle 6"/>
              <p:cNvSpPr/>
              <p:nvPr/>
            </p:nvSpPr>
            <p:spPr>
              <a:xfrm rot="2700000">
                <a:off x="5403498" y="3359167"/>
                <a:ext cx="988541" cy="988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443148" y="3202472"/>
                    <a:ext cx="766118" cy="1194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4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148" y="3202472"/>
                    <a:ext cx="766118" cy="119442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3922" b="-50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2324910" y="3794065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6932576" y="3818838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94963" y="4640094"/>
                <a:ext cx="0" cy="36964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3258766" y="5009741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885235" y="5009741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432270" y="5058218"/>
                    <a:ext cx="1112520" cy="114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270" y="5058218"/>
                    <a:ext cx="1112520" cy="114342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162" r="-1567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flipH="1">
              <a:off x="9086850" y="2246893"/>
              <a:ext cx="1262325" cy="14011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881" y="2132592"/>
              <a:ext cx="1409700" cy="1400175"/>
            </a:xfrm>
            <a:prstGeom prst="rect">
              <a:avLst/>
            </a:prstGeom>
          </p:spPr>
        </p:pic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6919622" y="1998503"/>
            <a:ext cx="4470543" cy="4323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Applications</a:t>
            </a:r>
            <a:endParaRPr lang="en-US" b="1" dirty="0" smtClean="0"/>
          </a:p>
          <a:p>
            <a:r>
              <a:rPr lang="en-US" dirty="0" smtClean="0"/>
              <a:t>Private database querying </a:t>
            </a:r>
          </a:p>
          <a:p>
            <a:endParaRPr lang="en-US" dirty="0" smtClean="0"/>
          </a:p>
          <a:p>
            <a:r>
              <a:rPr lang="en-US" dirty="0" smtClean="0"/>
              <a:t>Joint machine learning</a:t>
            </a:r>
          </a:p>
          <a:p>
            <a:endParaRPr lang="en-US" dirty="0" smtClean="0"/>
          </a:p>
          <a:p>
            <a:r>
              <a:rPr lang="en-US" dirty="0" smtClean="0"/>
              <a:t>Secure auctions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blog.udemy.com/wp-content/uploads/2014/03/Normalization-in-Database-With-Example-300x30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55" y="1865288"/>
            <a:ext cx="1342811" cy="13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chordia.github.io/img/ml_icon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45" y="3466128"/>
            <a:ext cx="1205371" cy="12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-a-a.com/images/u16604386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36" y="4671499"/>
            <a:ext cx="1128921" cy="71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9523332" y="192601"/>
            <a:ext cx="2578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Applied Cryptography</a:t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track  @  4:30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8740" y="1969713"/>
            <a:ext cx="4405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2-party Secure Computation </a:t>
            </a:r>
          </a:p>
        </p:txBody>
      </p:sp>
      <p:pic>
        <p:nvPicPr>
          <p:cNvPr id="23" name="Audio 2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0"/>
    </mc:Choice>
    <mc:Fallback xmlns="">
      <p:transition spd="slow" advTm="14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80" y="1694890"/>
                <a:ext cx="4022137" cy="465828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Want to execute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many times</a:t>
                </a:r>
              </a:p>
              <a:p>
                <a:pPr lvl="1"/>
                <a:r>
                  <a:rPr lang="en-US" dirty="0" smtClean="0"/>
                  <a:t>Perform pre-processing</a:t>
                </a:r>
              </a:p>
              <a:p>
                <a:pPr lvl="1"/>
                <a:r>
                  <a:rPr lang="en-US" dirty="0" smtClean="0"/>
                  <a:t>Evaluate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in the online phase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Amortize garbled circuit overhead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Performance</a:t>
                </a:r>
              </a:p>
              <a:p>
                <a:pPr lvl="1"/>
                <a:r>
                  <a:rPr lang="en-US" dirty="0" smtClean="0"/>
                  <a:t>Online + Offline AES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lvl="8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 smtClean="0"/>
              </a:p>
              <a:p>
                <a:pPr lvl="7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0" y="1694890"/>
                <a:ext cx="4022137" cy="4658285"/>
              </a:xfrm>
              <a:blipFill rotWithShape="0">
                <a:blip r:embed="rId32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10453376" cy="1049235"/>
          </a:xfrm>
        </p:spPr>
        <p:txBody>
          <a:bodyPr>
            <a:normAutofit fontScale="9000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Faster Malicious 2</a:t>
            </a:r>
            <a:r>
              <a:rPr lang="en-US" dirty="0" smtClean="0"/>
              <a:t>PC </a:t>
            </a:r>
            <a:r>
              <a:rPr lang="en-US" dirty="0"/>
              <a:t>with Online/Offline Dual Execution</a:t>
            </a:r>
            <a:br>
              <a:rPr lang="en-US" dirty="0"/>
            </a:b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253179" y="2354417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Yao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flipH="1">
            <a:off x="10632914" y="2268536"/>
            <a:ext cx="996421" cy="11060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33" y="2178312"/>
            <a:ext cx="1112752" cy="110523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9807420" y="3068287"/>
            <a:ext cx="77115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06561" y="2966160"/>
            <a:ext cx="77115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36920" y="3947160"/>
            <a:ext cx="562356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766679" y="2354417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Yao</a:t>
            </a:r>
            <a:endParaRPr 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/>
              <p:cNvSpPr/>
              <p:nvPr/>
            </p:nvSpPr>
            <p:spPr>
              <a:xfrm>
                <a:off x="7255667" y="2355850"/>
                <a:ext cx="437803" cy="3752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667" y="2355850"/>
                <a:ext cx="437803" cy="37526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7769167" y="2355850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277691" y="2354417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791191" y="2354417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308144" y="2343504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53179" y="2795332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Yao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766679" y="2795332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Yao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55667" y="2796765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769167" y="2796765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277691" y="2795332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791191" y="2795332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308144" y="2784419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249314" y="3248061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Yao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762814" y="3248061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Yao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51802" y="3249494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765302" y="3249494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273826" y="3248061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787326" y="3248061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304279" y="3237148"/>
            <a:ext cx="437803" cy="375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261764" y="2357582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764" y="2357582"/>
                <a:ext cx="43345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7774934" y="2365017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34" y="2365017"/>
                <a:ext cx="4334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8291069" y="2359939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069" y="2359939"/>
                <a:ext cx="43345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8804239" y="2367374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39" y="2367374"/>
                <a:ext cx="43345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9315931" y="2352902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931" y="2352902"/>
                <a:ext cx="43345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263575" y="2797653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575" y="2797653"/>
                <a:ext cx="433452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776745" y="2805088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45" y="2805088"/>
                <a:ext cx="4334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8292880" y="2800010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80" y="2800010"/>
                <a:ext cx="43345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8806050" y="2807445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050" y="2807445"/>
                <a:ext cx="433452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9317742" y="2792973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42" y="2792973"/>
                <a:ext cx="43345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7262063" y="3242253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063" y="3242253"/>
                <a:ext cx="433452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7775233" y="3249688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233" y="3249688"/>
                <a:ext cx="433452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8291368" y="3244610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368" y="3244610"/>
                <a:ext cx="4334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804538" y="3252045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538" y="3252045"/>
                <a:ext cx="433452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9316230" y="3237573"/>
                <a:ext cx="433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230" y="3237573"/>
                <a:ext cx="433452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049476" y="1710752"/>
            <a:ext cx="2945615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31750"/>
          </a:effectLst>
        </p:spPr>
        <p:txBody>
          <a:bodyPr wrap="none">
            <a:spAutoFit/>
          </a:bodyPr>
          <a:lstStyle/>
          <a:p>
            <a:r>
              <a:rPr lang="en-US" sz="2400" dirty="0"/>
              <a:t>Offline 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5836920" y="4677139"/>
                <a:ext cx="999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920" y="4677139"/>
                <a:ext cx="999208" cy="83099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0210849" y="4638994"/>
                <a:ext cx="999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4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49" y="4638994"/>
                <a:ext cx="999208" cy="830997"/>
              </a:xfrm>
              <a:prstGeom prst="rect">
                <a:avLst/>
              </a:prstGeom>
              <a:blipFill rotWithShape="0">
                <a:blip r:embed="rId29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/>
          <p:cNvGrpSpPr/>
          <p:nvPr/>
        </p:nvGrpSpPr>
        <p:grpSpPr>
          <a:xfrm>
            <a:off x="6650605" y="5326116"/>
            <a:ext cx="3701011" cy="1256440"/>
            <a:chOff x="2324910" y="3794065"/>
            <a:chExt cx="7234135" cy="2455885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2324910" y="3794065"/>
              <a:ext cx="2626469" cy="0"/>
            </a:xfrm>
            <a:prstGeom prst="straightConnector1">
              <a:avLst/>
            </a:prstGeom>
            <a:ln w="57150">
              <a:solidFill>
                <a:srgbClr val="5C0F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6932576" y="3818838"/>
              <a:ext cx="2626469" cy="0"/>
            </a:xfrm>
            <a:prstGeom prst="straightConnector1">
              <a:avLst/>
            </a:prstGeom>
            <a:ln w="57150">
              <a:solidFill>
                <a:srgbClr val="5C0F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894963" y="4640094"/>
              <a:ext cx="0" cy="369647"/>
            </a:xfrm>
            <a:prstGeom prst="line">
              <a:avLst/>
            </a:prstGeom>
            <a:ln w="57150">
              <a:solidFill>
                <a:srgbClr val="5C0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3258766" y="5009741"/>
              <a:ext cx="2626469" cy="0"/>
            </a:xfrm>
            <a:prstGeom prst="straightConnector1">
              <a:avLst/>
            </a:prstGeom>
            <a:ln w="57150">
              <a:solidFill>
                <a:srgbClr val="5C0F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5885235" y="5009741"/>
              <a:ext cx="2626469" cy="0"/>
            </a:xfrm>
            <a:prstGeom prst="straightConnector1">
              <a:avLst/>
            </a:prstGeom>
            <a:ln w="57150">
              <a:solidFill>
                <a:srgbClr val="5C0F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794571" y="5106524"/>
                  <a:ext cx="1112519" cy="1143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571" y="5106524"/>
                  <a:ext cx="1112519" cy="114342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9574" r="-10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8128159" y="5042515"/>
            <a:ext cx="748974" cy="641978"/>
            <a:chOff x="8193121" y="4425761"/>
            <a:chExt cx="437803" cy="375260"/>
          </a:xfrm>
        </p:grpSpPr>
        <p:sp>
          <p:nvSpPr>
            <p:cNvPr id="137" name="Rounded Rectangle 136"/>
            <p:cNvSpPr/>
            <p:nvPr/>
          </p:nvSpPr>
          <p:spPr>
            <a:xfrm>
              <a:off x="8193121" y="4425761"/>
              <a:ext cx="437803" cy="3752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8238742" y="4426186"/>
                  <a:ext cx="366110" cy="341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8742" y="4426186"/>
                  <a:ext cx="366110" cy="341823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9" name="Rectangle 138"/>
          <p:cNvSpPr/>
          <p:nvPr/>
        </p:nvSpPr>
        <p:spPr>
          <a:xfrm>
            <a:off x="7637689" y="4272131"/>
            <a:ext cx="181812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31750"/>
          </a:effectLst>
        </p:spPr>
        <p:txBody>
          <a:bodyPr wrap="none">
            <a:spAutoFit/>
          </a:bodyPr>
          <a:lstStyle/>
          <a:p>
            <a:r>
              <a:rPr lang="en-US" sz="2400" dirty="0" smtClean="0"/>
              <a:t>Online phase</a:t>
            </a:r>
            <a:endParaRPr lang="en-US" sz="2400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40"/>
    </mc:Choice>
    <mc:Fallback xmlns="">
      <p:transition spd="slow" advTm="19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451578" y="1701800"/>
          <a:ext cx="9603275" cy="468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Protocol Times for AES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R16]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143" t="-4310" r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6229" y="344674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(milliseconds)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3332" y="192601"/>
            <a:ext cx="2578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Applied Cryptography</a:t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track  @  4:30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821101" y="2712984"/>
            <a:ext cx="1991719" cy="2039851"/>
            <a:chOff x="8821101" y="2712984"/>
            <a:chExt cx="1991719" cy="203985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9784660" y="3420803"/>
              <a:ext cx="447813" cy="1332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9037288" y="3440197"/>
              <a:ext cx="748246" cy="9303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21101" y="2712984"/>
              <a:ext cx="1991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AWS </a:t>
              </a:r>
              <a:r>
                <a:rPr lang="en-US" dirty="0" smtClean="0">
                  <a:latin typeface="Consolas" panose="020B0609020204030204" pitchFamily="49" charset="0"/>
                </a:rPr>
                <a:t>c4.8xLarge</a:t>
              </a: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(amortized)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1"/>
    </mc:Choice>
    <mc:Fallback xmlns="">
      <p:transition spd="slow" advTm="7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6987" y="5599776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Peter Rindal</a:t>
            </a:r>
          </a:p>
          <a:p>
            <a:pPr algn="r"/>
            <a:r>
              <a:rPr lang="en-US" sz="2000" dirty="0" smtClean="0"/>
              <a:t>Mike Rosulek</a:t>
            </a:r>
            <a:endParaRPr lang="en-US" sz="2400" dirty="0"/>
          </a:p>
        </p:txBody>
      </p:sp>
      <p:pic>
        <p:nvPicPr>
          <p:cNvPr id="3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5686426"/>
            <a:ext cx="2137038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658350" y="5363049"/>
            <a:ext cx="0" cy="1304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74957" y="723575"/>
            <a:ext cx="10266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Faster Malicious 2-party Secure Computation with Online/Offline Dual 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1109" y="3351089"/>
            <a:ext cx="7485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Applied Cryptography    track  @  4:30</a:t>
            </a:r>
            <a:endParaRPr lang="en-US" sz="2000" b="1" dirty="0"/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6"/>
    </mc:Choice>
    <mc:Fallback xmlns="">
      <p:transition spd="slow" advTm="7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19559</TotalTime>
  <Words>296</Words>
  <Application>Microsoft Office PowerPoint</Application>
  <PresentationFormat>Widescreen</PresentationFormat>
  <Paragraphs>88</Paragraphs>
  <Slides>5</Slides>
  <Notes>3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Consolas</vt:lpstr>
      <vt:lpstr>Gill Sans MT</vt:lpstr>
      <vt:lpstr>Gallery</vt:lpstr>
      <vt:lpstr>PowerPoint Presentation</vt:lpstr>
      <vt:lpstr>Applications and techniques</vt:lpstr>
      <vt:lpstr>Faster Malicious 2PC with Online/Offline Dual Execution </vt:lpstr>
      <vt:lpstr>Total Protocol Times for AES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peter rindal</dc:creator>
  <cp:lastModifiedBy>peter Rindal</cp:lastModifiedBy>
  <cp:revision>118</cp:revision>
  <dcterms:created xsi:type="dcterms:W3CDTF">2016-03-23T21:30:21Z</dcterms:created>
  <dcterms:modified xsi:type="dcterms:W3CDTF">2016-08-05T21:31:31Z</dcterms:modified>
</cp:coreProperties>
</file>