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4" r:id="rId6"/>
    <p:sldId id="261"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2C233-4B0A-4E5C-9CEA-A197FD103992}"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56593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C233-4B0A-4E5C-9CEA-A197FD103992}"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109896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C233-4B0A-4E5C-9CEA-A197FD103992}"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79491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C233-4B0A-4E5C-9CEA-A197FD103992}"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382965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9"/>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2C233-4B0A-4E5C-9CEA-A197FD103992}" type="datetimeFigureOut">
              <a:rPr lang="en-US" smtClean="0"/>
              <a:t>15-Oct-19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335628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2C233-4B0A-4E5C-9CEA-A197FD103992}" type="datetimeFigureOut">
              <a:rPr lang="en-US" smtClean="0"/>
              <a:t>15-Oct-19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337486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2C233-4B0A-4E5C-9CEA-A197FD103992}" type="datetimeFigureOut">
              <a:rPr lang="en-US" smtClean="0"/>
              <a:t>15-Oct-19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795078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2C233-4B0A-4E5C-9CEA-A197FD103992}" type="datetimeFigureOut">
              <a:rPr lang="en-US" smtClean="0"/>
              <a:t>15-Oct-19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3104366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2C233-4B0A-4E5C-9CEA-A197FD103992}" type="datetimeFigureOut">
              <a:rPr lang="en-US" smtClean="0"/>
              <a:t>15-Oct-19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156904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52C233-4B0A-4E5C-9CEA-A197FD103992}" type="datetimeFigureOut">
              <a:rPr lang="en-US" smtClean="0"/>
              <a:t>15-Oct-19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81328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31"/>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52C233-4B0A-4E5C-9CEA-A197FD103992}" type="datetimeFigureOut">
              <a:rPr lang="en-US" smtClean="0"/>
              <a:t>15-Oct-19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E6E6FE-DDF4-41E5-8CEE-22260D2D6A1D}" type="slidenum">
              <a:rPr lang="en-US" smtClean="0"/>
              <a:t>‹#›</a:t>
            </a:fld>
            <a:endParaRPr lang="en-US"/>
          </a:p>
        </p:txBody>
      </p:sp>
    </p:spTree>
    <p:extLst>
      <p:ext uri="{BB962C8B-B14F-4D97-AF65-F5344CB8AC3E}">
        <p14:creationId xmlns:p14="http://schemas.microsoft.com/office/powerpoint/2010/main" val="260726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2C233-4B0A-4E5C-9CEA-A197FD103992}" type="datetimeFigureOut">
              <a:rPr lang="en-US" smtClean="0"/>
              <a:t>15-Oct-19</a:t>
            </a:fld>
            <a:endParaRPr lang="en-US"/>
          </a:p>
        </p:txBody>
      </p:sp>
      <p:sp>
        <p:nvSpPr>
          <p:cNvPr id="5" name="Footer Placeholder 4"/>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6E6FE-DDF4-41E5-8CEE-22260D2D6A1D}" type="slidenum">
              <a:rPr lang="en-US" smtClean="0"/>
              <a:t>‹#›</a:t>
            </a:fld>
            <a:endParaRPr lang="en-US"/>
          </a:p>
        </p:txBody>
      </p:sp>
    </p:spTree>
    <p:extLst>
      <p:ext uri="{BB962C8B-B14F-4D97-AF65-F5344CB8AC3E}">
        <p14:creationId xmlns:p14="http://schemas.microsoft.com/office/powerpoint/2010/main" val="3639832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8688-67BD-404F-9CF0-A01BB0691CFD}"/>
              </a:ext>
            </a:extLst>
          </p:cNvPr>
          <p:cNvSpPr>
            <a:spLocks noGrp="1"/>
          </p:cNvSpPr>
          <p:nvPr>
            <p:ph type="ctrTitle"/>
          </p:nvPr>
        </p:nvSpPr>
        <p:spPr>
          <a:xfrm>
            <a:off x="324094" y="1920240"/>
            <a:ext cx="11458937" cy="1508760"/>
          </a:xfrm>
        </p:spPr>
        <p:txBody>
          <a:bodyPr>
            <a:normAutofit/>
          </a:bodyPr>
          <a:lstStyle/>
          <a:p>
            <a:r>
              <a:rPr lang="en-US" dirty="0" smtClean="0">
                <a:solidFill>
                  <a:schemeClr val="bg1"/>
                </a:solidFill>
                <a:latin typeface="Arial" panose="020B0604020202020204" pitchFamily="34" charset="0"/>
                <a:cs typeface="Arial" panose="020B0604020202020204" pitchFamily="34" charset="0"/>
              </a:rPr>
              <a:t>Being an Office Secretary in </a:t>
            </a:r>
            <a:r>
              <a:rPr lang="en-US" dirty="0">
                <a:solidFill>
                  <a:schemeClr val="bg1"/>
                </a:solidFill>
                <a:latin typeface="Arial" panose="020B0604020202020204" pitchFamily="34" charset="0"/>
                <a:cs typeface="Arial" panose="020B0604020202020204" pitchFamily="34" charset="0"/>
              </a:rPr>
              <a:t>IMC</a:t>
            </a:r>
          </a:p>
        </p:txBody>
      </p:sp>
      <p:sp>
        <p:nvSpPr>
          <p:cNvPr id="3" name="Subtitle 2">
            <a:extLst>
              <a:ext uri="{FF2B5EF4-FFF2-40B4-BE49-F238E27FC236}">
                <a16:creationId xmlns:a16="http://schemas.microsoft.com/office/drawing/2014/main" id="{0FF44868-9A6D-451A-B3FE-5240BA4C38E3}"/>
              </a:ext>
            </a:extLst>
          </p:cNvPr>
          <p:cNvSpPr>
            <a:spLocks noGrp="1"/>
          </p:cNvSpPr>
          <p:nvPr>
            <p:ph type="subTitle" idx="1"/>
          </p:nvPr>
        </p:nvSpPr>
        <p:spPr>
          <a:xfrm>
            <a:off x="220064" y="5040630"/>
            <a:ext cx="6889396" cy="918885"/>
          </a:xfrm>
        </p:spPr>
        <p:txBody>
          <a:bodyPr>
            <a:normAutofit/>
          </a:bodyPr>
          <a:lstStyle/>
          <a:p>
            <a:r>
              <a:rPr lang="en-US" sz="3200" dirty="0">
                <a:solidFill>
                  <a:schemeClr val="bg1"/>
                </a:solidFill>
                <a:latin typeface="Arial" panose="020B0604020202020204" pitchFamily="34" charset="0"/>
                <a:cs typeface="Arial" panose="020B0604020202020204" pitchFamily="34" charset="0"/>
              </a:rPr>
              <a:t>By: </a:t>
            </a:r>
            <a:r>
              <a:rPr lang="en-US" sz="3200" dirty="0" err="1">
                <a:solidFill>
                  <a:schemeClr val="bg1"/>
                </a:solidFill>
                <a:latin typeface="Arial" panose="020B0604020202020204" pitchFamily="34" charset="0"/>
                <a:cs typeface="Arial" panose="020B0604020202020204" pitchFamily="34" charset="0"/>
              </a:rPr>
              <a:t>Crisanto</a:t>
            </a:r>
            <a:r>
              <a:rPr lang="en-US" sz="3200" dirty="0">
                <a:solidFill>
                  <a:schemeClr val="bg1"/>
                </a:solidFill>
                <a:latin typeface="Arial" panose="020B0604020202020204" pitchFamily="34" charset="0"/>
                <a:cs typeface="Arial" panose="020B0604020202020204" pitchFamily="34" charset="0"/>
              </a:rPr>
              <a:t> Miguel Nicolas</a:t>
            </a:r>
          </a:p>
        </p:txBody>
      </p:sp>
    </p:spTree>
    <p:extLst>
      <p:ext uri="{BB962C8B-B14F-4D97-AF65-F5344CB8AC3E}">
        <p14:creationId xmlns:p14="http://schemas.microsoft.com/office/powerpoint/2010/main" val="31874528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4B0E-2977-4893-AC4B-6D9BFD1EBC2E}"/>
              </a:ext>
            </a:extLst>
          </p:cNvPr>
          <p:cNvSpPr>
            <a:spLocks noGrp="1"/>
          </p:cNvSpPr>
          <p:nvPr>
            <p:ph type="title"/>
          </p:nvPr>
        </p:nvSpPr>
        <p:spPr>
          <a:xfrm>
            <a:off x="240030" y="754380"/>
            <a:ext cx="11761470" cy="1188720"/>
          </a:xfrm>
        </p:spPr>
        <p:txBody>
          <a:bodyPr>
            <a:normAutofit/>
          </a:bodyPr>
          <a:lstStyle/>
          <a:p>
            <a:pPr algn="ctr"/>
            <a:r>
              <a:rPr lang="en-US" dirty="0">
                <a:solidFill>
                  <a:schemeClr val="bg1"/>
                </a:solidFill>
                <a:latin typeface="Arial" panose="020B0604020202020204" pitchFamily="34" charset="0"/>
                <a:cs typeface="Arial" panose="020B0604020202020204" pitchFamily="34" charset="0"/>
              </a:rPr>
              <a:t>Secretary Brief Description</a:t>
            </a:r>
          </a:p>
        </p:txBody>
      </p:sp>
      <p:sp>
        <p:nvSpPr>
          <p:cNvPr id="3" name="Content Placeholder 2">
            <a:extLst>
              <a:ext uri="{FF2B5EF4-FFF2-40B4-BE49-F238E27FC236}">
                <a16:creationId xmlns:a16="http://schemas.microsoft.com/office/drawing/2014/main" id="{B46AC7C2-40E4-414D-8695-75EC074A0D47}"/>
              </a:ext>
            </a:extLst>
          </p:cNvPr>
          <p:cNvSpPr>
            <a:spLocks noGrp="1"/>
          </p:cNvSpPr>
          <p:nvPr>
            <p:ph idx="1"/>
          </p:nvPr>
        </p:nvSpPr>
        <p:spPr>
          <a:xfrm>
            <a:off x="240030" y="2148841"/>
            <a:ext cx="11761470" cy="3829050"/>
          </a:xfrm>
        </p:spPr>
        <p:txBody>
          <a:bodyPr/>
          <a:lstStyle/>
          <a:p>
            <a:pPr marL="0" indent="0" algn="just">
              <a:buNone/>
            </a:pPr>
            <a:r>
              <a:rPr lang="en-US" dirty="0"/>
              <a:t>An Office </a:t>
            </a:r>
            <a:r>
              <a:rPr lang="en-US" b="1" dirty="0"/>
              <a:t>Secretary</a:t>
            </a:r>
            <a:r>
              <a:rPr lang="en-US" dirty="0"/>
              <a:t> maintains the smooth running of an office through a variety of administrative and clerical </a:t>
            </a:r>
            <a:r>
              <a:rPr lang="en-US" b="1" dirty="0"/>
              <a:t>duties</a:t>
            </a:r>
            <a:r>
              <a:rPr lang="en-US" dirty="0"/>
              <a:t>. They handle office schedules, coordinate meetings and visits, organize files, answer phones and perform a huge array of other essential tasks.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8340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4B0E-2977-4893-AC4B-6D9BFD1EBC2E}"/>
              </a:ext>
            </a:extLst>
          </p:cNvPr>
          <p:cNvSpPr>
            <a:spLocks noGrp="1"/>
          </p:cNvSpPr>
          <p:nvPr>
            <p:ph type="title"/>
          </p:nvPr>
        </p:nvSpPr>
        <p:spPr>
          <a:xfrm>
            <a:off x="240030" y="754380"/>
            <a:ext cx="11761470" cy="1188720"/>
          </a:xfrm>
        </p:spPr>
        <p:txBody>
          <a:bodyPr>
            <a:normAutofit/>
          </a:bodyPr>
          <a:lstStyle/>
          <a:p>
            <a:pPr algn="ctr"/>
            <a:r>
              <a:rPr lang="en-US" dirty="0">
                <a:solidFill>
                  <a:schemeClr val="bg1"/>
                </a:solidFill>
                <a:latin typeface="Arial" panose="020B0604020202020204" pitchFamily="34" charset="0"/>
                <a:cs typeface="Arial" panose="020B0604020202020204" pitchFamily="34" charset="0"/>
              </a:rPr>
              <a:t>Topics to be covered</a:t>
            </a:r>
          </a:p>
        </p:txBody>
      </p:sp>
      <p:sp>
        <p:nvSpPr>
          <p:cNvPr id="3" name="Content Placeholder 2">
            <a:extLst>
              <a:ext uri="{FF2B5EF4-FFF2-40B4-BE49-F238E27FC236}">
                <a16:creationId xmlns:a16="http://schemas.microsoft.com/office/drawing/2014/main" id="{B46AC7C2-40E4-414D-8695-75EC074A0D47}"/>
              </a:ext>
            </a:extLst>
          </p:cNvPr>
          <p:cNvSpPr>
            <a:spLocks noGrp="1"/>
          </p:cNvSpPr>
          <p:nvPr>
            <p:ph idx="1"/>
          </p:nvPr>
        </p:nvSpPr>
        <p:spPr>
          <a:xfrm>
            <a:off x="240030" y="2148841"/>
            <a:ext cx="11761470" cy="3829050"/>
          </a:xfrm>
        </p:spPr>
        <p:txBody>
          <a:bodyPr/>
          <a:lstStyle/>
          <a:p>
            <a:r>
              <a:rPr lang="en-US" dirty="0" smtClean="0">
                <a:latin typeface="Arial" panose="020B0604020202020204" pitchFamily="34" charset="0"/>
                <a:cs typeface="Arial" panose="020B0604020202020204" pitchFamily="34" charset="0"/>
              </a:rPr>
              <a:t>Answering and Making Telephone Calls</a:t>
            </a:r>
          </a:p>
          <a:p>
            <a:r>
              <a:rPr lang="en-US" dirty="0" smtClean="0">
                <a:latin typeface="Arial" panose="020B0604020202020204" pitchFamily="34" charset="0"/>
                <a:cs typeface="Arial" panose="020B0604020202020204" pitchFamily="34" charset="0"/>
              </a:rPr>
              <a:t>Email Handling </a:t>
            </a:r>
          </a:p>
          <a:p>
            <a:r>
              <a:rPr lang="en-US" dirty="0" smtClean="0">
                <a:latin typeface="Arial" panose="020B0604020202020204" pitchFamily="34" charset="0"/>
                <a:cs typeface="Arial" panose="020B0604020202020204" pitchFamily="34" charset="0"/>
              </a:rPr>
              <a:t>File Sharing</a:t>
            </a:r>
          </a:p>
          <a:p>
            <a:r>
              <a:rPr lang="en-US" dirty="0" smtClean="0">
                <a:latin typeface="Arial" panose="020B0604020202020204" pitchFamily="34" charset="0"/>
                <a:cs typeface="Arial" panose="020B0604020202020204" pitchFamily="34" charset="0"/>
              </a:rPr>
              <a:t>Document Recording and Filing</a:t>
            </a:r>
          </a:p>
          <a:p>
            <a:r>
              <a:rPr lang="en-US" dirty="0" smtClean="0">
                <a:latin typeface="Arial" panose="020B0604020202020204" pitchFamily="34" charset="0"/>
                <a:cs typeface="Arial" panose="020B0604020202020204" pitchFamily="34" charset="0"/>
              </a:rPr>
              <a:t>Document </a:t>
            </a:r>
            <a:r>
              <a:rPr lang="en-US" dirty="0" smtClean="0">
                <a:latin typeface="Arial" panose="020B0604020202020204" pitchFamily="34" charset="0"/>
                <a:cs typeface="Arial" panose="020B0604020202020204" pitchFamily="34" charset="0"/>
              </a:rPr>
              <a:t>Formatting</a:t>
            </a:r>
          </a:p>
          <a:p>
            <a:r>
              <a:rPr lang="en-US" dirty="0" smtClean="0">
                <a:latin typeface="Arial" panose="020B0604020202020204" pitchFamily="34" charset="0"/>
                <a:cs typeface="Arial" panose="020B0604020202020204" pitchFamily="34" charset="0"/>
              </a:rPr>
              <a:t>Question and Answer</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778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4B0E-2977-4893-AC4B-6D9BFD1EBC2E}"/>
              </a:ext>
            </a:extLst>
          </p:cNvPr>
          <p:cNvSpPr>
            <a:spLocks noGrp="1"/>
          </p:cNvSpPr>
          <p:nvPr>
            <p:ph type="title"/>
          </p:nvPr>
        </p:nvSpPr>
        <p:spPr>
          <a:xfrm>
            <a:off x="240030" y="754380"/>
            <a:ext cx="11761470" cy="1188720"/>
          </a:xfrm>
        </p:spPr>
        <p:txBody>
          <a:bodyPr>
            <a:normAutofit/>
          </a:bodyPr>
          <a:lstStyle/>
          <a:p>
            <a:pPr algn="ctr"/>
            <a:r>
              <a:rPr lang="en-US" dirty="0" smtClean="0">
                <a:solidFill>
                  <a:schemeClr val="bg1"/>
                </a:solidFill>
                <a:latin typeface="Arial" panose="020B0604020202020204" pitchFamily="34" charset="0"/>
                <a:cs typeface="Arial" panose="020B0604020202020204" pitchFamily="34" charset="0"/>
              </a:rPr>
              <a:t>Telephone Tips (Answering and Making Calls)</a:t>
            </a:r>
            <a:endParaRPr lang="en-US"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6AC7C2-40E4-414D-8695-75EC074A0D47}"/>
              </a:ext>
            </a:extLst>
          </p:cNvPr>
          <p:cNvSpPr>
            <a:spLocks noGrp="1"/>
          </p:cNvSpPr>
          <p:nvPr>
            <p:ph idx="1"/>
          </p:nvPr>
        </p:nvSpPr>
        <p:spPr>
          <a:xfrm>
            <a:off x="240030" y="2148841"/>
            <a:ext cx="11761470" cy="3829050"/>
          </a:xfrm>
        </p:spPr>
        <p:txBody>
          <a:bodyPr>
            <a:normAutofit/>
          </a:bodyPr>
          <a:lstStyle/>
          <a:p>
            <a:pPr algn="just"/>
            <a:r>
              <a:rPr lang="en-US" dirty="0">
                <a:latin typeface="Arial" panose="020B0604020202020204" pitchFamily="34" charset="0"/>
                <a:cs typeface="Arial" panose="020B0604020202020204" pitchFamily="34" charset="0"/>
              </a:rPr>
              <a:t>Speak </a:t>
            </a:r>
            <a:r>
              <a:rPr lang="en-US" dirty="0" smtClean="0">
                <a:latin typeface="Arial" panose="020B0604020202020204" pitchFamily="34" charset="0"/>
                <a:cs typeface="Arial" panose="020B0604020202020204" pitchFamily="34" charset="0"/>
              </a:rPr>
              <a:t>clearly. They cannot see your face or body language. Therefore, taking the time to speak clearly, slowly and in a cheerful, professional voice is very important.</a:t>
            </a:r>
          </a:p>
          <a:p>
            <a:pPr algn="just"/>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Use </a:t>
            </a:r>
            <a:r>
              <a:rPr lang="en-US" dirty="0">
                <a:latin typeface="Arial" panose="020B0604020202020204" pitchFamily="34" charset="0"/>
                <a:cs typeface="Arial" panose="020B0604020202020204" pitchFamily="34" charset="0"/>
              </a:rPr>
              <a:t>your normal tone of voice when answering a call. If you have a tendency to speak loud or shout, avoid doing so on the telephone</a:t>
            </a:r>
            <a:r>
              <a:rPr lang="en-US" dirty="0" smtClean="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marL="514350" indent="-514350" algn="just">
              <a:buFont typeface="+mj-lt"/>
              <a:buAutoNum type="arabicPeriod"/>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1034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4B0E-2977-4893-AC4B-6D9BFD1EBC2E}"/>
              </a:ext>
            </a:extLst>
          </p:cNvPr>
          <p:cNvSpPr>
            <a:spLocks noGrp="1"/>
          </p:cNvSpPr>
          <p:nvPr>
            <p:ph type="title"/>
          </p:nvPr>
        </p:nvSpPr>
        <p:spPr>
          <a:xfrm>
            <a:off x="240030" y="754380"/>
            <a:ext cx="11761470" cy="1188720"/>
          </a:xfrm>
        </p:spPr>
        <p:txBody>
          <a:bodyPr>
            <a:normAutofit/>
          </a:bodyPr>
          <a:lstStyle/>
          <a:p>
            <a:pPr algn="ctr"/>
            <a:r>
              <a:rPr lang="en-US" dirty="0" smtClean="0">
                <a:solidFill>
                  <a:schemeClr val="bg1"/>
                </a:solidFill>
                <a:latin typeface="Arial" panose="020B0604020202020204" pitchFamily="34" charset="0"/>
                <a:cs typeface="Arial" panose="020B0604020202020204" pitchFamily="34" charset="0"/>
              </a:rPr>
              <a:t>Telephone (</a:t>
            </a:r>
            <a:r>
              <a:rPr lang="en-US" dirty="0">
                <a:solidFill>
                  <a:schemeClr val="bg1"/>
                </a:solidFill>
                <a:latin typeface="Arial" panose="020B0604020202020204" pitchFamily="34" charset="0"/>
                <a:cs typeface="Arial" panose="020B0604020202020204" pitchFamily="34" charset="0"/>
              </a:rPr>
              <a:t>Answering and Making Calls)</a:t>
            </a:r>
          </a:p>
        </p:txBody>
      </p:sp>
      <p:sp>
        <p:nvSpPr>
          <p:cNvPr id="3" name="Content Placeholder 2">
            <a:extLst>
              <a:ext uri="{FF2B5EF4-FFF2-40B4-BE49-F238E27FC236}">
                <a16:creationId xmlns:a16="http://schemas.microsoft.com/office/drawing/2014/main" id="{B46AC7C2-40E4-414D-8695-75EC074A0D47}"/>
              </a:ext>
            </a:extLst>
          </p:cNvPr>
          <p:cNvSpPr>
            <a:spLocks noGrp="1"/>
          </p:cNvSpPr>
          <p:nvPr>
            <p:ph idx="1"/>
          </p:nvPr>
        </p:nvSpPr>
        <p:spPr>
          <a:xfrm>
            <a:off x="240030" y="2148841"/>
            <a:ext cx="11761470" cy="3829050"/>
          </a:xfrm>
        </p:spPr>
        <p:txBody>
          <a:bodyPr>
            <a:normAutofit/>
          </a:bodyPr>
          <a:lstStyle/>
          <a:p>
            <a:pPr algn="just"/>
            <a:r>
              <a:rPr lang="en-US" dirty="0">
                <a:latin typeface="Arial" panose="020B0604020202020204" pitchFamily="34" charset="0"/>
                <a:cs typeface="Arial" panose="020B0604020202020204" pitchFamily="34" charset="0"/>
              </a:rPr>
              <a:t>Do not eat or drink while you are on </a:t>
            </a:r>
            <a:r>
              <a:rPr lang="en-US" dirty="0" smtClean="0">
                <a:latin typeface="Arial" panose="020B0604020202020204" pitchFamily="34" charset="0"/>
                <a:cs typeface="Arial" panose="020B0604020202020204" pitchFamily="34" charset="0"/>
              </a:rPr>
              <a:t>telephone.</a:t>
            </a:r>
          </a:p>
          <a:p>
            <a:pPr algn="just"/>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Do </a:t>
            </a:r>
            <a:r>
              <a:rPr lang="en-US" dirty="0">
                <a:latin typeface="Arial" panose="020B0604020202020204" pitchFamily="34" charset="0"/>
                <a:cs typeface="Arial" panose="020B0604020202020204" pitchFamily="34" charset="0"/>
              </a:rPr>
              <a:t>not use slang words or Poor Language. Respond clearly with “yes” or “no” when speaking. Never use swear words</a:t>
            </a:r>
            <a:r>
              <a:rPr lang="en-US" dirty="0" smtClean="0">
                <a:latin typeface="Arial" panose="020B0604020202020204" pitchFamily="34" charset="0"/>
                <a:cs typeface="Arial" panose="020B0604020202020204" pitchFamily="34" charset="0"/>
              </a:rPr>
              <a:t>.</a:t>
            </a:r>
          </a:p>
          <a:p>
            <a:pPr algn="just"/>
            <a:endParaRPr lang="en-US" dirty="0" smtClean="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Address the Caller Properly by his or her title. (i.e. Good morning Dr. Sami, Good afternoon Dr. Abdullah This is (Name of Department or Office</a:t>
            </a:r>
            <a:r>
              <a:rPr lang="en-US" dirty="0" smtClean="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marL="514350" indent="-514350" algn="just">
              <a:buFont typeface="+mj-lt"/>
              <a:buAutoNum type="arabicPeriod"/>
            </a:pPr>
            <a:endParaRPr 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7831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4B0E-2977-4893-AC4B-6D9BFD1EBC2E}"/>
              </a:ext>
            </a:extLst>
          </p:cNvPr>
          <p:cNvSpPr>
            <a:spLocks noGrp="1"/>
          </p:cNvSpPr>
          <p:nvPr>
            <p:ph type="title"/>
          </p:nvPr>
        </p:nvSpPr>
        <p:spPr>
          <a:xfrm>
            <a:off x="240030" y="754380"/>
            <a:ext cx="11761470" cy="1188720"/>
          </a:xfrm>
        </p:spPr>
        <p:txBody>
          <a:bodyPr>
            <a:normAutofit/>
          </a:bodyPr>
          <a:lstStyle/>
          <a:p>
            <a:pPr algn="ctr"/>
            <a:r>
              <a:rPr lang="en-US" dirty="0" smtClean="0">
                <a:solidFill>
                  <a:schemeClr val="bg1"/>
                </a:solidFill>
                <a:latin typeface="Arial" panose="020B0604020202020204" pitchFamily="34" charset="0"/>
                <a:cs typeface="Arial" panose="020B0604020202020204" pitchFamily="34" charset="0"/>
              </a:rPr>
              <a:t>Telephone (</a:t>
            </a:r>
            <a:r>
              <a:rPr lang="en-US" dirty="0">
                <a:solidFill>
                  <a:schemeClr val="bg1"/>
                </a:solidFill>
                <a:latin typeface="Arial" panose="020B0604020202020204" pitchFamily="34" charset="0"/>
                <a:cs typeface="Arial" panose="020B0604020202020204" pitchFamily="34" charset="0"/>
              </a:rPr>
              <a:t>Answering and Making Calls)</a:t>
            </a:r>
          </a:p>
        </p:txBody>
      </p:sp>
      <p:sp>
        <p:nvSpPr>
          <p:cNvPr id="3" name="Content Placeholder 2">
            <a:extLst>
              <a:ext uri="{FF2B5EF4-FFF2-40B4-BE49-F238E27FC236}">
                <a16:creationId xmlns:a16="http://schemas.microsoft.com/office/drawing/2014/main" id="{B46AC7C2-40E4-414D-8695-75EC074A0D47}"/>
              </a:ext>
            </a:extLst>
          </p:cNvPr>
          <p:cNvSpPr>
            <a:spLocks noGrp="1"/>
          </p:cNvSpPr>
          <p:nvPr>
            <p:ph idx="1"/>
          </p:nvPr>
        </p:nvSpPr>
        <p:spPr>
          <a:xfrm>
            <a:off x="240030" y="2148841"/>
            <a:ext cx="11761470" cy="3829050"/>
          </a:xfrm>
        </p:spPr>
        <p:txBody>
          <a:bodyPr>
            <a:normAutofit lnSpcReduction="10000"/>
          </a:bodyPr>
          <a:lstStyle/>
          <a:p>
            <a:pPr marL="0" indent="0" algn="just">
              <a:buNone/>
            </a:pPr>
            <a:endParaRPr lang="en-US" sz="14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Listen to the Caller and what they have to say. The ability to listen is a problem in general but it is very important to listen to what the caller has to say. It is always a good habit to repeat the information back to the </a:t>
            </a:r>
            <a:r>
              <a:rPr lang="en-US" dirty="0" smtClean="0">
                <a:latin typeface="Arial" panose="020B0604020202020204" pitchFamily="34" charset="0"/>
                <a:cs typeface="Arial" panose="020B0604020202020204" pitchFamily="34" charset="0"/>
              </a:rPr>
              <a:t>other end </a:t>
            </a:r>
            <a:r>
              <a:rPr lang="en-US" dirty="0">
                <a:latin typeface="Arial" panose="020B0604020202020204" pitchFamily="34" charset="0"/>
                <a:cs typeface="Arial" panose="020B0604020202020204" pitchFamily="34" charset="0"/>
              </a:rPr>
              <a:t>when you are taking a message. Verify that you have heard and </a:t>
            </a:r>
            <a:r>
              <a:rPr lang="en-US" dirty="0" smtClean="0">
                <a:latin typeface="Arial" panose="020B0604020202020204" pitchFamily="34" charset="0"/>
                <a:cs typeface="Arial" panose="020B0604020202020204" pitchFamily="34" charset="0"/>
              </a:rPr>
              <a:t>understand </a:t>
            </a:r>
            <a:r>
              <a:rPr lang="en-US" dirty="0">
                <a:latin typeface="Arial" panose="020B0604020202020204" pitchFamily="34" charset="0"/>
                <a:cs typeface="Arial" panose="020B0604020202020204" pitchFamily="34" charset="0"/>
              </a:rPr>
              <a:t>the message accurately</a:t>
            </a:r>
            <a:r>
              <a:rPr lang="en-US" dirty="0" smtClean="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Be patient and helpful. If a caller is upset, listen to what they have to say and then refer them to the appropriate resource. Never snap back or act rude to the caller.</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234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4B0E-2977-4893-AC4B-6D9BFD1EBC2E}"/>
              </a:ext>
            </a:extLst>
          </p:cNvPr>
          <p:cNvSpPr>
            <a:spLocks noGrp="1"/>
          </p:cNvSpPr>
          <p:nvPr>
            <p:ph type="title"/>
          </p:nvPr>
        </p:nvSpPr>
        <p:spPr>
          <a:xfrm>
            <a:off x="240030" y="754380"/>
            <a:ext cx="11761470" cy="1188720"/>
          </a:xfrm>
        </p:spPr>
        <p:txBody>
          <a:bodyPr>
            <a:normAutofit/>
          </a:bodyPr>
          <a:lstStyle/>
          <a:p>
            <a:pPr algn="ctr"/>
            <a:r>
              <a:rPr lang="en-US" dirty="0" smtClean="0">
                <a:solidFill>
                  <a:schemeClr val="bg1"/>
                </a:solidFill>
                <a:latin typeface="Arial" panose="020B0604020202020204" pitchFamily="34" charset="0"/>
                <a:cs typeface="Arial" panose="020B0604020202020204" pitchFamily="34" charset="0"/>
              </a:rPr>
              <a:t>Telephone (</a:t>
            </a:r>
            <a:r>
              <a:rPr lang="en-US" dirty="0">
                <a:solidFill>
                  <a:schemeClr val="bg1"/>
                </a:solidFill>
                <a:latin typeface="Arial" panose="020B0604020202020204" pitchFamily="34" charset="0"/>
                <a:cs typeface="Arial" panose="020B0604020202020204" pitchFamily="34" charset="0"/>
              </a:rPr>
              <a:t>Answering and Making Calls)</a:t>
            </a:r>
          </a:p>
        </p:txBody>
      </p:sp>
      <p:sp>
        <p:nvSpPr>
          <p:cNvPr id="3" name="Content Placeholder 2">
            <a:extLst>
              <a:ext uri="{FF2B5EF4-FFF2-40B4-BE49-F238E27FC236}">
                <a16:creationId xmlns:a16="http://schemas.microsoft.com/office/drawing/2014/main" id="{B46AC7C2-40E4-414D-8695-75EC074A0D47}"/>
              </a:ext>
            </a:extLst>
          </p:cNvPr>
          <p:cNvSpPr>
            <a:spLocks noGrp="1"/>
          </p:cNvSpPr>
          <p:nvPr>
            <p:ph idx="1"/>
          </p:nvPr>
        </p:nvSpPr>
        <p:spPr>
          <a:xfrm>
            <a:off x="240030" y="2148841"/>
            <a:ext cx="11761470" cy="3829050"/>
          </a:xfrm>
        </p:spPr>
        <p:txBody>
          <a:bodyPr>
            <a:normAutofit/>
          </a:bodyPr>
          <a:lstStyle/>
          <a:p>
            <a:pPr algn="just"/>
            <a:r>
              <a:rPr lang="en-US" dirty="0" smtClean="0">
                <a:latin typeface="Arial" panose="020B0604020202020204" pitchFamily="34" charset="0"/>
                <a:cs typeface="Arial" panose="020B0604020202020204" pitchFamily="34" charset="0"/>
              </a:rPr>
              <a:t>Always </a:t>
            </a:r>
            <a:r>
              <a:rPr lang="en-US" dirty="0">
                <a:latin typeface="Arial" panose="020B0604020202020204" pitchFamily="34" charset="0"/>
                <a:cs typeface="Arial" panose="020B0604020202020204" pitchFamily="34" charset="0"/>
              </a:rPr>
              <a:t>focus on the call. Try not to get distracted by people around you. If someone tries to interrupt you while you are on a call, politely remind them that you are on a customer call and that you will be with them as soon as you are </a:t>
            </a:r>
            <a:r>
              <a:rPr lang="en-US" dirty="0" smtClean="0">
                <a:latin typeface="Arial" panose="020B0604020202020204" pitchFamily="34" charset="0"/>
                <a:cs typeface="Arial" panose="020B0604020202020204" pitchFamily="34" charset="0"/>
              </a:rPr>
              <a:t>finished.</a:t>
            </a:r>
          </a:p>
          <a:p>
            <a:pPr algn="just"/>
            <a:endParaRPr lang="en-US" dirty="0" smtClean="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Answering Outside Calls. These are students, parents or even companies forwarded from our reception. Listen to them and try to solve their problem if not, forward the calls to the right resource person. Address them as Sir/</a:t>
            </a:r>
            <a:r>
              <a:rPr lang="en-US" dirty="0" err="1" smtClean="0">
                <a:latin typeface="Arial" panose="020B0604020202020204" pitchFamily="34" charset="0"/>
                <a:cs typeface="Arial" panose="020B0604020202020204" pitchFamily="34" charset="0"/>
              </a:rPr>
              <a:t>Maam</a:t>
            </a:r>
            <a:r>
              <a:rPr lang="en-US" dirty="0" smtClean="0">
                <a:latin typeface="Arial" panose="020B0604020202020204" pitchFamily="34" charset="0"/>
                <a:cs typeface="Arial" panose="020B0604020202020204" pitchFamily="34" charset="0"/>
              </a:rPr>
              <a:t>/Madam, depends on situation.</a:t>
            </a:r>
          </a:p>
        </p:txBody>
      </p:sp>
    </p:spTree>
    <p:extLst>
      <p:ext uri="{BB962C8B-B14F-4D97-AF65-F5344CB8AC3E}">
        <p14:creationId xmlns:p14="http://schemas.microsoft.com/office/powerpoint/2010/main" val="1149756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4B0E-2977-4893-AC4B-6D9BFD1EBC2E}"/>
              </a:ext>
            </a:extLst>
          </p:cNvPr>
          <p:cNvSpPr>
            <a:spLocks noGrp="1"/>
          </p:cNvSpPr>
          <p:nvPr>
            <p:ph type="title"/>
          </p:nvPr>
        </p:nvSpPr>
        <p:spPr>
          <a:xfrm>
            <a:off x="240030" y="754380"/>
            <a:ext cx="11761470" cy="1188720"/>
          </a:xfrm>
        </p:spPr>
        <p:txBody>
          <a:bodyPr>
            <a:normAutofit/>
          </a:bodyPr>
          <a:lstStyle/>
          <a:p>
            <a:pPr algn="ctr"/>
            <a:r>
              <a:rPr lang="en-US" dirty="0" smtClean="0">
                <a:solidFill>
                  <a:schemeClr val="bg1"/>
                </a:solidFill>
                <a:latin typeface="Arial" panose="020B0604020202020204" pitchFamily="34" charset="0"/>
                <a:cs typeface="Arial" panose="020B0604020202020204" pitchFamily="34" charset="0"/>
              </a:rPr>
              <a:t>Telephone (Answering </a:t>
            </a:r>
            <a:r>
              <a:rPr lang="en-US" dirty="0">
                <a:solidFill>
                  <a:schemeClr val="bg1"/>
                </a:solidFill>
                <a:latin typeface="Arial" panose="020B0604020202020204" pitchFamily="34" charset="0"/>
                <a:cs typeface="Arial" panose="020B0604020202020204" pitchFamily="34" charset="0"/>
              </a:rPr>
              <a:t>and Making Calls)</a:t>
            </a:r>
          </a:p>
        </p:txBody>
      </p:sp>
      <p:sp>
        <p:nvSpPr>
          <p:cNvPr id="3" name="Content Placeholder 2">
            <a:extLst>
              <a:ext uri="{FF2B5EF4-FFF2-40B4-BE49-F238E27FC236}">
                <a16:creationId xmlns:a16="http://schemas.microsoft.com/office/drawing/2014/main" id="{B46AC7C2-40E4-414D-8695-75EC074A0D47}"/>
              </a:ext>
            </a:extLst>
          </p:cNvPr>
          <p:cNvSpPr>
            <a:spLocks noGrp="1"/>
          </p:cNvSpPr>
          <p:nvPr>
            <p:ph idx="1"/>
          </p:nvPr>
        </p:nvSpPr>
        <p:spPr>
          <a:xfrm>
            <a:off x="240030" y="2148841"/>
            <a:ext cx="11761470" cy="3829050"/>
          </a:xfrm>
        </p:spPr>
        <p:txBody>
          <a:bodyPr>
            <a:normAutofit lnSpcReduction="10000"/>
          </a:bodyPr>
          <a:lstStyle/>
          <a:p>
            <a:pPr algn="just"/>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calling a </a:t>
            </a:r>
            <a:r>
              <a:rPr lang="en-US" dirty="0" smtClean="0">
                <a:latin typeface="Arial" panose="020B0604020202020204" pitchFamily="34" charset="0"/>
                <a:cs typeface="Arial" panose="020B0604020202020204" pitchFamily="34" charset="0"/>
              </a:rPr>
              <a:t>Doctor or Students, always </a:t>
            </a:r>
            <a:r>
              <a:rPr lang="en-US" dirty="0">
                <a:latin typeface="Arial" panose="020B0604020202020204" pitchFamily="34" charset="0"/>
                <a:cs typeface="Arial" panose="020B0604020202020204" pitchFamily="34" charset="0"/>
              </a:rPr>
              <a:t>identify yourself properly by providing your name, </a:t>
            </a:r>
            <a:r>
              <a:rPr lang="en-US" dirty="0" smtClean="0">
                <a:latin typeface="Arial" panose="020B0604020202020204" pitchFamily="34" charset="0"/>
                <a:cs typeface="Arial" panose="020B0604020202020204" pitchFamily="34" charset="0"/>
              </a:rPr>
              <a:t>department or office and college name(When calling outside) </a:t>
            </a:r>
          </a:p>
          <a:p>
            <a:pPr marL="0" indent="0" algn="just">
              <a:buNone/>
            </a:pPr>
            <a:r>
              <a:rPr lang="en-US" b="1" dirty="0" smtClean="0">
                <a:latin typeface="Arial" panose="020B0604020202020204" pitchFamily="34" charset="0"/>
                <a:cs typeface="Arial" panose="020B0604020202020204" pitchFamily="34" charset="0"/>
              </a:rPr>
              <a:t>Example</a:t>
            </a:r>
            <a:r>
              <a:rPr lang="en-US" dirty="0" smtClean="0">
                <a:latin typeface="Arial" panose="020B0604020202020204" pitchFamily="34" charset="0"/>
                <a:cs typeface="Arial" panose="020B0604020202020204" pitchFamily="34" charset="0"/>
              </a:rPr>
              <a:t>: </a:t>
            </a:r>
          </a:p>
          <a:p>
            <a:pPr marL="0" indent="0" algn="just">
              <a:buNone/>
            </a:pPr>
            <a:r>
              <a:rPr lang="en-US" b="1" dirty="0" smtClean="0">
                <a:latin typeface="Arial" panose="020B0604020202020204" pitchFamily="34" charset="0"/>
                <a:cs typeface="Arial" panose="020B0604020202020204" pitchFamily="34" charset="0"/>
              </a:rPr>
              <a:t>Internal Calls </a:t>
            </a:r>
            <a:r>
              <a:rPr lang="en-US" dirty="0" smtClean="0">
                <a:latin typeface="Arial" panose="020B0604020202020204" pitchFamily="34" charset="0"/>
                <a:cs typeface="Arial" panose="020B0604020202020204" pitchFamily="34" charset="0"/>
              </a:rPr>
              <a:t>- Good Morning Dr. Sami, this is Ms. Carol from Female Vice Dean Office.</a:t>
            </a:r>
          </a:p>
          <a:p>
            <a:pPr marL="0" indent="0" algn="just">
              <a:buNone/>
            </a:pPr>
            <a:r>
              <a:rPr lang="en-US" b="1" dirty="0" smtClean="0">
                <a:latin typeface="Arial" panose="020B0604020202020204" pitchFamily="34" charset="0"/>
                <a:cs typeface="Arial" panose="020B0604020202020204" pitchFamily="34" charset="0"/>
              </a:rPr>
              <a:t>External Calls </a:t>
            </a:r>
            <a:r>
              <a:rPr lang="en-US" dirty="0" smtClean="0">
                <a:latin typeface="Arial" panose="020B0604020202020204" pitchFamily="34" charset="0"/>
                <a:cs typeface="Arial" panose="020B0604020202020204" pitchFamily="34" charset="0"/>
              </a:rPr>
              <a:t>-</a:t>
            </a:r>
            <a:r>
              <a:rPr lang="en-US" b="1"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“Good Afternoon Mr. Abdullah, (Name of Parents or Students) this is Ms. Denver from </a:t>
            </a:r>
            <a:r>
              <a:rPr lang="en-US" dirty="0" err="1" smtClean="0">
                <a:latin typeface="Arial" panose="020B0604020202020204" pitchFamily="34" charset="0"/>
                <a:cs typeface="Arial" panose="020B0604020202020204" pitchFamily="34" charset="0"/>
              </a:rPr>
              <a:t>Inaya</a:t>
            </a:r>
            <a:r>
              <a:rPr lang="en-US" dirty="0" smtClean="0">
                <a:latin typeface="Arial" panose="020B0604020202020204" pitchFamily="34" charset="0"/>
                <a:cs typeface="Arial" panose="020B0604020202020204" pitchFamily="34" charset="0"/>
              </a:rPr>
              <a:t> Medical Colleges (Insert Department).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47030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84B0E-2977-4893-AC4B-6D9BFD1EBC2E}"/>
              </a:ext>
            </a:extLst>
          </p:cNvPr>
          <p:cNvSpPr>
            <a:spLocks noGrp="1"/>
          </p:cNvSpPr>
          <p:nvPr>
            <p:ph type="title"/>
          </p:nvPr>
        </p:nvSpPr>
        <p:spPr>
          <a:xfrm>
            <a:off x="240030" y="754380"/>
            <a:ext cx="11761470" cy="1188720"/>
          </a:xfrm>
        </p:spPr>
        <p:txBody>
          <a:bodyPr>
            <a:normAutofit/>
          </a:bodyPr>
          <a:lstStyle/>
          <a:p>
            <a:pPr algn="ctr"/>
            <a:r>
              <a:rPr lang="en-US" dirty="0">
                <a:solidFill>
                  <a:schemeClr val="bg1"/>
                </a:solidFill>
                <a:latin typeface="Arial" panose="020B0604020202020204" pitchFamily="34" charset="0"/>
                <a:cs typeface="Arial" panose="020B0604020202020204" pitchFamily="34" charset="0"/>
              </a:rPr>
              <a:t>Email </a:t>
            </a:r>
            <a:r>
              <a:rPr lang="en-US" dirty="0" smtClean="0">
                <a:solidFill>
                  <a:schemeClr val="bg1"/>
                </a:solidFill>
                <a:latin typeface="Arial" panose="020B0604020202020204" pitchFamily="34" charset="0"/>
                <a:cs typeface="Arial" panose="020B0604020202020204" pitchFamily="34" charset="0"/>
              </a:rPr>
              <a:t>Handling</a:t>
            </a:r>
            <a:endParaRPr lang="en-US" dirty="0">
              <a:solidFill>
                <a:schemeClr val="bg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46AC7C2-40E4-414D-8695-75EC074A0D47}"/>
              </a:ext>
            </a:extLst>
          </p:cNvPr>
          <p:cNvSpPr>
            <a:spLocks noGrp="1"/>
          </p:cNvSpPr>
          <p:nvPr>
            <p:ph idx="1"/>
          </p:nvPr>
        </p:nvSpPr>
        <p:spPr>
          <a:xfrm>
            <a:off x="240030" y="2148841"/>
            <a:ext cx="11761470" cy="3829050"/>
          </a:xfrm>
        </p:spPr>
        <p:txBody>
          <a:bodyPr>
            <a:normAutofit/>
          </a:bodyPr>
          <a:lstStyle/>
          <a:p>
            <a:pPr marL="0" indent="0" algn="just">
              <a:buNone/>
            </a:pPr>
            <a:r>
              <a:rPr lang="en-US" dirty="0" smtClean="0">
                <a:latin typeface="Arial" panose="020B0604020202020204" pitchFamily="34" charset="0"/>
                <a:cs typeface="Arial" panose="020B0604020202020204" pitchFamily="34" charset="0"/>
              </a:rPr>
              <a:t>Managing Department or your Email is very important of being a secretary.</a:t>
            </a:r>
          </a:p>
          <a:p>
            <a:pPr algn="just"/>
            <a:r>
              <a:rPr lang="en-US" dirty="0">
                <a:latin typeface="Arial" panose="020B0604020202020204" pitchFamily="34" charset="0"/>
                <a:cs typeface="Arial" panose="020B0604020202020204" pitchFamily="34" charset="0"/>
              </a:rPr>
              <a:t>Check </a:t>
            </a:r>
            <a:r>
              <a:rPr lang="en-US" dirty="0" smtClean="0">
                <a:latin typeface="Arial" panose="020B0604020202020204" pitchFamily="34" charset="0"/>
                <a:cs typeface="Arial" panose="020B0604020202020204" pitchFamily="34" charset="0"/>
              </a:rPr>
              <a:t>your </a:t>
            </a:r>
            <a:r>
              <a:rPr lang="en-US" dirty="0">
                <a:latin typeface="Arial" panose="020B0604020202020204" pitchFamily="34" charset="0"/>
                <a:cs typeface="Arial" panose="020B0604020202020204" pitchFamily="34" charset="0"/>
              </a:rPr>
              <a:t>emails at the beginning of every day to review what has come </a:t>
            </a:r>
            <a:r>
              <a:rPr lang="en-US" dirty="0" smtClean="0">
                <a:latin typeface="Arial" panose="020B0604020202020204" pitchFamily="34" charset="0"/>
                <a:cs typeface="Arial" panose="020B0604020202020204" pitchFamily="34" charset="0"/>
              </a:rPr>
              <a:t>overnight</a:t>
            </a:r>
            <a:r>
              <a:rPr lang="en-US" dirty="0">
                <a:latin typeface="Arial" panose="020B0604020202020204" pitchFamily="34" charset="0"/>
                <a:cs typeface="Arial" panose="020B0604020202020204" pitchFamily="34" charset="0"/>
              </a:rPr>
              <a:t>. Action emails as appropriate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4335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525</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Being an Office Secretary in IMC</vt:lpstr>
      <vt:lpstr>Secretary Brief Description</vt:lpstr>
      <vt:lpstr>Topics to be covered</vt:lpstr>
      <vt:lpstr>Telephone Tips (Answering and Making Calls)</vt:lpstr>
      <vt:lpstr>Telephone (Answering and Making Calls)</vt:lpstr>
      <vt:lpstr>Telephone (Answering and Making Calls)</vt:lpstr>
      <vt:lpstr>Telephone (Answering and Making Calls)</vt:lpstr>
      <vt:lpstr>Telephone (Answering and Making Calls)</vt:lpstr>
      <vt:lpstr>Email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nicolas</dc:creator>
  <cp:lastModifiedBy>Crisanto Miguel Yuson Nicolas</cp:lastModifiedBy>
  <cp:revision>19</cp:revision>
  <dcterms:created xsi:type="dcterms:W3CDTF">2019-10-14T20:52:11Z</dcterms:created>
  <dcterms:modified xsi:type="dcterms:W3CDTF">2019-10-15T10:48:32Z</dcterms:modified>
</cp:coreProperties>
</file>