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349" r:id="rId3"/>
    <p:sldId id="272" r:id="rId4"/>
    <p:sldId id="259" r:id="rId5"/>
    <p:sldId id="351" r:id="rId6"/>
    <p:sldId id="266" r:id="rId7"/>
    <p:sldId id="352" r:id="rId8"/>
    <p:sldId id="353" r:id="rId9"/>
    <p:sldId id="279" r:id="rId10"/>
    <p:sldId id="288" r:id="rId11"/>
    <p:sldId id="268" r:id="rId12"/>
    <p:sldId id="354" r:id="rId13"/>
    <p:sldId id="355" r:id="rId14"/>
    <p:sldId id="356" r:id="rId15"/>
    <p:sldId id="274" r:id="rId16"/>
    <p:sldId id="264" r:id="rId17"/>
    <p:sldId id="365" r:id="rId18"/>
    <p:sldId id="366" r:id="rId19"/>
    <p:sldId id="367" r:id="rId20"/>
    <p:sldId id="368" r:id="rId21"/>
    <p:sldId id="369" r:id="rId22"/>
    <p:sldId id="257" r:id="rId23"/>
    <p:sldId id="360" r:id="rId24"/>
    <p:sldId id="361" r:id="rId25"/>
    <p:sldId id="282" r:id="rId26"/>
    <p:sldId id="36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5AD1E1-DBFD-4C4A-94C2-5A19EFF3D8EF}">
  <a:tblStyle styleId="{E75AD1E1-DBFD-4C4A-94C2-5A19EFF3D8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12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6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3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61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20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5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e38dc7bb6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e38dc7bb6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4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3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58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5" r:id="rId11"/>
    <p:sldLayoutId id="2147483666" r:id="rId12"/>
    <p:sldLayoutId id="2147483671" r:id="rId13"/>
    <p:sldLayoutId id="2147483674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4"/>
          <p:cNvSpPr txBox="1">
            <a:spLocks noGrp="1"/>
          </p:cNvSpPr>
          <p:nvPr>
            <p:ph type="ctrTitle"/>
          </p:nvPr>
        </p:nvSpPr>
        <p:spPr>
          <a:xfrm>
            <a:off x="927184" y="1321981"/>
            <a:ext cx="5871813" cy="2626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SYSTEM D’ACCES SECURISE A BASE DE LA TECHNOLOGIE RFID </a:t>
            </a:r>
            <a:endParaRPr lang="en-US" sz="4000" dirty="0"/>
          </a:p>
        </p:txBody>
      </p:sp>
      <p:sp>
        <p:nvSpPr>
          <p:cNvPr id="867" name="Google Shape;867;p34"/>
          <p:cNvSpPr txBox="1">
            <a:spLocks noGrp="1"/>
          </p:cNvSpPr>
          <p:nvPr>
            <p:ph type="subTitle" idx="1"/>
          </p:nvPr>
        </p:nvSpPr>
        <p:spPr>
          <a:xfrm>
            <a:off x="2444755" y="3409354"/>
            <a:ext cx="5005500" cy="952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</a:t>
            </a:r>
            <a:r>
              <a:rPr lang="en" dirty="0"/>
              <a:t>y: </a:t>
            </a:r>
            <a:r>
              <a:rPr lang="en-US" dirty="0"/>
              <a:t> CHERAITIA Islam</a:t>
            </a:r>
          </a:p>
          <a:p>
            <a:pPr marL="0" indent="0"/>
            <a:endParaRPr dirty="0"/>
          </a:p>
        </p:txBody>
      </p:sp>
      <p:grpSp>
        <p:nvGrpSpPr>
          <p:cNvPr id="868" name="Google Shape;868;p3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9" name="Google Shape;869;p3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70" name="Google Shape;870;p3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3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3" name="Google Shape;873;p3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6" name="Google Shape;876;p3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8" name="Google Shape;878;p3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9" name="Google Shape;879;p34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2" name="Google Shape;882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5" name="Google Shape;885;p3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6" name="Google Shape;886;p3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8" name="Google Shape;898;p34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6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COMPARAISON</a:t>
            </a:r>
            <a:endParaRPr dirty="0"/>
          </a:p>
        </p:txBody>
      </p:sp>
      <p:graphicFrame>
        <p:nvGraphicFramePr>
          <p:cNvPr id="1374" name="Google Shape;1374;p66"/>
          <p:cNvGraphicFramePr/>
          <p:nvPr>
            <p:extLst>
              <p:ext uri="{D42A27DB-BD31-4B8C-83A1-F6EECF244321}">
                <p14:modId xmlns:p14="http://schemas.microsoft.com/office/powerpoint/2010/main" val="3745473333"/>
              </p:ext>
            </p:extLst>
          </p:nvPr>
        </p:nvGraphicFramePr>
        <p:xfrm>
          <a:off x="713325" y="1481852"/>
          <a:ext cx="7717499" cy="3074430"/>
        </p:xfrm>
        <a:graphic>
          <a:graphicData uri="http://schemas.openxmlformats.org/drawingml/2006/table">
            <a:tbl>
              <a:tblPr>
                <a:noFill/>
                <a:tableStyleId>{E75AD1E1-DBFD-4C4A-94C2-5A19EFF3D8EF}</a:tableStyleId>
              </a:tblPr>
              <a:tblGrid>
                <a:gridCol w="163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465637194"/>
                    </a:ext>
                  </a:extLst>
                </a:gridCol>
              </a:tblGrid>
              <a:tr h="565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TECHNOLOGIE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SECURITE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VOLUME DONNEES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COUT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DUREE DE VIE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CODE A BARRES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404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8-30 Bytes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Court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RFID ACTIVE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404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 MB</a:t>
                      </a:r>
                      <a:endParaRPr sz="1600" b="1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Tres elevé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3-5 ans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RFID PASSIVE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404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 KB</a:t>
                      </a:r>
                      <a:endParaRPr sz="1600" b="1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Moyen 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Indéfini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75695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EMPREINTE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1404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Jusqu’à 9000</a:t>
                      </a:r>
                      <a:endParaRPr sz="1600" b="1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Moyen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</a:t>
                      </a:r>
                      <a:endParaRPr sz="1600" b="1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9" name="Google Shape;1379;p66"/>
          <p:cNvSpPr/>
          <p:nvPr/>
        </p:nvSpPr>
        <p:spPr>
          <a:xfrm rot="5400000">
            <a:off x="3438667" y="2312203"/>
            <a:ext cx="189941" cy="192036"/>
          </a:xfrm>
          <a:custGeom>
            <a:avLst/>
            <a:gdLst/>
            <a:ahLst/>
            <a:cxnLst/>
            <a:rect l="l" t="t" r="r" b="b"/>
            <a:pathLst>
              <a:path w="2797" h="2828" extrusionOk="0">
                <a:moveTo>
                  <a:pt x="0" y="0"/>
                </a:moveTo>
                <a:lnTo>
                  <a:pt x="0" y="2827"/>
                </a:lnTo>
                <a:lnTo>
                  <a:pt x="2797" y="2827"/>
                </a:lnTo>
                <a:lnTo>
                  <a:pt x="2797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6C1A0A1-E984-4DC6-B1FE-000BAE70C707}"/>
              </a:ext>
            </a:extLst>
          </p:cNvPr>
          <p:cNvGrpSpPr/>
          <p:nvPr/>
        </p:nvGrpSpPr>
        <p:grpSpPr>
          <a:xfrm>
            <a:off x="2612611" y="2311146"/>
            <a:ext cx="1292047" cy="192046"/>
            <a:chOff x="2612611" y="2311146"/>
            <a:chExt cx="1292047" cy="192046"/>
          </a:xfrm>
        </p:grpSpPr>
        <p:sp>
          <p:nvSpPr>
            <p:cNvPr id="1378" name="Google Shape;1378;p66"/>
            <p:cNvSpPr/>
            <p:nvPr/>
          </p:nvSpPr>
          <p:spPr>
            <a:xfrm rot="5400000">
              <a:off x="3162611" y="2311151"/>
              <a:ext cx="192046" cy="192036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79697EB-4E0D-44FD-BEC2-20D8EEE7F6F4}"/>
                </a:ext>
              </a:extLst>
            </p:cNvPr>
            <p:cNvGrpSpPr/>
            <p:nvPr/>
          </p:nvGrpSpPr>
          <p:grpSpPr>
            <a:xfrm>
              <a:off x="2612611" y="2311146"/>
              <a:ext cx="1292047" cy="192046"/>
              <a:chOff x="2612611" y="2311146"/>
              <a:chExt cx="1292047" cy="192046"/>
            </a:xfrm>
          </p:grpSpPr>
          <p:sp>
            <p:nvSpPr>
              <p:cNvPr id="1376" name="Google Shape;1376;p66"/>
              <p:cNvSpPr/>
              <p:nvPr/>
            </p:nvSpPr>
            <p:spPr>
              <a:xfrm rot="5400000">
                <a:off x="2613658" y="2312203"/>
                <a:ext cx="189941" cy="192036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828" extrusionOk="0">
                    <a:moveTo>
                      <a:pt x="0" y="1"/>
                    </a:moveTo>
                    <a:lnTo>
                      <a:pt x="0" y="2827"/>
                    </a:lnTo>
                    <a:lnTo>
                      <a:pt x="2797" y="2827"/>
                    </a:lnTo>
                    <a:lnTo>
                      <a:pt x="2797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66"/>
              <p:cNvSpPr/>
              <p:nvPr/>
            </p:nvSpPr>
            <p:spPr>
              <a:xfrm rot="5400000">
                <a:off x="2887609" y="2311151"/>
                <a:ext cx="192046" cy="192036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28" extrusionOk="0">
                    <a:moveTo>
                      <a:pt x="1" y="0"/>
                    </a:moveTo>
                    <a:lnTo>
                      <a:pt x="1" y="2827"/>
                    </a:lnTo>
                    <a:lnTo>
                      <a:pt x="2828" y="2827"/>
                    </a:lnTo>
                    <a:lnTo>
                      <a:pt x="2828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66"/>
              <p:cNvSpPr/>
              <p:nvPr/>
            </p:nvSpPr>
            <p:spPr>
              <a:xfrm rot="5400000">
                <a:off x="3712617" y="2311151"/>
                <a:ext cx="192046" cy="192036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28" extrusionOk="0">
                    <a:moveTo>
                      <a:pt x="1" y="0"/>
                    </a:moveTo>
                    <a:lnTo>
                      <a:pt x="1" y="2827"/>
                    </a:lnTo>
                    <a:lnTo>
                      <a:pt x="2828" y="2827"/>
                    </a:lnTo>
                    <a:lnTo>
                      <a:pt x="2828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3" name="Google Shape;1393;p66"/>
          <p:cNvGrpSpPr/>
          <p:nvPr/>
        </p:nvGrpSpPr>
        <p:grpSpPr>
          <a:xfrm>
            <a:off x="2612610" y="2876146"/>
            <a:ext cx="1292048" cy="192046"/>
            <a:chOff x="7281398" y="3394957"/>
            <a:chExt cx="612577" cy="91047"/>
          </a:xfrm>
        </p:grpSpPr>
        <p:sp>
          <p:nvSpPr>
            <p:cNvPr id="1394" name="Google Shape;1394;p66"/>
            <p:cNvSpPr/>
            <p:nvPr/>
          </p:nvSpPr>
          <p:spPr>
            <a:xfrm rot="5400000">
              <a:off x="7281897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6"/>
            <p:cNvSpPr/>
            <p:nvPr/>
          </p:nvSpPr>
          <p:spPr>
            <a:xfrm rot="5400000">
              <a:off x="7411781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6"/>
            <p:cNvSpPr/>
            <p:nvPr/>
          </p:nvSpPr>
          <p:spPr>
            <a:xfrm rot="5400000">
              <a:off x="7542163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6"/>
            <p:cNvSpPr/>
            <p:nvPr/>
          </p:nvSpPr>
          <p:spPr>
            <a:xfrm rot="5400000">
              <a:off x="7673045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0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 rot="5400000">
              <a:off x="7802928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66"/>
          <p:cNvGrpSpPr/>
          <p:nvPr/>
        </p:nvGrpSpPr>
        <p:grpSpPr>
          <a:xfrm>
            <a:off x="2612610" y="3441146"/>
            <a:ext cx="1292048" cy="192046"/>
            <a:chOff x="7281398" y="3394957"/>
            <a:chExt cx="612577" cy="91047"/>
          </a:xfrm>
        </p:grpSpPr>
        <p:sp>
          <p:nvSpPr>
            <p:cNvPr id="1406" name="Google Shape;1406;p66"/>
            <p:cNvSpPr/>
            <p:nvPr/>
          </p:nvSpPr>
          <p:spPr>
            <a:xfrm rot="5400000">
              <a:off x="7281897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6"/>
            <p:cNvSpPr/>
            <p:nvPr/>
          </p:nvSpPr>
          <p:spPr>
            <a:xfrm rot="5400000">
              <a:off x="7411781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6"/>
            <p:cNvSpPr/>
            <p:nvPr/>
          </p:nvSpPr>
          <p:spPr>
            <a:xfrm rot="5400000">
              <a:off x="7542163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6"/>
            <p:cNvSpPr/>
            <p:nvPr/>
          </p:nvSpPr>
          <p:spPr>
            <a:xfrm rot="5400000">
              <a:off x="7673045" y="3395456"/>
              <a:ext cx="90049" cy="91047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0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6"/>
            <p:cNvSpPr/>
            <p:nvPr/>
          </p:nvSpPr>
          <p:spPr>
            <a:xfrm rot="5400000">
              <a:off x="7802928" y="3394957"/>
              <a:ext cx="91047" cy="91047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F994165-A9D6-4D7A-AD50-F146A55497BF}"/>
              </a:ext>
            </a:extLst>
          </p:cNvPr>
          <p:cNvGrpSpPr/>
          <p:nvPr/>
        </p:nvGrpSpPr>
        <p:grpSpPr>
          <a:xfrm>
            <a:off x="2613545" y="4008520"/>
            <a:ext cx="1292047" cy="192046"/>
            <a:chOff x="2613545" y="4008520"/>
            <a:chExt cx="1292047" cy="192046"/>
          </a:xfrm>
        </p:grpSpPr>
        <p:sp>
          <p:nvSpPr>
            <p:cNvPr id="41" name="Google Shape;1376;p66">
              <a:extLst>
                <a:ext uri="{FF2B5EF4-FFF2-40B4-BE49-F238E27FC236}">
                  <a16:creationId xmlns:a16="http://schemas.microsoft.com/office/drawing/2014/main" id="{02CA1651-3B19-4B84-9D41-FB597A96C5AA}"/>
                </a:ext>
              </a:extLst>
            </p:cNvPr>
            <p:cNvSpPr/>
            <p:nvPr/>
          </p:nvSpPr>
          <p:spPr>
            <a:xfrm rot="5400000">
              <a:off x="2614592" y="4009577"/>
              <a:ext cx="189941" cy="192036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7;p66">
              <a:extLst>
                <a:ext uri="{FF2B5EF4-FFF2-40B4-BE49-F238E27FC236}">
                  <a16:creationId xmlns:a16="http://schemas.microsoft.com/office/drawing/2014/main" id="{15470EB1-DA59-4C44-BEB9-6ADA21C8AA76}"/>
                </a:ext>
              </a:extLst>
            </p:cNvPr>
            <p:cNvSpPr/>
            <p:nvPr/>
          </p:nvSpPr>
          <p:spPr>
            <a:xfrm rot="5400000">
              <a:off x="2888543" y="4008525"/>
              <a:ext cx="192046" cy="192036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8;p66">
              <a:extLst>
                <a:ext uri="{FF2B5EF4-FFF2-40B4-BE49-F238E27FC236}">
                  <a16:creationId xmlns:a16="http://schemas.microsoft.com/office/drawing/2014/main" id="{208C877D-3D7F-486B-8297-0072F57447D2}"/>
                </a:ext>
              </a:extLst>
            </p:cNvPr>
            <p:cNvSpPr/>
            <p:nvPr/>
          </p:nvSpPr>
          <p:spPr>
            <a:xfrm rot="5400000">
              <a:off x="3163545" y="4008525"/>
              <a:ext cx="192046" cy="192036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9;p66">
              <a:extLst>
                <a:ext uri="{FF2B5EF4-FFF2-40B4-BE49-F238E27FC236}">
                  <a16:creationId xmlns:a16="http://schemas.microsoft.com/office/drawing/2014/main" id="{8FCEF829-B27B-484A-8369-62862F39D4D1}"/>
                </a:ext>
              </a:extLst>
            </p:cNvPr>
            <p:cNvSpPr/>
            <p:nvPr/>
          </p:nvSpPr>
          <p:spPr>
            <a:xfrm rot="5400000">
              <a:off x="3439601" y="4009577"/>
              <a:ext cx="189941" cy="192036"/>
            </a:xfrm>
            <a:custGeom>
              <a:avLst/>
              <a:gdLst/>
              <a:ahLst/>
              <a:cxnLst/>
              <a:rect l="l" t="t" r="r" b="b"/>
              <a:pathLst>
                <a:path w="2797" h="2828" extrusionOk="0">
                  <a:moveTo>
                    <a:pt x="0" y="0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0;p66">
              <a:extLst>
                <a:ext uri="{FF2B5EF4-FFF2-40B4-BE49-F238E27FC236}">
                  <a16:creationId xmlns:a16="http://schemas.microsoft.com/office/drawing/2014/main" id="{C1929CD6-EF23-48D7-B8FB-EA67AC646467}"/>
                </a:ext>
              </a:extLst>
            </p:cNvPr>
            <p:cNvSpPr/>
            <p:nvPr/>
          </p:nvSpPr>
          <p:spPr>
            <a:xfrm rot="5400000">
              <a:off x="3713551" y="4008525"/>
              <a:ext cx="192046" cy="192036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6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COMPOSANTS D’UN SYSTEME RFID</a:t>
            </a:r>
            <a:endParaRPr dirty="0"/>
          </a:p>
        </p:txBody>
      </p:sp>
      <p:sp>
        <p:nvSpPr>
          <p:cNvPr id="1078" name="Google Shape;1078;p46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</a:rPr>
              <a:t>ETIQUETTE (TAG):</a:t>
            </a:r>
          </a:p>
          <a:p>
            <a:pPr marL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fr-FR" sz="2000" dirty="0"/>
              <a:t>Ils sont munis d’une puce contenant les informations et d’une antenne pour permettre les échanges d’informations</a:t>
            </a:r>
            <a:endParaRPr lang="en-US" sz="2000" dirty="0"/>
          </a:p>
        </p:txBody>
      </p:sp>
      <p:grpSp>
        <p:nvGrpSpPr>
          <p:cNvPr id="1079" name="Google Shape;1079;p46"/>
          <p:cNvGrpSpPr/>
          <p:nvPr/>
        </p:nvGrpSpPr>
        <p:grpSpPr>
          <a:xfrm rot="-2700000">
            <a:off x="7447273" y="411256"/>
            <a:ext cx="1851780" cy="4777137"/>
            <a:chOff x="7613139" y="1646537"/>
            <a:chExt cx="1402232" cy="3617413"/>
          </a:xfrm>
        </p:grpSpPr>
        <p:grpSp>
          <p:nvGrpSpPr>
            <p:cNvPr id="1080" name="Google Shape;1080;p46"/>
            <p:cNvGrpSpPr/>
            <p:nvPr/>
          </p:nvGrpSpPr>
          <p:grpSpPr>
            <a:xfrm rot="5400000">
              <a:off x="6742615" y="2517061"/>
              <a:ext cx="3143279" cy="1402232"/>
              <a:chOff x="5761175" y="3597096"/>
              <a:chExt cx="2824912" cy="1260209"/>
            </a:xfrm>
          </p:grpSpPr>
          <p:sp>
            <p:nvSpPr>
              <p:cNvPr id="1081" name="Google Shape;1081;p4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 flipH="1">
                <a:off x="6508596" y="3597096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2" name="Google Shape;1092;p4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2C407E3-D522-44E8-BFE8-DB2396AE3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1515">
                        <a14:foregroundMark x1="16364" y1="17368" x2="16364" y2="17368"/>
                        <a14:foregroundMark x1="26667" y1="36053" x2="26667" y2="36053"/>
                        <a14:foregroundMark x1="52424" y1="55263" x2="52424" y2="55263"/>
                        <a14:foregroundMark x1="54242" y1="55526" x2="54242" y2="55526"/>
                        <a14:foregroundMark x1="56061" y1="56579" x2="56061" y2="56579"/>
                        <a14:foregroundMark x1="52121" y1="53421" x2="52121" y2="53421"/>
                        <a14:foregroundMark x1="51818" y1="49737" x2="51818" y2="49737"/>
                        <a14:foregroundMark x1="52121" y1="46053" x2="52121" y2="46053"/>
                        <a14:foregroundMark x1="52424" y1="41842" x2="52424" y2="41842"/>
                        <a14:foregroundMark x1="53030" y1="38421" x2="53030" y2="38421"/>
                        <a14:foregroundMark x1="52121" y1="43947" x2="52121" y2="43947"/>
                        <a14:foregroundMark x1="57879" y1="56579" x2="76364" y2="57368"/>
                        <a14:foregroundMark x1="76667" y1="57105" x2="88182" y2="55000"/>
                        <a14:foregroundMark x1="78788" y1="57632" x2="82727" y2="57632"/>
                        <a14:foregroundMark x1="79697" y1="57895" x2="87273" y2="58158"/>
                        <a14:foregroundMark x1="86970" y1="58684" x2="88788" y2="35526"/>
                        <a14:foregroundMark x1="58485" y1="23421" x2="89697" y2="27368"/>
                        <a14:foregroundMark x1="89697" y1="27368" x2="89091" y2="55526"/>
                        <a14:foregroundMark x1="89091" y1="55526" x2="73636" y2="58684"/>
                        <a14:foregroundMark x1="73636" y1="58684" x2="73636" y2="58684"/>
                        <a14:foregroundMark x1="91212" y1="33421" x2="91212" y2="33421"/>
                        <a14:foregroundMark x1="91515" y1="35263" x2="91515" y2="35263"/>
                        <a14:foregroundMark x1="91212" y1="37895" x2="91212" y2="37895"/>
                        <a14:foregroundMark x1="90606" y1="40263" x2="90606" y2="40263"/>
                        <a14:foregroundMark x1="90303" y1="43684" x2="90303" y2="43684"/>
                        <a14:foregroundMark x1="89697" y1="52632" x2="90606" y2="45789"/>
                        <a14:foregroundMark x1="90606" y1="46316" x2="90909" y2="36842"/>
                        <a14:foregroundMark x1="88788" y1="57368" x2="88788" y2="57368"/>
                        <a14:foregroundMark x1="88485" y1="58947" x2="88485" y2="58947"/>
                        <a14:foregroundMark x1="89091" y1="58158" x2="89091" y2="58158"/>
                        <a14:foregroundMark x1="89394" y1="57895" x2="89394" y2="57895"/>
                        <a14:foregroundMark x1="89394" y1="57895" x2="89394" y2="57895"/>
                        <a14:foregroundMark x1="89394" y1="57895" x2="89394" y2="57895"/>
                        <a14:foregroundMark x1="89394" y1="56842" x2="89394" y2="56842"/>
                        <a14:foregroundMark x1="90000" y1="56579" x2="90000" y2="56579"/>
                        <a14:foregroundMark x1="55152" y1="24737" x2="55152" y2="24737"/>
                        <a14:foregroundMark x1="25455" y1="30526" x2="25455" y2="30526"/>
                        <a14:foregroundMark x1="27273" y1="34737" x2="27273" y2="34737"/>
                        <a14:foregroundMark x1="32424" y1="41053" x2="24242" y2="25789"/>
                        <a14:foregroundMark x1="24242" y1="25789" x2="24242" y2="25789"/>
                        <a14:backgroundMark x1="49697" y1="21842" x2="49697" y2="21842"/>
                        <a14:backgroundMark x1="50606" y1="23421" x2="50606" y2="23421"/>
                        <a14:backgroundMark x1="51429" y1="24737" x2="53333" y2="22632"/>
                        <a14:backgroundMark x1="50000" y1="26316" x2="51429" y2="24737"/>
                        <a14:backgroundMark x1="51515" y1="27895" x2="51818" y2="27895"/>
                        <a14:backgroundMark x1="53333" y1="20789" x2="56061" y2="21579"/>
                        <a14:backgroundMark x1="10303" y1="7368" x2="10303" y2="7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9449" y="1787013"/>
            <a:ext cx="314325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6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COMPOSANTS D’UN SYSTEME RFID</a:t>
            </a:r>
            <a:endParaRPr dirty="0"/>
          </a:p>
        </p:txBody>
      </p:sp>
      <p:sp>
        <p:nvSpPr>
          <p:cNvPr id="1078" name="Google Shape;1078;p46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2000" b="1" dirty="0">
                <a:solidFill>
                  <a:schemeClr val="tx1"/>
                </a:solidFill>
              </a:rPr>
              <a:t>LECTEUR RFID:</a:t>
            </a:r>
          </a:p>
          <a:p>
            <a:pPr marL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fr-FR" sz="2000" dirty="0"/>
              <a:t>C’est l’élément responsable de la lecture des étiquettes radiofréquence et de la transmission des informations</a:t>
            </a:r>
            <a:endParaRPr lang="en-US" sz="2000" dirty="0"/>
          </a:p>
        </p:txBody>
      </p:sp>
      <p:grpSp>
        <p:nvGrpSpPr>
          <p:cNvPr id="1079" name="Google Shape;1079;p46"/>
          <p:cNvGrpSpPr/>
          <p:nvPr/>
        </p:nvGrpSpPr>
        <p:grpSpPr>
          <a:xfrm rot="-2700000">
            <a:off x="7447273" y="411256"/>
            <a:ext cx="1851780" cy="4777137"/>
            <a:chOff x="7613139" y="1646537"/>
            <a:chExt cx="1402232" cy="3617413"/>
          </a:xfrm>
        </p:grpSpPr>
        <p:grpSp>
          <p:nvGrpSpPr>
            <p:cNvPr id="1080" name="Google Shape;1080;p46"/>
            <p:cNvGrpSpPr/>
            <p:nvPr/>
          </p:nvGrpSpPr>
          <p:grpSpPr>
            <a:xfrm rot="5400000">
              <a:off x="6742615" y="2517061"/>
              <a:ext cx="3143279" cy="1402232"/>
              <a:chOff x="5761175" y="3597096"/>
              <a:chExt cx="2824912" cy="1260209"/>
            </a:xfrm>
          </p:grpSpPr>
          <p:sp>
            <p:nvSpPr>
              <p:cNvPr id="1081" name="Google Shape;1081;p4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 flipH="1">
                <a:off x="6508596" y="3597096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2" name="Google Shape;1092;p4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La technologie RFID, comment ça marche ?">
            <a:extLst>
              <a:ext uri="{FF2B5EF4-FFF2-40B4-BE49-F238E27FC236}">
                <a16:creationId xmlns:a16="http://schemas.microsoft.com/office/drawing/2014/main" id="{0EE84A48-6EB5-4FB6-9599-C28BD16A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94737" l="6333" r="93667">
                        <a14:foregroundMark x1="89667" y1="47807" x2="89667" y2="47807"/>
                        <a14:foregroundMark x1="93667" y1="73684" x2="93667" y2="73684"/>
                        <a14:foregroundMark x1="80333" y1="90789" x2="80333" y2="90789"/>
                        <a14:foregroundMark x1="75667" y1="94737" x2="75667" y2="94737"/>
                        <a14:foregroundMark x1="47667" y1="95175" x2="47667" y2="95175"/>
                        <a14:foregroundMark x1="9667" y1="31579" x2="9667" y2="31579"/>
                        <a14:foregroundMark x1="35000" y1="8772" x2="35000" y2="8772"/>
                        <a14:foregroundMark x1="6333" y1="30263" x2="6333" y2="30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62" y="2013017"/>
            <a:ext cx="2857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8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2"/>
          <p:cNvSpPr txBox="1">
            <a:spLocks noGrp="1"/>
          </p:cNvSpPr>
          <p:nvPr>
            <p:ph type="title" idx="6"/>
          </p:nvPr>
        </p:nvSpPr>
        <p:spPr>
          <a:xfrm>
            <a:off x="1485450" y="709035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PRINCIPE DE FONCTIONNEMENT</a:t>
            </a: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F50260-7206-4182-A0C7-77D59A66EDF8}"/>
              </a:ext>
            </a:extLst>
          </p:cNvPr>
          <p:cNvSpPr txBox="1"/>
          <p:nvPr/>
        </p:nvSpPr>
        <p:spPr>
          <a:xfrm>
            <a:off x="846667" y="1186935"/>
            <a:ext cx="782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Abadi" panose="020B0604020202020204" pitchFamily="34" charset="0"/>
              </a:rPr>
              <a:t>● </a:t>
            </a:r>
            <a:r>
              <a:rPr lang="fr-FR" sz="2400" dirty="0">
                <a:solidFill>
                  <a:schemeClr val="tx1"/>
                </a:solidFill>
              </a:rPr>
              <a:t>Un tag ou étiquette intelligente (aussi appelé transpondeur), associé à l’élément à identifier. Il est capable de répondre à une demande venant d’un lecteur. </a:t>
            </a:r>
          </a:p>
          <a:p>
            <a:r>
              <a:rPr lang="fr-FR" sz="2400" dirty="0">
                <a:solidFill>
                  <a:schemeClr val="accent1"/>
                </a:solidFill>
                <a:latin typeface="Abadi" panose="020B0604020202020204" pitchFamily="34" charset="0"/>
              </a:rPr>
              <a:t>● </a:t>
            </a:r>
            <a:r>
              <a:rPr lang="fr-FR" sz="2400" dirty="0">
                <a:solidFill>
                  <a:schemeClr val="tx1"/>
                </a:solidFill>
              </a:rPr>
              <a:t>Une station de base ou lecteur RFID qui a pour mission d’identifier le tag. le lecteur envoie une onde électromagnétique en direction de l’élément à identifier. En retour, il reçoit l’information renvoyée par le tag.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9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2"/>
          <p:cNvSpPr txBox="1">
            <a:spLocks noGrp="1"/>
          </p:cNvSpPr>
          <p:nvPr>
            <p:ph type="title" idx="6"/>
          </p:nvPr>
        </p:nvSpPr>
        <p:spPr>
          <a:xfrm>
            <a:off x="1485450" y="709035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PRINCIPE DE FONCTIONNEMENT</a:t>
            </a:r>
            <a:endParaRPr dirty="0"/>
          </a:p>
        </p:txBody>
      </p:sp>
      <p:pic>
        <p:nvPicPr>
          <p:cNvPr id="3076" name="Picture 4" descr="Laptop or notebook computer icon. White icon on black ...">
            <a:extLst>
              <a:ext uri="{FF2B5EF4-FFF2-40B4-BE49-F238E27FC236}">
                <a16:creationId xmlns:a16="http://schemas.microsoft.com/office/drawing/2014/main" id="{3636DEB3-1199-4F69-8F30-78FB3225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300" y1="30000" x2="3730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83" y="2396115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 case or system unit white color icon . 5298279 ...">
            <a:extLst>
              <a:ext uri="{FF2B5EF4-FFF2-40B4-BE49-F238E27FC236}">
                <a16:creationId xmlns:a16="http://schemas.microsoft.com/office/drawing/2014/main" id="{96ED6BFC-4C14-46D0-976B-76AF5D32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4" b="90000" l="10000" r="90000">
                        <a14:foregroundMark x1="48163" y1="25306" x2="49694" y2="17449"/>
                        <a14:foregroundMark x1="49694" y1="16837" x2="51327" y2="12041"/>
                        <a14:foregroundMark x1="47653" y1="30306" x2="44388" y2="13878"/>
                        <a14:foregroundMark x1="57857" y1="30306" x2="54490" y2="13878"/>
                        <a14:foregroundMark x1="46429" y1="28980" x2="41939" y2="19388"/>
                        <a14:foregroundMark x1="41939" y1="19388" x2="41939" y2="19286"/>
                        <a14:foregroundMark x1="37347" y1="11735" x2="46020" y2="9694"/>
                        <a14:foregroundMark x1="49694" y1="70306" x2="48163" y2="55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31383" y="1131094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ite antenna 6 icon - Free white antenna icons">
            <a:extLst>
              <a:ext uri="{FF2B5EF4-FFF2-40B4-BE49-F238E27FC236}">
                <a16:creationId xmlns:a16="http://schemas.microsoft.com/office/drawing/2014/main" id="{F860F0FA-6E23-43AC-8AFE-0CDC3B5D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50" b="95276" l="9449" r="89764">
                        <a14:foregroundMark x1="51969" y1="7087" x2="51969" y2="7087"/>
                        <a14:foregroundMark x1="74803" y1="13386" x2="56693" y2="3937"/>
                        <a14:foregroundMark x1="50394" y1="49606" x2="48819" y2="42520"/>
                        <a14:foregroundMark x1="44094" y1="95276" x2="56693" y2="95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48" y="1791277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ee White Rfid Tag Icon - Download White Rfid Tag Icon">
            <a:extLst>
              <a:ext uri="{FF2B5EF4-FFF2-40B4-BE49-F238E27FC236}">
                <a16:creationId xmlns:a16="http://schemas.microsoft.com/office/drawing/2014/main" id="{92E3660C-FAE7-4C76-9352-3FD91E9F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68" y="3469218"/>
            <a:ext cx="702732" cy="70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D474CCB7-D9F4-4EDF-8618-B4C5C6B3B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8015830">
            <a:off x="4118660" y="2743176"/>
            <a:ext cx="783957" cy="2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3481D2E6-D8B5-4041-B059-DD34E66E8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8015830">
            <a:off x="4222472" y="2933098"/>
            <a:ext cx="1176977" cy="4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1C1450EC-BA8E-4F17-94A3-05F944450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8015830">
            <a:off x="4396438" y="3207575"/>
            <a:ext cx="1456865" cy="5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5EDCF660-F5AB-4A4D-BA41-4DF62AE07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17915830">
            <a:off x="6176731" y="2402402"/>
            <a:ext cx="783957" cy="2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97CA5D7A-604A-4A0F-BCA1-56A026747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17915830">
            <a:off x="5622924" y="2159559"/>
            <a:ext cx="1176977" cy="4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Wifi Icon PNG Images, Free Transparent Wifi Icon Download ...">
            <a:extLst>
              <a:ext uri="{FF2B5EF4-FFF2-40B4-BE49-F238E27FC236}">
                <a16:creationId xmlns:a16="http://schemas.microsoft.com/office/drawing/2014/main" id="{42908F84-7880-4E1B-B636-32272167A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857" b="90000" l="4457" r="94708">
                        <a14:foregroundMark x1="36212" y1="11071" x2="46797" y2="8571"/>
                        <a14:foregroundMark x1="4735" y1="32143" x2="4735" y2="32143"/>
                        <a14:foregroundMark x1="94708" y1="30714" x2="94708" y2="30714"/>
                        <a14:backgroundMark x1="42061" y1="36786" x2="42061" y2="3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492"/>
          <a:stretch/>
        </p:blipFill>
        <p:spPr bwMode="auto">
          <a:xfrm rot="17915830">
            <a:off x="5095871" y="1878030"/>
            <a:ext cx="1456865" cy="5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Google Shape;1042;p44">
            <a:extLst>
              <a:ext uri="{FF2B5EF4-FFF2-40B4-BE49-F238E27FC236}">
                <a16:creationId xmlns:a16="http://schemas.microsoft.com/office/drawing/2014/main" id="{0F2E68E3-DAE1-4DCA-8989-04F89FDEAC03}"/>
              </a:ext>
            </a:extLst>
          </p:cNvPr>
          <p:cNvCxnSpPr>
            <a:cxnSpLocks/>
          </p:cNvCxnSpPr>
          <p:nvPr/>
        </p:nvCxnSpPr>
        <p:spPr>
          <a:xfrm>
            <a:off x="3003540" y="2018583"/>
            <a:ext cx="89350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1" name="Google Shape;1042;p44">
            <a:extLst>
              <a:ext uri="{FF2B5EF4-FFF2-40B4-BE49-F238E27FC236}">
                <a16:creationId xmlns:a16="http://schemas.microsoft.com/office/drawing/2014/main" id="{8CBFFB9C-82D3-4C48-AE8A-DACA86A781EE}"/>
              </a:ext>
            </a:extLst>
          </p:cNvPr>
          <p:cNvCxnSpPr>
            <a:cxnSpLocks/>
            <a:endCxn id="3078" idx="3"/>
          </p:cNvCxnSpPr>
          <p:nvPr/>
        </p:nvCxnSpPr>
        <p:spPr>
          <a:xfrm>
            <a:off x="2236258" y="2302933"/>
            <a:ext cx="0" cy="63791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F907ED2-B70E-4007-9852-AA5915326A8E}"/>
              </a:ext>
            </a:extLst>
          </p:cNvPr>
          <p:cNvSpPr txBox="1"/>
          <p:nvPr/>
        </p:nvSpPr>
        <p:spPr>
          <a:xfrm>
            <a:off x="1547288" y="3902953"/>
            <a:ext cx="137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TRAITEMENT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DE81014-7655-4EC3-B68B-9EE3BF967702}"/>
              </a:ext>
            </a:extLst>
          </p:cNvPr>
          <p:cNvSpPr txBox="1"/>
          <p:nvPr/>
        </p:nvSpPr>
        <p:spPr>
          <a:xfrm>
            <a:off x="1550152" y="1455105"/>
            <a:ext cx="137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LECTEUR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FB15F75-CCCE-4912-A095-7EBB75E77B78}"/>
              </a:ext>
            </a:extLst>
          </p:cNvPr>
          <p:cNvSpPr txBox="1"/>
          <p:nvPr/>
        </p:nvSpPr>
        <p:spPr>
          <a:xfrm>
            <a:off x="3519018" y="1455105"/>
            <a:ext cx="137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ANTENNE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97288F5-BB36-49CE-AAB1-C65089848445}"/>
              </a:ext>
            </a:extLst>
          </p:cNvPr>
          <p:cNvSpPr txBox="1"/>
          <p:nvPr/>
        </p:nvSpPr>
        <p:spPr>
          <a:xfrm>
            <a:off x="6147864" y="4201469"/>
            <a:ext cx="137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TAG RFID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0D87EA6-9338-4EB6-8D34-85E44B645DC0}"/>
              </a:ext>
            </a:extLst>
          </p:cNvPr>
          <p:cNvSpPr txBox="1"/>
          <p:nvPr/>
        </p:nvSpPr>
        <p:spPr>
          <a:xfrm>
            <a:off x="4896958" y="2626780"/>
            <a:ext cx="1377940" cy="307777"/>
          </a:xfrm>
          <a:prstGeom prst="rect">
            <a:avLst/>
          </a:prstGeom>
          <a:solidFill>
            <a:srgbClr val="28336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SIGNAL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6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2"/>
          <p:cNvSpPr txBox="1">
            <a:spLocks noGrp="1"/>
          </p:cNvSpPr>
          <p:nvPr>
            <p:ph type="body" idx="1"/>
          </p:nvPr>
        </p:nvSpPr>
        <p:spPr>
          <a:xfrm>
            <a:off x="3640875" y="2163058"/>
            <a:ext cx="4611900" cy="817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fr-FR" sz="2000" b="1" dirty="0">
                <a:latin typeface="Montserrat"/>
                <a:ea typeface="Montserrat"/>
                <a:cs typeface="Montserrat"/>
                <a:sym typeface="Montserrat"/>
              </a:rPr>
              <a:t>CAPTEURS RFID INTEGRES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sp>
        <p:nvSpPr>
          <p:cNvPr id="1179" name="Google Shape;1179;p52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CONNAITRE</a:t>
            </a:r>
            <a:endParaRPr dirty="0"/>
          </a:p>
        </p:txBody>
      </p:sp>
      <p:cxnSp>
        <p:nvCxnSpPr>
          <p:cNvPr id="1180" name="Google Shape;1180;p52"/>
          <p:cNvCxnSpPr>
            <a:cxnSpLocks/>
            <a:endCxn id="1178" idx="2"/>
          </p:cNvCxnSpPr>
          <p:nvPr/>
        </p:nvCxnSpPr>
        <p:spPr>
          <a:xfrm>
            <a:off x="3285275" y="2977941"/>
            <a:ext cx="2661550" cy="2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82" name="Google Shape;1182;p52"/>
          <p:cNvGrpSpPr/>
          <p:nvPr/>
        </p:nvGrpSpPr>
        <p:grpSpPr>
          <a:xfrm>
            <a:off x="1453150" y="2125940"/>
            <a:ext cx="289868" cy="852000"/>
            <a:chOff x="456616" y="2161476"/>
            <a:chExt cx="289868" cy="852000"/>
          </a:xfrm>
        </p:grpSpPr>
        <p:sp>
          <p:nvSpPr>
            <p:cNvPr id="1183" name="Google Shape;118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2"/>
          <p:cNvGrpSpPr/>
          <p:nvPr/>
        </p:nvGrpSpPr>
        <p:grpSpPr>
          <a:xfrm rot="5400000">
            <a:off x="2342054" y="1157232"/>
            <a:ext cx="289868" cy="852000"/>
            <a:chOff x="456616" y="2161476"/>
            <a:chExt cx="289868" cy="852000"/>
          </a:xfrm>
        </p:grpSpPr>
        <p:sp>
          <p:nvSpPr>
            <p:cNvPr id="1189" name="Google Shape;1189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0" descr="Free White Rfid Tag Icon - Download White Rfid Tag Icon">
            <a:extLst>
              <a:ext uri="{FF2B5EF4-FFF2-40B4-BE49-F238E27FC236}">
                <a16:creationId xmlns:a16="http://schemas.microsoft.com/office/drawing/2014/main" id="{DA6DB3B0-9079-4090-8D12-31360A5A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87" y="1890438"/>
            <a:ext cx="1090003" cy="10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178;p52">
            <a:extLst>
              <a:ext uri="{FF2B5EF4-FFF2-40B4-BE49-F238E27FC236}">
                <a16:creationId xmlns:a16="http://schemas.microsoft.com/office/drawing/2014/main" id="{9BB6510E-4847-4F6D-9E81-BD0477A5B938}"/>
              </a:ext>
            </a:extLst>
          </p:cNvPr>
          <p:cNvSpPr txBox="1">
            <a:spLocks/>
          </p:cNvSpPr>
          <p:nvPr/>
        </p:nvSpPr>
        <p:spPr>
          <a:xfrm>
            <a:off x="1941987" y="3247178"/>
            <a:ext cx="4611900" cy="81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fr-FR" sz="2000" b="1" dirty="0">
                <a:latin typeface="Montserrat"/>
                <a:ea typeface="Montserrat"/>
                <a:cs typeface="Montserrat"/>
                <a:sym typeface="Montserrat"/>
              </a:rPr>
              <a:t>CARACTERISTIQUES 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fr-FR" sz="2000" b="1" dirty="0">
                <a:latin typeface="Montserrat"/>
                <a:ea typeface="Montserrat"/>
                <a:cs typeface="Montserrat"/>
                <a:sym typeface="Montserrat"/>
              </a:rPr>
              <a:t>DE FREQUENCES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fr-FR" dirty="0"/>
          </a:p>
        </p:txBody>
      </p:sp>
      <p:pic>
        <p:nvPicPr>
          <p:cNvPr id="4098" name="Picture 2" descr="Free White Rfid Sensor Icon - Download White Rfid Sensor Icon">
            <a:extLst>
              <a:ext uri="{FF2B5EF4-FFF2-40B4-BE49-F238E27FC236}">
                <a16:creationId xmlns:a16="http://schemas.microsoft.com/office/drawing/2014/main" id="{E598DBFA-3C43-4594-97BF-A01D0ED2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25" y="2923442"/>
            <a:ext cx="1090003" cy="10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oogle Shape;1182;p52">
            <a:extLst>
              <a:ext uri="{FF2B5EF4-FFF2-40B4-BE49-F238E27FC236}">
                <a16:creationId xmlns:a16="http://schemas.microsoft.com/office/drawing/2014/main" id="{A7617E81-6195-4D39-9D16-3337BA8A29FC}"/>
              </a:ext>
            </a:extLst>
          </p:cNvPr>
          <p:cNvGrpSpPr/>
          <p:nvPr/>
        </p:nvGrpSpPr>
        <p:grpSpPr>
          <a:xfrm rot="5400000">
            <a:off x="6591838" y="3886090"/>
            <a:ext cx="289868" cy="852000"/>
            <a:chOff x="456616" y="2161476"/>
            <a:chExt cx="289868" cy="852000"/>
          </a:xfrm>
        </p:grpSpPr>
        <p:sp>
          <p:nvSpPr>
            <p:cNvPr id="24" name="Google Shape;1183;p52">
              <a:extLst>
                <a:ext uri="{FF2B5EF4-FFF2-40B4-BE49-F238E27FC236}">
                  <a16:creationId xmlns:a16="http://schemas.microsoft.com/office/drawing/2014/main" id="{E1C35291-E6DD-4B93-A96B-896DD07BA00F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4;p52">
              <a:extLst>
                <a:ext uri="{FF2B5EF4-FFF2-40B4-BE49-F238E27FC236}">
                  <a16:creationId xmlns:a16="http://schemas.microsoft.com/office/drawing/2014/main" id="{F5C87EB7-D3E2-427B-BC1B-3B334A0AF030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5;p52">
              <a:extLst>
                <a:ext uri="{FF2B5EF4-FFF2-40B4-BE49-F238E27FC236}">
                  <a16:creationId xmlns:a16="http://schemas.microsoft.com/office/drawing/2014/main" id="{EDA140A7-B5E7-488C-B528-E1E43722E497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6;p52">
              <a:extLst>
                <a:ext uri="{FF2B5EF4-FFF2-40B4-BE49-F238E27FC236}">
                  <a16:creationId xmlns:a16="http://schemas.microsoft.com/office/drawing/2014/main" id="{BF99058A-225E-40C1-8944-9B2A06DA626B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7;p52">
              <a:extLst>
                <a:ext uri="{FF2B5EF4-FFF2-40B4-BE49-F238E27FC236}">
                  <a16:creationId xmlns:a16="http://schemas.microsoft.com/office/drawing/2014/main" id="{D9A8D21D-56E6-4681-902F-7978C11A65D9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188;p52">
            <a:extLst>
              <a:ext uri="{FF2B5EF4-FFF2-40B4-BE49-F238E27FC236}">
                <a16:creationId xmlns:a16="http://schemas.microsoft.com/office/drawing/2014/main" id="{23F8C619-EA99-4309-BAB4-71AB3CB40108}"/>
              </a:ext>
            </a:extLst>
          </p:cNvPr>
          <p:cNvGrpSpPr/>
          <p:nvPr/>
        </p:nvGrpSpPr>
        <p:grpSpPr>
          <a:xfrm rot="10800000">
            <a:off x="7480742" y="2917382"/>
            <a:ext cx="289868" cy="852000"/>
            <a:chOff x="456616" y="2161476"/>
            <a:chExt cx="289868" cy="852000"/>
          </a:xfrm>
        </p:grpSpPr>
        <p:sp>
          <p:nvSpPr>
            <p:cNvPr id="30" name="Google Shape;1189;p52">
              <a:extLst>
                <a:ext uri="{FF2B5EF4-FFF2-40B4-BE49-F238E27FC236}">
                  <a16:creationId xmlns:a16="http://schemas.microsoft.com/office/drawing/2014/main" id="{EA92A6B9-C0C1-43AB-A116-6036BAE7094C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0;p52">
              <a:extLst>
                <a:ext uri="{FF2B5EF4-FFF2-40B4-BE49-F238E27FC236}">
                  <a16:creationId xmlns:a16="http://schemas.microsoft.com/office/drawing/2014/main" id="{EB3E7BBB-A94C-4E71-BAC4-B734ECBBC2DF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1;p52">
              <a:extLst>
                <a:ext uri="{FF2B5EF4-FFF2-40B4-BE49-F238E27FC236}">
                  <a16:creationId xmlns:a16="http://schemas.microsoft.com/office/drawing/2014/main" id="{3DE19C5D-F381-4F62-90CA-7F6C0FC45A6B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2;p52">
              <a:extLst>
                <a:ext uri="{FF2B5EF4-FFF2-40B4-BE49-F238E27FC236}">
                  <a16:creationId xmlns:a16="http://schemas.microsoft.com/office/drawing/2014/main" id="{FE9E9F23-3028-4086-9B04-6F992C46B831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3;p52">
              <a:extLst>
                <a:ext uri="{FF2B5EF4-FFF2-40B4-BE49-F238E27FC236}">
                  <a16:creationId xmlns:a16="http://schemas.microsoft.com/office/drawing/2014/main" id="{8B4F8333-D2C7-49BC-980B-95602E73F005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2"/>
          <p:cNvSpPr txBox="1">
            <a:spLocks noGrp="1"/>
          </p:cNvSpPr>
          <p:nvPr>
            <p:ph type="title"/>
          </p:nvPr>
        </p:nvSpPr>
        <p:spPr>
          <a:xfrm>
            <a:off x="730898" y="2058868"/>
            <a:ext cx="7708677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TYPES D’ANTENNES</a:t>
            </a:r>
            <a:endParaRPr sz="3600" dirty="0"/>
          </a:p>
        </p:txBody>
      </p:sp>
      <p:grpSp>
        <p:nvGrpSpPr>
          <p:cNvPr id="1017" name="Google Shape;1017;p42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18" name="Google Shape;1018;p4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2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21" name="Google Shape;1021;p4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2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1024" name="Google Shape;1024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23497D2-EF4F-4512-B5B4-FFD19D7F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75" y="1421850"/>
            <a:ext cx="6740114" cy="3184984"/>
          </a:xfrm>
        </p:spPr>
        <p:txBody>
          <a:bodyPr/>
          <a:lstStyle/>
          <a:p>
            <a:pPr marL="342900" marR="0" lvl="0" indent="-55563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000" dirty="0"/>
              <a:t>•	Les </a:t>
            </a:r>
            <a:r>
              <a:rPr lang="en-US" sz="2000" dirty="0" err="1"/>
              <a:t>antennes</a:t>
            </a:r>
            <a:r>
              <a:rPr lang="en-US" sz="2000" dirty="0"/>
              <a:t> RFID basses </a:t>
            </a:r>
            <a:r>
              <a:rPr lang="en-US" sz="2000" dirty="0" err="1"/>
              <a:t>fréquences</a:t>
            </a:r>
            <a:r>
              <a:rPr lang="en-US" sz="2000" dirty="0"/>
              <a:t> 125KHz (tags </a:t>
            </a:r>
            <a:r>
              <a:rPr lang="en-US" sz="2000" dirty="0" err="1"/>
              <a:t>passifs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•	Les </a:t>
            </a:r>
            <a:r>
              <a:rPr lang="en-US" sz="2000" dirty="0" err="1"/>
              <a:t>antennes</a:t>
            </a:r>
            <a:r>
              <a:rPr lang="en-US" sz="2000" dirty="0"/>
              <a:t> RFID </a:t>
            </a:r>
            <a:r>
              <a:rPr lang="en-US" sz="2000" dirty="0" err="1"/>
              <a:t>hautes</a:t>
            </a:r>
            <a:r>
              <a:rPr lang="en-US" sz="2000" dirty="0"/>
              <a:t> </a:t>
            </a:r>
            <a:r>
              <a:rPr lang="en-US" sz="2000" dirty="0" err="1"/>
              <a:t>fréquences</a:t>
            </a:r>
            <a:r>
              <a:rPr lang="en-US" sz="2000" dirty="0"/>
              <a:t> 13,56 MHz (tags </a:t>
            </a:r>
            <a:r>
              <a:rPr lang="en-US" sz="2000" dirty="0" err="1"/>
              <a:t>passifs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•	Les </a:t>
            </a:r>
            <a:r>
              <a:rPr lang="en-US" sz="2000" dirty="0" err="1"/>
              <a:t>antennes</a:t>
            </a:r>
            <a:r>
              <a:rPr lang="en-US" sz="2000" dirty="0"/>
              <a:t> RFID de 2,4 GHz (tags </a:t>
            </a:r>
            <a:r>
              <a:rPr lang="en-US" sz="2000" dirty="0" err="1"/>
              <a:t>passifs</a:t>
            </a:r>
            <a:r>
              <a:rPr lang="en-US" sz="2000" dirty="0"/>
              <a:t>, </a:t>
            </a:r>
            <a:r>
              <a:rPr lang="en-US" sz="2000" dirty="0" err="1"/>
              <a:t>actifs</a:t>
            </a:r>
            <a:r>
              <a:rPr lang="en-US" sz="2000" dirty="0"/>
              <a:t> et semi-</a:t>
            </a:r>
            <a:r>
              <a:rPr lang="en-US" sz="2000" dirty="0" err="1"/>
              <a:t>actifs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•	Les </a:t>
            </a:r>
            <a:r>
              <a:rPr lang="en-US" sz="2000" dirty="0" err="1"/>
              <a:t>antennes</a:t>
            </a:r>
            <a:r>
              <a:rPr lang="en-US" sz="2000" dirty="0"/>
              <a:t> RFID UHF 868 MHz (tags </a:t>
            </a:r>
            <a:r>
              <a:rPr lang="en-US" sz="2000" dirty="0" err="1"/>
              <a:t>passifs</a:t>
            </a:r>
            <a:r>
              <a:rPr lang="en-US" sz="2000" dirty="0"/>
              <a:t> et </a:t>
            </a:r>
            <a:r>
              <a:rPr lang="en-US" sz="2000" dirty="0" err="1"/>
              <a:t>actifs</a:t>
            </a:r>
            <a:r>
              <a:rPr lang="en-US" sz="2000" dirty="0"/>
              <a:t>).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Google Shape;903;p35">
            <a:extLst>
              <a:ext uri="{FF2B5EF4-FFF2-40B4-BE49-F238E27FC236}">
                <a16:creationId xmlns:a16="http://schemas.microsoft.com/office/drawing/2014/main" id="{73103BF0-623D-495E-BC58-70900FD0D452}"/>
              </a:ext>
            </a:extLst>
          </p:cNvPr>
          <p:cNvSpPr txBox="1">
            <a:spLocks/>
          </p:cNvSpPr>
          <p:nvPr/>
        </p:nvSpPr>
        <p:spPr>
          <a:xfrm>
            <a:off x="766675" y="357534"/>
            <a:ext cx="7702550" cy="8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LES FRÉQUENCES UTILISÉES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23497D2-EF4F-4512-B5B4-FFD19D7F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75" y="1421849"/>
            <a:ext cx="6740114" cy="3437533"/>
          </a:xfrm>
        </p:spPr>
        <p:txBody>
          <a:bodyPr/>
          <a:lstStyle/>
          <a:p>
            <a:pPr marL="342900" marR="0" lvl="0" indent="-55563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fr-FR" sz="1600" dirty="0"/>
              <a:t>Antenne (gravée sur aluminium et  gravée sur cuivre) </a:t>
            </a:r>
            <a:br>
              <a:rPr lang="fr-FR" sz="1600" dirty="0"/>
            </a:br>
            <a:r>
              <a:rPr lang="fr-FR" sz="1600" dirty="0"/>
              <a:t>Antenne imprimée</a:t>
            </a:r>
            <a:br>
              <a:rPr lang="fr-FR" sz="1600" dirty="0"/>
            </a:br>
            <a:r>
              <a:rPr lang="fr-FR" sz="1600" dirty="0"/>
              <a:t>Antenne enroulée (antenne enroulée en cuivre )</a:t>
            </a:r>
            <a:br>
              <a:rPr lang="fr-FR" sz="1600" dirty="0"/>
            </a:br>
            <a:r>
              <a:rPr lang="fr-FR" sz="1600" dirty="0"/>
              <a:t>Antenne enroulée en cuivre, en utilisant la méthode d'enroulement de </a:t>
            </a:r>
            <a:r>
              <a:rPr lang="fr-FR" sz="1600" dirty="0" err="1"/>
              <a:t>bobine,enroulé</a:t>
            </a:r>
            <a:r>
              <a:rPr lang="fr-FR" sz="1600" dirty="0"/>
              <a:t> un certain nombre de tours selon différentes exigences de fréquence. basses fréquences (125-134 kHz) et hautes fréquences (13.56 MHz), mais rarement pour UHF (sauf pour l'antenne couplée aux micromodules UHF).</a:t>
            </a:r>
            <a:br>
              <a:rPr lang="fr-FR" sz="1600" dirty="0"/>
            </a:br>
            <a:r>
              <a:rPr lang="fr-FR" sz="1600" dirty="0"/>
              <a:t>Antenne céramique : elle convient aux étiquettes anti-métal UHF</a:t>
            </a:r>
          </a:p>
        </p:txBody>
      </p:sp>
      <p:sp>
        <p:nvSpPr>
          <p:cNvPr id="8" name="Google Shape;903;p35">
            <a:extLst>
              <a:ext uri="{FF2B5EF4-FFF2-40B4-BE49-F238E27FC236}">
                <a16:creationId xmlns:a16="http://schemas.microsoft.com/office/drawing/2014/main" id="{73103BF0-623D-495E-BC58-70900FD0D452}"/>
              </a:ext>
            </a:extLst>
          </p:cNvPr>
          <p:cNvSpPr txBox="1">
            <a:spLocks/>
          </p:cNvSpPr>
          <p:nvPr/>
        </p:nvSpPr>
        <p:spPr>
          <a:xfrm>
            <a:off x="766675" y="357534"/>
            <a:ext cx="7702550" cy="8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CLASSIFICATION D’ANTENNE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8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03;p35">
            <a:extLst>
              <a:ext uri="{FF2B5EF4-FFF2-40B4-BE49-F238E27FC236}">
                <a16:creationId xmlns:a16="http://schemas.microsoft.com/office/drawing/2014/main" id="{73103BF0-623D-495E-BC58-70900FD0D452}"/>
              </a:ext>
            </a:extLst>
          </p:cNvPr>
          <p:cNvSpPr txBox="1">
            <a:spLocks/>
          </p:cNvSpPr>
          <p:nvPr/>
        </p:nvSpPr>
        <p:spPr>
          <a:xfrm>
            <a:off x="766675" y="357534"/>
            <a:ext cx="7702550" cy="8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CLASSIFICATION D’ANTENNE</a:t>
            </a:r>
            <a:endParaRPr lang="en-US" dirty="0"/>
          </a:p>
        </p:txBody>
      </p:sp>
      <p:pic>
        <p:nvPicPr>
          <p:cNvPr id="6" name="Image 5" descr="Analyse approfondie：Composants d'une étiquette RFID - Xinyetong">
            <a:extLst>
              <a:ext uri="{FF2B5EF4-FFF2-40B4-BE49-F238E27FC236}">
                <a16:creationId xmlns:a16="http://schemas.microsoft.com/office/drawing/2014/main" id="{34E03086-00F2-474F-81EE-D2065381D8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" b="5989"/>
          <a:stretch/>
        </p:blipFill>
        <p:spPr bwMode="auto">
          <a:xfrm>
            <a:off x="961043" y="1245325"/>
            <a:ext cx="7221913" cy="29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6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3FF379-3C05-4872-AF36-FC662442C1AD}"/>
              </a:ext>
            </a:extLst>
          </p:cNvPr>
          <p:cNvGrpSpPr/>
          <p:nvPr/>
        </p:nvGrpSpPr>
        <p:grpSpPr>
          <a:xfrm>
            <a:off x="3779892" y="1838475"/>
            <a:ext cx="1669185" cy="1585716"/>
            <a:chOff x="3779892" y="1838475"/>
            <a:chExt cx="1669185" cy="1585716"/>
          </a:xfrm>
        </p:grpSpPr>
        <p:sp>
          <p:nvSpPr>
            <p:cNvPr id="1104" name="Google Shape;1104;p48"/>
            <p:cNvSpPr/>
            <p:nvPr/>
          </p:nvSpPr>
          <p:spPr>
            <a:xfrm>
              <a:off x="3913519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05" name="Google Shape;1105;p48"/>
            <p:cNvGrpSpPr/>
            <p:nvPr/>
          </p:nvGrpSpPr>
          <p:grpSpPr>
            <a:xfrm rot="900049" flipH="1">
              <a:off x="3779892" y="1838475"/>
              <a:ext cx="1669185" cy="1585716"/>
              <a:chOff x="2632375" y="3649275"/>
              <a:chExt cx="1063875" cy="101067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8" name="Google Shape;1108;p48"/>
          <p:cNvSpPr txBox="1">
            <a:spLocks noGrp="1"/>
          </p:cNvSpPr>
          <p:nvPr>
            <p:ph type="title"/>
          </p:nvPr>
        </p:nvSpPr>
        <p:spPr>
          <a:xfrm>
            <a:off x="1966921" y="784961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PLAN DE TRAVAIL</a:t>
            </a:r>
            <a:endParaRPr sz="3600" dirty="0"/>
          </a:p>
        </p:txBody>
      </p:sp>
      <p:grpSp>
        <p:nvGrpSpPr>
          <p:cNvPr id="1110" name="Google Shape;1110;p48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111" name="Google Shape;1111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2" name="Google Shape;1112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3" name="Google Shape;1113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" name="Google Shape;1115;p48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116" name="Google Shape;1116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7" name="Google Shape;1117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8" name="Google Shape;1118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0" name="Google Shape;1120;p48"/>
          <p:cNvSpPr txBox="1">
            <a:spLocks noGrp="1"/>
          </p:cNvSpPr>
          <p:nvPr>
            <p:ph type="title" idx="4294967295"/>
          </p:nvPr>
        </p:nvSpPr>
        <p:spPr>
          <a:xfrm>
            <a:off x="536593" y="3379025"/>
            <a:ext cx="232126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1121" name="Google Shape;1121;p48"/>
          <p:cNvSpPr txBox="1">
            <a:spLocks noGrp="1"/>
          </p:cNvSpPr>
          <p:nvPr>
            <p:ph type="subTitle" idx="4294967295"/>
          </p:nvPr>
        </p:nvSpPr>
        <p:spPr>
          <a:xfrm>
            <a:off x="654874" y="3788065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ur les systèmes d’acces sécurisés</a:t>
            </a:r>
            <a:endParaRPr dirty="0"/>
          </a:p>
        </p:txBody>
      </p:sp>
      <p:sp>
        <p:nvSpPr>
          <p:cNvPr id="1122" name="Google Shape;1122;p48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ETUDE</a:t>
            </a:r>
            <a:endParaRPr sz="2000" dirty="0"/>
          </a:p>
        </p:txBody>
      </p:sp>
      <p:sp>
        <p:nvSpPr>
          <p:cNvPr id="1123" name="Google Shape;1123;p48"/>
          <p:cNvSpPr txBox="1">
            <a:spLocks noGrp="1"/>
          </p:cNvSpPr>
          <p:nvPr>
            <p:ph type="subTitle" idx="4294967295"/>
          </p:nvPr>
        </p:nvSpPr>
        <p:spPr>
          <a:xfrm>
            <a:off x="3397248" y="3826872"/>
            <a:ext cx="232771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 les systèmes d’accès contrôlés par la technologie RFID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REALISATION</a:t>
            </a:r>
            <a:endParaRPr sz="2000" dirty="0"/>
          </a:p>
        </p:txBody>
      </p:sp>
      <p:sp>
        <p:nvSpPr>
          <p:cNvPr id="1125" name="Google Shape;1125;p48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 lecture et l’ecriture de données dans un système  d’acces</a:t>
            </a:r>
            <a:endParaRPr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7AA765-EB55-4F80-AD55-40D9FC819CB8}"/>
              </a:ext>
            </a:extLst>
          </p:cNvPr>
          <p:cNvGrpSpPr/>
          <p:nvPr/>
        </p:nvGrpSpPr>
        <p:grpSpPr>
          <a:xfrm>
            <a:off x="1073759" y="1686142"/>
            <a:ext cx="1669144" cy="1646473"/>
            <a:chOff x="1073759" y="1686142"/>
            <a:chExt cx="1669144" cy="1646473"/>
          </a:xfrm>
        </p:grpSpPr>
        <p:sp>
          <p:nvSpPr>
            <p:cNvPr id="1109" name="Google Shape;1109;p48"/>
            <p:cNvSpPr/>
            <p:nvPr/>
          </p:nvSpPr>
          <p:spPr>
            <a:xfrm>
              <a:off x="1173650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26" name="Google Shape;1126;p48"/>
            <p:cNvGrpSpPr/>
            <p:nvPr/>
          </p:nvGrpSpPr>
          <p:grpSpPr>
            <a:xfrm rot="-2700000" flipH="1">
              <a:off x="1073759" y="1686142"/>
              <a:ext cx="1669144" cy="1646473"/>
              <a:chOff x="2632375" y="3610525"/>
              <a:chExt cx="1063875" cy="1049425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13B042F-F648-4CC4-AC5D-80D86ACA4067}"/>
              </a:ext>
            </a:extLst>
          </p:cNvPr>
          <p:cNvGrpSpPr/>
          <p:nvPr/>
        </p:nvGrpSpPr>
        <p:grpSpPr>
          <a:xfrm>
            <a:off x="6379190" y="1682832"/>
            <a:ext cx="1646473" cy="1669144"/>
            <a:chOff x="6379190" y="1682832"/>
            <a:chExt cx="1646473" cy="1669144"/>
          </a:xfrm>
        </p:grpSpPr>
        <p:sp>
          <p:nvSpPr>
            <p:cNvPr id="1103" name="Google Shape;1103;p48"/>
            <p:cNvSpPr/>
            <p:nvPr/>
          </p:nvSpPr>
          <p:spPr>
            <a:xfrm>
              <a:off x="6674825" y="1883725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30" name="Google Shape;1130;p48"/>
            <p:cNvGrpSpPr/>
            <p:nvPr/>
          </p:nvGrpSpPr>
          <p:grpSpPr>
            <a:xfrm rot="2700000">
              <a:off x="6367855" y="1694167"/>
              <a:ext cx="1669144" cy="1646473"/>
              <a:chOff x="2632375" y="3610525"/>
              <a:chExt cx="1063875" cy="1049425"/>
            </a:xfrm>
          </p:grpSpPr>
          <p:sp>
            <p:nvSpPr>
              <p:cNvPr id="1131" name="Google Shape;1131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34" name="Google Shape;1134;p48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" grpId="0"/>
      <p:bldP spid="1121" grpId="0" build="p"/>
      <p:bldP spid="1122" grpId="0"/>
      <p:bldP spid="1123" grpId="0" build="p"/>
      <p:bldP spid="1124" grpId="0"/>
      <p:bldP spid="11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03;p35">
            <a:extLst>
              <a:ext uri="{FF2B5EF4-FFF2-40B4-BE49-F238E27FC236}">
                <a16:creationId xmlns:a16="http://schemas.microsoft.com/office/drawing/2014/main" id="{73103BF0-623D-495E-BC58-70900FD0D452}"/>
              </a:ext>
            </a:extLst>
          </p:cNvPr>
          <p:cNvSpPr txBox="1">
            <a:spLocks/>
          </p:cNvSpPr>
          <p:nvPr/>
        </p:nvSpPr>
        <p:spPr>
          <a:xfrm>
            <a:off x="766675" y="357534"/>
            <a:ext cx="7702550" cy="8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LA BANDE DE FREQUENCE</a:t>
            </a:r>
            <a:endParaRPr lang="en-US" dirty="0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DA940EFF-E55D-4A2C-B6A0-7C6BFF408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880" y="1245325"/>
            <a:ext cx="7198140" cy="34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03;p35">
            <a:extLst>
              <a:ext uri="{FF2B5EF4-FFF2-40B4-BE49-F238E27FC236}">
                <a16:creationId xmlns:a16="http://schemas.microsoft.com/office/drawing/2014/main" id="{73103BF0-623D-495E-BC58-70900FD0D452}"/>
              </a:ext>
            </a:extLst>
          </p:cNvPr>
          <p:cNvSpPr txBox="1">
            <a:spLocks/>
          </p:cNvSpPr>
          <p:nvPr/>
        </p:nvSpPr>
        <p:spPr>
          <a:xfrm>
            <a:off x="766675" y="357534"/>
            <a:ext cx="7702550" cy="8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LES APPROCHES D’ANTICOLLISION</a:t>
            </a:r>
            <a:endParaRPr lang="en-US" dirty="0"/>
          </a:p>
        </p:txBody>
      </p:sp>
      <p:sp>
        <p:nvSpPr>
          <p:cNvPr id="5" name="Titre 6">
            <a:extLst>
              <a:ext uri="{FF2B5EF4-FFF2-40B4-BE49-F238E27FC236}">
                <a16:creationId xmlns:a16="http://schemas.microsoft.com/office/drawing/2014/main" id="{F3154CBE-D603-4489-A284-EB93785F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6" y="3368041"/>
            <a:ext cx="8203475" cy="1491342"/>
          </a:xfrm>
        </p:spPr>
        <p:txBody>
          <a:bodyPr/>
          <a:lstStyle/>
          <a:p>
            <a:pPr marL="342900" marR="0" lvl="0" indent="-55563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fr-FR" sz="1600" dirty="0"/>
              <a:t> Plusieurs protocoles d’anticollision des tags sont proposés pour réduire les collisions des tags. Ils peuvent être classés en trois catégories : les protocoles à base d’ALOHA, les protocoles à base d'arbres et les protocoles à base de compteur.</a:t>
            </a:r>
          </a:p>
        </p:txBody>
      </p:sp>
      <p:pic>
        <p:nvPicPr>
          <p:cNvPr id="6" name="Picture 24">
            <a:extLst>
              <a:ext uri="{FF2B5EF4-FFF2-40B4-BE49-F238E27FC236}">
                <a16:creationId xmlns:a16="http://schemas.microsoft.com/office/drawing/2014/main" id="{4298FE61-469E-4B26-9637-B018171CE2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559" y="1245325"/>
            <a:ext cx="7702550" cy="21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5"/>
          <p:cNvSpPr txBox="1">
            <a:spLocks noGrp="1"/>
          </p:cNvSpPr>
          <p:nvPr>
            <p:ph type="title" idx="4294967295"/>
          </p:nvPr>
        </p:nvSpPr>
        <p:spPr>
          <a:xfrm>
            <a:off x="922337" y="1202267"/>
            <a:ext cx="7702550" cy="47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DOMAINE D’APPLICATION</a:t>
            </a:r>
            <a:endParaRPr dirty="0"/>
          </a:p>
        </p:txBody>
      </p:sp>
      <p:sp>
        <p:nvSpPr>
          <p:cNvPr id="904" name="Google Shape;904;p35"/>
          <p:cNvSpPr txBox="1">
            <a:spLocks noGrp="1"/>
          </p:cNvSpPr>
          <p:nvPr>
            <p:ph type="body" idx="4294967295"/>
          </p:nvPr>
        </p:nvSpPr>
        <p:spPr>
          <a:xfrm>
            <a:off x="1625600" y="1068916"/>
            <a:ext cx="2015067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Clr>
                <a:schemeClr val="accent1"/>
              </a:buClr>
            </a:pPr>
            <a:r>
              <a:rPr lang="fr-FR" sz="1800" dirty="0"/>
              <a:t>Payement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Téléphonie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Identification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Santé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Sécurité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Transport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Authentification </a:t>
            </a:r>
          </a:p>
        </p:txBody>
      </p:sp>
      <p:sp>
        <p:nvSpPr>
          <p:cNvPr id="905" name="Google Shape;905;p35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904;p35">
            <a:extLst>
              <a:ext uri="{FF2B5EF4-FFF2-40B4-BE49-F238E27FC236}">
                <a16:creationId xmlns:a16="http://schemas.microsoft.com/office/drawing/2014/main" id="{F09BB1E5-1B93-4247-ABB1-433490F49F43}"/>
              </a:ext>
            </a:extLst>
          </p:cNvPr>
          <p:cNvSpPr txBox="1">
            <a:spLocks/>
          </p:cNvSpPr>
          <p:nvPr/>
        </p:nvSpPr>
        <p:spPr>
          <a:xfrm>
            <a:off x="4106333" y="1068916"/>
            <a:ext cx="4518554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71450" indent="-171450">
              <a:buClr>
                <a:schemeClr val="accent1"/>
              </a:buClr>
            </a:pPr>
            <a:r>
              <a:rPr lang="fr-FR" sz="1800" dirty="0"/>
              <a:t>Traçabilité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Contrôle d'accès : porte-clés d'accès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Abonnement : carte de membre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Titre de transport : carte de bus et tramway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Fidélité : carte de fidélité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Restaurants administratifs : carte de self </a:t>
            </a:r>
          </a:p>
          <a:p>
            <a:pPr marL="171450" indent="-171450">
              <a:buClr>
                <a:schemeClr val="accent1"/>
              </a:buClr>
            </a:pPr>
            <a:r>
              <a:rPr lang="fr-FR" sz="1800" dirty="0"/>
              <a:t>Carte d'identité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86D00C37-8B72-4E39-8D64-E42F79BA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25" y="1958097"/>
            <a:ext cx="2885008" cy="2901769"/>
          </a:xfrm>
        </p:spPr>
        <p:txBody>
          <a:bodyPr/>
          <a:lstStyle/>
          <a:p>
            <a:r>
              <a:rPr lang="fr-FR" sz="1800" b="0" dirty="0"/>
              <a:t>- Lecture et décodage instantanée.</a:t>
            </a:r>
            <a:br>
              <a:rPr lang="fr-FR" sz="1800" b="0" dirty="0"/>
            </a:br>
            <a:r>
              <a:rPr lang="fr-FR" sz="1800" b="0" dirty="0"/>
              <a:t>- Remplacement de la saisie au clavier. </a:t>
            </a:r>
            <a:br>
              <a:rPr lang="fr-FR" sz="1800" b="0" dirty="0"/>
            </a:br>
            <a:r>
              <a:rPr lang="fr-FR" sz="1800" b="0" dirty="0"/>
              <a:t>- Facilité de branchement (écran clavier) et l’utilisation du lecteur optique. </a:t>
            </a:r>
            <a:br>
              <a:rPr lang="fr-FR" sz="1800" b="0" dirty="0"/>
            </a:br>
            <a:r>
              <a:rPr lang="fr-FR" sz="1800" b="0" dirty="0"/>
              <a:t>- Coût abordable. </a:t>
            </a:r>
            <a:br>
              <a:rPr lang="fr-FR" sz="1800" b="0" dirty="0"/>
            </a:br>
            <a:endParaRPr lang="en-US" sz="1800" b="0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00A23A9-F6DD-4BE9-B1D5-C2868FF29DD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325" y="1425075"/>
            <a:ext cx="3171588" cy="527700"/>
          </a:xfrm>
        </p:spPr>
        <p:txBody>
          <a:bodyPr/>
          <a:lstStyle/>
          <a:p>
            <a:r>
              <a:rPr lang="fr-FR" dirty="0"/>
              <a:t>AVANTAGES</a:t>
            </a:r>
            <a:endParaRPr lang="en-US" dirty="0"/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6845339C-13F5-405F-BD09-715522F01FB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444999" y="1958098"/>
            <a:ext cx="3547533" cy="2645702"/>
          </a:xfrm>
        </p:spPr>
        <p:txBody>
          <a:bodyPr/>
          <a:lstStyle/>
          <a:p>
            <a:r>
              <a:rPr lang="fr-FR" sz="1800" b="0" dirty="0"/>
              <a:t>- Faible capacité. </a:t>
            </a:r>
            <a:br>
              <a:rPr lang="fr-FR" sz="1800" b="0" dirty="0"/>
            </a:br>
            <a:r>
              <a:rPr lang="fr-FR" sz="1800" b="0" dirty="0"/>
              <a:t>- Impossibilité de modifier les informations(UID)</a:t>
            </a:r>
            <a:br>
              <a:rPr lang="fr-FR" sz="1800" b="0" dirty="0"/>
            </a:br>
            <a:r>
              <a:rPr lang="fr-FR" sz="1800" b="0" dirty="0"/>
              <a:t>- Exigence d'un contact visuel pour la lecture. </a:t>
            </a:r>
            <a:br>
              <a:rPr lang="fr-FR" sz="1800" b="0" dirty="0"/>
            </a:br>
            <a:r>
              <a:rPr lang="fr-FR" sz="1800" b="0" dirty="0"/>
              <a:t>- Impossibilité de lecture simultanée. </a:t>
            </a:r>
            <a:br>
              <a:rPr lang="fr-FR" sz="1800" b="0" dirty="0"/>
            </a:br>
            <a:r>
              <a:rPr lang="fr-FR" sz="1800" b="0" dirty="0"/>
              <a:t>- Contenu non évolutif. 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792D7058-65E5-4DE5-B9F9-168D91B2CE8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343399" y="1425075"/>
            <a:ext cx="4377267" cy="527700"/>
          </a:xfrm>
        </p:spPr>
        <p:txBody>
          <a:bodyPr/>
          <a:lstStyle/>
          <a:p>
            <a:r>
              <a:rPr lang="fr-FR" dirty="0"/>
              <a:t>INCONVENIENTS</a:t>
            </a:r>
            <a:endParaRPr lang="en-US" dirty="0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2D7A3372-797A-4CE3-ABBB-4C176E8D1BA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fr-FR" dirty="0"/>
              <a:t>TECHNOLOGIE RFID</a:t>
            </a:r>
            <a:endParaRPr lang="en-US" dirty="0"/>
          </a:p>
        </p:txBody>
      </p:sp>
      <p:sp>
        <p:nvSpPr>
          <p:cNvPr id="905" name="Google Shape;905;p35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" name="Google Shape;2451;p75">
            <a:extLst>
              <a:ext uri="{FF2B5EF4-FFF2-40B4-BE49-F238E27FC236}">
                <a16:creationId xmlns:a16="http://schemas.microsoft.com/office/drawing/2014/main" id="{3EBAC3A0-119F-41E2-9D87-9C61837B75A2}"/>
              </a:ext>
            </a:extLst>
          </p:cNvPr>
          <p:cNvGrpSpPr/>
          <p:nvPr/>
        </p:nvGrpSpPr>
        <p:grpSpPr>
          <a:xfrm rot="5400000">
            <a:off x="2544874" y="2871158"/>
            <a:ext cx="3136841" cy="328444"/>
            <a:chOff x="4783909" y="2518498"/>
            <a:chExt cx="3136841" cy="328444"/>
          </a:xfrm>
        </p:grpSpPr>
        <p:cxnSp>
          <p:nvCxnSpPr>
            <p:cNvPr id="9" name="Google Shape;2452;p75">
              <a:extLst>
                <a:ext uri="{FF2B5EF4-FFF2-40B4-BE49-F238E27FC236}">
                  <a16:creationId xmlns:a16="http://schemas.microsoft.com/office/drawing/2014/main" id="{12F80608-C35F-4524-8914-490884916B4E}"/>
                </a:ext>
              </a:extLst>
            </p:cNvPr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" name="Google Shape;2453;p75">
              <a:extLst>
                <a:ext uri="{FF2B5EF4-FFF2-40B4-BE49-F238E27FC236}">
                  <a16:creationId xmlns:a16="http://schemas.microsoft.com/office/drawing/2014/main" id="{62888A20-D66D-4DFC-98AD-4B83EA95C556}"/>
                </a:ext>
              </a:extLst>
            </p:cNvPr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54;p75">
              <a:extLst>
                <a:ext uri="{FF2B5EF4-FFF2-40B4-BE49-F238E27FC236}">
                  <a16:creationId xmlns:a16="http://schemas.microsoft.com/office/drawing/2014/main" id="{C2E8A9D5-CB52-46B0-A554-754438AD8F3D}"/>
                </a:ext>
              </a:extLst>
            </p:cNvPr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5;p75">
              <a:extLst>
                <a:ext uri="{FF2B5EF4-FFF2-40B4-BE49-F238E27FC236}">
                  <a16:creationId xmlns:a16="http://schemas.microsoft.com/office/drawing/2014/main" id="{70E2148B-6546-4180-9428-D9AECD58E1F8}"/>
                </a:ext>
              </a:extLst>
            </p:cNvPr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6;p75">
              <a:extLst>
                <a:ext uri="{FF2B5EF4-FFF2-40B4-BE49-F238E27FC236}">
                  <a16:creationId xmlns:a16="http://schemas.microsoft.com/office/drawing/2014/main" id="{DD426E3B-D1D1-4D26-B7BC-E8158225E9FD}"/>
                </a:ext>
              </a:extLst>
            </p:cNvPr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236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3FF379-3C05-4872-AF36-FC662442C1AD}"/>
              </a:ext>
            </a:extLst>
          </p:cNvPr>
          <p:cNvGrpSpPr/>
          <p:nvPr/>
        </p:nvGrpSpPr>
        <p:grpSpPr>
          <a:xfrm>
            <a:off x="3779892" y="1838475"/>
            <a:ext cx="1669185" cy="1585716"/>
            <a:chOff x="3779892" y="1838475"/>
            <a:chExt cx="1669185" cy="1585716"/>
          </a:xfrm>
        </p:grpSpPr>
        <p:sp>
          <p:nvSpPr>
            <p:cNvPr id="1104" name="Google Shape;1104;p48"/>
            <p:cNvSpPr/>
            <p:nvPr/>
          </p:nvSpPr>
          <p:spPr>
            <a:xfrm>
              <a:off x="3913519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05" name="Google Shape;1105;p48"/>
            <p:cNvGrpSpPr/>
            <p:nvPr/>
          </p:nvGrpSpPr>
          <p:grpSpPr>
            <a:xfrm rot="900049" flipH="1">
              <a:off x="3779892" y="1838475"/>
              <a:ext cx="1669185" cy="1585716"/>
              <a:chOff x="2632375" y="3649275"/>
              <a:chExt cx="1063875" cy="101067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0" name="Google Shape;1110;p48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111" name="Google Shape;1111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2" name="Google Shape;1112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3" name="Google Shape;1113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" name="Google Shape;1115;p48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116" name="Google Shape;1116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7" name="Google Shape;1117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8" name="Google Shape;1118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0" name="Google Shape;1120;p48"/>
          <p:cNvSpPr txBox="1">
            <a:spLocks noGrp="1"/>
          </p:cNvSpPr>
          <p:nvPr>
            <p:ph type="title" idx="4294967295"/>
          </p:nvPr>
        </p:nvSpPr>
        <p:spPr>
          <a:xfrm>
            <a:off x="536593" y="3379025"/>
            <a:ext cx="232126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1121" name="Google Shape;1121;p48"/>
          <p:cNvSpPr txBox="1">
            <a:spLocks noGrp="1"/>
          </p:cNvSpPr>
          <p:nvPr>
            <p:ph type="subTitle" idx="4294967295"/>
          </p:nvPr>
        </p:nvSpPr>
        <p:spPr>
          <a:xfrm>
            <a:off x="654874" y="3788065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ur les systèmes d’acces sécurisés</a:t>
            </a:r>
            <a:endParaRPr dirty="0"/>
          </a:p>
        </p:txBody>
      </p:sp>
      <p:sp>
        <p:nvSpPr>
          <p:cNvPr id="1122" name="Google Shape;1122;p48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ETUDE</a:t>
            </a:r>
            <a:endParaRPr sz="2000" dirty="0"/>
          </a:p>
        </p:txBody>
      </p:sp>
      <p:sp>
        <p:nvSpPr>
          <p:cNvPr id="1123" name="Google Shape;1123;p48"/>
          <p:cNvSpPr txBox="1">
            <a:spLocks noGrp="1"/>
          </p:cNvSpPr>
          <p:nvPr>
            <p:ph type="subTitle" idx="4294967295"/>
          </p:nvPr>
        </p:nvSpPr>
        <p:spPr>
          <a:xfrm>
            <a:off x="3397248" y="3826872"/>
            <a:ext cx="232771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 les systèmes d’accès contrôlés par la technologie RFID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REALISATION</a:t>
            </a:r>
            <a:endParaRPr sz="2000" dirty="0"/>
          </a:p>
        </p:txBody>
      </p:sp>
      <p:sp>
        <p:nvSpPr>
          <p:cNvPr id="1125" name="Google Shape;1125;p48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 lecture et l’ecriture de données dans un système  d’acces</a:t>
            </a:r>
            <a:endParaRPr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7AA765-EB55-4F80-AD55-40D9FC819CB8}"/>
              </a:ext>
            </a:extLst>
          </p:cNvPr>
          <p:cNvGrpSpPr/>
          <p:nvPr/>
        </p:nvGrpSpPr>
        <p:grpSpPr>
          <a:xfrm>
            <a:off x="1073759" y="1686142"/>
            <a:ext cx="1669144" cy="1646473"/>
            <a:chOff x="1073759" y="1686142"/>
            <a:chExt cx="1669144" cy="1646473"/>
          </a:xfrm>
        </p:grpSpPr>
        <p:sp>
          <p:nvSpPr>
            <p:cNvPr id="1109" name="Google Shape;1109;p48"/>
            <p:cNvSpPr/>
            <p:nvPr/>
          </p:nvSpPr>
          <p:spPr>
            <a:xfrm>
              <a:off x="1173650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26" name="Google Shape;1126;p48"/>
            <p:cNvGrpSpPr/>
            <p:nvPr/>
          </p:nvGrpSpPr>
          <p:grpSpPr>
            <a:xfrm rot="-2700000" flipH="1">
              <a:off x="1073759" y="1686142"/>
              <a:ext cx="1669144" cy="1646473"/>
              <a:chOff x="2632375" y="3610525"/>
              <a:chExt cx="1063875" cy="1049425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13B042F-F648-4CC4-AC5D-80D86ACA4067}"/>
              </a:ext>
            </a:extLst>
          </p:cNvPr>
          <p:cNvGrpSpPr/>
          <p:nvPr/>
        </p:nvGrpSpPr>
        <p:grpSpPr>
          <a:xfrm>
            <a:off x="6379190" y="1682832"/>
            <a:ext cx="1646473" cy="1669144"/>
            <a:chOff x="6379190" y="1682832"/>
            <a:chExt cx="1646473" cy="1669144"/>
          </a:xfrm>
        </p:grpSpPr>
        <p:sp>
          <p:nvSpPr>
            <p:cNvPr id="1103" name="Google Shape;1103;p48"/>
            <p:cNvSpPr/>
            <p:nvPr/>
          </p:nvSpPr>
          <p:spPr>
            <a:xfrm>
              <a:off x="6674825" y="1883725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30" name="Google Shape;1130;p48"/>
            <p:cNvGrpSpPr/>
            <p:nvPr/>
          </p:nvGrpSpPr>
          <p:grpSpPr>
            <a:xfrm rot="2700000">
              <a:off x="6367855" y="1694167"/>
              <a:ext cx="1669144" cy="1646473"/>
              <a:chOff x="2632375" y="3610525"/>
              <a:chExt cx="1063875" cy="1049425"/>
            </a:xfrm>
          </p:grpSpPr>
          <p:sp>
            <p:nvSpPr>
              <p:cNvPr id="1131" name="Google Shape;1131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34" name="Google Shape;1134;p48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5131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" grpId="0"/>
      <p:bldP spid="1121" grpId="0" build="p"/>
      <p:bldP spid="1122" grpId="0"/>
      <p:bldP spid="1123" grpId="0" build="p"/>
      <p:bldP spid="1124" grpId="0"/>
      <p:bldP spid="112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60"/>
          <p:cNvGrpSpPr/>
          <p:nvPr/>
        </p:nvGrpSpPr>
        <p:grpSpPr>
          <a:xfrm>
            <a:off x="-1760804" y="992727"/>
            <a:ext cx="6106589" cy="3969629"/>
            <a:chOff x="-1760804" y="992727"/>
            <a:chExt cx="6106589" cy="3969629"/>
          </a:xfrm>
        </p:grpSpPr>
        <p:grpSp>
          <p:nvGrpSpPr>
            <p:cNvPr id="1289" name="Google Shape;1289;p60"/>
            <p:cNvGrpSpPr/>
            <p:nvPr/>
          </p:nvGrpSpPr>
          <p:grpSpPr>
            <a:xfrm rot="10800000">
              <a:off x="-1760804" y="4343397"/>
              <a:ext cx="2654142" cy="611358"/>
              <a:chOff x="6615621" y="2219307"/>
              <a:chExt cx="2654142" cy="611358"/>
            </a:xfrm>
          </p:grpSpPr>
          <p:sp>
            <p:nvSpPr>
              <p:cNvPr id="1290" name="Google Shape;1290;p60"/>
              <p:cNvSpPr/>
              <p:nvPr/>
            </p:nvSpPr>
            <p:spPr>
              <a:xfrm>
                <a:off x="6615621" y="2219307"/>
                <a:ext cx="2654142" cy="611358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60"/>
              <p:cNvSpPr/>
              <p:nvPr/>
            </p:nvSpPr>
            <p:spPr>
              <a:xfrm>
                <a:off x="7136942" y="25239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2" name="Google Shape;1292;p60"/>
            <p:cNvGrpSpPr/>
            <p:nvPr/>
          </p:nvGrpSpPr>
          <p:grpSpPr>
            <a:xfrm>
              <a:off x="348077" y="992727"/>
              <a:ext cx="3997708" cy="3969629"/>
              <a:chOff x="348077" y="992727"/>
              <a:chExt cx="3997708" cy="3969629"/>
            </a:xfrm>
          </p:grpSpPr>
          <p:grpSp>
            <p:nvGrpSpPr>
              <p:cNvPr id="1293" name="Google Shape;1293;p60"/>
              <p:cNvGrpSpPr/>
              <p:nvPr/>
            </p:nvGrpSpPr>
            <p:grpSpPr>
              <a:xfrm>
                <a:off x="348077" y="1018074"/>
                <a:ext cx="3997708" cy="3944282"/>
                <a:chOff x="348077" y="1018074"/>
                <a:chExt cx="3997708" cy="3944282"/>
              </a:xfrm>
            </p:grpSpPr>
            <p:sp>
              <p:nvSpPr>
                <p:cNvPr id="1294" name="Google Shape;1294;p60"/>
                <p:cNvSpPr/>
                <p:nvPr/>
              </p:nvSpPr>
              <p:spPr>
                <a:xfrm>
                  <a:off x="707798" y="4161645"/>
                  <a:ext cx="1256641" cy="441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83" h="14348" fill="none" extrusionOk="0">
                      <a:moveTo>
                        <a:pt x="40883" y="1"/>
                      </a:moveTo>
                      <a:lnTo>
                        <a:pt x="26536" y="14347"/>
                      </a:lnTo>
                      <a:lnTo>
                        <a:pt x="0" y="1434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60"/>
                <p:cNvSpPr/>
                <p:nvPr/>
              </p:nvSpPr>
              <p:spPr>
                <a:xfrm flipH="1">
                  <a:off x="1073385" y="1018074"/>
                  <a:ext cx="3272400" cy="3272400"/>
                </a:xfrm>
                <a:prstGeom prst="arc">
                  <a:avLst>
                    <a:gd name="adj1" fmla="val 15722627"/>
                    <a:gd name="adj2" fmla="val 8489618"/>
                  </a:avLst>
                </a:pr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60"/>
                <p:cNvSpPr/>
                <p:nvPr/>
              </p:nvSpPr>
              <p:spPr>
                <a:xfrm>
                  <a:off x="1921925" y="4076902"/>
                  <a:ext cx="98145" cy="8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2758" extrusionOk="0">
                      <a:moveTo>
                        <a:pt x="1815" y="0"/>
                      </a:moveTo>
                      <a:cubicBezTo>
                        <a:pt x="1475" y="0"/>
                        <a:pt x="1130" y="130"/>
                        <a:pt x="852" y="417"/>
                      </a:cubicBezTo>
                      <a:cubicBezTo>
                        <a:pt x="1" y="1268"/>
                        <a:pt x="609" y="2758"/>
                        <a:pt x="1825" y="2758"/>
                      </a:cubicBezTo>
                      <a:cubicBezTo>
                        <a:pt x="2584" y="2758"/>
                        <a:pt x="3192" y="2150"/>
                        <a:pt x="3192" y="1390"/>
                      </a:cubicBezTo>
                      <a:cubicBezTo>
                        <a:pt x="3192" y="550"/>
                        <a:pt x="2516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60"/>
                <p:cNvSpPr/>
                <p:nvPr/>
              </p:nvSpPr>
              <p:spPr>
                <a:xfrm>
                  <a:off x="1484196" y="4571436"/>
                  <a:ext cx="73463" cy="6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1983" extrusionOk="0">
                      <a:moveTo>
                        <a:pt x="1275" y="0"/>
                      </a:moveTo>
                      <a:cubicBezTo>
                        <a:pt x="1094" y="0"/>
                        <a:pt x="907" y="51"/>
                        <a:pt x="730" y="164"/>
                      </a:cubicBezTo>
                      <a:cubicBezTo>
                        <a:pt x="0" y="651"/>
                        <a:pt x="213" y="1775"/>
                        <a:pt x="1094" y="1958"/>
                      </a:cubicBezTo>
                      <a:cubicBezTo>
                        <a:pt x="1166" y="1974"/>
                        <a:pt x="1237" y="1983"/>
                        <a:pt x="1308" y="1983"/>
                      </a:cubicBezTo>
                      <a:cubicBezTo>
                        <a:pt x="1747" y="1983"/>
                        <a:pt x="2145" y="1669"/>
                        <a:pt x="2249" y="1198"/>
                      </a:cubicBezTo>
                      <a:cubicBezTo>
                        <a:pt x="2389" y="545"/>
                        <a:pt x="1868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60"/>
                <p:cNvSpPr/>
                <p:nvPr/>
              </p:nvSpPr>
              <p:spPr>
                <a:xfrm>
                  <a:off x="643310" y="4538178"/>
                  <a:ext cx="128052" cy="1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" h="4165" extrusionOk="0">
                      <a:moveTo>
                        <a:pt x="2098" y="0"/>
                      </a:moveTo>
                      <a:cubicBezTo>
                        <a:pt x="943" y="0"/>
                        <a:pt x="1" y="942"/>
                        <a:pt x="1" y="2097"/>
                      </a:cubicBezTo>
                      <a:cubicBezTo>
                        <a:pt x="1" y="3252"/>
                        <a:pt x="943" y="4164"/>
                        <a:pt x="2098" y="4164"/>
                      </a:cubicBezTo>
                      <a:cubicBezTo>
                        <a:pt x="3253" y="4164"/>
                        <a:pt x="4165" y="3252"/>
                        <a:pt x="4165" y="2097"/>
                      </a:cubicBezTo>
                      <a:cubicBezTo>
                        <a:pt x="4165" y="942"/>
                        <a:pt x="3253" y="0"/>
                        <a:pt x="20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60"/>
                <p:cNvSpPr/>
                <p:nvPr/>
              </p:nvSpPr>
              <p:spPr>
                <a:xfrm>
                  <a:off x="562963" y="4457830"/>
                  <a:ext cx="288748" cy="28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4" h="9393" fill="none" extrusionOk="0">
                      <a:moveTo>
                        <a:pt x="9393" y="4711"/>
                      </a:moveTo>
                      <a:cubicBezTo>
                        <a:pt x="9393" y="7295"/>
                        <a:pt x="7296" y="9392"/>
                        <a:pt x="4712" y="9392"/>
                      </a:cubicBezTo>
                      <a:cubicBezTo>
                        <a:pt x="2129" y="9392"/>
                        <a:pt x="1" y="7295"/>
                        <a:pt x="1" y="4711"/>
                      </a:cubicBezTo>
                      <a:cubicBezTo>
                        <a:pt x="1" y="2097"/>
                        <a:pt x="2129" y="0"/>
                        <a:pt x="4712" y="0"/>
                      </a:cubicBezTo>
                      <a:cubicBezTo>
                        <a:pt x="7296" y="0"/>
                        <a:pt x="9393" y="2097"/>
                        <a:pt x="9393" y="471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60"/>
                <p:cNvSpPr/>
                <p:nvPr/>
              </p:nvSpPr>
              <p:spPr>
                <a:xfrm>
                  <a:off x="348077" y="4334481"/>
                  <a:ext cx="628828" cy="6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8" h="20427" fill="none" extrusionOk="0">
                      <a:moveTo>
                        <a:pt x="11703" y="1"/>
                      </a:moveTo>
                      <a:cubicBezTo>
                        <a:pt x="3922" y="1"/>
                        <a:pt x="1" y="9423"/>
                        <a:pt x="5533" y="14925"/>
                      </a:cubicBezTo>
                      <a:cubicBezTo>
                        <a:pt x="11035" y="20427"/>
                        <a:pt x="20457" y="16506"/>
                        <a:pt x="20427" y="8724"/>
                      </a:cubicBezTo>
                    </a:path>
                  </a:pathLst>
                </a:custGeom>
                <a:noFill/>
                <a:ln w="2432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1" name="Google Shape;1301;p60"/>
              <p:cNvSpPr/>
              <p:nvPr/>
            </p:nvSpPr>
            <p:spPr>
              <a:xfrm>
                <a:off x="3919375" y="3638452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60"/>
              <p:cNvSpPr/>
              <p:nvPr/>
            </p:nvSpPr>
            <p:spPr>
              <a:xfrm>
                <a:off x="2892300" y="992727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3" name="Google Shape;1303;p60"/>
          <p:cNvGrpSpPr/>
          <p:nvPr/>
        </p:nvGrpSpPr>
        <p:grpSpPr>
          <a:xfrm>
            <a:off x="7070148" y="-222850"/>
            <a:ext cx="1195349" cy="1078296"/>
            <a:chOff x="4404625" y="-443721"/>
            <a:chExt cx="1195349" cy="1078296"/>
          </a:xfrm>
        </p:grpSpPr>
        <p:sp>
          <p:nvSpPr>
            <p:cNvPr id="1304" name="Google Shape;1304;p6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60"/>
          <p:cNvGrpSpPr/>
          <p:nvPr/>
        </p:nvGrpSpPr>
        <p:grpSpPr>
          <a:xfrm rot="-5400000">
            <a:off x="5626137" y="-505555"/>
            <a:ext cx="2181860" cy="892524"/>
            <a:chOff x="6525475" y="148600"/>
            <a:chExt cx="2808779" cy="1148975"/>
          </a:xfrm>
        </p:grpSpPr>
        <p:sp>
          <p:nvSpPr>
            <p:cNvPr id="1307" name="Google Shape;1307;p6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60"/>
          <p:cNvGrpSpPr/>
          <p:nvPr/>
        </p:nvGrpSpPr>
        <p:grpSpPr>
          <a:xfrm rot="-5400000">
            <a:off x="6049566" y="-247490"/>
            <a:ext cx="2181860" cy="892524"/>
            <a:chOff x="6525475" y="148600"/>
            <a:chExt cx="2808779" cy="1148975"/>
          </a:xfrm>
        </p:grpSpPr>
        <p:sp>
          <p:nvSpPr>
            <p:cNvPr id="1310" name="Google Shape;1310;p6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60"/>
          <p:cNvSpPr/>
          <p:nvPr/>
        </p:nvSpPr>
        <p:spPr>
          <a:xfrm flipH="1">
            <a:off x="1335850" y="1280600"/>
            <a:ext cx="2747400" cy="2747400"/>
          </a:xfrm>
          <a:prstGeom prst="arc">
            <a:avLst>
              <a:gd name="adj1" fmla="val 16194198"/>
              <a:gd name="adj2" fmla="val 544263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24;p48">
            <a:extLst>
              <a:ext uri="{FF2B5EF4-FFF2-40B4-BE49-F238E27FC236}">
                <a16:creationId xmlns:a16="http://schemas.microsoft.com/office/drawing/2014/main" id="{667DE106-71A8-46D7-9609-268189137160}"/>
              </a:ext>
            </a:extLst>
          </p:cNvPr>
          <p:cNvSpPr txBox="1">
            <a:spLocks/>
          </p:cNvSpPr>
          <p:nvPr/>
        </p:nvSpPr>
        <p:spPr>
          <a:xfrm>
            <a:off x="2100745" y="1709464"/>
            <a:ext cx="5221253" cy="7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400" dirty="0">
                <a:solidFill>
                  <a:schemeClr val="accent1"/>
                </a:solidFill>
              </a:rPr>
              <a:t>REALISATION</a:t>
            </a:r>
          </a:p>
        </p:txBody>
      </p:sp>
      <p:sp>
        <p:nvSpPr>
          <p:cNvPr id="34" name="Google Shape;1125;p48">
            <a:extLst>
              <a:ext uri="{FF2B5EF4-FFF2-40B4-BE49-F238E27FC236}">
                <a16:creationId xmlns:a16="http://schemas.microsoft.com/office/drawing/2014/main" id="{F4F8BF59-9C9D-4DE7-B569-B2961A2EB55A}"/>
              </a:ext>
            </a:extLst>
          </p:cNvPr>
          <p:cNvSpPr txBox="1">
            <a:spLocks/>
          </p:cNvSpPr>
          <p:nvPr/>
        </p:nvSpPr>
        <p:spPr>
          <a:xfrm>
            <a:off x="2155534" y="2168558"/>
            <a:ext cx="5007796" cy="1384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Font typeface="Source Sans Pro"/>
              <a:buNone/>
            </a:pPr>
            <a:r>
              <a:rPr lang="fr-FR" sz="2400" dirty="0"/>
              <a:t>La lecture et l’écriture de données dans un système  d’accès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723;p93">
            <a:extLst>
              <a:ext uri="{FF2B5EF4-FFF2-40B4-BE49-F238E27FC236}">
                <a16:creationId xmlns:a16="http://schemas.microsoft.com/office/drawing/2014/main" id="{6ACFFEA5-13B6-4574-B18B-2FDD9B9230F7}"/>
              </a:ext>
            </a:extLst>
          </p:cNvPr>
          <p:cNvGrpSpPr/>
          <p:nvPr/>
        </p:nvGrpSpPr>
        <p:grpSpPr>
          <a:xfrm>
            <a:off x="4787879" y="1261373"/>
            <a:ext cx="4552828" cy="4265503"/>
            <a:chOff x="4716935" y="336275"/>
            <a:chExt cx="4552828" cy="4265503"/>
          </a:xfrm>
        </p:grpSpPr>
        <p:cxnSp>
          <p:nvCxnSpPr>
            <p:cNvPr id="7" name="Google Shape;2724;p93">
              <a:extLst>
                <a:ext uri="{FF2B5EF4-FFF2-40B4-BE49-F238E27FC236}">
                  <a16:creationId xmlns:a16="http://schemas.microsoft.com/office/drawing/2014/main" id="{B325C717-0A88-4643-A95C-187F16684829}"/>
                </a:ext>
              </a:extLst>
            </p:cNvPr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oogle Shape;2725;p93">
              <a:extLst>
                <a:ext uri="{FF2B5EF4-FFF2-40B4-BE49-F238E27FC236}">
                  <a16:creationId xmlns:a16="http://schemas.microsoft.com/office/drawing/2014/main" id="{A52AFCCC-E923-426B-A15B-CFE21A4024D1}"/>
                </a:ext>
              </a:extLst>
            </p:cNvPr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9" name="Google Shape;2726;p93">
                <a:extLst>
                  <a:ext uri="{FF2B5EF4-FFF2-40B4-BE49-F238E27FC236}">
                    <a16:creationId xmlns:a16="http://schemas.microsoft.com/office/drawing/2014/main" id="{52CC20C8-4A3A-4BD8-BDE1-0BFB5F4F674D}"/>
                  </a:ext>
                </a:extLst>
              </p:cNvPr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1" name="Google Shape;2727;p93">
                  <a:extLst>
                    <a:ext uri="{FF2B5EF4-FFF2-40B4-BE49-F238E27FC236}">
                      <a16:creationId xmlns:a16="http://schemas.microsoft.com/office/drawing/2014/main" id="{6FD530D4-6E74-4BB1-A24B-4BD1BB7175DF}"/>
                    </a:ext>
                  </a:extLst>
                </p:cNvPr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728;p93">
                  <a:extLst>
                    <a:ext uri="{FF2B5EF4-FFF2-40B4-BE49-F238E27FC236}">
                      <a16:creationId xmlns:a16="http://schemas.microsoft.com/office/drawing/2014/main" id="{158A3962-9E1D-4BA2-A2B2-80AECF68E889}"/>
                    </a:ext>
                  </a:extLst>
                </p:cNvPr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2729;p93">
                  <a:extLst>
                    <a:ext uri="{FF2B5EF4-FFF2-40B4-BE49-F238E27FC236}">
                      <a16:creationId xmlns:a16="http://schemas.microsoft.com/office/drawing/2014/main" id="{21B7751F-CB22-44CF-A788-839A7CA92D3E}"/>
                    </a:ext>
                  </a:extLst>
                </p:cNvPr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20" name="Google Shape;2730;p93">
                    <a:extLst>
                      <a:ext uri="{FF2B5EF4-FFF2-40B4-BE49-F238E27FC236}">
                        <a16:creationId xmlns:a16="http://schemas.microsoft.com/office/drawing/2014/main" id="{637403A4-17BC-40B2-94E6-B3FCC92F28DB}"/>
                      </a:ext>
                    </a:extLst>
                  </p:cNvPr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731;p93">
                    <a:extLst>
                      <a:ext uri="{FF2B5EF4-FFF2-40B4-BE49-F238E27FC236}">
                        <a16:creationId xmlns:a16="http://schemas.microsoft.com/office/drawing/2014/main" id="{295E27C1-6575-46FC-B516-5DB85FF4D037}"/>
                      </a:ext>
                    </a:extLst>
                  </p:cNvPr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732;p93">
                    <a:extLst>
                      <a:ext uri="{FF2B5EF4-FFF2-40B4-BE49-F238E27FC236}">
                        <a16:creationId xmlns:a16="http://schemas.microsoft.com/office/drawing/2014/main" id="{9BB484C7-9724-4F80-B0DC-1EEEE00A5551}"/>
                      </a:ext>
                    </a:extLst>
                  </p:cNvPr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733;p93">
                    <a:extLst>
                      <a:ext uri="{FF2B5EF4-FFF2-40B4-BE49-F238E27FC236}">
                        <a16:creationId xmlns:a16="http://schemas.microsoft.com/office/drawing/2014/main" id="{0B2AF346-A900-465F-8B03-96EC342CA61F}"/>
                      </a:ext>
                    </a:extLst>
                  </p:cNvPr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734;p93">
                    <a:extLst>
                      <a:ext uri="{FF2B5EF4-FFF2-40B4-BE49-F238E27FC236}">
                        <a16:creationId xmlns:a16="http://schemas.microsoft.com/office/drawing/2014/main" id="{3FC3E905-20CD-4F01-9FF4-4C8D82FF1209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735;p93">
                    <a:extLst>
                      <a:ext uri="{FF2B5EF4-FFF2-40B4-BE49-F238E27FC236}">
                        <a16:creationId xmlns:a16="http://schemas.microsoft.com/office/drawing/2014/main" id="{1A5F1EF4-858F-41E0-9168-722CF1EDEF9C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736;p93">
                    <a:extLst>
                      <a:ext uri="{FF2B5EF4-FFF2-40B4-BE49-F238E27FC236}">
                        <a16:creationId xmlns:a16="http://schemas.microsoft.com/office/drawing/2014/main" id="{87E8606C-86E1-4FE2-BEE9-82C50094F45D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37;p93">
                    <a:extLst>
                      <a:ext uri="{FF2B5EF4-FFF2-40B4-BE49-F238E27FC236}">
                        <a16:creationId xmlns:a16="http://schemas.microsoft.com/office/drawing/2014/main" id="{2ED4599C-EA49-4476-B91B-577F3EED478B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738;p93">
                    <a:extLst>
                      <a:ext uri="{FF2B5EF4-FFF2-40B4-BE49-F238E27FC236}">
                        <a16:creationId xmlns:a16="http://schemas.microsoft.com/office/drawing/2014/main" id="{21312E10-A700-415E-83FD-E0197AC7C732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" name="Google Shape;2739;p93">
                  <a:extLst>
                    <a:ext uri="{FF2B5EF4-FFF2-40B4-BE49-F238E27FC236}">
                      <a16:creationId xmlns:a16="http://schemas.microsoft.com/office/drawing/2014/main" id="{E60E4255-F7E3-47A7-914E-9D7F6F0F000B}"/>
                    </a:ext>
                  </a:extLst>
                </p:cNvPr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5" name="Google Shape;2740;p93">
                    <a:extLst>
                      <a:ext uri="{FF2B5EF4-FFF2-40B4-BE49-F238E27FC236}">
                        <a16:creationId xmlns:a16="http://schemas.microsoft.com/office/drawing/2014/main" id="{0AC5F005-3665-4260-A6DD-E053F9BA12B6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6" name="Google Shape;2741;p93">
                    <a:extLst>
                      <a:ext uri="{FF2B5EF4-FFF2-40B4-BE49-F238E27FC236}">
                        <a16:creationId xmlns:a16="http://schemas.microsoft.com/office/drawing/2014/main" id="{2C95967D-7A26-4027-9666-B7207E44928C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2742;p93">
                    <a:extLst>
                      <a:ext uri="{FF2B5EF4-FFF2-40B4-BE49-F238E27FC236}">
                        <a16:creationId xmlns:a16="http://schemas.microsoft.com/office/drawing/2014/main" id="{C0B5C763-5640-48BA-BD5F-499AC81B0681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2743;p93">
                    <a:extLst>
                      <a:ext uri="{FF2B5EF4-FFF2-40B4-BE49-F238E27FC236}">
                        <a16:creationId xmlns:a16="http://schemas.microsoft.com/office/drawing/2014/main" id="{E7A8F1BA-593F-4C1D-99BE-17FF634BB9BF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2744;p93">
                    <a:extLst>
                      <a:ext uri="{FF2B5EF4-FFF2-40B4-BE49-F238E27FC236}">
                        <a16:creationId xmlns:a16="http://schemas.microsoft.com/office/drawing/2014/main" id="{C5E8A056-A795-4B7B-ABFF-C2C02E5D5EBA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" name="Google Shape;2745;p93">
                <a:extLst>
                  <a:ext uri="{FF2B5EF4-FFF2-40B4-BE49-F238E27FC236}">
                    <a16:creationId xmlns:a16="http://schemas.microsoft.com/office/drawing/2014/main" id="{675C1741-E9DC-4DE8-8E5F-8ACD73AA5910}"/>
                  </a:ext>
                </a:extLst>
              </p:cNvPr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721;p93">
            <a:extLst>
              <a:ext uri="{FF2B5EF4-FFF2-40B4-BE49-F238E27FC236}">
                <a16:creationId xmlns:a16="http://schemas.microsoft.com/office/drawing/2014/main" id="{8FA1D15F-8ADC-4165-9E27-D0674620B7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4689" y="1413976"/>
            <a:ext cx="5623606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MERCI POUR VOTRE ATTENTION!</a:t>
            </a:r>
            <a:endParaRPr sz="4000" dirty="0"/>
          </a:p>
        </p:txBody>
      </p:sp>
      <p:sp>
        <p:nvSpPr>
          <p:cNvPr id="30" name="Google Shape;2722;p93">
            <a:extLst>
              <a:ext uri="{FF2B5EF4-FFF2-40B4-BE49-F238E27FC236}">
                <a16:creationId xmlns:a16="http://schemas.microsoft.com/office/drawing/2014/main" id="{8B27A1FC-57AF-4ED5-A438-AE579E6509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4689" y="2548564"/>
            <a:ext cx="4687174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N’HESITEZ PAS DE POSER DES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73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0"/>
          <p:cNvGrpSpPr/>
          <p:nvPr/>
        </p:nvGrpSpPr>
        <p:grpSpPr>
          <a:xfrm>
            <a:off x="2998105" y="798847"/>
            <a:ext cx="6271658" cy="3545802"/>
            <a:chOff x="2998105" y="798847"/>
            <a:chExt cx="6271658" cy="3545802"/>
          </a:xfrm>
        </p:grpSpPr>
        <p:grpSp>
          <p:nvGrpSpPr>
            <p:cNvPr id="1147" name="Google Shape;1147;p50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148" name="Google Shape;1148;p50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50"/>
            <p:cNvGrpSpPr/>
            <p:nvPr/>
          </p:nvGrpSpPr>
          <p:grpSpPr>
            <a:xfrm rot="-2090361">
              <a:off x="2998105" y="798847"/>
              <a:ext cx="3516348" cy="3545802"/>
              <a:chOff x="6711774" y="1299325"/>
              <a:chExt cx="3277015" cy="3304464"/>
            </a:xfrm>
          </p:grpSpPr>
          <p:sp>
            <p:nvSpPr>
              <p:cNvPr id="1152" name="Google Shape;1152;p50"/>
              <p:cNvSpPr/>
              <p:nvPr/>
            </p:nvSpPr>
            <p:spPr>
              <a:xfrm>
                <a:off x="6711774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7" name="Google Shape;1157;p50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66" name="Google Shape;1166;p5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20;p48">
            <a:extLst>
              <a:ext uri="{FF2B5EF4-FFF2-40B4-BE49-F238E27FC236}">
                <a16:creationId xmlns:a16="http://schemas.microsoft.com/office/drawing/2014/main" id="{5A44110C-7076-480B-A104-451D97D7FA03}"/>
              </a:ext>
            </a:extLst>
          </p:cNvPr>
          <p:cNvSpPr txBox="1">
            <a:spLocks/>
          </p:cNvSpPr>
          <p:nvPr/>
        </p:nvSpPr>
        <p:spPr>
          <a:xfrm>
            <a:off x="924986" y="2342989"/>
            <a:ext cx="4754214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704400" y="2092350"/>
            <a:ext cx="2876198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INCONVENIENTS</a:t>
            </a:r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 idx="2"/>
          </p:nvPr>
        </p:nvSpPr>
        <p:spPr>
          <a:xfrm>
            <a:off x="510139" y="1425075"/>
            <a:ext cx="111158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1"/>
          </p:nvPr>
        </p:nvSpPr>
        <p:spPr>
          <a:xfrm>
            <a:off x="793547" y="2624099"/>
            <a:ext cx="4923859" cy="1755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Nécessitent beaucoup de: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800" dirty="0"/>
              <a:t>Ressources humaines </a:t>
            </a:r>
          </a:p>
          <a:p>
            <a:pPr marL="342900" lvl="0" indent="-342900">
              <a:buFontTx/>
              <a:buChar char="-"/>
            </a:pPr>
            <a:r>
              <a:rPr lang="fr-FR" sz="2800" dirty="0"/>
              <a:t>Temps </a:t>
            </a:r>
          </a:p>
          <a:p>
            <a:pPr marL="342900" lvl="0" indent="-342900">
              <a:buFontTx/>
              <a:buChar char="-"/>
            </a:pPr>
            <a:r>
              <a:rPr lang="fr-FR" sz="2800" dirty="0"/>
              <a:t>Couts</a:t>
            </a:r>
            <a:endParaRPr sz="2800" dirty="0"/>
          </a:p>
        </p:txBody>
      </p:sp>
      <p:sp>
        <p:nvSpPr>
          <p:cNvPr id="920" name="Google Shape;920;p37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215407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CARTES</a:t>
            </a:r>
            <a:endParaRPr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DES SYSTEMES </a:t>
            </a:r>
            <a:br>
              <a:rPr lang="en" dirty="0"/>
            </a:br>
            <a:r>
              <a:rPr lang="en" dirty="0"/>
              <a:t>A ACCES SECURISE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0" name="Google Shape;930;p37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3" name="Google Shape;943;p37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7" name="Google Shape;947;p37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7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7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7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8" name="Google Shape;958;p37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0" name="Google Shape;960;p37"/>
          <p:cNvCxnSpPr>
            <a:cxnSpLocks/>
            <a:stCxn id="917" idx="3"/>
            <a:endCxn id="920" idx="1"/>
          </p:cNvCxnSpPr>
          <p:nvPr/>
        </p:nvCxnSpPr>
        <p:spPr>
          <a:xfrm>
            <a:off x="1621725" y="1688925"/>
            <a:ext cx="2256525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704400" y="2092350"/>
            <a:ext cx="2876198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SOLUTION</a:t>
            </a:r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 idx="2"/>
          </p:nvPr>
        </p:nvSpPr>
        <p:spPr>
          <a:xfrm>
            <a:off x="279133" y="1425075"/>
            <a:ext cx="134259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1"/>
          </p:nvPr>
        </p:nvSpPr>
        <p:spPr>
          <a:xfrm>
            <a:off x="793547" y="2624099"/>
            <a:ext cx="4923859" cy="1755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800" dirty="0"/>
              <a:t>Rapide, facile et pratique</a:t>
            </a:r>
          </a:p>
          <a:p>
            <a:pPr marL="342900" lvl="0" indent="-342900">
              <a:buFontTx/>
              <a:buChar char="-"/>
            </a:pPr>
            <a:r>
              <a:rPr lang="fr-FR" sz="2800" dirty="0"/>
              <a:t>Economique</a:t>
            </a:r>
          </a:p>
          <a:p>
            <a:pPr marL="342900" lvl="0" indent="-342900">
              <a:buFontTx/>
              <a:buChar char="-"/>
            </a:pPr>
            <a:r>
              <a:rPr lang="fr-FR" sz="2800" dirty="0"/>
              <a:t>Plus sécurisé</a:t>
            </a:r>
          </a:p>
        </p:txBody>
      </p:sp>
      <p:sp>
        <p:nvSpPr>
          <p:cNvPr id="920" name="Google Shape;920;p37"/>
          <p:cNvSpPr txBox="1">
            <a:spLocks noGrp="1"/>
          </p:cNvSpPr>
          <p:nvPr>
            <p:ph type="title" idx="4"/>
          </p:nvPr>
        </p:nvSpPr>
        <p:spPr>
          <a:xfrm>
            <a:off x="3878249" y="1425075"/>
            <a:ext cx="28975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</a:t>
            </a:r>
            <a:br>
              <a:rPr lang="en" dirty="0"/>
            </a:br>
            <a:r>
              <a:rPr lang="en" dirty="0"/>
              <a:t>METRIQUE</a:t>
            </a:r>
            <a:endParaRPr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DES SYSTEMES </a:t>
            </a:r>
            <a:br>
              <a:rPr lang="en" dirty="0"/>
            </a:br>
            <a:r>
              <a:rPr lang="en" dirty="0"/>
              <a:t>A ACCES SECURISE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0" name="Google Shape;930;p37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3" name="Google Shape;943;p37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7" name="Google Shape;947;p37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7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7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7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8" name="Google Shape;958;p37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0" name="Google Shape;960;p37"/>
          <p:cNvCxnSpPr>
            <a:cxnSpLocks/>
            <a:stCxn id="917" idx="3"/>
            <a:endCxn id="920" idx="1"/>
          </p:cNvCxnSpPr>
          <p:nvPr/>
        </p:nvCxnSpPr>
        <p:spPr>
          <a:xfrm>
            <a:off x="1621725" y="1688925"/>
            <a:ext cx="225652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4406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4"/>
          <p:cNvSpPr txBox="1">
            <a:spLocks noGrp="1"/>
          </p:cNvSpPr>
          <p:nvPr>
            <p:ph type="title"/>
          </p:nvPr>
        </p:nvSpPr>
        <p:spPr>
          <a:xfrm>
            <a:off x="1410101" y="2530894"/>
            <a:ext cx="632379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PREMIERE APPARITION</a:t>
            </a:r>
            <a:endParaRPr dirty="0"/>
          </a:p>
        </p:txBody>
      </p:sp>
      <p:sp>
        <p:nvSpPr>
          <p:cNvPr id="1040" name="Google Shape;1040;p44"/>
          <p:cNvSpPr txBox="1">
            <a:spLocks noGrp="1"/>
          </p:cNvSpPr>
          <p:nvPr>
            <p:ph type="title" idx="2"/>
          </p:nvPr>
        </p:nvSpPr>
        <p:spPr>
          <a:xfrm>
            <a:off x="4079981" y="767697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1" name="Google Shape;1041;p44"/>
          <p:cNvSpPr txBox="1">
            <a:spLocks noGrp="1"/>
          </p:cNvSpPr>
          <p:nvPr>
            <p:ph type="subTitle" idx="1"/>
          </p:nvPr>
        </p:nvSpPr>
        <p:spPr>
          <a:xfrm>
            <a:off x="2509199" y="317288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RADIO-FREQUENCY</a:t>
            </a:r>
            <a:endParaRPr sz="3600" dirty="0"/>
          </a:p>
        </p:txBody>
      </p:sp>
      <p:cxnSp>
        <p:nvCxnSpPr>
          <p:cNvPr id="1042" name="Google Shape;1042;p44"/>
          <p:cNvCxnSpPr/>
          <p:nvPr/>
        </p:nvCxnSpPr>
        <p:spPr>
          <a:xfrm>
            <a:off x="3541804" y="3771183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43" name="Google Shape;1043;p44"/>
          <p:cNvGrpSpPr/>
          <p:nvPr/>
        </p:nvGrpSpPr>
        <p:grpSpPr>
          <a:xfrm>
            <a:off x="3603350" y="920394"/>
            <a:ext cx="289868" cy="852000"/>
            <a:chOff x="456616" y="2161476"/>
            <a:chExt cx="289868" cy="852000"/>
          </a:xfrm>
        </p:grpSpPr>
        <p:sp>
          <p:nvSpPr>
            <p:cNvPr id="1044" name="Google Shape;1044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4"/>
          <p:cNvGrpSpPr/>
          <p:nvPr/>
        </p:nvGrpSpPr>
        <p:grpSpPr>
          <a:xfrm>
            <a:off x="5410432" y="920394"/>
            <a:ext cx="289868" cy="852000"/>
            <a:chOff x="456616" y="2161476"/>
            <a:chExt cx="289868" cy="852000"/>
          </a:xfrm>
        </p:grpSpPr>
        <p:sp>
          <p:nvSpPr>
            <p:cNvPr id="1050" name="Google Shape;1050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4"/>
          <p:cNvGrpSpPr/>
          <p:nvPr/>
        </p:nvGrpSpPr>
        <p:grpSpPr>
          <a:xfrm rot="5400000">
            <a:off x="4511926" y="38963"/>
            <a:ext cx="289868" cy="852000"/>
            <a:chOff x="456616" y="2161476"/>
            <a:chExt cx="289868" cy="852000"/>
          </a:xfrm>
        </p:grpSpPr>
        <p:sp>
          <p:nvSpPr>
            <p:cNvPr id="1056" name="Google Shape;1056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4"/>
          <p:cNvGrpSpPr/>
          <p:nvPr/>
        </p:nvGrpSpPr>
        <p:grpSpPr>
          <a:xfrm rot="5400000">
            <a:off x="4511926" y="1801845"/>
            <a:ext cx="289868" cy="852000"/>
            <a:chOff x="456616" y="2161476"/>
            <a:chExt cx="289868" cy="852000"/>
          </a:xfrm>
        </p:grpSpPr>
        <p:sp>
          <p:nvSpPr>
            <p:cNvPr id="1062" name="Google Shape;1062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041;p44">
            <a:extLst>
              <a:ext uri="{FF2B5EF4-FFF2-40B4-BE49-F238E27FC236}">
                <a16:creationId xmlns:a16="http://schemas.microsoft.com/office/drawing/2014/main" id="{90FD1322-CF12-452C-A898-A4BABA30FD04}"/>
              </a:ext>
            </a:extLst>
          </p:cNvPr>
          <p:cNvSpPr txBox="1">
            <a:spLocks/>
          </p:cNvSpPr>
          <p:nvPr/>
        </p:nvSpPr>
        <p:spPr>
          <a:xfrm>
            <a:off x="2435192" y="3906193"/>
            <a:ext cx="424884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2000" dirty="0"/>
              <a:t>DEUXIEME GUERRE MONDIALE ~WW2~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3FF379-3C05-4872-AF36-FC662442C1AD}"/>
              </a:ext>
            </a:extLst>
          </p:cNvPr>
          <p:cNvGrpSpPr/>
          <p:nvPr/>
        </p:nvGrpSpPr>
        <p:grpSpPr>
          <a:xfrm>
            <a:off x="3779892" y="1838475"/>
            <a:ext cx="1669185" cy="1585716"/>
            <a:chOff x="3779892" y="1838475"/>
            <a:chExt cx="1669185" cy="1585716"/>
          </a:xfrm>
        </p:grpSpPr>
        <p:sp>
          <p:nvSpPr>
            <p:cNvPr id="1104" name="Google Shape;1104;p48"/>
            <p:cNvSpPr/>
            <p:nvPr/>
          </p:nvSpPr>
          <p:spPr>
            <a:xfrm>
              <a:off x="3913519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05" name="Google Shape;1105;p48"/>
            <p:cNvGrpSpPr/>
            <p:nvPr/>
          </p:nvGrpSpPr>
          <p:grpSpPr>
            <a:xfrm rot="900049" flipH="1">
              <a:off x="3779892" y="1838475"/>
              <a:ext cx="1669185" cy="1585716"/>
              <a:chOff x="2632375" y="3649275"/>
              <a:chExt cx="1063875" cy="101067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0" name="Google Shape;1110;p48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111" name="Google Shape;1111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2" name="Google Shape;1112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3" name="Google Shape;1113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" name="Google Shape;1115;p48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116" name="Google Shape;1116;p48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7" name="Google Shape;1117;p48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18" name="Google Shape;1118;p48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0" name="Google Shape;1120;p48"/>
          <p:cNvSpPr txBox="1">
            <a:spLocks noGrp="1"/>
          </p:cNvSpPr>
          <p:nvPr>
            <p:ph type="title" idx="4294967295"/>
          </p:nvPr>
        </p:nvSpPr>
        <p:spPr>
          <a:xfrm>
            <a:off x="536593" y="3379025"/>
            <a:ext cx="232126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1121" name="Google Shape;1121;p48"/>
          <p:cNvSpPr txBox="1">
            <a:spLocks noGrp="1"/>
          </p:cNvSpPr>
          <p:nvPr>
            <p:ph type="subTitle" idx="4294967295"/>
          </p:nvPr>
        </p:nvSpPr>
        <p:spPr>
          <a:xfrm>
            <a:off x="654874" y="3788065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ur les systèmes d’acces sécurisés</a:t>
            </a:r>
            <a:endParaRPr dirty="0"/>
          </a:p>
        </p:txBody>
      </p:sp>
      <p:sp>
        <p:nvSpPr>
          <p:cNvPr id="1122" name="Google Shape;1122;p48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ETUDE</a:t>
            </a:r>
            <a:endParaRPr sz="2000" dirty="0"/>
          </a:p>
        </p:txBody>
      </p:sp>
      <p:sp>
        <p:nvSpPr>
          <p:cNvPr id="1123" name="Google Shape;1123;p48"/>
          <p:cNvSpPr txBox="1">
            <a:spLocks noGrp="1"/>
          </p:cNvSpPr>
          <p:nvPr>
            <p:ph type="subTitle" idx="4294967295"/>
          </p:nvPr>
        </p:nvSpPr>
        <p:spPr>
          <a:xfrm>
            <a:off x="3397248" y="3826872"/>
            <a:ext cx="232771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 les systèmes d’accès contrôlés par la technologie RFID</a:t>
            </a:r>
            <a:endParaRPr dirty="0"/>
          </a:p>
        </p:txBody>
      </p:sp>
      <p:sp>
        <p:nvSpPr>
          <p:cNvPr id="1124" name="Google Shape;1124;p48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REALISATION</a:t>
            </a:r>
            <a:endParaRPr sz="2000" dirty="0"/>
          </a:p>
        </p:txBody>
      </p:sp>
      <p:sp>
        <p:nvSpPr>
          <p:cNvPr id="1125" name="Google Shape;1125;p48"/>
          <p:cNvSpPr txBox="1">
            <a:spLocks noGrp="1"/>
          </p:cNvSpPr>
          <p:nvPr>
            <p:ph type="subTitle" idx="4294967295"/>
          </p:nvPr>
        </p:nvSpPr>
        <p:spPr>
          <a:xfrm>
            <a:off x="6286153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 lecture et l’ecriture de données dans un système  d’acces</a:t>
            </a:r>
            <a:endParaRPr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7AA765-EB55-4F80-AD55-40D9FC819CB8}"/>
              </a:ext>
            </a:extLst>
          </p:cNvPr>
          <p:cNvGrpSpPr/>
          <p:nvPr/>
        </p:nvGrpSpPr>
        <p:grpSpPr>
          <a:xfrm>
            <a:off x="1073759" y="1686142"/>
            <a:ext cx="1669144" cy="1646473"/>
            <a:chOff x="1073759" y="1686142"/>
            <a:chExt cx="1669144" cy="1646473"/>
          </a:xfrm>
        </p:grpSpPr>
        <p:sp>
          <p:nvSpPr>
            <p:cNvPr id="1109" name="Google Shape;1109;p48"/>
            <p:cNvSpPr/>
            <p:nvPr/>
          </p:nvSpPr>
          <p:spPr>
            <a:xfrm>
              <a:off x="1173650" y="1875700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26" name="Google Shape;1126;p48"/>
            <p:cNvGrpSpPr/>
            <p:nvPr/>
          </p:nvGrpSpPr>
          <p:grpSpPr>
            <a:xfrm rot="-2700000" flipH="1">
              <a:off x="1073759" y="1686142"/>
              <a:ext cx="1669144" cy="1646473"/>
              <a:chOff x="2632375" y="3610525"/>
              <a:chExt cx="1063875" cy="1049425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13B042F-F648-4CC4-AC5D-80D86ACA4067}"/>
              </a:ext>
            </a:extLst>
          </p:cNvPr>
          <p:cNvGrpSpPr/>
          <p:nvPr/>
        </p:nvGrpSpPr>
        <p:grpSpPr>
          <a:xfrm>
            <a:off x="6379190" y="1682832"/>
            <a:ext cx="1646473" cy="1669144"/>
            <a:chOff x="6379190" y="1682832"/>
            <a:chExt cx="1646473" cy="1669144"/>
          </a:xfrm>
        </p:grpSpPr>
        <p:sp>
          <p:nvSpPr>
            <p:cNvPr id="1103" name="Google Shape;1103;p48"/>
            <p:cNvSpPr/>
            <p:nvPr/>
          </p:nvSpPr>
          <p:spPr>
            <a:xfrm>
              <a:off x="6674825" y="1883725"/>
              <a:ext cx="1283700" cy="1283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4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130" name="Google Shape;1130;p48"/>
            <p:cNvGrpSpPr/>
            <p:nvPr/>
          </p:nvGrpSpPr>
          <p:grpSpPr>
            <a:xfrm rot="2700000">
              <a:off x="6367855" y="1694167"/>
              <a:ext cx="1669144" cy="1646473"/>
              <a:chOff x="2632375" y="3610525"/>
              <a:chExt cx="1063875" cy="1049425"/>
            </a:xfrm>
          </p:grpSpPr>
          <p:sp>
            <p:nvSpPr>
              <p:cNvPr id="1131" name="Google Shape;1131;p48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8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34" name="Google Shape;1134;p48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5178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" grpId="0"/>
      <p:bldP spid="1121" grpId="0" build="p"/>
      <p:bldP spid="1122" grpId="0"/>
      <p:bldP spid="1123" grpId="0" build="p"/>
      <p:bldP spid="1124" grpId="0"/>
      <p:bldP spid="11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23;p48">
            <a:extLst>
              <a:ext uri="{FF2B5EF4-FFF2-40B4-BE49-F238E27FC236}">
                <a16:creationId xmlns:a16="http://schemas.microsoft.com/office/drawing/2014/main" id="{CD76110C-DEBC-4118-A38A-F73ABD5A3064}"/>
              </a:ext>
            </a:extLst>
          </p:cNvPr>
          <p:cNvSpPr txBox="1">
            <a:spLocks/>
          </p:cNvSpPr>
          <p:nvPr/>
        </p:nvSpPr>
        <p:spPr>
          <a:xfrm>
            <a:off x="372268" y="1854587"/>
            <a:ext cx="5902442" cy="148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  <a:t>   </a:t>
            </a:r>
            <a:r>
              <a:rPr lang="fr-FR" sz="2800" dirty="0">
                <a:solidFill>
                  <a:schemeClr val="accent1"/>
                </a:solidFill>
                <a:latin typeface="Montserrat" panose="00000500000000000000" pitchFamily="2" charset="0"/>
              </a:rPr>
              <a:t>                    </a:t>
            </a:r>
            <a:r>
              <a:rPr 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  <a:t>  sur</a:t>
            </a:r>
          </a:p>
          <a:p>
            <a:pPr marL="0" indent="0" algn="ctr">
              <a:buFont typeface="Source Sans Pro"/>
              <a:buNone/>
            </a:pPr>
            <a:r>
              <a:rPr 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  <a:t>les systèmes d’accès contrôlés par la technologie RFID</a:t>
            </a:r>
          </a:p>
        </p:txBody>
      </p:sp>
      <p:grpSp>
        <p:nvGrpSpPr>
          <p:cNvPr id="1146" name="Google Shape;1146;p50"/>
          <p:cNvGrpSpPr/>
          <p:nvPr/>
        </p:nvGrpSpPr>
        <p:grpSpPr>
          <a:xfrm>
            <a:off x="2998105" y="798847"/>
            <a:ext cx="6271658" cy="3545802"/>
            <a:chOff x="2998105" y="798847"/>
            <a:chExt cx="6271658" cy="3545802"/>
          </a:xfrm>
        </p:grpSpPr>
        <p:grpSp>
          <p:nvGrpSpPr>
            <p:cNvPr id="1147" name="Google Shape;1147;p50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148" name="Google Shape;1148;p50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50"/>
            <p:cNvGrpSpPr/>
            <p:nvPr/>
          </p:nvGrpSpPr>
          <p:grpSpPr>
            <a:xfrm rot="-2090361">
              <a:off x="2998105" y="798847"/>
              <a:ext cx="3516348" cy="3545802"/>
              <a:chOff x="6711774" y="1299325"/>
              <a:chExt cx="3277015" cy="3304464"/>
            </a:xfrm>
          </p:grpSpPr>
          <p:sp>
            <p:nvSpPr>
              <p:cNvPr id="1152" name="Google Shape;1152;p50"/>
              <p:cNvSpPr/>
              <p:nvPr/>
            </p:nvSpPr>
            <p:spPr>
              <a:xfrm>
                <a:off x="6711774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7" name="Google Shape;1157;p50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66" name="Google Shape;1166;p5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22;p48">
            <a:extLst>
              <a:ext uri="{FF2B5EF4-FFF2-40B4-BE49-F238E27FC236}">
                <a16:creationId xmlns:a16="http://schemas.microsoft.com/office/drawing/2014/main" id="{B20112F5-1A79-42E3-84A4-9F4CFEAA7BF7}"/>
              </a:ext>
            </a:extLst>
          </p:cNvPr>
          <p:cNvSpPr txBox="1">
            <a:spLocks/>
          </p:cNvSpPr>
          <p:nvPr/>
        </p:nvSpPr>
        <p:spPr>
          <a:xfrm>
            <a:off x="1102108" y="1706743"/>
            <a:ext cx="4006094" cy="8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ETUDE</a:t>
            </a:r>
          </a:p>
        </p:txBody>
      </p:sp>
    </p:spTree>
    <p:extLst>
      <p:ext uri="{BB962C8B-B14F-4D97-AF65-F5344CB8AC3E}">
        <p14:creationId xmlns:p14="http://schemas.microsoft.com/office/powerpoint/2010/main" val="52715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3" name="Google Shape;1223;p57"/>
          <p:cNvCxnSpPr>
            <a:cxnSpLocks/>
            <a:stCxn id="1030" idx="3"/>
            <a:endCxn id="1032" idx="1"/>
          </p:cNvCxnSpPr>
          <p:nvPr/>
        </p:nvCxnSpPr>
        <p:spPr>
          <a:xfrm flipV="1">
            <a:off x="6066888" y="2921988"/>
            <a:ext cx="849290" cy="7041"/>
          </a:xfrm>
          <a:prstGeom prst="straightConnector1">
            <a:avLst/>
          </a:prstGeom>
          <a:noFill/>
          <a:ln w="28575" cap="flat" cmpd="sng">
            <a:solidFill>
              <a:srgbClr val="0152B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57"/>
          <p:cNvCxnSpPr>
            <a:cxnSpLocks/>
            <a:stCxn id="14" idx="3"/>
            <a:endCxn id="1030" idx="1"/>
          </p:cNvCxnSpPr>
          <p:nvPr/>
        </p:nvCxnSpPr>
        <p:spPr>
          <a:xfrm>
            <a:off x="4171563" y="2914947"/>
            <a:ext cx="924525" cy="14082"/>
          </a:xfrm>
          <a:prstGeom prst="straightConnector1">
            <a:avLst/>
          </a:prstGeom>
          <a:noFill/>
          <a:ln w="28575" cap="flat" cmpd="sng">
            <a:solidFill>
              <a:srgbClr val="0152B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57"/>
          <p:cNvCxnSpPr>
            <a:cxnSpLocks/>
            <a:stCxn id="1028" idx="3"/>
            <a:endCxn id="14" idx="1"/>
          </p:cNvCxnSpPr>
          <p:nvPr/>
        </p:nvCxnSpPr>
        <p:spPr>
          <a:xfrm>
            <a:off x="2514708" y="2911328"/>
            <a:ext cx="499249" cy="3619"/>
          </a:xfrm>
          <a:prstGeom prst="straightConnector1">
            <a:avLst/>
          </a:prstGeom>
          <a:noFill/>
          <a:ln w="28575" cap="flat" cmpd="sng">
            <a:solidFill>
              <a:srgbClr val="0152B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57"/>
          <p:cNvSpPr txBox="1"/>
          <p:nvPr/>
        </p:nvSpPr>
        <p:spPr>
          <a:xfrm>
            <a:off x="713325" y="539700"/>
            <a:ext cx="3524700" cy="90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TECHNOLOGIES D’IDENTIFICATION</a:t>
            </a:r>
            <a:endParaRPr sz="2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1" name="Google Shape;1231;p57"/>
          <p:cNvGrpSpPr/>
          <p:nvPr/>
        </p:nvGrpSpPr>
        <p:grpSpPr>
          <a:xfrm>
            <a:off x="713329" y="2498572"/>
            <a:ext cx="289868" cy="852000"/>
            <a:chOff x="456616" y="2161476"/>
            <a:chExt cx="289868" cy="852000"/>
          </a:xfrm>
        </p:grpSpPr>
        <p:sp>
          <p:nvSpPr>
            <p:cNvPr id="1232" name="Google Shape;1232;p5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7"/>
          <p:cNvGrpSpPr/>
          <p:nvPr/>
        </p:nvGrpSpPr>
        <p:grpSpPr>
          <a:xfrm rot="-5400000">
            <a:off x="3437791" y="3431123"/>
            <a:ext cx="289868" cy="852000"/>
            <a:chOff x="456616" y="2161476"/>
            <a:chExt cx="289868" cy="852000"/>
          </a:xfrm>
        </p:grpSpPr>
        <p:sp>
          <p:nvSpPr>
            <p:cNvPr id="1238" name="Google Shape;1238;p5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57"/>
          <p:cNvGrpSpPr/>
          <p:nvPr/>
        </p:nvGrpSpPr>
        <p:grpSpPr>
          <a:xfrm rot="5400000">
            <a:off x="5416315" y="1503598"/>
            <a:ext cx="289868" cy="852000"/>
            <a:chOff x="456616" y="2161476"/>
            <a:chExt cx="289868" cy="852000"/>
          </a:xfrm>
        </p:grpSpPr>
        <p:sp>
          <p:nvSpPr>
            <p:cNvPr id="1244" name="Google Shape;1244;p5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57"/>
          <p:cNvGrpSpPr/>
          <p:nvPr/>
        </p:nvGrpSpPr>
        <p:grpSpPr>
          <a:xfrm flipH="1">
            <a:off x="8140807" y="2498572"/>
            <a:ext cx="289868" cy="852000"/>
            <a:chOff x="456616" y="2161476"/>
            <a:chExt cx="289868" cy="852000"/>
          </a:xfrm>
        </p:grpSpPr>
        <p:sp>
          <p:nvSpPr>
            <p:cNvPr id="1250" name="Google Shape;1250;p5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7"/>
          <p:cNvSpPr txBox="1"/>
          <p:nvPr/>
        </p:nvSpPr>
        <p:spPr>
          <a:xfrm>
            <a:off x="774896" y="3683390"/>
            <a:ext cx="2002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 A BARRES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57"/>
          <p:cNvSpPr txBox="1"/>
          <p:nvPr/>
        </p:nvSpPr>
        <p:spPr>
          <a:xfrm>
            <a:off x="2562800" y="1789662"/>
            <a:ext cx="2002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RFID ACIF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57"/>
          <p:cNvSpPr txBox="1"/>
          <p:nvPr/>
        </p:nvSpPr>
        <p:spPr>
          <a:xfrm>
            <a:off x="4559999" y="3653613"/>
            <a:ext cx="2002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RFID PASSIF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7"/>
          <p:cNvSpPr txBox="1"/>
          <p:nvPr/>
        </p:nvSpPr>
        <p:spPr>
          <a:xfrm>
            <a:off x="6433075" y="1784664"/>
            <a:ext cx="2002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EMPREINTE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7">
            <a:hlinkClick r:id="" action="ppaction://hlinkshowjump?jump=nextslide"/>
          </p:cNvPr>
          <p:cNvSpPr/>
          <p:nvPr/>
        </p:nvSpPr>
        <p:spPr>
          <a:xfrm>
            <a:off x="4814125" y="4913101"/>
            <a:ext cx="228600" cy="313800"/>
          </a:xfrm>
          <a:prstGeom prst="rect">
            <a:avLst/>
          </a:prstGeom>
          <a:solidFill>
            <a:srgbClr val="303B7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7">
            <a:hlinkClick r:id="" action="ppaction://hlinkshowjump?jump=nextslide"/>
          </p:cNvPr>
          <p:cNvSpPr/>
          <p:nvPr/>
        </p:nvSpPr>
        <p:spPr>
          <a:xfrm>
            <a:off x="4884413" y="4973160"/>
            <a:ext cx="88024" cy="110279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7">
            <a:hlinkClick r:id="" action="ppaction://hlinkshowjump?jump=previousslide"/>
          </p:cNvPr>
          <p:cNvSpPr/>
          <p:nvPr/>
        </p:nvSpPr>
        <p:spPr>
          <a:xfrm>
            <a:off x="4101275" y="4913101"/>
            <a:ext cx="228600" cy="313800"/>
          </a:xfrm>
          <a:prstGeom prst="rect">
            <a:avLst/>
          </a:prstGeom>
          <a:solidFill>
            <a:srgbClr val="303B7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7">
            <a:hlinkClick r:id="" action="ppaction://hlinkshowjump?jump=previousslide"/>
          </p:cNvPr>
          <p:cNvSpPr/>
          <p:nvPr/>
        </p:nvSpPr>
        <p:spPr>
          <a:xfrm flipH="1">
            <a:off x="4171563" y="4973162"/>
            <a:ext cx="88024" cy="110274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7">
            <a:hlinkClick r:id="" action="ppaction://noaction"/>
          </p:cNvPr>
          <p:cNvSpPr/>
          <p:nvPr/>
        </p:nvSpPr>
        <p:spPr>
          <a:xfrm>
            <a:off x="4457700" y="4913101"/>
            <a:ext cx="228600" cy="313800"/>
          </a:xfrm>
          <a:prstGeom prst="rect">
            <a:avLst/>
          </a:prstGeom>
          <a:solidFill>
            <a:srgbClr val="303B7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8" name="Google Shape;1268;p57">
            <a:hlinkClick r:id="" action="ppaction://noaction"/>
          </p:cNvPr>
          <p:cNvCxnSpPr/>
          <p:nvPr/>
        </p:nvCxnSpPr>
        <p:spPr>
          <a:xfrm>
            <a:off x="4528050" y="5043541"/>
            <a:ext cx="87900" cy="0"/>
          </a:xfrm>
          <a:prstGeom prst="straightConnector1">
            <a:avLst/>
          </a:prstGeom>
          <a:noFill/>
          <a:ln w="19050" cap="rnd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57">
            <a:hlinkClick r:id="" action="ppaction://noaction"/>
          </p:cNvPr>
          <p:cNvCxnSpPr/>
          <p:nvPr/>
        </p:nvCxnSpPr>
        <p:spPr>
          <a:xfrm>
            <a:off x="4528050" y="4982575"/>
            <a:ext cx="87900" cy="0"/>
          </a:xfrm>
          <a:prstGeom prst="straightConnector1">
            <a:avLst/>
          </a:prstGeom>
          <a:noFill/>
          <a:ln w="19050" cap="rnd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57">
            <a:hlinkClick r:id="" action="ppaction://noaction"/>
          </p:cNvPr>
          <p:cNvCxnSpPr/>
          <p:nvPr/>
        </p:nvCxnSpPr>
        <p:spPr>
          <a:xfrm>
            <a:off x="4528050" y="5074024"/>
            <a:ext cx="87900" cy="0"/>
          </a:xfrm>
          <a:prstGeom prst="straightConnector1">
            <a:avLst/>
          </a:prstGeom>
          <a:noFill/>
          <a:ln w="19050" cap="rnd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57">
            <a:hlinkClick r:id="" action="ppaction://noaction"/>
          </p:cNvPr>
          <p:cNvCxnSpPr/>
          <p:nvPr/>
        </p:nvCxnSpPr>
        <p:spPr>
          <a:xfrm>
            <a:off x="4528050" y="5013058"/>
            <a:ext cx="87900" cy="0"/>
          </a:xfrm>
          <a:prstGeom prst="straightConnector1">
            <a:avLst/>
          </a:prstGeom>
          <a:noFill/>
          <a:ln w="19050" cap="rnd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Code-barres EAN — Wikipédia">
            <a:extLst>
              <a:ext uri="{FF2B5EF4-FFF2-40B4-BE49-F238E27FC236}">
                <a16:creationId xmlns:a16="http://schemas.microsoft.com/office/drawing/2014/main" id="{874322F9-D29A-4761-A663-6B83D0B9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34" y="2391891"/>
            <a:ext cx="1430374" cy="103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0E1734F-370D-43A5-94D8-66B04282C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6" t="27159" r="64379" b="26077"/>
          <a:stretch/>
        </p:blipFill>
        <p:spPr>
          <a:xfrm>
            <a:off x="3013957" y="2343878"/>
            <a:ext cx="1157606" cy="1142138"/>
          </a:xfrm>
          <a:prstGeom prst="rect">
            <a:avLst/>
          </a:prstGeom>
        </p:spPr>
      </p:pic>
      <p:pic>
        <p:nvPicPr>
          <p:cNvPr id="1030" name="Picture 6" descr="Active RFID Tags VS. Passive RFID Tags | CYBRA">
            <a:extLst>
              <a:ext uri="{FF2B5EF4-FFF2-40B4-BE49-F238E27FC236}">
                <a16:creationId xmlns:a16="http://schemas.microsoft.com/office/drawing/2014/main" id="{C43FBE76-E507-48F7-9BA4-A6B966869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1" t="4491" r="10973" b="26997"/>
          <a:stretch/>
        </p:blipFill>
        <p:spPr bwMode="auto">
          <a:xfrm>
            <a:off x="5096088" y="2224775"/>
            <a:ext cx="970800" cy="140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urquoi les scanners d'empreintes digitales des smartphones les plus  importants ne sont pas sûrs, et ce que vous pouvez faire à ce sujet. | Blog  officiel de Kaspersky">
            <a:extLst>
              <a:ext uri="{FF2B5EF4-FFF2-40B4-BE49-F238E27FC236}">
                <a16:creationId xmlns:a16="http://schemas.microsoft.com/office/drawing/2014/main" id="{F1558A78-6C40-43FC-AFBF-966B742A8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5427" r="25674" b="7452"/>
          <a:stretch/>
        </p:blipFill>
        <p:spPr bwMode="auto">
          <a:xfrm>
            <a:off x="6916178" y="2297822"/>
            <a:ext cx="1036295" cy="12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oogle Shape;1243;p57">
            <a:extLst>
              <a:ext uri="{FF2B5EF4-FFF2-40B4-BE49-F238E27FC236}">
                <a16:creationId xmlns:a16="http://schemas.microsoft.com/office/drawing/2014/main" id="{9B112CB3-75A0-45DB-B81E-326E130D4452}"/>
              </a:ext>
            </a:extLst>
          </p:cNvPr>
          <p:cNvGrpSpPr/>
          <p:nvPr/>
        </p:nvGrpSpPr>
        <p:grpSpPr>
          <a:xfrm rot="5400000">
            <a:off x="1603590" y="1532915"/>
            <a:ext cx="289868" cy="852000"/>
            <a:chOff x="456616" y="2161476"/>
            <a:chExt cx="289868" cy="852000"/>
          </a:xfrm>
        </p:grpSpPr>
        <p:sp>
          <p:nvSpPr>
            <p:cNvPr id="76" name="Google Shape;1244;p57">
              <a:extLst>
                <a:ext uri="{FF2B5EF4-FFF2-40B4-BE49-F238E27FC236}">
                  <a16:creationId xmlns:a16="http://schemas.microsoft.com/office/drawing/2014/main" id="{C1A0205A-90EB-4469-801F-E5CC522BC704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5;p57">
              <a:extLst>
                <a:ext uri="{FF2B5EF4-FFF2-40B4-BE49-F238E27FC236}">
                  <a16:creationId xmlns:a16="http://schemas.microsoft.com/office/drawing/2014/main" id="{467C9705-894D-4FDE-BB37-5E0CF089EBEB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6;p57">
              <a:extLst>
                <a:ext uri="{FF2B5EF4-FFF2-40B4-BE49-F238E27FC236}">
                  <a16:creationId xmlns:a16="http://schemas.microsoft.com/office/drawing/2014/main" id="{B882C98E-1119-4C30-A4C6-081653692921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7;p57">
              <a:extLst>
                <a:ext uri="{FF2B5EF4-FFF2-40B4-BE49-F238E27FC236}">
                  <a16:creationId xmlns:a16="http://schemas.microsoft.com/office/drawing/2014/main" id="{A061B9AE-0ECE-4EFB-BC23-2FFBF4505062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8;p57">
              <a:extLst>
                <a:ext uri="{FF2B5EF4-FFF2-40B4-BE49-F238E27FC236}">
                  <a16:creationId xmlns:a16="http://schemas.microsoft.com/office/drawing/2014/main" id="{6FEA2CD6-D4AA-44AE-AAD4-B5DDBD839B8A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243;p57">
            <a:extLst>
              <a:ext uri="{FF2B5EF4-FFF2-40B4-BE49-F238E27FC236}">
                <a16:creationId xmlns:a16="http://schemas.microsoft.com/office/drawing/2014/main" id="{E78A0C58-A475-4A47-B12B-850DE4028F51}"/>
              </a:ext>
            </a:extLst>
          </p:cNvPr>
          <p:cNvGrpSpPr/>
          <p:nvPr/>
        </p:nvGrpSpPr>
        <p:grpSpPr>
          <a:xfrm rot="5400000">
            <a:off x="7289391" y="3443313"/>
            <a:ext cx="289868" cy="852000"/>
            <a:chOff x="456616" y="2161476"/>
            <a:chExt cx="289868" cy="852000"/>
          </a:xfrm>
        </p:grpSpPr>
        <p:sp>
          <p:nvSpPr>
            <p:cNvPr id="82" name="Google Shape;1244;p57">
              <a:extLst>
                <a:ext uri="{FF2B5EF4-FFF2-40B4-BE49-F238E27FC236}">
                  <a16:creationId xmlns:a16="http://schemas.microsoft.com/office/drawing/2014/main" id="{FBAB7830-3E58-4C4C-9D6A-CFF93574C367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5;p57">
              <a:extLst>
                <a:ext uri="{FF2B5EF4-FFF2-40B4-BE49-F238E27FC236}">
                  <a16:creationId xmlns:a16="http://schemas.microsoft.com/office/drawing/2014/main" id="{3F754C66-FE86-4B0B-9E31-2677D72673A4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6;p57">
              <a:extLst>
                <a:ext uri="{FF2B5EF4-FFF2-40B4-BE49-F238E27FC236}">
                  <a16:creationId xmlns:a16="http://schemas.microsoft.com/office/drawing/2014/main" id="{80E5F101-5AFD-4F5D-8849-73D81B2D5C72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7;p57">
              <a:extLst>
                <a:ext uri="{FF2B5EF4-FFF2-40B4-BE49-F238E27FC236}">
                  <a16:creationId xmlns:a16="http://schemas.microsoft.com/office/drawing/2014/main" id="{653A799B-E1F2-4C4C-8A00-F3624C2C13E0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8;p57">
              <a:extLst>
                <a:ext uri="{FF2B5EF4-FFF2-40B4-BE49-F238E27FC236}">
                  <a16:creationId xmlns:a16="http://schemas.microsoft.com/office/drawing/2014/main" id="{C507D567-EB71-46EF-BDF1-9E2D223F11F2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rgbClr val="F5D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697</Words>
  <Application>Microsoft Office PowerPoint</Application>
  <PresentationFormat>On-screen Show (16:9)</PresentationFormat>
  <Paragraphs>134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Abadi</vt:lpstr>
      <vt:lpstr>Arial</vt:lpstr>
      <vt:lpstr>Josefin Slab SemiBold</vt:lpstr>
      <vt:lpstr>Lato</vt:lpstr>
      <vt:lpstr>Montserrat</vt:lpstr>
      <vt:lpstr>Montserrat ExtraBold</vt:lpstr>
      <vt:lpstr>Raleway</vt:lpstr>
      <vt:lpstr>Source Sans Pro</vt:lpstr>
      <vt:lpstr>Electronic Circuit Style CV by Slidesgo</vt:lpstr>
      <vt:lpstr>SYSTEM D’ACCES SECURISE A BASE DE LA TECHNOLOGIE RFID </vt:lpstr>
      <vt:lpstr>PLAN DE TRAVAIL</vt:lpstr>
      <vt:lpstr>PowerPoint Presentation</vt:lpstr>
      <vt:lpstr>INCONVENIENTS</vt:lpstr>
      <vt:lpstr>SOLUTION</vt:lpstr>
      <vt:lpstr>PREMIERE APPARITION</vt:lpstr>
      <vt:lpstr>INTRODUCTION</vt:lpstr>
      <vt:lpstr>PowerPoint Presentation</vt:lpstr>
      <vt:lpstr>PowerPoint Presentation</vt:lpstr>
      <vt:lpstr>COMPARAISON</vt:lpstr>
      <vt:lpstr>COMPOSANTS D’UN SYSTEME RFID</vt:lpstr>
      <vt:lpstr>COMPOSANTS D’UN SYSTEME RFID</vt:lpstr>
      <vt:lpstr>PRINCIPE DE FONCTIONNEMENT</vt:lpstr>
      <vt:lpstr>PRINCIPE DE FONCTIONNEMENT</vt:lpstr>
      <vt:lpstr>A CONNAITRE</vt:lpstr>
      <vt:lpstr>TYPES D’ANTENNES</vt:lpstr>
      <vt:lpstr>• Les antennes RFID basses fréquences 125KHz (tags passifs), • Les antennes RFID hautes fréquences 13,56 MHz (tags passifs), • Les antennes RFID de 2,4 GHz (tags passifs, actifs et semi-actifs), • Les antennes RFID UHF 868 MHz (tags passifs et actifs). </vt:lpstr>
      <vt:lpstr>Antenne (gravée sur aluminium et  gravée sur cuivre)  Antenne imprimée Antenne enroulée (antenne enroulée en cuivre ) Antenne enroulée en cuivre, en utilisant la méthode d'enroulement de bobine,enroulé un certain nombre de tours selon différentes exigences de fréquence. basses fréquences (125-134 kHz) et hautes fréquences (13.56 MHz), mais rarement pour UHF (sauf pour l'antenne couplée aux micromodules UHF). Antenne céramique : elle convient aux étiquettes anti-métal UHF</vt:lpstr>
      <vt:lpstr>PowerPoint Presentation</vt:lpstr>
      <vt:lpstr>PowerPoint Presentation</vt:lpstr>
      <vt:lpstr> Plusieurs protocoles d’anticollision des tags sont proposés pour réduire les collisions des tags. Ils peuvent être classés en trois catégories : les protocoles à base d’ALOHA, les protocoles à base d'arbres et les protocoles à base de compteur.</vt:lpstr>
      <vt:lpstr>DOMAINE D’APPLICATION</vt:lpstr>
      <vt:lpstr>- Lecture et décodage instantanée. - Remplacement de la saisie au clavier.  - Facilité de branchement (écran clavier) et l’utilisation du lecteur optique.  - Coût abordable.  </vt:lpstr>
      <vt:lpstr>INTRODUCTION</vt:lpstr>
      <vt:lpstr>PowerPoint Presentation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D’ACCES SECURISE A BASE DE LA TECHNOLOGIE RFID </dc:title>
  <cp:lastModifiedBy>islam cheraitia</cp:lastModifiedBy>
  <cp:revision>52</cp:revision>
  <dcterms:modified xsi:type="dcterms:W3CDTF">2024-04-28T15:15:16Z</dcterms:modified>
</cp:coreProperties>
</file>