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24" r:id="rId1"/>
  </p:sldMasterIdLst>
  <p:notesMasterIdLst>
    <p:notesMasterId r:id="rId12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9144000" cy="5143500" type="screen16x9"/>
  <p:notesSz cx="6858000" cy="9144000"/>
  <p:embeddedFontLst>
    <p:embeddedFont>
      <p:font typeface="Caveat" pitchFamily="2" charset="0"/>
      <p:regular r:id="rId13"/>
      <p:bold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Montserrat" pitchFamily="2" charset="0"/>
      <p:regular r:id="rId19"/>
      <p:bold r:id="rId20"/>
      <p:italic r:id="rId21"/>
      <p:boldItalic r:id="rId22"/>
    </p:embeddedFont>
    <p:embeddedFont>
      <p:font typeface="Wingdings 2" pitchFamily="2" charset="2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6"/>
    <p:restoredTop sz="94586"/>
  </p:normalViewPr>
  <p:slideViewPr>
    <p:cSldViewPr snapToGrid="0">
      <p:cViewPr varScale="1">
        <p:scale>
          <a:sx n="145" d="100"/>
          <a:sy n="145" d="100"/>
        </p:scale>
        <p:origin x="63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b9bc209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b9bc209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238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086861"/>
            <a:ext cx="7929000" cy="2228288"/>
          </a:xfrm>
        </p:spPr>
        <p:txBody>
          <a:bodyPr/>
          <a:lstStyle>
            <a:lvl1pPr>
              <a:defRPr sz="40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3960635"/>
            <a:ext cx="7929000" cy="32623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9804411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600450"/>
            <a:ext cx="792106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360045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4025504"/>
            <a:ext cx="7921064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338283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811092"/>
            <a:ext cx="4749312" cy="242939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928877"/>
            <a:ext cx="4420380" cy="1984434"/>
          </a:xfrm>
        </p:spPr>
        <p:txBody>
          <a:bodyPr anchor="b"/>
          <a:lstStyle>
            <a:lvl1pPr algn="l">
              <a:defRPr sz="315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3332760"/>
            <a:ext cx="4418727" cy="534931"/>
          </a:xfrm>
        </p:spPr>
        <p:txBody>
          <a:bodyPr anchor="t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811092"/>
            <a:ext cx="2857501" cy="3056599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6578872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1714939"/>
            <a:ext cx="3671336" cy="187797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1826968"/>
            <a:ext cx="3286891" cy="1505842"/>
          </a:xfrm>
        </p:spPr>
        <p:txBody>
          <a:bodyPr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1714500"/>
            <a:ext cx="3660225" cy="172164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2224355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7480658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334567"/>
            <a:ext cx="3391762" cy="406122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439628"/>
            <a:ext cx="1871093" cy="385109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334567"/>
            <a:ext cx="4958655" cy="406122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90314407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1666716"/>
            <a:ext cx="7915931" cy="27273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5147281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213547"/>
            <a:ext cx="7921064" cy="1101600"/>
          </a:xfrm>
        </p:spPr>
        <p:txBody>
          <a:bodyPr anchor="b"/>
          <a:lstStyle>
            <a:lvl1pPr algn="r">
              <a:defRPr sz="36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3960901"/>
            <a:ext cx="7921064" cy="325466"/>
          </a:xfr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1940920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1666716"/>
            <a:ext cx="3889405" cy="272907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1666715"/>
            <a:ext cx="3895937" cy="272907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699444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1631156"/>
            <a:ext cx="3892393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063354"/>
            <a:ext cx="3892392" cy="233243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1631156"/>
            <a:ext cx="3895937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063354"/>
            <a:ext cx="3895937" cy="233243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1357625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481833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99848535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334566"/>
            <a:ext cx="2660650" cy="13609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334566"/>
            <a:ext cx="2660650" cy="121379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334567"/>
            <a:ext cx="4689475" cy="40612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1695554"/>
            <a:ext cx="2660650" cy="270023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878534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545642"/>
            <a:ext cx="3639741" cy="121287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51435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05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1758513"/>
            <a:ext cx="3639741" cy="2637274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4531022"/>
            <a:ext cx="732659" cy="273844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4531022"/>
            <a:ext cx="247156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4436917"/>
            <a:ext cx="796616" cy="36794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8658949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5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47680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ejkkYbXqMhPP5LfMnORfmZrC-_FKJR8iqS9Rc_vZJWy0aa2w/viewform?edit2=2_ABaOnuciosDy_d6nOF4X5s1VymQwYwByHeDutsPUQzVm-AWkas4x-eJ3XSSNA-d6lH_SanA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AAED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692520" y="1744050"/>
            <a:ext cx="5758960" cy="1655400"/>
          </a:xfrm>
          <a:prstGeom prst="rect">
            <a:avLst/>
          </a:prstGeom>
          <a:solidFill>
            <a:schemeClr val="tx1">
              <a:alpha val="41120"/>
            </a:schemeClr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err="1">
                <a:solidFill>
                  <a:schemeClr val="bg1"/>
                </a:solidFill>
                <a:latin typeface="Caveat"/>
                <a:ea typeface="Caveat"/>
                <a:cs typeface="Caveat"/>
                <a:sym typeface="Caveat"/>
              </a:rPr>
              <a:t>Alcostudents</a:t>
            </a:r>
            <a:endParaRPr sz="9600" dirty="0">
              <a:solidFill>
                <a:schemeClr val="bg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C9699A-792B-274B-82D2-71AA72E4C0AD}"/>
              </a:ext>
            </a:extLst>
          </p:cNvPr>
          <p:cNvSpPr txBox="1"/>
          <p:nvPr/>
        </p:nvSpPr>
        <p:spPr>
          <a:xfrm>
            <a:off x="526473" y="309592"/>
            <a:ext cx="79001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B</a:t>
            </a:r>
            <a:r>
              <a:rPr lang="en" dirty="0" err="1"/>
              <a:t>efore</a:t>
            </a:r>
            <a:r>
              <a:rPr lang="en" dirty="0"/>
              <a:t> collecting the data, we had several hypotheses, some of which were confirmed during the analysis, and others were refuted.</a:t>
            </a:r>
          </a:p>
          <a:p>
            <a:r>
              <a:rPr lang="en" dirty="0"/>
              <a:t>In addition, we have identified several other patterns, which are shown above.</a:t>
            </a:r>
          </a:p>
          <a:p>
            <a:r>
              <a:rPr lang="en" dirty="0"/>
              <a:t>The purpose of this project was to find out the causes of potential alcoholism among students, if these reasons were found, then try to warn them against these actions.</a:t>
            </a:r>
          </a:p>
          <a:p>
            <a:r>
              <a:rPr lang="en" dirty="0"/>
              <a:t>But during the analysis, it turned out that the majority of users do it in moderation, and do not cross the line.</a:t>
            </a:r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r>
              <a:rPr lang="en" dirty="0"/>
              <a:t>P.S.: “who drinks</a:t>
            </a:r>
            <a:r>
              <a:rPr lang="en-US" dirty="0"/>
              <a:t>,</a:t>
            </a:r>
            <a:r>
              <a:rPr lang="en" dirty="0"/>
              <a:t> does not know about the harm of wine,</a:t>
            </a:r>
          </a:p>
          <a:p>
            <a:r>
              <a:rPr lang="en" dirty="0"/>
              <a:t>and who does not drink, does not know about its benefits”.</a:t>
            </a:r>
          </a:p>
          <a:p>
            <a:pPr algn="r"/>
            <a:r>
              <a:rPr lang="ru-KZ" dirty="0"/>
              <a:t>© </a:t>
            </a:r>
            <a:r>
              <a:rPr lang="en" dirty="0" err="1"/>
              <a:t>japanese</a:t>
            </a:r>
            <a:r>
              <a:rPr lang="en" dirty="0"/>
              <a:t> wisdom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38584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/>
          <a:srcRect t="2683" b="2683"/>
          <a:stretch/>
        </p:blipFill>
        <p:spPr>
          <a:xfrm>
            <a:off x="967662" y="236275"/>
            <a:ext cx="3002826" cy="378892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</p:pic>
      <p:pic>
        <p:nvPicPr>
          <p:cNvPr id="61" name="Google Shape;61;p14"/>
          <p:cNvPicPr preferRelativeResize="0"/>
          <p:nvPr/>
        </p:nvPicPr>
        <p:blipFill>
          <a:blip r:embed="rId4"/>
          <a:srcRect t="1688" b="1688"/>
          <a:stretch/>
        </p:blipFill>
        <p:spPr>
          <a:xfrm>
            <a:off x="4916550" y="236275"/>
            <a:ext cx="3137024" cy="378892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299663" y="4146475"/>
            <a:ext cx="23388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Montserrat"/>
                <a:ea typeface="Montserrat"/>
                <a:cs typeface="Montserrat"/>
                <a:sym typeface="Montserrat"/>
              </a:rPr>
              <a:t>Dinara</a:t>
            </a:r>
            <a:r>
              <a:rPr lang="en-US" sz="2000" dirty="0">
                <a:latin typeface="Montserrat"/>
                <a:ea typeface="Montserrat"/>
                <a:cs typeface="Montserrat"/>
                <a:sym typeface="Montserrat"/>
              </a:rPr>
              <a:t> Sultan</a:t>
            </a:r>
            <a:r>
              <a:rPr lang="ru" sz="20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219650" y="4146475"/>
            <a:ext cx="25308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Montserrat"/>
                <a:ea typeface="Montserrat"/>
                <a:cs typeface="Montserrat"/>
                <a:sym typeface="Montserrat"/>
              </a:rPr>
              <a:t>Islam </a:t>
            </a:r>
            <a:r>
              <a:rPr lang="en-US" sz="2000" dirty="0" err="1">
                <a:latin typeface="Montserrat"/>
                <a:ea typeface="Montserrat"/>
                <a:cs typeface="Montserrat"/>
                <a:sym typeface="Montserrat"/>
              </a:rPr>
              <a:t>Duisenbek</a:t>
            </a:r>
            <a:endParaRPr lang="en-US" sz="20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57C8DBF-9308-7149-AE30-E291592E6247}"/>
              </a:ext>
            </a:extLst>
          </p:cNvPr>
          <p:cNvSpPr/>
          <p:nvPr/>
        </p:nvSpPr>
        <p:spPr>
          <a:xfrm>
            <a:off x="162658" y="259098"/>
            <a:ext cx="88186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800" dirty="0">
                <a:latin typeface="+mj-lt"/>
                <a:ea typeface="Helvetica Neue" panose="02000503000000020004" pitchFamily="2" charset="0"/>
                <a:cs typeface="Helvetica Neue" panose="02000503000000020004" pitchFamily="2" charset="0"/>
              </a:rPr>
              <a:t>TOPIC: Students</a:t>
            </a:r>
            <a:r>
              <a:rPr lang="en-US" dirty="0">
                <a:latin typeface="+mj-lt"/>
                <a:ea typeface="Helvetica Neue" panose="02000503000000020004" pitchFamily="2" charset="0"/>
                <a:cs typeface="Helvetica Neue" panose="02000503000000020004" pitchFamily="2" charset="0"/>
              </a:rPr>
              <a:t>’</a:t>
            </a:r>
            <a:r>
              <a:rPr lang="en" sz="1800" dirty="0">
                <a:latin typeface="+mj-lt"/>
                <a:ea typeface="Helvetica Neue" panose="02000503000000020004" pitchFamily="2" charset="0"/>
                <a:cs typeface="Helvetica Neue" panose="02000503000000020004" pitchFamily="2" charset="0"/>
              </a:rPr>
              <a:t> consumption of alcohol.</a:t>
            </a:r>
          </a:p>
          <a:p>
            <a:r>
              <a:rPr lang="en" sz="1800" dirty="0">
                <a:solidFill>
                  <a:schemeClr val="tx1"/>
                </a:solidFill>
                <a:latin typeface="+mj-lt"/>
                <a:ea typeface="Helvetica Neue" panose="02000503000000020004" pitchFamily="2" charset="0"/>
                <a:cs typeface="Helvetica Neue" panose="02000503000000020004" pitchFamily="2" charset="0"/>
              </a:rPr>
              <a:t>PURPOSE</a:t>
            </a:r>
            <a:r>
              <a:rPr lang="en" sz="1800" dirty="0">
                <a:latin typeface="+mj-lt"/>
                <a:ea typeface="Helvetica Neue" panose="02000503000000020004" pitchFamily="2" charset="0"/>
                <a:cs typeface="Helvetica Neue" panose="02000503000000020004" pitchFamily="2" charset="0"/>
              </a:rPr>
              <a:t>: To identify the susceptibility of students of SDU to alcoholism.</a:t>
            </a:r>
          </a:p>
          <a:p>
            <a:r>
              <a:rPr lang="en" dirty="0">
                <a:latin typeface="+mj-lt"/>
                <a:ea typeface="Helvetica Neue" panose="02000503000000020004" pitchFamily="2" charset="0"/>
                <a:cs typeface="Helvetica Neue" panose="02000503000000020004" pitchFamily="2" charset="0"/>
              </a:rPr>
              <a:t>GOALS: 1.</a:t>
            </a:r>
            <a:r>
              <a:rPr lang="en" sz="1800" dirty="0">
                <a:latin typeface="+mj-lt"/>
                <a:ea typeface="Helvetica Neue" panose="02000503000000020004" pitchFamily="2" charset="0"/>
                <a:cs typeface="Helvetica Neue" panose="02000503000000020004" pitchFamily="2" charset="0"/>
              </a:rPr>
              <a:t> To present as complete and reliable a description of this problem as possible in our university</a:t>
            </a:r>
          </a:p>
          <a:p>
            <a:r>
              <a:rPr lang="en" sz="1800" dirty="0">
                <a:latin typeface="+mj-lt"/>
                <a:ea typeface="Helvetica Neue" panose="02000503000000020004" pitchFamily="2" charset="0"/>
                <a:cs typeface="Helvetica Neue" panose="02000503000000020004" pitchFamily="2" charset="0"/>
              </a:rPr>
              <a:t>2. Determine the factors that influence the occurrence of alcoholism among young people</a:t>
            </a:r>
          </a:p>
          <a:p>
            <a:r>
              <a:rPr lang="en" sz="1800" dirty="0">
                <a:latin typeface="+mj-lt"/>
                <a:ea typeface="Helvetica Neue" panose="02000503000000020004" pitchFamily="2" charset="0"/>
                <a:cs typeface="Helvetica Neue" panose="02000503000000020004" pitchFamily="2" charset="0"/>
              </a:rPr>
              <a:t>3. Identify methods to combat alcoholism</a:t>
            </a:r>
          </a:p>
          <a:p>
            <a:r>
              <a:rPr lang="en" sz="1800" dirty="0">
                <a:latin typeface="+mj-lt"/>
                <a:ea typeface="Helvetica Neue" panose="02000503000000020004" pitchFamily="2" charset="0"/>
                <a:cs typeface="Helvetica Neue" panose="02000503000000020004" pitchFamily="2" charset="0"/>
              </a:rPr>
              <a:t>SUBJECT OF THE STUDY: the study of the causes of addiction to alcohol among young people.</a:t>
            </a:r>
          </a:p>
          <a:p>
            <a:r>
              <a:rPr lang="en" sz="1800" dirty="0">
                <a:latin typeface="+mj-lt"/>
                <a:ea typeface="Helvetica Neue" panose="02000503000000020004" pitchFamily="2" charset="0"/>
                <a:cs typeface="Helvetica Neue" panose="02000503000000020004" pitchFamily="2" charset="0"/>
              </a:rPr>
              <a:t>OBJECT OF RESEARCH: students of SDU</a:t>
            </a:r>
            <a:endParaRPr lang="ru-KZ" sz="1800" dirty="0">
              <a:latin typeface="+mj-lt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FB152-567A-B64F-845A-42E1A4538CAC}"/>
              </a:ext>
            </a:extLst>
          </p:cNvPr>
          <p:cNvSpPr txBox="1"/>
          <p:nvPr/>
        </p:nvSpPr>
        <p:spPr>
          <a:xfrm>
            <a:off x="162658" y="3121420"/>
            <a:ext cx="88186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first we created survey, consisted 25 questions, and share it with students.</a:t>
            </a:r>
          </a:p>
          <a:p>
            <a:r>
              <a:rPr lang="en-US" dirty="0"/>
              <a:t>Here’s the link to our survey: </a:t>
            </a:r>
            <a:r>
              <a:rPr lang="en-US" dirty="0">
                <a:hlinkClick r:id="rId2"/>
              </a:rPr>
              <a:t>https://docs.google.com/forms/d/e/1FAIpQLSejkkYbXqMhPP5LfMnORfmZrC-_FKJR8iqS9Rc_vZJWy0aa2w/viewform?edit2=2_ABaOnuciosDy_d6nOF4X5s1VymQwYwByHeDutsPUQzVm-AWkas4x-eJ3XSSNA-d6lH_SanA</a:t>
            </a:r>
            <a:endParaRPr lang="en-US" dirty="0"/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21014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2B72A9E-B6E7-CD44-BABD-D0BF5F559AA9}"/>
              </a:ext>
            </a:extLst>
          </p:cNvPr>
          <p:cNvSpPr/>
          <p:nvPr/>
        </p:nvSpPr>
        <p:spPr>
          <a:xfrm>
            <a:off x="283574" y="1694587"/>
            <a:ext cx="87126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HYPOTHESES</a:t>
            </a:r>
            <a:r>
              <a:rPr lang="ru-KZ" dirty="0"/>
              <a:t>. 1. Residents of rural areas drink more alcohol</a:t>
            </a:r>
          </a:p>
          <a:p>
            <a:r>
              <a:rPr lang="ru-KZ" dirty="0"/>
              <a:t>2. Alcohol affects academic performance negatively</a:t>
            </a:r>
          </a:p>
          <a:p>
            <a:r>
              <a:rPr lang="ru-KZ" dirty="0"/>
              <a:t>3. m</a:t>
            </a:r>
            <a:r>
              <a:rPr lang="en-US" dirty="0"/>
              <a:t>ales</a:t>
            </a:r>
            <a:r>
              <a:rPr lang="ru-KZ" dirty="0"/>
              <a:t> drink more alcohol</a:t>
            </a:r>
          </a:p>
          <a:p>
            <a:r>
              <a:rPr lang="ru-KZ" dirty="0"/>
              <a:t>4. </a:t>
            </a:r>
            <a:r>
              <a:rPr lang="en" dirty="0"/>
              <a:t>the worse the relationship in the family, the more they drink alcohol</a:t>
            </a:r>
            <a:endParaRPr lang="ru-RU" dirty="0"/>
          </a:p>
          <a:p>
            <a:r>
              <a:rPr lang="ru-RU" dirty="0"/>
              <a:t>5</a:t>
            </a:r>
            <a:r>
              <a:rPr lang="en-US" dirty="0"/>
              <a:t>. parent’s cohabitation status affects</a:t>
            </a:r>
          </a:p>
          <a:p>
            <a:r>
              <a:rPr lang="en-US" dirty="0"/>
              <a:t>6. Alcohol consumption affects negatively to health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824833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9D8E4D-D5A3-DA41-8702-3F48A5167C55}"/>
              </a:ext>
            </a:extLst>
          </p:cNvPr>
          <p:cNvSpPr txBox="1"/>
          <p:nvPr/>
        </p:nvSpPr>
        <p:spPr>
          <a:xfrm>
            <a:off x="562708" y="267405"/>
            <a:ext cx="348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after that we had results:</a:t>
            </a:r>
            <a:endParaRPr lang="ru-KZ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BB3075-E68C-F348-9F24-022FA1B5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94" y="636737"/>
            <a:ext cx="2685197" cy="147981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912EDE-6404-F04F-ABFA-73103B13C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93" y="2223197"/>
            <a:ext cx="2685197" cy="149846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4CE0C7-8D4C-474B-8AA0-5AC54A361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286" y="2246841"/>
            <a:ext cx="2685198" cy="145117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ADE8438-3B78-3146-A407-DE4603E6B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3571" y="636737"/>
            <a:ext cx="2986740" cy="147981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8272C2-7038-8247-B0CE-AE69E424F3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102" y="3828299"/>
            <a:ext cx="2683588" cy="135692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4FA6DC9-9A04-684D-89F8-F49F798AA6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5338" y="3871922"/>
            <a:ext cx="2931095" cy="127157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533C6E8-96A3-6E43-A810-CD8ED33523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1487" y="1357070"/>
            <a:ext cx="2753855" cy="15189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452C27E-814B-CB4D-8941-FD427D7B2E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1487" y="3078629"/>
            <a:ext cx="2759512" cy="145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6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F50732-A8C7-7448-B9EB-A9D5D2AD35A1}"/>
              </a:ext>
            </a:extLst>
          </p:cNvPr>
          <p:cNvSpPr txBox="1"/>
          <p:nvPr/>
        </p:nvSpPr>
        <p:spPr>
          <a:xfrm>
            <a:off x="831272" y="193964"/>
            <a:ext cx="732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after we started </a:t>
            </a:r>
            <a:r>
              <a:rPr lang="en-US" dirty="0" err="1"/>
              <a:t>analyse</a:t>
            </a:r>
            <a:r>
              <a:rPr lang="en-US" dirty="0"/>
              <a:t> with python. And got some results: </a:t>
            </a:r>
            <a:endParaRPr lang="ru-KZ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1B7C1C-7CBC-A946-84BB-D928485DF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7" y="563296"/>
            <a:ext cx="2606964" cy="201010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73BDDE-BF34-1F43-9061-F811C72E5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7" y="2715258"/>
            <a:ext cx="2876550" cy="21222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A30FC0-EA53-4145-9F20-759536F88C1C}"/>
              </a:ext>
            </a:extLst>
          </p:cNvPr>
          <p:cNvSpPr txBox="1"/>
          <p:nvPr/>
        </p:nvSpPr>
        <p:spPr>
          <a:xfrm>
            <a:off x="3187686" y="992945"/>
            <a:ext cx="4966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KZ" dirty="0"/>
              <a:t>Residents of rural areas drink more alcohol</a:t>
            </a:r>
            <a:r>
              <a:rPr lang="en-US" dirty="0"/>
              <a:t>.</a:t>
            </a:r>
            <a:endParaRPr lang="ru-KZ" dirty="0"/>
          </a:p>
          <a:p>
            <a:r>
              <a:rPr lang="en" b="1" dirty="0"/>
              <a:t>1st Hypothesis is confirmed.</a:t>
            </a:r>
            <a:endParaRPr lang="ru-KZ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E6C18-C5A6-5444-A45D-8B3613075FCF}"/>
              </a:ext>
            </a:extLst>
          </p:cNvPr>
          <p:cNvSpPr txBox="1"/>
          <p:nvPr/>
        </p:nvSpPr>
        <p:spPr>
          <a:xfrm>
            <a:off x="3567102" y="3314737"/>
            <a:ext cx="317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 2nd hypothesis is refuted.</a:t>
            </a:r>
          </a:p>
          <a:p>
            <a:r>
              <a:rPr lang="en" dirty="0"/>
              <a:t>alcohol does not affect academic performance.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776952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02169C3-8572-664C-91E5-89D58DA36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27" y="304751"/>
            <a:ext cx="3001819" cy="226699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4C9F82-859A-4546-9A70-C4C05D796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27" y="2820032"/>
            <a:ext cx="3075709" cy="2161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A3EFF-3DC7-6A48-A6A2-6E0E142D5566}"/>
              </a:ext>
            </a:extLst>
          </p:cNvPr>
          <p:cNvSpPr txBox="1"/>
          <p:nvPr/>
        </p:nvSpPr>
        <p:spPr>
          <a:xfrm>
            <a:off x="3472872" y="517138"/>
            <a:ext cx="51261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Here we can see that the number of drinking girls is more than boys, but surveyed girls are also more than boys</a:t>
            </a:r>
          </a:p>
          <a:p>
            <a:r>
              <a:rPr lang="en" dirty="0"/>
              <a:t>So, it means that sex is not a criteria for drinking person.</a:t>
            </a:r>
          </a:p>
          <a:p>
            <a:r>
              <a:rPr lang="en" b="1" dirty="0"/>
              <a:t>3rd hypothesis is refuted.</a:t>
            </a:r>
            <a:endParaRPr lang="ru-KZ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3D5BE9-DBA9-7340-BE18-E48FCCD6D79D}"/>
              </a:ext>
            </a:extLst>
          </p:cNvPr>
          <p:cNvSpPr txBox="1"/>
          <p:nvPr/>
        </p:nvSpPr>
        <p:spPr>
          <a:xfrm>
            <a:off x="3505312" y="3168073"/>
            <a:ext cx="5352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The more the quality of relationships the more that the student doesn't drink.</a:t>
            </a:r>
          </a:p>
          <a:p>
            <a:r>
              <a:rPr lang="en" b="1" dirty="0"/>
              <a:t>4th hypothesis is confirmed.</a:t>
            </a:r>
            <a:endParaRPr lang="ru-KZ" b="1" dirty="0"/>
          </a:p>
        </p:txBody>
      </p:sp>
    </p:spTree>
    <p:extLst>
      <p:ext uri="{BB962C8B-B14F-4D97-AF65-F5344CB8AC3E}">
        <p14:creationId xmlns:p14="http://schemas.microsoft.com/office/powerpoint/2010/main" val="207926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E6B49C-ABA2-1C4B-8072-35551EC17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14" y="327948"/>
            <a:ext cx="2600614" cy="224380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E78639-E4D5-7D4B-B97A-6B042948D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14" y="2694479"/>
            <a:ext cx="3129973" cy="21210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7C245C-966B-F54B-BB2C-672C790694F1}"/>
              </a:ext>
            </a:extLst>
          </p:cNvPr>
          <p:cNvSpPr txBox="1"/>
          <p:nvPr/>
        </p:nvSpPr>
        <p:spPr>
          <a:xfrm>
            <a:off x="4042775" y="3152620"/>
            <a:ext cx="4292626" cy="1204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/>
              <a:t> 6th Hypothesis is refuted.</a:t>
            </a:r>
          </a:p>
          <a:p>
            <a:r>
              <a:rPr lang="en-US" dirty="0"/>
              <a:t>Alcohol consumption does not affect negatively to health.</a:t>
            </a:r>
          </a:p>
          <a:p>
            <a:endParaRPr lang="ru-K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4EF46E-CEAD-604C-88F0-15CD3808E05C}"/>
              </a:ext>
            </a:extLst>
          </p:cNvPr>
          <p:cNvSpPr txBox="1"/>
          <p:nvPr/>
        </p:nvSpPr>
        <p:spPr>
          <a:xfrm>
            <a:off x="3893546" y="705269"/>
            <a:ext cx="4441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parent’s cohabitation status affects.</a:t>
            </a:r>
          </a:p>
          <a:p>
            <a:r>
              <a:rPr lang="en-US" dirty="0"/>
              <a:t>if the parents live separately, it is possible that the child will drink alcohol.</a:t>
            </a:r>
          </a:p>
          <a:p>
            <a:r>
              <a:rPr lang="en" b="1" dirty="0"/>
              <a:t>5th Hypothesis is confirmed.</a:t>
            </a:r>
            <a:endParaRPr lang="ru-KZ" b="1" dirty="0"/>
          </a:p>
        </p:txBody>
      </p:sp>
    </p:spTree>
    <p:extLst>
      <p:ext uri="{BB962C8B-B14F-4D97-AF65-F5344CB8AC3E}">
        <p14:creationId xmlns:p14="http://schemas.microsoft.com/office/powerpoint/2010/main" val="30341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8E9A60-6BFF-4B4B-B763-C2ED9504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0172"/>
            <a:ext cx="2868468" cy="202608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F006A9-AE09-D642-937F-DB0890BF3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553" y="680172"/>
            <a:ext cx="2868468" cy="20114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801FB1B-C60D-CF4C-8084-5DDD9ABB2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106" y="680172"/>
            <a:ext cx="2908893" cy="20114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75B6D4-A0F0-CC4C-8493-371A7A0770F2}"/>
              </a:ext>
            </a:extLst>
          </p:cNvPr>
          <p:cNvSpPr txBox="1"/>
          <p:nvPr/>
        </p:nvSpPr>
        <p:spPr>
          <a:xfrm>
            <a:off x="180109" y="2813894"/>
            <a:ext cx="2508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Mother's education affects to consumption of alcohol: the lower the level of education, the more their children drink.</a:t>
            </a:r>
            <a:endParaRPr lang="ru-K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3FB566-F09D-424C-99EA-9CFA9C169D68}"/>
              </a:ext>
            </a:extLst>
          </p:cNvPr>
          <p:cNvSpPr txBox="1"/>
          <p:nvPr/>
        </p:nvSpPr>
        <p:spPr>
          <a:xfrm>
            <a:off x="461818" y="203200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hypothesis:</a:t>
            </a:r>
            <a:endParaRPr lang="ru-K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CCCA0-AFE2-5A4F-A0BF-A86461868977}"/>
              </a:ext>
            </a:extLst>
          </p:cNvPr>
          <p:cNvSpPr txBox="1"/>
          <p:nvPr/>
        </p:nvSpPr>
        <p:spPr>
          <a:xfrm>
            <a:off x="3117553" y="2813894"/>
            <a:ext cx="2508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Father's education affects to consumption of alcohol: the lower the level of education, the more their children drink.</a:t>
            </a:r>
            <a:endParaRPr lang="ru-KZ" dirty="0"/>
          </a:p>
          <a:p>
            <a:endParaRPr lang="ru-KZ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5E1DFC-4958-654B-9782-A9061A9304F4}"/>
              </a:ext>
            </a:extLst>
          </p:cNvPr>
          <p:cNvSpPr txBox="1"/>
          <p:nvPr/>
        </p:nvSpPr>
        <p:spPr>
          <a:xfrm>
            <a:off x="6386945" y="2881745"/>
            <a:ext cx="1967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the more free time, the more drink alcohol.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52565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{1F6A6F60-03E6-034F-B10C-F49F0F4EAF45}tf10001121</Template>
  <TotalTime>517</TotalTime>
  <Words>532</Words>
  <Application>Microsoft Macintosh PowerPoint</Application>
  <PresentationFormat>Экран (16:9)</PresentationFormat>
  <Paragraphs>49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Wingdings 2</vt:lpstr>
      <vt:lpstr>Montserrat</vt:lpstr>
      <vt:lpstr>Caveat</vt:lpstr>
      <vt:lpstr>Century Gothic</vt:lpstr>
      <vt:lpstr>Цитаты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Diana Aidosova</cp:lastModifiedBy>
  <cp:revision>23</cp:revision>
  <dcterms:modified xsi:type="dcterms:W3CDTF">2021-05-01T11:00:30Z</dcterms:modified>
</cp:coreProperties>
</file>