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3" r:id="rId3"/>
    <p:sldId id="257" r:id="rId4"/>
    <p:sldId id="266" r:id="rId5"/>
    <p:sldId id="267" r:id="rId6"/>
    <p:sldId id="289" r:id="rId7"/>
    <p:sldId id="290" r:id="rId8"/>
    <p:sldId id="292" r:id="rId9"/>
    <p:sldId id="288" r:id="rId10"/>
    <p:sldId id="258" r:id="rId11"/>
    <p:sldId id="260" r:id="rId12"/>
    <p:sldId id="287" r:id="rId13"/>
    <p:sldId id="261" r:id="rId14"/>
    <p:sldId id="262" r:id="rId15"/>
    <p:sldId id="29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9" autoAdjust="0"/>
    <p:restoredTop sz="93636" autoAdjust="0"/>
  </p:normalViewPr>
  <p:slideViewPr>
    <p:cSldViewPr snapToGrid="0">
      <p:cViewPr varScale="1">
        <p:scale>
          <a:sx n="81" d="100"/>
          <a:sy n="81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3D70-4700-43EA-A343-0D8CB296B36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F61B9-77BE-4DAC-8282-62B66B91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is used with aggregate functions, but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cannot be used with aggregate Functions 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is used with aggregate functions, but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cannot be used with aggregate Functions 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Decimal(65,2) : means total number of digits cannot exceed 65 and 2 digits are placed to the right of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ordinal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DF935-EB8A-4ED7-A257-76ED07EBD8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clause was added to SQL because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cannot be used with aggregate functions.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A stored procedure is more flexible to write any code that you want, while functions have a restricted structure and functionality.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A stored procedure is more flexible to write any code that you want, while functions have a restricted structure and functionality.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F61B9-77BE-4DAC-8282-62B66B915A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1B920-9DB1-475A-AF27-7B672B9CFC8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5F367E-5CB4-4ACD-8628-CE6AB089F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760" y="758952"/>
            <a:ext cx="10637520" cy="3566160"/>
          </a:xfrm>
        </p:spPr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SQL</a:t>
            </a:r>
          </a:p>
        </p:txBody>
      </p:sp>
    </p:spTree>
    <p:extLst>
      <p:ext uri="{BB962C8B-B14F-4D97-AF65-F5344CB8AC3E}">
        <p14:creationId xmlns:p14="http://schemas.microsoft.com/office/powerpoint/2010/main" val="228045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2600"/>
            <a:ext cx="10058400" cy="5105400"/>
          </a:xfrm>
        </p:spPr>
        <p:txBody>
          <a:bodyPr>
            <a:normAutofit/>
          </a:bodyPr>
          <a:lstStyle/>
          <a:p>
            <a:pPr lvl="1"/>
            <a:endParaRPr lang="en-US" b="1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F7777E-CB9B-F0C6-2420-C2E83434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5" y="2102178"/>
            <a:ext cx="4481880" cy="3619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C19E4E-1E15-496F-CE0E-3C78E202A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16" y="1838227"/>
            <a:ext cx="7626284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7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Update and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C92BDD2-486C-A64D-A065-06BD9BFF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5821"/>
            <a:ext cx="3825572" cy="2217612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E7E874-4665-3B89-EA49-B9F6E9A07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27" y="4431894"/>
            <a:ext cx="4320914" cy="1844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C5DF4C-493F-08A6-0359-C4E53A7CE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91" y="2122663"/>
            <a:ext cx="4359018" cy="13031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08673B-BE64-3010-67E5-DA51CBFDF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52" y="4317021"/>
            <a:ext cx="2705334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8E6F1-2F27-85B9-3EF2-DFAD1D880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737359"/>
            <a:ext cx="10115203" cy="45314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Where condition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–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2" y="1828800"/>
            <a:ext cx="9940167" cy="5029200"/>
          </a:xfrm>
        </p:spPr>
        <p:txBody>
          <a:bodyPr>
            <a:noAutofit/>
          </a:bodyPr>
          <a:lstStyle/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groups rows that have the same values into summary rows, like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"find the number of customers in each country".</a:t>
            </a:r>
            <a:endParaRPr lang="en-US" dirty="0"/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is often used with aggregate functions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COUNT()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MAX()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MIN()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SUM()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AVG()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group the result-set by one or more columns.</a:t>
            </a:r>
          </a:p>
          <a:p>
            <a:pPr lvl="1"/>
            <a:r>
              <a:rPr lang="en-US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Having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clause is used with aggregation functions instead of where.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US" dirty="0"/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12B34-B8B1-7E44-CD01-1CD32BB2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63" y="3733016"/>
            <a:ext cx="4371723" cy="2615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5D038-E94F-871A-812A-6931EBFD2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46" y="3733015"/>
            <a:ext cx="5121084" cy="25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Functions &amp;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477" y="1737360"/>
            <a:ext cx="10115203" cy="5334000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4AF1D8-7760-42D5-0A26-42C9AFE90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1332"/>
              </p:ext>
            </p:extLst>
          </p:nvPr>
        </p:nvGraphicFramePr>
        <p:xfrm>
          <a:off x="1097280" y="1904215"/>
          <a:ext cx="10115202" cy="430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601">
                  <a:extLst>
                    <a:ext uri="{9D8B030D-6E8A-4147-A177-3AD203B41FA5}">
                      <a16:colId xmlns:a16="http://schemas.microsoft.com/office/drawing/2014/main" val="4142016666"/>
                    </a:ext>
                  </a:extLst>
                </a:gridCol>
                <a:gridCol w="5057601">
                  <a:extLst>
                    <a:ext uri="{9D8B030D-6E8A-4147-A177-3AD203B41FA5}">
                      <a16:colId xmlns:a16="http://schemas.microsoft.com/office/drawing/2014/main" val="2259940857"/>
                    </a:ext>
                  </a:extLst>
                </a:gridCol>
              </a:tblGrid>
              <a:tr h="412352"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143716"/>
                  </a:ext>
                </a:extLst>
              </a:tr>
              <a:tr h="72161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returns a single value; either scalar or a table.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return zero, single or multiple values.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86166"/>
                  </a:ext>
                </a:extLst>
              </a:tr>
              <a:tr h="103088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DML statements like update &amp; insert are not allowed.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perform any operation on database objects including select and DML statements.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40670"/>
                  </a:ext>
                </a:extLst>
              </a:tr>
              <a:tr h="72161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only input parameters. Does not allow output parameters.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both input and output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34936"/>
                  </a:ext>
                </a:extLst>
              </a:tr>
              <a:tr h="721617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Cannot call a stored procedure from a function.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Can call a function from a stored procedure.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81944"/>
                  </a:ext>
                </a:extLst>
              </a:tr>
              <a:tr h="69791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Functions can be called from a Select statement.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statement has to be used to execute a stored procedure.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16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9118EC-CF27-A5F1-09A5-CCA18630D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78389"/>
              </p:ext>
            </p:extLst>
          </p:nvPr>
        </p:nvGraphicFramePr>
        <p:xfrm>
          <a:off x="0" y="33090"/>
          <a:ext cx="12192000" cy="628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8179278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056143520"/>
                    </a:ext>
                  </a:extLst>
                </a:gridCol>
              </a:tblGrid>
              <a:tr h="465398">
                <a:tc>
                  <a:txBody>
                    <a:bodyPr/>
                    <a:lstStyle/>
                    <a:p>
                      <a:r>
                        <a:rPr lang="en-US" dirty="0"/>
                        <a:t>Table-Valued Function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Stored Procedure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77188"/>
                  </a:ext>
                </a:extLst>
              </a:tr>
              <a:tr h="465397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function GetEmployeeListmediamorethanOne(@media_id int)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TABLE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AS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SELECT * FROM usertbl where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usertbl.media_id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&gt;@media_id;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PROCEDURE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InsertUsers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@media_id int,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@name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nvarchar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(50)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usertbl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media_id,name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VALUES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@media_id,@name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0629"/>
                  </a:ext>
                </a:extLst>
              </a:tr>
              <a:tr h="116349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 U must declare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db.schema.funcName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call it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DBTesting.dbo.GetEmployeeListmediamorethanOne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InsertUsers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@media_id=100,@name=islam';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0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20" y="659317"/>
            <a:ext cx="7620000" cy="1143000"/>
          </a:xfrm>
        </p:spPr>
        <p:txBody>
          <a:bodyPr/>
          <a:lstStyle/>
          <a:p>
            <a:r>
              <a:rPr lang="en-US" sz="4000" dirty="0"/>
              <a:t>How To Test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A25E-2109-59BB-B4D8-C83F7F99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92929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 Check The ERD (review it for any missing attributes, relationships, and tables).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 Column Testing (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Field lengths/Data types</a:t>
            </a: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 Any UNIQUE or NOT NULL characteristics of keys.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 Stored Functions Testing.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i="0" u="sng" dirty="0">
                <a:solidFill>
                  <a:srgbClr val="292929"/>
                </a:solidFill>
                <a:effectLst/>
                <a:latin typeface="+mj-lt"/>
              </a:rPr>
              <a:t>Stored Procedures 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validate that when the user executes a Procedure, the correct result will be retrieved and displayed to the user.</a:t>
            </a:r>
            <a:endParaRPr lang="en-US" i="0" dirty="0">
              <a:solidFill>
                <a:srgbClr val="292929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i="0" dirty="0">
              <a:solidFill>
                <a:srgbClr val="292929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i="0" dirty="0">
              <a:solidFill>
                <a:srgbClr val="292929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9292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66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9981"/>
            <a:ext cx="10058400" cy="5029200"/>
          </a:xfrm>
        </p:spPr>
        <p:txBody>
          <a:bodyPr>
            <a:noAutofit/>
          </a:bodyPr>
          <a:lstStyle/>
          <a:p>
            <a:endParaRPr lang="en-US" sz="2800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116F7-B82E-81DF-B05D-FC0F157DCAB4}"/>
              </a:ext>
            </a:extLst>
          </p:cNvPr>
          <p:cNvSpPr txBox="1"/>
          <p:nvPr/>
        </p:nvSpPr>
        <p:spPr>
          <a:xfrm>
            <a:off x="1338606" y="2271860"/>
            <a:ext cx="98170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b="0" i="0" u="sng" dirty="0">
                <a:solidFill>
                  <a:schemeClr val="accent1"/>
                </a:solidFill>
                <a:effectLst/>
              </a:rPr>
              <a:t>Database</a:t>
            </a:r>
            <a:r>
              <a:rPr lang="en-US" sz="4000" b="0" i="0" dirty="0">
                <a:solidFill>
                  <a:schemeClr val="accent1"/>
                </a:solidFill>
                <a:effectLst/>
              </a:rPr>
              <a:t> is an organized collection of data so that it can be easily accessed and managed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inter-regular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8E6ED8-16FE-1A07-DED6-E1F17443B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47" y="4021922"/>
            <a:ext cx="3496717" cy="2247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9981"/>
            <a:ext cx="10058400" cy="5029200"/>
          </a:xfrm>
        </p:spPr>
        <p:txBody>
          <a:bodyPr>
            <a:noAutofit/>
          </a:bodyPr>
          <a:lstStyle/>
          <a:p>
            <a:endParaRPr lang="en-US" sz="2800" u="sng" dirty="0"/>
          </a:p>
          <a:p>
            <a:r>
              <a:rPr lang="en-US" u="sng" dirty="0"/>
              <a:t>SQL</a:t>
            </a:r>
            <a:r>
              <a:rPr lang="en-US" sz="2400" dirty="0"/>
              <a:t> </a:t>
            </a:r>
            <a:r>
              <a:rPr lang="en-US" dirty="0"/>
              <a:t>S</a:t>
            </a:r>
            <a:r>
              <a:rPr lang="en-US" sz="2400" dirty="0"/>
              <a:t>tands </a:t>
            </a:r>
            <a:r>
              <a:rPr lang="en-US" dirty="0"/>
              <a:t>F</a:t>
            </a:r>
            <a:r>
              <a:rPr lang="en-US" sz="2400" dirty="0"/>
              <a:t>or Structured Query Language.</a:t>
            </a:r>
          </a:p>
          <a:p>
            <a:r>
              <a:rPr lang="en-US" dirty="0"/>
              <a:t>It is a programming language used to take to databases.</a:t>
            </a:r>
          </a:p>
          <a:p>
            <a:r>
              <a:rPr lang="en-US" sz="2800" u="sng" dirty="0"/>
              <a:t>What is Database Management System?</a:t>
            </a:r>
          </a:p>
          <a:p>
            <a:r>
              <a:rPr lang="en-US" dirty="0"/>
              <a:t>A DBMS is a Tool that serves as an interface between an end-user and a database, allowing users to create, read, update, and delete data in the database.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dirty="0"/>
              <a:t>Types Of Database Management Systems?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dirty="0"/>
              <a:t>SQL Lite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MySQL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Oracle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Postqre SQL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5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D280-B84E-4303-BE1C-D02F12D06630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504" y="734291"/>
            <a:ext cx="8229600" cy="914400"/>
          </a:xfrm>
        </p:spPr>
        <p:txBody>
          <a:bodyPr/>
          <a:lstStyle/>
          <a:p>
            <a:r>
              <a:rPr lang="en-US" sz="3600" dirty="0"/>
              <a:t>Entity Relationship Diagram  (ERD)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085504" y="1821874"/>
            <a:ext cx="1002099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Low" eaLnBrk="0" hangingPunct="0"/>
            <a:r>
              <a:rPr lang="en-US" sz="2000" u="sng" dirty="0"/>
              <a:t>An entity relationship diagram (ERD)</a:t>
            </a:r>
            <a:r>
              <a:rPr lang="en-US" sz="2000" dirty="0"/>
              <a:t> is a graphical representation that represents relationships among people, objects, places, concepts or events within an (IT) system.</a:t>
            </a:r>
          </a:p>
          <a:p>
            <a:pPr algn="justLow" eaLnBrk="0" hangingPunct="0"/>
            <a:endParaRPr lang="en-US" sz="2000" u="sng" dirty="0"/>
          </a:p>
          <a:p>
            <a:pPr algn="justLow"/>
            <a:r>
              <a:rPr lang="en-US" sz="2400" u="sng" dirty="0"/>
              <a:t>Importance Of ERDs :</a:t>
            </a:r>
            <a:r>
              <a:rPr lang="en-US" sz="2400" dirty="0"/>
              <a:t> </a:t>
            </a:r>
          </a:p>
          <a:p>
            <a:pPr algn="justLow"/>
            <a:endParaRPr lang="en-US" sz="2400" dirty="0"/>
          </a:p>
          <a:p>
            <a:pPr marL="342900" indent="-342900" algn="justLow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 Provide a visual starting point for database design.</a:t>
            </a:r>
          </a:p>
          <a:p>
            <a:pPr algn="justLow">
              <a:buClr>
                <a:schemeClr val="accent1"/>
              </a:buClr>
            </a:pPr>
            <a:endParaRPr lang="en-US" sz="2000" dirty="0"/>
          </a:p>
          <a:p>
            <a:pPr marL="342900" indent="-342900" algn="justLow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an ERD can still </a:t>
            </a:r>
            <a:r>
              <a:rPr lang="en-US" sz="2000" u="sng" dirty="0"/>
              <a:t>serve as a reference point</a:t>
            </a:r>
            <a:r>
              <a:rPr lang="en-US" sz="2000" dirty="0"/>
              <a:t>, should any debugging or business process </a:t>
            </a:r>
            <a:r>
              <a:rPr lang="en-US" sz="2000" u="sng" dirty="0"/>
              <a:t>re-engineering be needed later.</a:t>
            </a:r>
          </a:p>
          <a:p>
            <a:pPr marL="342900" indent="-342900" algn="justLow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Low"/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95370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3461"/>
            <a:ext cx="7620000" cy="1143000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6C6C6C"/>
                </a:solidFill>
                <a:effectLst/>
              </a:rPr>
              <a:t>There are five components of an ERD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1"/>
                <a:endParaRPr lang="en-US" dirty="0"/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/>
                      <m:t>Entities</m:t>
                    </m:r>
                    <m:r>
                      <m:rPr>
                        <m:nor/>
                      </m:rPr>
                      <a:rPr lang="en-US" smtClean="0"/>
                      <m:t>, </m:t>
                    </m:r>
                    <m:r>
                      <m:rPr>
                        <m:nor/>
                      </m:rPr>
                      <a:rPr lang="en-US" smtClean="0"/>
                      <m:t>which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are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objects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or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concepts</m:t>
                    </m:r>
                    <m:r>
                      <m:rPr>
                        <m:nor/>
                      </m:rPr>
                      <a:rPr lang="en-US" smtClean="0"/>
                      <m:t> , </m:t>
                    </m:r>
                    <m:r>
                      <m:rPr>
                        <m:nor/>
                      </m:rPr>
                      <a:rPr lang="en-US" smtClean="0"/>
                      <m:t>refer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to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tables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used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in</m:t>
                    </m:r>
                    <m:r>
                      <m:rPr>
                        <m:nor/>
                      </m:rPr>
                      <a:rPr lang="en-US" smtClean="0"/>
                      <m:t> </m:t>
                    </m:r>
                    <m:r>
                      <m:rPr>
                        <m:nor/>
                      </m:rPr>
                      <a:rPr lang="en-US" smtClean="0"/>
                      <m:t>databases</m:t>
                    </m:r>
                    <m:r>
                      <m:rPr>
                        <m:nor/>
                      </m:rPr>
                      <a:rPr lang="en-US" smtClean="0"/>
                      <m:t>.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/>
                      <m:t>2) </m:t>
                    </m:r>
                    <m:r>
                      <m:rPr>
                        <m:nor/>
                      </m:rPr>
                      <a:rPr lang="en-US"/>
                      <m:t>Attributes</m:t>
                    </m:r>
                    <m:r>
                      <m:rPr>
                        <m:nor/>
                      </m:rP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which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are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properties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characteristics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entities</m:t>
                    </m:r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0" i="0" dirty="0">
                    <a:solidFill>
                      <a:srgbClr val="666666"/>
                    </a:solidFill>
                    <a:effectLst/>
                    <a:latin typeface="Arial" panose="020B0604020202020204" pitchFamily="34" charset="0"/>
                  </a:rPr>
                  <a:t>3) The relationships between and among those entities.</a:t>
                </a:r>
              </a:p>
              <a:p>
                <a:pPr lvl="1"/>
                <a:endParaRPr lang="en-US" dirty="0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b="0" i="0" dirty="0">
                    <a:solidFill>
                      <a:srgbClr val="666666"/>
                    </a:solidFill>
                    <a:effectLst/>
                    <a:latin typeface="Arial" panose="020B0604020202020204" pitchFamily="34" charset="0"/>
                  </a:rPr>
                  <a:t>4) Actions, which describe how entities share information in the database.</a:t>
                </a:r>
              </a:p>
              <a:p>
                <a:pPr lvl="1"/>
                <a:endParaRPr lang="en-US" dirty="0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b="0" i="0" dirty="0">
                    <a:solidFill>
                      <a:srgbClr val="666666"/>
                    </a:solidFill>
                    <a:effectLst/>
                    <a:latin typeface="Arial" panose="020B0604020202020204" pitchFamily="34" charset="0"/>
                  </a:rPr>
                  <a:t>5) Connecting lines.</a:t>
                </a:r>
              </a:p>
              <a:p>
                <a:pPr lvl="1"/>
                <a:endParaRPr lang="en-US" b="0" i="0" dirty="0">
                  <a:solidFill>
                    <a:srgbClr val="666666"/>
                  </a:solidFill>
                  <a:effectLst/>
                  <a:latin typeface="Arial" panose="020B0604020202020204" pitchFamily="34" charset="0"/>
                </a:endParaRPr>
              </a:p>
              <a:p>
                <a:pPr lvl="1"/>
                <a:endParaRPr lang="en-US" b="0" i="0" dirty="0">
                  <a:solidFill>
                    <a:srgbClr val="666666"/>
                  </a:solidFill>
                  <a:effectLst/>
                  <a:latin typeface="Arial" panose="020B0604020202020204" pitchFamily="34" charset="0"/>
                </a:endParaRP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12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08579-E1C9-54F6-09E8-2BADF673C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5"/>
            <a:ext cx="10115203" cy="4460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3461"/>
            <a:ext cx="7620000" cy="1143000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6C6C6C"/>
                </a:solidFill>
                <a:effectLst/>
              </a:rPr>
              <a:t>ERD Example :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3461"/>
            <a:ext cx="7620000" cy="1143000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6C6C6C"/>
                </a:solidFill>
                <a:effectLst/>
              </a:rPr>
              <a:t>There Are Three Main Cardinalities :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A one-to-one relationship (1:1). For example, if each 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in a database is associated 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with one mailing address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A one-to-many relationship (1:M). For example, a single 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might place an 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order for multiple products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The customer is associated with multiple entities, but all those entities have a single connection back to the same customer.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A many-to-many relationship (M: N). For example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Student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Can Enroll into </a:t>
            </a:r>
            <a:r>
              <a:rPr lang="en-US" b="0" i="0" u="sng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multiple Courses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And Courses can be Enrolled by Multiple Students.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8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90C15-0EDA-3085-3CB4-BDF2A0D9F09F}"/>
              </a:ext>
            </a:extLst>
          </p:cNvPr>
          <p:cNvSpPr txBox="1"/>
          <p:nvPr/>
        </p:nvSpPr>
        <p:spPr>
          <a:xfrm>
            <a:off x="2460395" y="2780907"/>
            <a:ext cx="8012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+mj-lt"/>
              </a:rPr>
              <a:t>Lunch Microsoft SQL Management Studio and Implement The ERD Mentioned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02970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5D4495-4FFC-328A-E226-0CE48A00D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63" y="2535811"/>
            <a:ext cx="5657620" cy="3440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2" y="1828800"/>
            <a:ext cx="9940167" cy="502920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dirty="0"/>
              <a:t>A </a:t>
            </a:r>
            <a:r>
              <a:rPr lang="en-US" u="sng" dirty="0">
                <a:solidFill>
                  <a:srgbClr val="FF0000"/>
                </a:solidFill>
              </a:rPr>
              <a:t>JOIN</a:t>
            </a:r>
            <a:r>
              <a:rPr lang="en-US" dirty="0"/>
              <a:t>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clause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used to combine rows from two or more tables,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on a (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/Common)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column between them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Inner Join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Left Join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Outer Join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dirty="0"/>
              <a:t>Full Join(full outer join)</a:t>
            </a:r>
          </a:p>
          <a:p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0070-E5C8-4C3C-B94B-F9FD0207B3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6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14438</TotalTime>
  <Words>930</Words>
  <Application>Microsoft Office PowerPoint</Application>
  <PresentationFormat>Widescreen</PresentationFormat>
  <Paragraphs>158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inter-regular</vt:lpstr>
      <vt:lpstr>Segoe UI</vt:lpstr>
      <vt:lpstr>Verdana</vt:lpstr>
      <vt:lpstr>Wingdings</vt:lpstr>
      <vt:lpstr>Retrospect</vt:lpstr>
      <vt:lpstr>Database Testing</vt:lpstr>
      <vt:lpstr>What is Database?</vt:lpstr>
      <vt:lpstr>What is SQL?</vt:lpstr>
      <vt:lpstr>Entity Relationship Diagram  (ERD)</vt:lpstr>
      <vt:lpstr>There are five components of an ERD</vt:lpstr>
      <vt:lpstr>ERD Example :</vt:lpstr>
      <vt:lpstr>There Are Three Main Cardinalities :</vt:lpstr>
      <vt:lpstr>Practical Example</vt:lpstr>
      <vt:lpstr>SQL Joins</vt:lpstr>
      <vt:lpstr>Database And Tables </vt:lpstr>
      <vt:lpstr>Insert, Update and Delete</vt:lpstr>
      <vt:lpstr>Select – Where condition</vt:lpstr>
      <vt:lpstr>Group By – Having</vt:lpstr>
      <vt:lpstr>Stored Functions &amp; Stored Procedure</vt:lpstr>
      <vt:lpstr>PowerPoint Presentation</vt:lpstr>
      <vt:lpstr>How To Test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Windows User</dc:creator>
  <cp:lastModifiedBy>Islam Abdel Hakim | Ejada Systems Ltd.</cp:lastModifiedBy>
  <cp:revision>314</cp:revision>
  <dcterms:created xsi:type="dcterms:W3CDTF">2017-02-11T17:57:23Z</dcterms:created>
  <dcterms:modified xsi:type="dcterms:W3CDTF">2022-07-19T09:27:38Z</dcterms:modified>
</cp:coreProperties>
</file>