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6" r:id="rId9"/>
    <p:sldId id="268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3636" autoAdjust="0"/>
  </p:normalViewPr>
  <p:slideViewPr>
    <p:cSldViewPr snapToGrid="0">
      <p:cViewPr varScale="1">
        <p:scale>
          <a:sx n="81" d="100"/>
          <a:sy n="81" d="100"/>
        </p:scale>
        <p:origin x="11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3D70-4700-43EA-A343-0D8CB296B36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F61B9-77BE-4DAC-8282-62B66B91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ordinal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DF935-EB8A-4ED7-A257-76ED07EBD8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7C8DBE-E44D-416B-94A8-B5CE228784C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Uniform distribution symmetric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E34ADB-5CD6-4B29-9C5E-91093D98C3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1B920-9DB1-475A-AF27-7B672B9CFC8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760" y="758952"/>
            <a:ext cx="10637520" cy="3566160"/>
          </a:xfrm>
        </p:spPr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Postman</a:t>
            </a:r>
          </a:p>
        </p:txBody>
      </p:sp>
    </p:spTree>
    <p:extLst>
      <p:ext uri="{BB962C8B-B14F-4D97-AF65-F5344CB8AC3E}">
        <p14:creationId xmlns:p14="http://schemas.microsoft.com/office/powerpoint/2010/main" val="228045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8E344-7A73-7853-EF4F-0276F46C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4" y="2338948"/>
            <a:ext cx="4810125" cy="388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46A63-B8EA-B5F0-86BE-318426BF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" y="2338948"/>
            <a:ext cx="6978014" cy="3885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3461"/>
            <a:ext cx="7620000" cy="1143000"/>
          </a:xfrm>
        </p:spPr>
        <p:txBody>
          <a:bodyPr/>
          <a:lstStyle/>
          <a:p>
            <a:r>
              <a:rPr lang="en-US" sz="4000" dirty="0"/>
              <a:t>POST / API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Sometimes 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The endpoint for submitting </a:t>
            </a:r>
            <a:r>
              <a:rPr lang="en-US" dirty="0">
                <a:solidFill>
                  <a:srgbClr val="24292F"/>
                </a:solidFill>
                <a:latin typeface="+mj-lt"/>
              </a:rPr>
              <a:t>users/</a:t>
            </a:r>
            <a:r>
              <a:rPr lang="en-US" b="0" i="0" dirty="0">
                <a:solidFill>
                  <a:srgbClr val="24292F"/>
                </a:solidFill>
                <a:effectLst/>
                <a:latin typeface="+mj-lt"/>
              </a:rPr>
              <a:t>orders requires authentication</a:t>
            </a:r>
            <a:r>
              <a:rPr lang="en-US" b="0" i="0" dirty="0">
                <a:solidFill>
                  <a:srgbClr val="24292F"/>
                </a:solidFill>
                <a:effectLst/>
              </a:rPr>
              <a:t>.</a:t>
            </a:r>
            <a:endParaRPr lang="en-US" dirty="0">
              <a:solidFill>
                <a:srgbClr val="24292F"/>
              </a:solidFill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244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46563"/>
            <a:ext cx="9936480" cy="51054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 We are looking at the response to understand if the API is working properly.</a:t>
            </a:r>
          </a:p>
          <a:p>
            <a:pPr marL="114300" indent="0" algn="justLow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1D5E7-610B-4E96-8382-BF2F64DB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" y="2381250"/>
            <a:ext cx="11877325" cy="38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1530" lvl="1" indent="-514350"/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The Collection runner allows you to execute the entire collection with just one click.</a:t>
            </a:r>
          </a:p>
          <a:p>
            <a:pPr marL="811530" lvl="1" indent="-514350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3C1A2-B402-4380-B40D-55FE7F44B35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6BEE0-A003-C011-D65D-1A0F51181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9" y="2745802"/>
            <a:ext cx="7986452" cy="4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4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FE428D-B3E4-B9AD-5F8E-AE2A3A993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49" y="1700652"/>
            <a:ext cx="4420307" cy="4434422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25236" y="55765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Newman-HTML Reports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58625" y="1782149"/>
            <a:ext cx="6890696" cy="4313851"/>
          </a:xfrm>
        </p:spPr>
        <p:txBody>
          <a:bodyPr>
            <a:normAutofit/>
          </a:bodyPr>
          <a:lstStyle/>
          <a:p>
            <a:pPr eaLnBrk="1" hangingPunct="1"/>
            <a:r>
              <a:rPr lang="en-US" b="0" i="0" dirty="0">
                <a:solidFill>
                  <a:srgbClr val="3A3A3A"/>
                </a:solidFill>
                <a:effectLst/>
                <a:latin typeface="Work Sans" pitchFamily="2" charset="0"/>
              </a:rPr>
              <a:t>Newman is a command-line runner for Postman collections, it allows a user to run an existing Postman collection through the command line.</a:t>
            </a:r>
          </a:p>
          <a:p>
            <a:pPr lvl="1"/>
            <a:r>
              <a:rPr lang="en-US" dirty="0"/>
              <a:t>First: install Newman </a:t>
            </a:r>
            <a:r>
              <a:rPr lang="en-US" u="sng" dirty="0"/>
              <a:t>https://www.npmjs.com/package/newman</a:t>
            </a:r>
          </a:p>
          <a:p>
            <a:pPr lvl="1"/>
            <a:r>
              <a:rPr lang="en-US" dirty="0"/>
              <a:t> Import The Collection.</a:t>
            </a:r>
          </a:p>
          <a:p>
            <a:pPr lvl="1"/>
            <a:r>
              <a:rPr lang="en-US" dirty="0"/>
              <a:t>On CMD Go To Collection Location.</a:t>
            </a:r>
          </a:p>
          <a:p>
            <a:pPr lvl="1"/>
            <a:r>
              <a:rPr lang="en-US" dirty="0"/>
              <a:t>Run “Newman run testCollection.json”</a:t>
            </a:r>
          </a:p>
          <a:p>
            <a:pPr marL="201168" lvl="1" indent="0">
              <a:buNone/>
            </a:pPr>
            <a:r>
              <a:rPr lang="en-US" b="1" u="sng" dirty="0"/>
              <a:t>IF you want To Generate Report Using Newman:</a:t>
            </a:r>
          </a:p>
          <a:p>
            <a:pPr lvl="1"/>
            <a:r>
              <a:rPr lang="en-US" dirty="0"/>
              <a:t>First: Run “</a:t>
            </a:r>
            <a:r>
              <a:rPr lang="en-US" u="sng" dirty="0"/>
              <a:t>npm install –g newman-Reporter-htmlextra</a:t>
            </a:r>
            <a:r>
              <a:rPr lang="en-US" dirty="0"/>
              <a:t>”</a:t>
            </a:r>
          </a:p>
          <a:p>
            <a:pPr lvl="1"/>
            <a:r>
              <a:rPr lang="en-US" u="sng" dirty="0"/>
              <a:t>Newman run collection.json –r htmlextra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C4E5C60-3BCD-2240-3B1E-C3724166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newman run collection.json -r htmlextra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2600"/>
            <a:ext cx="10058400" cy="5105400"/>
          </a:xfrm>
        </p:spPr>
        <p:txBody>
          <a:bodyPr>
            <a:normAutofit/>
          </a:bodyPr>
          <a:lstStyle/>
          <a:p>
            <a:pPr lvl="1"/>
            <a:r>
              <a:rPr lang="en-US" b="1" u="sng" dirty="0"/>
              <a:t>Testing Create User API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r>
              <a:rPr lang="en-US" b="1" u="sng" dirty="0"/>
              <a:t>Testing Unsuccessful Register  API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r>
              <a:rPr lang="en-US" b="1" u="sng" dirty="0"/>
              <a:t>We will Use Postman To Check The Functionality, Performance, And Security  Of [Create User-Unsuccessful Register] APIs.</a:t>
            </a:r>
          </a:p>
          <a:p>
            <a:pPr lvl="1"/>
            <a:endParaRPr lang="en-US" b="1" u="sng" dirty="0"/>
          </a:p>
          <a:p>
            <a:pPr marL="201168" lvl="1" indent="0">
              <a:buNone/>
            </a:pPr>
            <a:r>
              <a:rPr lang="en-US" b="1" dirty="0"/>
              <a:t>                                                                     </a:t>
            </a:r>
          </a:p>
          <a:p>
            <a:pPr marL="201168" lvl="1" indent="0">
              <a:buNone/>
            </a:pPr>
            <a:r>
              <a:rPr lang="en-US" b="1" dirty="0"/>
              <a:t>                                                               </a:t>
            </a:r>
            <a:r>
              <a:rPr lang="en-US" b="1" dirty="0">
                <a:solidFill>
                  <a:srgbClr val="FFC000"/>
                </a:solidFill>
              </a:rPr>
              <a:t>---  Launch Postman ---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marL="201168" lvl="1" indent="0">
              <a:buNone/>
            </a:pPr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E6291-BF41-16E9-B5BD-CCEF0B2B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71" y="2264346"/>
            <a:ext cx="7826418" cy="3894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9981"/>
            <a:ext cx="10058400" cy="5029200"/>
          </a:xfrm>
        </p:spPr>
        <p:txBody>
          <a:bodyPr>
            <a:noAutofit/>
          </a:bodyPr>
          <a:lstStyle/>
          <a:p>
            <a:endParaRPr lang="en-US" sz="2800" u="sng" dirty="0"/>
          </a:p>
          <a:p>
            <a:r>
              <a:rPr lang="en-US" u="sng" dirty="0"/>
              <a:t>API</a:t>
            </a:r>
            <a:r>
              <a:rPr lang="en-US" sz="2400" dirty="0"/>
              <a:t> </a:t>
            </a:r>
            <a:r>
              <a:rPr lang="en-US" dirty="0"/>
              <a:t>is a software interface that allows two applications to interact, communicate and exchange data.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API Examples: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Restaurant – Waiter.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Google Maps APIs Embed Google Maps on webpages.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API Could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2600"/>
            <a:ext cx="10058400" cy="5105400"/>
          </a:xfrm>
        </p:spPr>
        <p:txBody>
          <a:bodyPr>
            <a:normAutofit/>
          </a:bodyPr>
          <a:lstStyle/>
          <a:p>
            <a:pPr lvl="1"/>
            <a:r>
              <a:rPr lang="en-US" u="sng" dirty="0"/>
              <a:t>Any Type Of Data </a:t>
            </a:r>
            <a:r>
              <a:rPr lang="en-US" dirty="0"/>
              <a:t>like the number of available rooms.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Status (Pass/Fail)</a:t>
            </a:r>
          </a:p>
          <a:p>
            <a:pPr lvl="1"/>
            <a:endParaRPr lang="en-US" b="1" u="sng" dirty="0"/>
          </a:p>
          <a:p>
            <a:pPr lvl="1"/>
            <a:r>
              <a:rPr lang="en-US" u="sng" dirty="0"/>
              <a:t>Call Another API Function </a:t>
            </a:r>
            <a:r>
              <a:rPr lang="en-US" dirty="0"/>
              <a:t>like Available Rooms  API Calling Date To be Available API Function.</a:t>
            </a:r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marL="201168" lvl="1" indent="0">
              <a:buNone/>
            </a:pPr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2600"/>
            <a:ext cx="10058400" cy="5105400"/>
          </a:xfrm>
        </p:spPr>
        <p:txBody>
          <a:bodyPr>
            <a:normAutofit/>
          </a:bodyPr>
          <a:lstStyle/>
          <a:p>
            <a:pPr lvl="1"/>
            <a:r>
              <a:rPr lang="en-US" b="1" u="sng" dirty="0"/>
              <a:t>API Testing </a:t>
            </a:r>
            <a:r>
              <a:rPr lang="en-US" dirty="0"/>
              <a:t>is a software testing type that validates Application Programming Interfaces (APIs).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purpose of API Testing is to check the functionality, performance, and security of the programming interfaces.</a:t>
            </a:r>
          </a:p>
          <a:p>
            <a:pPr lvl="1"/>
            <a:endParaRPr lang="en-US" b="1" u="sng" dirty="0"/>
          </a:p>
          <a:p>
            <a:pPr lvl="1"/>
            <a:r>
              <a:rPr lang="en-US" dirty="0"/>
              <a:t>We will Use Postman To Check The Functionality Of APIs.</a:t>
            </a:r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marL="201168" lvl="1" indent="0">
              <a:buNone/>
            </a:pPr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Postman and How To install?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364"/>
            <a:ext cx="10058400" cy="5257800"/>
          </a:xfrm>
        </p:spPr>
        <p:txBody>
          <a:bodyPr>
            <a:normAutofit/>
          </a:bodyPr>
          <a:lstStyle/>
          <a:p>
            <a:pPr lvl="1"/>
            <a:r>
              <a:rPr lang="en-US" sz="2400" b="1" u="sng" dirty="0"/>
              <a:t>What is Postman?</a:t>
            </a:r>
            <a:endParaRPr lang="en-US" sz="2400" dirty="0"/>
          </a:p>
          <a:p>
            <a:pPr lvl="2"/>
            <a:r>
              <a:rPr lang="en-US" sz="2000" dirty="0"/>
              <a:t>Postman is a tool that allows us to work easily with APIs.</a:t>
            </a:r>
          </a:p>
          <a:p>
            <a:pPr lvl="2"/>
            <a:r>
              <a:rPr lang="en-US" sz="2000" dirty="0"/>
              <a:t>Postman is used for building HTTP requests that we send to the server running the API.</a:t>
            </a:r>
          </a:p>
          <a:p>
            <a:pPr lvl="1"/>
            <a:r>
              <a:rPr lang="en-US" sz="2400" b="1" u="sng" dirty="0"/>
              <a:t>How To install it?</a:t>
            </a:r>
            <a:endParaRPr lang="en-US" sz="2400" dirty="0"/>
          </a:p>
          <a:p>
            <a:pPr lvl="2"/>
            <a:r>
              <a:rPr lang="en-US" sz="2000" dirty="0"/>
              <a:t>From The Website </a:t>
            </a:r>
            <a:r>
              <a:rPr lang="en-US" sz="2000" u="sng" dirty="0"/>
              <a:t>https://www.postman.com/downloads/</a:t>
            </a:r>
          </a:p>
          <a:p>
            <a:endParaRPr lang="en-US" dirty="0"/>
          </a:p>
          <a:p>
            <a:r>
              <a:rPr lang="en-US" dirty="0"/>
              <a:t>There are two ways to run Postman:</a:t>
            </a:r>
          </a:p>
          <a:p>
            <a:pPr lvl="1"/>
            <a:r>
              <a:rPr lang="en-US" dirty="0"/>
              <a:t>As a standalone app.</a:t>
            </a:r>
          </a:p>
          <a:p>
            <a:pPr lvl="1"/>
            <a:r>
              <a:rPr lang="en-US" dirty="0"/>
              <a:t>Directly in the browser.</a:t>
            </a:r>
          </a:p>
          <a:p>
            <a:pPr lvl="2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E6207-FBCE-AE25-DBA3-59B9CFEF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1" y="3429000"/>
            <a:ext cx="3671348" cy="2850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Request With Postman.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2" y="1828800"/>
            <a:ext cx="9940167" cy="5029200"/>
          </a:xfrm>
        </p:spPr>
        <p:txBody>
          <a:bodyPr>
            <a:noAutofit/>
          </a:bodyPr>
          <a:lstStyle/>
          <a:p>
            <a:r>
              <a:rPr lang="en-US" dirty="0"/>
              <a:t>All APIs Should use HTTPS ‘</a:t>
            </a:r>
            <a:r>
              <a:rPr lang="en-US" b="0" i="0" dirty="0">
                <a:solidFill>
                  <a:srgbClr val="24292F"/>
                </a:solidFill>
                <a:effectLst/>
              </a:rPr>
              <a:t>Secure Hypertext Transfer Protocol’ but it may use HTTP Protocol it is a security matter.</a:t>
            </a:r>
          </a:p>
          <a:p>
            <a:r>
              <a:rPr lang="en-US" dirty="0"/>
              <a:t>HTTP Request Message will contain  :</a:t>
            </a:r>
          </a:p>
          <a:p>
            <a:pPr lvl="1"/>
            <a:r>
              <a:rPr lang="en-US" dirty="0"/>
              <a:t>URL </a:t>
            </a:r>
          </a:p>
          <a:p>
            <a:pPr lvl="1"/>
            <a:r>
              <a:rPr lang="en-US" dirty="0"/>
              <a:t>Headers (User-Agent: Postman)</a:t>
            </a:r>
          </a:p>
          <a:p>
            <a:pPr lvl="1"/>
            <a:r>
              <a:rPr lang="en-US" dirty="0"/>
              <a:t>Request method(Post-Get-Put-Delete)</a:t>
            </a:r>
          </a:p>
          <a:p>
            <a:pPr lvl="1"/>
            <a:r>
              <a:rPr lang="en-US" dirty="0"/>
              <a:t> Body</a:t>
            </a:r>
          </a:p>
          <a:p>
            <a:r>
              <a:rPr lang="en-US" sz="2400" b="0" i="0" dirty="0">
                <a:solidFill>
                  <a:srgbClr val="24292F"/>
                </a:solidFill>
                <a:effectLst/>
              </a:rPr>
              <a:t>The HTTP response message will contain:</a:t>
            </a:r>
          </a:p>
          <a:p>
            <a:pPr lvl="1"/>
            <a:r>
              <a:rPr lang="en-US" dirty="0"/>
              <a:t>Status (200,401,500,…..)</a:t>
            </a:r>
          </a:p>
          <a:p>
            <a:pPr lvl="1"/>
            <a:r>
              <a:rPr lang="en-US" dirty="0"/>
              <a:t>Headers </a:t>
            </a:r>
          </a:p>
          <a:p>
            <a:pPr lvl="1"/>
            <a:r>
              <a:rPr lang="en-US" dirty="0"/>
              <a:t>Body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24292F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b="0" i="0" dirty="0">
              <a:solidFill>
                <a:srgbClr val="24292F"/>
              </a:solidFill>
              <a:effectLst/>
            </a:endParaRPr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– POST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477" y="1737360"/>
            <a:ext cx="10115203" cy="5334000"/>
          </a:xfrm>
        </p:spPr>
        <p:txBody>
          <a:bodyPr>
            <a:normAutofit/>
          </a:bodyPr>
          <a:lstStyle/>
          <a:p>
            <a:pPr marL="201168" lvl="1" indent="0">
              <a:buNone/>
              <a:defRPr/>
            </a:pPr>
            <a:r>
              <a:rPr lang="en-US" dirty="0"/>
              <a:t>- Request                                                             - Response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3A953-8021-2B27-7303-314FA0CF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" y="2319148"/>
            <a:ext cx="4242061" cy="3558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CA46C-4A7A-F7FC-8796-7642D237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050" y="2202074"/>
            <a:ext cx="6900146" cy="1747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14A4A-5172-ABCD-CAE8-0DAAB21C4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65" y="3949832"/>
            <a:ext cx="6865831" cy="21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80-B84E-4303-BE1C-D02F12D06630}" type="slidenum">
              <a:rPr lang="en-US"/>
              <a:pPr/>
              <a:t>8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504" y="734291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Get All Users Query &amp; Path Parameters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085505" y="1821873"/>
            <a:ext cx="9943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Low" eaLnBrk="0" hangingPunct="0"/>
            <a:r>
              <a:rPr lang="en-US" sz="2400" dirty="0"/>
              <a:t>- Get All Users on Page (1)                                  - Get User num 2 in Page (1</a:t>
            </a:r>
          </a:p>
          <a:p>
            <a:pPr marL="342900" indent="-342900" algn="justLow" eaLnBrk="0" hangingPunct="0">
              <a:buClr>
                <a:schemeClr val="accent1"/>
              </a:buClr>
              <a:buFont typeface="Calibri" panose="020F0502020204030204" pitchFamily="34" charset="0"/>
              <a:buChar char="ₒ"/>
            </a:pPr>
            <a:r>
              <a:rPr lang="en-US" sz="2400" dirty="0"/>
              <a:t> </a:t>
            </a:r>
            <a:r>
              <a:rPr lang="en-US" sz="2000" dirty="0"/>
              <a:t>{{url}}/api/users?page=1                                                       {{url}}/api/users/:id?page=2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81B8B-7AB8-730B-70DA-63D73F45D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67" y="2566609"/>
            <a:ext cx="4306637" cy="3523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D5105-A082-FC9C-C2EE-0313AD71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07" y="2733773"/>
            <a:ext cx="5918570" cy="33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20" y="659317"/>
            <a:ext cx="7620000" cy="1143000"/>
          </a:xfrm>
        </p:spPr>
        <p:txBody>
          <a:bodyPr/>
          <a:lstStyle/>
          <a:p>
            <a:r>
              <a:rPr lang="en-US" sz="4000" dirty="0"/>
              <a:t>PATCH – Delete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0B1FC4-3834-7FEA-9984-1B4CC486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23" y="1904844"/>
            <a:ext cx="4227865" cy="352440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85C44D-D655-2A31-D711-1F909DDE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4" y="1904844"/>
            <a:ext cx="5133493" cy="4022725"/>
          </a:xfrm>
        </p:spPr>
      </p:pic>
    </p:spTree>
    <p:extLst>
      <p:ext uri="{BB962C8B-B14F-4D97-AF65-F5344CB8AC3E}">
        <p14:creationId xmlns:p14="http://schemas.microsoft.com/office/powerpoint/2010/main" val="3746674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8790</TotalTime>
  <Words>537</Words>
  <Application>Microsoft Office PowerPoint</Application>
  <PresentationFormat>Widescreen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Work Sans</vt:lpstr>
      <vt:lpstr>Retrospect</vt:lpstr>
      <vt:lpstr>API Testing</vt:lpstr>
      <vt:lpstr>What Is API?</vt:lpstr>
      <vt:lpstr>Output Of API Could be</vt:lpstr>
      <vt:lpstr>What is API Testing?</vt:lpstr>
      <vt:lpstr>What is Postman and How To install?</vt:lpstr>
      <vt:lpstr>Your First Request With Postman.</vt:lpstr>
      <vt:lpstr>Create User – POST Method</vt:lpstr>
      <vt:lpstr>Get All Users Query &amp; Path Parameters</vt:lpstr>
      <vt:lpstr>PATCH – Delete Methods </vt:lpstr>
      <vt:lpstr>POST / API Authentication</vt:lpstr>
      <vt:lpstr>API Tests</vt:lpstr>
      <vt:lpstr>Collections</vt:lpstr>
      <vt:lpstr>Newman-HTML Reports</vt:lpstr>
      <vt:lpstr>Practical Example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Windows User</dc:creator>
  <cp:lastModifiedBy>Islam Abdel Hakim | Ejada Systems Ltd.</cp:lastModifiedBy>
  <cp:revision>284</cp:revision>
  <dcterms:created xsi:type="dcterms:W3CDTF">2017-02-11T17:57:23Z</dcterms:created>
  <dcterms:modified xsi:type="dcterms:W3CDTF">2022-07-07T07:59:57Z</dcterms:modified>
</cp:coreProperties>
</file>