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1" r:id="rId4"/>
    <p:sldId id="263" r:id="rId5"/>
    <p:sldId id="264" r:id="rId6"/>
    <p:sldId id="265" r:id="rId7"/>
    <p:sldId id="266" r:id="rId8"/>
    <p:sldId id="267" r:id="rId9"/>
    <p:sldId id="268" r:id="rId10"/>
    <p:sldId id="269" r:id="rId11"/>
    <p:sldId id="270" r:id="rId12"/>
    <p:sldId id="271" r:id="rId13"/>
    <p:sldId id="272" r:id="rId14"/>
    <p:sldId id="285" r:id="rId15"/>
    <p:sldId id="273" r:id="rId16"/>
    <p:sldId id="274" r:id="rId17"/>
    <p:sldId id="287" r:id="rId18"/>
    <p:sldId id="286" r:id="rId19"/>
    <p:sldId id="288" r:id="rId20"/>
    <p:sldId id="289" r:id="rId21"/>
    <p:sldId id="290" r:id="rId22"/>
  </p:sldIdLst>
  <p:sldSz cx="18288000" cy="10287000"/>
  <p:notesSz cx="6858000" cy="9144000"/>
  <p:embeddedFontLst>
    <p:embeddedFont>
      <p:font typeface="Open Sans Light" panose="020B0604020202020204" charset="0"/>
      <p:regular r:id="rId23"/>
    </p:embeddedFont>
    <p:embeddedFont>
      <p:font typeface="Arimo" panose="020B0604020202020204" charset="0"/>
      <p:regular r:id="rId24"/>
    </p:embeddedFont>
    <p:embeddedFont>
      <p:font typeface="Arial" panose="020B0604020202020204" pitchFamily="34" charset="0"/>
      <p:regular r:id="rId25"/>
    </p:embeddedFont>
    <p:embeddedFont>
      <p:font typeface="Open Sans" panose="020B0604020202020204" charset="0"/>
      <p:regular r:id="rId26"/>
    </p:embeddedFont>
    <p:embeddedFont>
      <p:font typeface="Arial Bold" panose="020B0704020202020204" pitchFamily="34" charset="0"/>
      <p:regular r:id="rId27"/>
      <p:bold r:id="rId28"/>
    </p:embeddedFont>
    <p:embeddedFont>
      <p:font typeface="Arial Black" panose="020B0A04020102020204" pitchFamily="34" charset="0"/>
      <p:bold r:id="rId29"/>
    </p:embeddedFont>
    <p:embeddedFont>
      <p:font typeface="Calibri" panose="020F0502020204030204" pitchFamily="34" charset="0"/>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A7E6"/>
    <a:srgbClr val="41A3E6"/>
    <a:srgbClr val="C134F7"/>
    <a:srgbClr val="826BEF"/>
    <a:srgbClr val="B144DC"/>
    <a:srgbClr val="7775EE"/>
    <a:srgbClr val="0ECFE0"/>
    <a:srgbClr val="E32DDA"/>
    <a:srgbClr val="C529D5"/>
    <a:srgbClr val="2727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53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3.png"/><Relationship Id="rId7"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islamomar27/KPMG-AU-virtual-internship/tree/main"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3840307" y="-3885334"/>
            <a:ext cx="10849841" cy="18599727"/>
          </a:xfrm>
          <a:prstGeom prst="rect">
            <a:avLst/>
          </a:prstGeom>
        </p:spPr>
      </p:pic>
      <p:sp>
        <p:nvSpPr>
          <p:cNvPr id="5" name="TextBox 5"/>
          <p:cNvSpPr txBox="1"/>
          <p:nvPr/>
        </p:nvSpPr>
        <p:spPr>
          <a:xfrm>
            <a:off x="1154522" y="3830974"/>
            <a:ext cx="7748756" cy="2633954"/>
          </a:xfrm>
          <a:prstGeom prst="rect">
            <a:avLst/>
          </a:prstGeom>
        </p:spPr>
        <p:txBody>
          <a:bodyPr lIns="0" tIns="0" rIns="0" bIns="0" rtlCol="0" anchor="t">
            <a:spAutoFit/>
          </a:bodyPr>
          <a:lstStyle/>
          <a:p>
            <a:pPr algn="l">
              <a:lnSpc>
                <a:spcPts val="8400"/>
              </a:lnSpc>
            </a:pPr>
            <a:r>
              <a:rPr lang="en-US" sz="7000" dirty="0">
                <a:solidFill>
                  <a:srgbClr val="EDEDED"/>
                </a:solidFill>
                <a:latin typeface="Arimo"/>
              </a:rPr>
              <a:t>Sprocket Central Pty Ltd</a:t>
            </a:r>
          </a:p>
        </p:txBody>
      </p:sp>
      <p:sp>
        <p:nvSpPr>
          <p:cNvPr id="6" name="TextBox 6"/>
          <p:cNvSpPr txBox="1"/>
          <p:nvPr/>
        </p:nvSpPr>
        <p:spPr>
          <a:xfrm>
            <a:off x="1154524" y="6700149"/>
            <a:ext cx="10943752" cy="903579"/>
          </a:xfrm>
          <a:prstGeom prst="rect">
            <a:avLst/>
          </a:prstGeom>
        </p:spPr>
        <p:txBody>
          <a:bodyPr lIns="0" tIns="0" rIns="0" bIns="0" rtlCol="0" anchor="t">
            <a:spAutoFit/>
          </a:bodyPr>
          <a:lstStyle/>
          <a:p>
            <a:pPr algn="l">
              <a:lnSpc>
                <a:spcPts val="4800"/>
              </a:lnSpc>
            </a:pPr>
            <a:r>
              <a:rPr lang="en-US" sz="4000">
                <a:solidFill>
                  <a:srgbClr val="EDEDED"/>
                </a:solidFill>
                <a:latin typeface="Open Sans Light"/>
              </a:rPr>
              <a:t>Data analytics approach</a:t>
            </a:r>
          </a:p>
        </p:txBody>
      </p:sp>
      <p:sp>
        <p:nvSpPr>
          <p:cNvPr id="7" name="Freeform 7"/>
          <p:cNvSpPr/>
          <p:nvPr/>
        </p:nvSpPr>
        <p:spPr>
          <a:xfrm>
            <a:off x="1215500" y="2538348"/>
            <a:ext cx="4295573" cy="517268"/>
          </a:xfrm>
          <a:custGeom>
            <a:avLst/>
            <a:gdLst/>
            <a:ahLst/>
            <a:cxnLst/>
            <a:rect l="l" t="t" r="r" b="b"/>
            <a:pathLst>
              <a:path w="4295573" h="517268">
                <a:moveTo>
                  <a:pt x="0" y="0"/>
                </a:moveTo>
                <a:lnTo>
                  <a:pt x="4295573" y="0"/>
                </a:lnTo>
                <a:lnTo>
                  <a:pt x="4295573" y="517268"/>
                </a:lnTo>
                <a:lnTo>
                  <a:pt x="0" y="517268"/>
                </a:lnTo>
                <a:lnTo>
                  <a:pt x="0" y="0"/>
                </a:lnTo>
                <a:close/>
              </a:path>
            </a:pathLst>
          </a:custGeom>
          <a:blipFill>
            <a:blip r:embed="rId4"/>
            <a:stretch>
              <a:fillRect/>
            </a:stretch>
          </a:blipFill>
        </p:spPr>
      </p:sp>
      <p:sp>
        <p:nvSpPr>
          <p:cNvPr id="8" name="TextBox 8"/>
          <p:cNvSpPr txBox="1"/>
          <p:nvPr/>
        </p:nvSpPr>
        <p:spPr>
          <a:xfrm>
            <a:off x="1154524" y="7421447"/>
            <a:ext cx="12341752" cy="358368"/>
          </a:xfrm>
          <a:prstGeom prst="rect">
            <a:avLst/>
          </a:prstGeom>
        </p:spPr>
        <p:txBody>
          <a:bodyPr lIns="0" tIns="0" rIns="0" bIns="0" rtlCol="0" anchor="t">
            <a:spAutoFit/>
          </a:bodyPr>
          <a:lstStyle/>
          <a:p>
            <a:pPr algn="l">
              <a:lnSpc>
                <a:spcPts val="2879"/>
              </a:lnSpc>
            </a:pPr>
            <a:r>
              <a:rPr lang="en-US" sz="2400" dirty="0" smtClean="0">
                <a:solidFill>
                  <a:srgbClr val="EDEDED"/>
                </a:solidFill>
                <a:latin typeface="Open Sans Light"/>
              </a:rPr>
              <a:t>By Islam Omar</a:t>
            </a:r>
            <a:endParaRPr lang="en-US" sz="2400" dirty="0">
              <a:solidFill>
                <a:srgbClr val="EDEDED"/>
              </a:solidFill>
              <a:latin typeface="Open Sans 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grpSp>
        <p:nvGrpSpPr>
          <p:cNvPr id="3" name="Group 3"/>
          <p:cNvGrpSpPr/>
          <p:nvPr/>
        </p:nvGrpSpPr>
        <p:grpSpPr>
          <a:xfrm>
            <a:off x="-43702" y="-51650"/>
            <a:ext cx="18408204" cy="1705400"/>
            <a:chOff x="0" y="0"/>
            <a:chExt cx="24544272" cy="2273867"/>
          </a:xfrm>
        </p:grpSpPr>
        <p:sp>
          <p:nvSpPr>
            <p:cNvPr id="4" name="Freeform 4"/>
            <p:cNvSpPr/>
            <p:nvPr/>
          </p:nvSpPr>
          <p:spPr>
            <a:xfrm>
              <a:off x="16891" y="16891"/>
              <a:ext cx="24510492" cy="2240026"/>
            </a:xfrm>
            <a:custGeom>
              <a:avLst/>
              <a:gdLst/>
              <a:ahLst/>
              <a:cxnLst/>
              <a:rect l="l" t="t" r="r" b="b"/>
              <a:pathLst>
                <a:path w="24510492" h="2240026">
                  <a:moveTo>
                    <a:pt x="0" y="0"/>
                  </a:moveTo>
                  <a:lnTo>
                    <a:pt x="24510492" y="0"/>
                  </a:lnTo>
                  <a:lnTo>
                    <a:pt x="24510492" y="2240026"/>
                  </a:lnTo>
                  <a:lnTo>
                    <a:pt x="0" y="2240026"/>
                  </a:lnTo>
                  <a:close/>
                </a:path>
              </a:pathLst>
            </a:custGeom>
            <a:gradFill rotWithShape="1">
              <a:gsLst>
                <a:gs pos="0">
                  <a:srgbClr val="8C52FF">
                    <a:alpha val="0"/>
                  </a:srgbClr>
                </a:gs>
                <a:gs pos="100000">
                  <a:srgbClr val="FF914D">
                    <a:alpha val="0"/>
                  </a:srgbClr>
                </a:gs>
              </a:gsLst>
              <a:lin ang="0"/>
            </a:gradFill>
          </p:spPr>
        </p:sp>
      </p:grpSp>
      <p:sp>
        <p:nvSpPr>
          <p:cNvPr id="5" name="Freeform 5"/>
          <p:cNvSpPr/>
          <p:nvPr/>
        </p:nvSpPr>
        <p:spPr>
          <a:xfrm>
            <a:off x="4271865" y="4483255"/>
            <a:ext cx="9744270" cy="1320491"/>
          </a:xfrm>
          <a:custGeom>
            <a:avLst/>
            <a:gdLst/>
            <a:ahLst/>
            <a:cxnLst/>
            <a:rect l="l" t="t" r="r" b="b"/>
            <a:pathLst>
              <a:path w="9744270" h="1320491">
                <a:moveTo>
                  <a:pt x="0" y="0"/>
                </a:moveTo>
                <a:lnTo>
                  <a:pt x="9744270" y="0"/>
                </a:lnTo>
                <a:lnTo>
                  <a:pt x="9744270" y="1320490"/>
                </a:lnTo>
                <a:lnTo>
                  <a:pt x="0" y="1320490"/>
                </a:lnTo>
                <a:lnTo>
                  <a:pt x="0" y="0"/>
                </a:lnTo>
                <a:close/>
              </a:path>
            </a:pathLst>
          </a:custGeom>
          <a:blipFill>
            <a:blip r:embed="rId3"/>
            <a:stretch>
              <a:fillRect l="-39146" t="-211279" r="-48658" b="-1074582"/>
            </a:stretch>
          </a:blipFill>
        </p:spPr>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2400" y="-22963"/>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sp>
        <p:nvSpPr>
          <p:cNvPr id="3" name="Freeform 3"/>
          <p:cNvSpPr/>
          <p:nvPr/>
        </p:nvSpPr>
        <p:spPr>
          <a:xfrm>
            <a:off x="5318147" y="-169866"/>
            <a:ext cx="7651706" cy="1382020"/>
          </a:xfrm>
          <a:custGeom>
            <a:avLst/>
            <a:gdLst/>
            <a:ahLst/>
            <a:cxnLst/>
            <a:rect l="l" t="t" r="r" b="b"/>
            <a:pathLst>
              <a:path w="7651706" h="1382020">
                <a:moveTo>
                  <a:pt x="0" y="0"/>
                </a:moveTo>
                <a:lnTo>
                  <a:pt x="7651706" y="0"/>
                </a:lnTo>
                <a:lnTo>
                  <a:pt x="7651706" y="1382020"/>
                </a:lnTo>
                <a:lnTo>
                  <a:pt x="0" y="1382020"/>
                </a:lnTo>
                <a:lnTo>
                  <a:pt x="0" y="0"/>
                </a:lnTo>
                <a:close/>
              </a:path>
            </a:pathLst>
          </a:custGeom>
          <a:blipFill>
            <a:blip r:embed="rId3"/>
            <a:stretch>
              <a:fillRect l="-39146" t="-140024" r="-48658" b="-799776"/>
            </a:stretch>
          </a:blipFill>
        </p:spPr>
      </p:sp>
      <p:sp>
        <p:nvSpPr>
          <p:cNvPr id="4" name="Freeform 4"/>
          <p:cNvSpPr/>
          <p:nvPr/>
        </p:nvSpPr>
        <p:spPr>
          <a:xfrm>
            <a:off x="392918" y="6651817"/>
            <a:ext cx="17502164" cy="2871363"/>
          </a:xfrm>
          <a:custGeom>
            <a:avLst/>
            <a:gdLst/>
            <a:ahLst/>
            <a:cxnLst/>
            <a:rect l="l" t="t" r="r" b="b"/>
            <a:pathLst>
              <a:path w="17502164" h="2871363">
                <a:moveTo>
                  <a:pt x="0" y="0"/>
                </a:moveTo>
                <a:lnTo>
                  <a:pt x="17502164" y="0"/>
                </a:lnTo>
                <a:lnTo>
                  <a:pt x="17502164" y="2871363"/>
                </a:lnTo>
                <a:lnTo>
                  <a:pt x="0" y="2871363"/>
                </a:lnTo>
                <a:lnTo>
                  <a:pt x="0" y="0"/>
                </a:lnTo>
                <a:close/>
              </a:path>
            </a:pathLst>
          </a:custGeom>
          <a:blipFill>
            <a:blip r:embed="rId4"/>
            <a:stretch>
              <a:fillRect/>
            </a:stretch>
          </a:blipFill>
        </p:spPr>
      </p:sp>
      <p:sp>
        <p:nvSpPr>
          <p:cNvPr id="5" name="Freeform 5"/>
          <p:cNvSpPr/>
          <p:nvPr/>
        </p:nvSpPr>
        <p:spPr>
          <a:xfrm>
            <a:off x="3185097" y="3394724"/>
            <a:ext cx="11669188" cy="1949111"/>
          </a:xfrm>
          <a:custGeom>
            <a:avLst/>
            <a:gdLst/>
            <a:ahLst/>
            <a:cxnLst/>
            <a:rect l="l" t="t" r="r" b="b"/>
            <a:pathLst>
              <a:path w="11669188" h="1949111">
                <a:moveTo>
                  <a:pt x="0" y="0"/>
                </a:moveTo>
                <a:lnTo>
                  <a:pt x="11669188" y="0"/>
                </a:lnTo>
                <a:lnTo>
                  <a:pt x="11669188" y="1949111"/>
                </a:lnTo>
                <a:lnTo>
                  <a:pt x="0" y="1949111"/>
                </a:lnTo>
                <a:lnTo>
                  <a:pt x="0" y="0"/>
                </a:lnTo>
                <a:close/>
              </a:path>
            </a:pathLst>
          </a:custGeom>
          <a:blipFill>
            <a:blip r:embed="rId5"/>
            <a:stretch>
              <a:fillRect/>
            </a:stretch>
          </a:blipFill>
        </p:spPr>
        <p:txBody>
          <a:bodyPr/>
          <a:lstStyle/>
          <a:p>
            <a:endParaRPr lang="en-US" dirty="0"/>
          </a:p>
        </p:txBody>
      </p:sp>
      <p:sp>
        <p:nvSpPr>
          <p:cNvPr id="6" name="TextBox 6"/>
          <p:cNvSpPr txBox="1"/>
          <p:nvPr/>
        </p:nvSpPr>
        <p:spPr>
          <a:xfrm>
            <a:off x="450577" y="1990946"/>
            <a:ext cx="9813929" cy="546790"/>
          </a:xfrm>
          <a:prstGeom prst="rect">
            <a:avLst/>
          </a:prstGeom>
        </p:spPr>
        <p:txBody>
          <a:bodyPr lIns="0" tIns="0" rIns="0" bIns="0" rtlCol="0" anchor="t">
            <a:spAutoFit/>
          </a:bodyPr>
          <a:lstStyle/>
          <a:p>
            <a:pPr algn="l">
              <a:lnSpc>
                <a:spcPts val="3868"/>
              </a:lnSpc>
            </a:pPr>
            <a:r>
              <a:rPr lang="en-US" sz="3223">
                <a:solidFill>
                  <a:srgbClr val="EDEDED"/>
                </a:solidFill>
                <a:latin typeface="Arial Bold"/>
              </a:rPr>
              <a:t>1. Basic Descriptive Statistics</a:t>
            </a:r>
          </a:p>
        </p:txBody>
      </p:sp>
      <p:sp>
        <p:nvSpPr>
          <p:cNvPr id="7" name="TextBox 7"/>
          <p:cNvSpPr txBox="1"/>
          <p:nvPr/>
        </p:nvSpPr>
        <p:spPr>
          <a:xfrm>
            <a:off x="7044816" y="3004199"/>
            <a:ext cx="3949750" cy="390525"/>
          </a:xfrm>
          <a:prstGeom prst="rect">
            <a:avLst/>
          </a:prstGeom>
        </p:spPr>
        <p:txBody>
          <a:bodyPr lIns="0" tIns="0" rIns="0" bIns="0" rtlCol="0" anchor="t">
            <a:spAutoFit/>
          </a:bodyPr>
          <a:lstStyle/>
          <a:p>
            <a:pPr algn="ctr">
              <a:lnSpc>
                <a:spcPts val="2730"/>
              </a:lnSpc>
              <a:spcBef>
                <a:spcPct val="0"/>
              </a:spcBef>
            </a:pPr>
            <a:r>
              <a:rPr lang="en-US" sz="2275">
                <a:solidFill>
                  <a:srgbClr val="EDEDED"/>
                </a:solidFill>
                <a:latin typeface="Arial Bold"/>
              </a:rPr>
              <a:t>Categorical Values Statistics</a:t>
            </a:r>
          </a:p>
        </p:txBody>
      </p:sp>
      <p:sp>
        <p:nvSpPr>
          <p:cNvPr id="8" name="TextBox 8"/>
          <p:cNvSpPr txBox="1"/>
          <p:nvPr/>
        </p:nvSpPr>
        <p:spPr>
          <a:xfrm>
            <a:off x="7133071" y="6261292"/>
            <a:ext cx="3773239" cy="390525"/>
          </a:xfrm>
          <a:prstGeom prst="rect">
            <a:avLst/>
          </a:prstGeom>
        </p:spPr>
        <p:txBody>
          <a:bodyPr lIns="0" tIns="0" rIns="0" bIns="0" rtlCol="0" anchor="t">
            <a:spAutoFit/>
          </a:bodyPr>
          <a:lstStyle/>
          <a:p>
            <a:pPr algn="ctr">
              <a:lnSpc>
                <a:spcPts val="2730"/>
              </a:lnSpc>
              <a:spcBef>
                <a:spcPct val="0"/>
              </a:spcBef>
            </a:pPr>
            <a:r>
              <a:rPr lang="en-US" sz="2275">
                <a:solidFill>
                  <a:srgbClr val="EDEDED"/>
                </a:solidFill>
                <a:latin typeface="Arial Bold"/>
              </a:rPr>
              <a:t>Numerical Values Statistics</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sp>
        <p:nvSpPr>
          <p:cNvPr id="3" name="Freeform 3"/>
          <p:cNvSpPr/>
          <p:nvPr/>
        </p:nvSpPr>
        <p:spPr>
          <a:xfrm>
            <a:off x="5318147" y="-169866"/>
            <a:ext cx="7651706" cy="1382020"/>
          </a:xfrm>
          <a:custGeom>
            <a:avLst/>
            <a:gdLst/>
            <a:ahLst/>
            <a:cxnLst/>
            <a:rect l="l" t="t" r="r" b="b"/>
            <a:pathLst>
              <a:path w="7651706" h="1382020">
                <a:moveTo>
                  <a:pt x="0" y="0"/>
                </a:moveTo>
                <a:lnTo>
                  <a:pt x="7651706" y="0"/>
                </a:lnTo>
                <a:lnTo>
                  <a:pt x="7651706" y="1382020"/>
                </a:lnTo>
                <a:lnTo>
                  <a:pt x="0" y="1382020"/>
                </a:lnTo>
                <a:lnTo>
                  <a:pt x="0" y="0"/>
                </a:lnTo>
                <a:close/>
              </a:path>
            </a:pathLst>
          </a:custGeom>
          <a:blipFill>
            <a:blip r:embed="rId3"/>
            <a:stretch>
              <a:fillRect l="-39146" t="-140024" r="-48658" b="-799776"/>
            </a:stretch>
          </a:blipFill>
        </p:spPr>
      </p:sp>
      <p:sp>
        <p:nvSpPr>
          <p:cNvPr id="4" name="Freeform 4"/>
          <p:cNvSpPr/>
          <p:nvPr/>
        </p:nvSpPr>
        <p:spPr>
          <a:xfrm>
            <a:off x="1707391" y="6897366"/>
            <a:ext cx="1953174" cy="3012739"/>
          </a:xfrm>
          <a:custGeom>
            <a:avLst/>
            <a:gdLst/>
            <a:ahLst/>
            <a:cxnLst/>
            <a:rect l="l" t="t" r="r" b="b"/>
            <a:pathLst>
              <a:path w="1953174" h="3012739">
                <a:moveTo>
                  <a:pt x="0" y="0"/>
                </a:moveTo>
                <a:lnTo>
                  <a:pt x="1953174" y="0"/>
                </a:lnTo>
                <a:lnTo>
                  <a:pt x="1953174" y="3012738"/>
                </a:lnTo>
                <a:lnTo>
                  <a:pt x="0" y="3012738"/>
                </a:lnTo>
                <a:lnTo>
                  <a:pt x="0" y="0"/>
                </a:lnTo>
                <a:close/>
              </a:path>
            </a:pathLst>
          </a:custGeom>
          <a:blipFill>
            <a:blip r:embed="rId4"/>
            <a:stretch>
              <a:fillRect/>
            </a:stretch>
          </a:blipFill>
        </p:spPr>
      </p:sp>
      <p:sp>
        <p:nvSpPr>
          <p:cNvPr id="5" name="Freeform 5"/>
          <p:cNvSpPr/>
          <p:nvPr/>
        </p:nvSpPr>
        <p:spPr>
          <a:xfrm>
            <a:off x="14201814" y="3335310"/>
            <a:ext cx="2162204" cy="3012739"/>
          </a:xfrm>
          <a:custGeom>
            <a:avLst/>
            <a:gdLst/>
            <a:ahLst/>
            <a:cxnLst/>
            <a:rect l="l" t="t" r="r" b="b"/>
            <a:pathLst>
              <a:path w="2162204" h="3012739">
                <a:moveTo>
                  <a:pt x="0" y="0"/>
                </a:moveTo>
                <a:lnTo>
                  <a:pt x="2162204" y="0"/>
                </a:lnTo>
                <a:lnTo>
                  <a:pt x="2162204" y="3012739"/>
                </a:lnTo>
                <a:lnTo>
                  <a:pt x="0" y="3012739"/>
                </a:lnTo>
                <a:lnTo>
                  <a:pt x="0" y="0"/>
                </a:lnTo>
                <a:close/>
              </a:path>
            </a:pathLst>
          </a:custGeom>
          <a:blipFill>
            <a:blip r:embed="rId5"/>
            <a:stretch>
              <a:fillRect/>
            </a:stretch>
          </a:blipFill>
        </p:spPr>
      </p:sp>
      <p:sp>
        <p:nvSpPr>
          <p:cNvPr id="6" name="Freeform 6"/>
          <p:cNvSpPr/>
          <p:nvPr/>
        </p:nvSpPr>
        <p:spPr>
          <a:xfrm>
            <a:off x="1707391" y="3465527"/>
            <a:ext cx="1953174" cy="1953174"/>
          </a:xfrm>
          <a:custGeom>
            <a:avLst/>
            <a:gdLst/>
            <a:ahLst/>
            <a:cxnLst/>
            <a:rect l="l" t="t" r="r" b="b"/>
            <a:pathLst>
              <a:path w="1953174" h="1953174">
                <a:moveTo>
                  <a:pt x="0" y="0"/>
                </a:moveTo>
                <a:lnTo>
                  <a:pt x="1953174" y="0"/>
                </a:lnTo>
                <a:lnTo>
                  <a:pt x="1953174" y="1953174"/>
                </a:lnTo>
                <a:lnTo>
                  <a:pt x="0" y="1953174"/>
                </a:lnTo>
                <a:lnTo>
                  <a:pt x="0" y="0"/>
                </a:lnTo>
                <a:close/>
              </a:path>
            </a:pathLst>
          </a:custGeom>
          <a:blipFill>
            <a:blip r:embed="rId6"/>
            <a:stretch>
              <a:fillRect/>
            </a:stretch>
          </a:blipFill>
        </p:spPr>
      </p:sp>
      <p:sp>
        <p:nvSpPr>
          <p:cNvPr id="7" name="Freeform 7"/>
          <p:cNvSpPr/>
          <p:nvPr/>
        </p:nvSpPr>
        <p:spPr>
          <a:xfrm>
            <a:off x="7191325" y="6343776"/>
            <a:ext cx="3080970" cy="3566329"/>
          </a:xfrm>
          <a:custGeom>
            <a:avLst/>
            <a:gdLst/>
            <a:ahLst/>
            <a:cxnLst/>
            <a:rect l="l" t="t" r="r" b="b"/>
            <a:pathLst>
              <a:path w="3080970" h="3566329">
                <a:moveTo>
                  <a:pt x="0" y="0"/>
                </a:moveTo>
                <a:lnTo>
                  <a:pt x="3080970" y="0"/>
                </a:lnTo>
                <a:lnTo>
                  <a:pt x="3080970" y="3566328"/>
                </a:lnTo>
                <a:lnTo>
                  <a:pt x="0" y="3566328"/>
                </a:lnTo>
                <a:lnTo>
                  <a:pt x="0" y="0"/>
                </a:lnTo>
                <a:close/>
              </a:path>
            </a:pathLst>
          </a:custGeom>
          <a:blipFill>
            <a:blip r:embed="rId7"/>
            <a:stretch>
              <a:fillRect/>
            </a:stretch>
          </a:blipFill>
        </p:spPr>
      </p:sp>
      <p:sp>
        <p:nvSpPr>
          <p:cNvPr id="8" name="Freeform 8"/>
          <p:cNvSpPr/>
          <p:nvPr/>
        </p:nvSpPr>
        <p:spPr>
          <a:xfrm>
            <a:off x="7094282" y="3465527"/>
            <a:ext cx="3275055" cy="1731307"/>
          </a:xfrm>
          <a:custGeom>
            <a:avLst/>
            <a:gdLst/>
            <a:ahLst/>
            <a:cxnLst/>
            <a:rect l="l" t="t" r="r" b="b"/>
            <a:pathLst>
              <a:path w="3275055" h="1731307">
                <a:moveTo>
                  <a:pt x="0" y="0"/>
                </a:moveTo>
                <a:lnTo>
                  <a:pt x="3275055" y="0"/>
                </a:lnTo>
                <a:lnTo>
                  <a:pt x="3275055" y="1731306"/>
                </a:lnTo>
                <a:lnTo>
                  <a:pt x="0" y="1731306"/>
                </a:lnTo>
                <a:lnTo>
                  <a:pt x="0" y="0"/>
                </a:lnTo>
                <a:close/>
              </a:path>
            </a:pathLst>
          </a:custGeom>
          <a:blipFill>
            <a:blip r:embed="rId8"/>
            <a:stretch>
              <a:fillRect/>
            </a:stretch>
          </a:blipFill>
        </p:spPr>
      </p:sp>
      <p:sp>
        <p:nvSpPr>
          <p:cNvPr id="9" name="TextBox 9"/>
          <p:cNvSpPr txBox="1"/>
          <p:nvPr/>
        </p:nvSpPr>
        <p:spPr>
          <a:xfrm>
            <a:off x="450577" y="1990946"/>
            <a:ext cx="4035585" cy="546790"/>
          </a:xfrm>
          <a:prstGeom prst="rect">
            <a:avLst/>
          </a:prstGeom>
        </p:spPr>
        <p:txBody>
          <a:bodyPr lIns="0" tIns="0" rIns="0" bIns="0" rtlCol="0" anchor="t">
            <a:spAutoFit/>
          </a:bodyPr>
          <a:lstStyle/>
          <a:p>
            <a:pPr algn="l">
              <a:lnSpc>
                <a:spcPts val="3868"/>
              </a:lnSpc>
            </a:pPr>
            <a:r>
              <a:rPr lang="en-US" sz="3223" dirty="0">
                <a:solidFill>
                  <a:srgbClr val="EDEDED"/>
                </a:solidFill>
                <a:latin typeface="Arial Bold"/>
              </a:rPr>
              <a:t>2. Frequency Tables</a:t>
            </a:r>
          </a:p>
        </p:txBody>
      </p:sp>
      <p:sp>
        <p:nvSpPr>
          <p:cNvPr id="10" name="TextBox 10"/>
          <p:cNvSpPr txBox="1"/>
          <p:nvPr/>
        </p:nvSpPr>
        <p:spPr>
          <a:xfrm>
            <a:off x="784131" y="6430641"/>
            <a:ext cx="3799693" cy="333375"/>
          </a:xfrm>
          <a:prstGeom prst="rect">
            <a:avLst/>
          </a:prstGeom>
        </p:spPr>
        <p:txBody>
          <a:bodyPr lIns="0" tIns="0" rIns="0" bIns="0" rtlCol="0" anchor="t">
            <a:spAutoFit/>
          </a:bodyPr>
          <a:lstStyle/>
          <a:p>
            <a:pPr algn="l">
              <a:lnSpc>
                <a:spcPts val="2308"/>
              </a:lnSpc>
            </a:pPr>
            <a:r>
              <a:rPr lang="en-US" sz="1923">
                <a:solidFill>
                  <a:srgbClr val="EDEDED"/>
                </a:solidFill>
                <a:latin typeface="Arial Bold"/>
              </a:rPr>
              <a:t>No. of Customers by Age Group</a:t>
            </a:r>
          </a:p>
        </p:txBody>
      </p:sp>
      <p:sp>
        <p:nvSpPr>
          <p:cNvPr id="11" name="TextBox 11"/>
          <p:cNvSpPr txBox="1"/>
          <p:nvPr/>
        </p:nvSpPr>
        <p:spPr>
          <a:xfrm>
            <a:off x="7401633" y="6010401"/>
            <a:ext cx="2660354" cy="333375"/>
          </a:xfrm>
          <a:prstGeom prst="rect">
            <a:avLst/>
          </a:prstGeom>
        </p:spPr>
        <p:txBody>
          <a:bodyPr lIns="0" tIns="0" rIns="0" bIns="0" rtlCol="0" anchor="t">
            <a:spAutoFit/>
          </a:bodyPr>
          <a:lstStyle/>
          <a:p>
            <a:pPr algn="l">
              <a:lnSpc>
                <a:spcPts val="2308"/>
              </a:lnSpc>
            </a:pPr>
            <a:r>
              <a:rPr lang="en-US" sz="1923">
                <a:solidFill>
                  <a:srgbClr val="EDEDED"/>
                </a:solidFill>
                <a:latin typeface="Arial"/>
              </a:rPr>
              <a:t>Top 10 Selling Products</a:t>
            </a:r>
          </a:p>
        </p:txBody>
      </p:sp>
      <p:sp>
        <p:nvSpPr>
          <p:cNvPr id="12" name="TextBox 12"/>
          <p:cNvSpPr txBox="1"/>
          <p:nvPr/>
        </p:nvSpPr>
        <p:spPr>
          <a:xfrm>
            <a:off x="881793" y="3001935"/>
            <a:ext cx="3604369" cy="333375"/>
          </a:xfrm>
          <a:prstGeom prst="rect">
            <a:avLst/>
          </a:prstGeom>
        </p:spPr>
        <p:txBody>
          <a:bodyPr lIns="0" tIns="0" rIns="0" bIns="0" rtlCol="0" anchor="t">
            <a:spAutoFit/>
          </a:bodyPr>
          <a:lstStyle/>
          <a:p>
            <a:pPr algn="l">
              <a:lnSpc>
                <a:spcPts val="2308"/>
              </a:lnSpc>
            </a:pPr>
            <a:r>
              <a:rPr lang="en-US" sz="1923">
                <a:solidFill>
                  <a:srgbClr val="EDEDED"/>
                </a:solidFill>
                <a:latin typeface="Arial Bold"/>
              </a:rPr>
              <a:t>No. of Products Sold per State</a:t>
            </a:r>
          </a:p>
        </p:txBody>
      </p:sp>
      <p:sp>
        <p:nvSpPr>
          <p:cNvPr id="13" name="TextBox 13"/>
          <p:cNvSpPr txBox="1"/>
          <p:nvPr/>
        </p:nvSpPr>
        <p:spPr>
          <a:xfrm>
            <a:off x="13078653" y="3001935"/>
            <a:ext cx="4408525" cy="333375"/>
          </a:xfrm>
          <a:prstGeom prst="rect">
            <a:avLst/>
          </a:prstGeom>
        </p:spPr>
        <p:txBody>
          <a:bodyPr lIns="0" tIns="0" rIns="0" bIns="0" rtlCol="0" anchor="t">
            <a:spAutoFit/>
          </a:bodyPr>
          <a:lstStyle/>
          <a:p>
            <a:pPr algn="l">
              <a:lnSpc>
                <a:spcPts val="2308"/>
              </a:lnSpc>
            </a:pPr>
            <a:r>
              <a:rPr lang="en-US" sz="1923">
                <a:solidFill>
                  <a:srgbClr val="EDEDED"/>
                </a:solidFill>
                <a:latin typeface="Arial Bold"/>
              </a:rPr>
              <a:t>No. of Products Sold per Job Industry</a:t>
            </a:r>
          </a:p>
        </p:txBody>
      </p:sp>
      <p:sp>
        <p:nvSpPr>
          <p:cNvPr id="14" name="TextBox 14"/>
          <p:cNvSpPr txBox="1"/>
          <p:nvPr/>
        </p:nvSpPr>
        <p:spPr>
          <a:xfrm>
            <a:off x="6234561" y="3001935"/>
            <a:ext cx="4994498" cy="333375"/>
          </a:xfrm>
          <a:prstGeom prst="rect">
            <a:avLst/>
          </a:prstGeom>
        </p:spPr>
        <p:txBody>
          <a:bodyPr lIns="0" tIns="0" rIns="0" bIns="0" rtlCol="0" anchor="t">
            <a:spAutoFit/>
          </a:bodyPr>
          <a:lstStyle/>
          <a:p>
            <a:pPr algn="l">
              <a:lnSpc>
                <a:spcPts val="2308"/>
              </a:lnSpc>
            </a:pPr>
            <a:r>
              <a:rPr lang="en-US" sz="1923">
                <a:solidFill>
                  <a:srgbClr val="EDEDED"/>
                </a:solidFill>
                <a:latin typeface="Arial Bold"/>
              </a:rPr>
              <a:t>No. of Products Sold per Wealth Segments</a:t>
            </a:r>
          </a:p>
        </p:txBody>
      </p:sp>
      <p:sp>
        <p:nvSpPr>
          <p:cNvPr id="15" name="TextBox 15"/>
          <p:cNvSpPr txBox="1"/>
          <p:nvPr/>
        </p:nvSpPr>
        <p:spPr>
          <a:xfrm>
            <a:off x="12759628" y="6573516"/>
            <a:ext cx="5046576" cy="619125"/>
          </a:xfrm>
          <a:prstGeom prst="rect">
            <a:avLst/>
          </a:prstGeom>
        </p:spPr>
        <p:txBody>
          <a:bodyPr lIns="0" tIns="0" rIns="0" bIns="0" rtlCol="0" anchor="t">
            <a:spAutoFit/>
          </a:bodyPr>
          <a:lstStyle/>
          <a:p>
            <a:pPr>
              <a:lnSpc>
                <a:spcPts val="2308"/>
              </a:lnSpc>
            </a:pPr>
            <a:r>
              <a:rPr lang="en-US" sz="1923">
                <a:solidFill>
                  <a:srgbClr val="EDEDED"/>
                </a:solidFill>
                <a:latin typeface="Arial Bold"/>
              </a:rPr>
              <a:t>No. of Last 3 Years Bike related Purchases </a:t>
            </a:r>
          </a:p>
          <a:p>
            <a:pPr algn="l">
              <a:lnSpc>
                <a:spcPts val="2308"/>
              </a:lnSpc>
            </a:pPr>
            <a:r>
              <a:rPr lang="en-US" sz="1923">
                <a:solidFill>
                  <a:srgbClr val="EDEDED"/>
                </a:solidFill>
                <a:latin typeface="Arial Bold"/>
              </a:rPr>
              <a:t>                              per State</a:t>
            </a:r>
          </a:p>
        </p:txBody>
      </p:sp>
      <p:sp>
        <p:nvSpPr>
          <p:cNvPr id="16" name="Freeform 16"/>
          <p:cNvSpPr/>
          <p:nvPr/>
        </p:nvSpPr>
        <p:spPr>
          <a:xfrm>
            <a:off x="14336582" y="7468866"/>
            <a:ext cx="1892667" cy="2005904"/>
          </a:xfrm>
          <a:custGeom>
            <a:avLst/>
            <a:gdLst/>
            <a:ahLst/>
            <a:cxnLst/>
            <a:rect l="l" t="t" r="r" b="b"/>
            <a:pathLst>
              <a:path w="1892667" h="2005904">
                <a:moveTo>
                  <a:pt x="0" y="0"/>
                </a:moveTo>
                <a:lnTo>
                  <a:pt x="1892667" y="0"/>
                </a:lnTo>
                <a:lnTo>
                  <a:pt x="1892667" y="2005903"/>
                </a:lnTo>
                <a:lnTo>
                  <a:pt x="0" y="2005903"/>
                </a:lnTo>
                <a:lnTo>
                  <a:pt x="0" y="0"/>
                </a:lnTo>
                <a:close/>
              </a:path>
            </a:pathLst>
          </a:custGeom>
          <a:blipFill>
            <a:blip r:embed="rId9"/>
            <a:stretch>
              <a:fillRect/>
            </a:stretch>
          </a:blipFill>
        </p:spPr>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a:spLocks noChangeAspect="1"/>
          </p:cNvSpPr>
          <p:nvPr/>
        </p:nvSpPr>
        <p:spPr>
          <a:xfrm>
            <a:off x="6927" y="-1"/>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sp>
        <p:nvSpPr>
          <p:cNvPr id="3" name="Freeform 3"/>
          <p:cNvSpPr/>
          <p:nvPr/>
        </p:nvSpPr>
        <p:spPr>
          <a:xfrm>
            <a:off x="5318147" y="-169866"/>
            <a:ext cx="7651706" cy="1382020"/>
          </a:xfrm>
          <a:custGeom>
            <a:avLst/>
            <a:gdLst/>
            <a:ahLst/>
            <a:cxnLst/>
            <a:rect l="l" t="t" r="r" b="b"/>
            <a:pathLst>
              <a:path w="7651706" h="1382020">
                <a:moveTo>
                  <a:pt x="0" y="0"/>
                </a:moveTo>
                <a:lnTo>
                  <a:pt x="7651706" y="0"/>
                </a:lnTo>
                <a:lnTo>
                  <a:pt x="7651706" y="1382020"/>
                </a:lnTo>
                <a:lnTo>
                  <a:pt x="0" y="1382020"/>
                </a:lnTo>
                <a:lnTo>
                  <a:pt x="0" y="0"/>
                </a:lnTo>
                <a:close/>
              </a:path>
            </a:pathLst>
          </a:custGeom>
          <a:blipFill>
            <a:blip r:embed="rId3"/>
            <a:stretch>
              <a:fillRect l="-39146" t="-140024" r="-48658" b="-799776"/>
            </a:stretch>
          </a:blipFill>
        </p:spPr>
      </p:sp>
      <p:sp>
        <p:nvSpPr>
          <p:cNvPr id="6" name="Freeform 6"/>
          <p:cNvSpPr/>
          <p:nvPr/>
        </p:nvSpPr>
        <p:spPr>
          <a:xfrm>
            <a:off x="7005485" y="2565706"/>
            <a:ext cx="4264799" cy="3215936"/>
          </a:xfrm>
          <a:custGeom>
            <a:avLst/>
            <a:gdLst/>
            <a:ahLst/>
            <a:cxnLst/>
            <a:rect l="l" t="t" r="r" b="b"/>
            <a:pathLst>
              <a:path w="4264799" h="3215936">
                <a:moveTo>
                  <a:pt x="0" y="0"/>
                </a:moveTo>
                <a:lnTo>
                  <a:pt x="4264798" y="0"/>
                </a:lnTo>
                <a:lnTo>
                  <a:pt x="4264798" y="3215936"/>
                </a:lnTo>
                <a:lnTo>
                  <a:pt x="0" y="3215936"/>
                </a:lnTo>
                <a:lnTo>
                  <a:pt x="0" y="0"/>
                </a:lnTo>
                <a:close/>
              </a:path>
            </a:pathLst>
          </a:custGeom>
          <a:blipFill>
            <a:blip r:embed="rId4"/>
            <a:stretch>
              <a:fillRect/>
            </a:stretch>
          </a:blipFill>
        </p:spPr>
      </p:sp>
      <p:sp>
        <p:nvSpPr>
          <p:cNvPr id="7" name="TextBox 7"/>
          <p:cNvSpPr txBox="1"/>
          <p:nvPr/>
        </p:nvSpPr>
        <p:spPr>
          <a:xfrm>
            <a:off x="450577" y="1990946"/>
            <a:ext cx="4393680" cy="469167"/>
          </a:xfrm>
          <a:prstGeom prst="rect">
            <a:avLst/>
          </a:prstGeom>
        </p:spPr>
        <p:txBody>
          <a:bodyPr lIns="0" tIns="0" rIns="0" bIns="0" rtlCol="0" anchor="t">
            <a:spAutoFit/>
          </a:bodyPr>
          <a:lstStyle/>
          <a:p>
            <a:pPr algn="l">
              <a:lnSpc>
                <a:spcPts val="3868"/>
              </a:lnSpc>
            </a:pPr>
            <a:r>
              <a:rPr lang="en-US" sz="3223" dirty="0">
                <a:solidFill>
                  <a:srgbClr val="EDEDED"/>
                </a:solidFill>
                <a:latin typeface="Arial Bold"/>
              </a:rPr>
              <a:t>3</a:t>
            </a:r>
            <a:r>
              <a:rPr lang="en-US" sz="3223" dirty="0" smtClean="0">
                <a:solidFill>
                  <a:srgbClr val="EDEDED"/>
                </a:solidFill>
                <a:latin typeface="Arial Bold"/>
              </a:rPr>
              <a:t>. </a:t>
            </a:r>
            <a:r>
              <a:rPr lang="en-US" sz="3223" dirty="0">
                <a:solidFill>
                  <a:srgbClr val="EDEDED"/>
                </a:solidFill>
                <a:latin typeface="Arial Bold"/>
              </a:rPr>
              <a:t>Contingency Tables</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7136" y="8019985"/>
            <a:ext cx="2563727" cy="1820821"/>
          </a:xfrm>
          <a:prstGeom prst="rect">
            <a:avLst/>
          </a:prstGeom>
          <a:ln>
            <a:noFill/>
          </a:ln>
          <a:effectLst>
            <a:outerShdw blurRad="292100" dist="139700" dir="2700000" algn="tl" rotWithShape="0">
              <a:srgbClr val="333333">
                <a:alpha val="65000"/>
              </a:srgbClr>
            </a:outerShdw>
          </a:effectLst>
        </p:spPr>
      </p:pic>
      <p:sp>
        <p:nvSpPr>
          <p:cNvPr id="13" name="TextBox 12"/>
          <p:cNvSpPr txBox="1"/>
          <p:nvPr/>
        </p:nvSpPr>
        <p:spPr>
          <a:xfrm>
            <a:off x="1447553" y="7547766"/>
            <a:ext cx="3962891" cy="387286"/>
          </a:xfrm>
          <a:prstGeom prst="rect">
            <a:avLst/>
          </a:prstGeom>
          <a:noFill/>
        </p:spPr>
        <p:txBody>
          <a:bodyPr wrap="square" rtlCol="0">
            <a:spAutoFit/>
          </a:bodyPr>
          <a:lstStyle/>
          <a:p>
            <a:pPr>
              <a:lnSpc>
                <a:spcPts val="2308"/>
              </a:lnSpc>
            </a:pPr>
            <a:r>
              <a:rPr lang="en-US" sz="1600" dirty="0" smtClean="0">
                <a:solidFill>
                  <a:srgbClr val="EDEDED"/>
                </a:solidFill>
                <a:latin typeface="Arial Bold"/>
              </a:rPr>
              <a:t>Distribution of Product Line by Gender</a:t>
            </a:r>
            <a:endParaRPr lang="en-US" sz="1600" dirty="0">
              <a:solidFill>
                <a:srgbClr val="EDEDED"/>
              </a:solidFill>
              <a:latin typeface="Arial Bold"/>
            </a:endParaRPr>
          </a:p>
        </p:txBody>
      </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44249" y="7160362"/>
            <a:ext cx="3387274" cy="2680444"/>
          </a:xfrm>
          <a:prstGeom prst="rect">
            <a:avLst/>
          </a:prstGeom>
        </p:spPr>
      </p:pic>
      <p:sp>
        <p:nvSpPr>
          <p:cNvPr id="15" name="TextBox 14"/>
          <p:cNvSpPr txBox="1"/>
          <p:nvPr/>
        </p:nvSpPr>
        <p:spPr>
          <a:xfrm>
            <a:off x="6925027" y="6684021"/>
            <a:ext cx="4425716" cy="387286"/>
          </a:xfrm>
          <a:prstGeom prst="rect">
            <a:avLst/>
          </a:prstGeom>
          <a:noFill/>
        </p:spPr>
        <p:txBody>
          <a:bodyPr wrap="square" rtlCol="0">
            <a:spAutoFit/>
          </a:bodyPr>
          <a:lstStyle/>
          <a:p>
            <a:pPr>
              <a:lnSpc>
                <a:spcPts val="2308"/>
              </a:lnSpc>
            </a:pPr>
            <a:r>
              <a:rPr lang="en-US" sz="1600" dirty="0" smtClean="0">
                <a:solidFill>
                  <a:srgbClr val="EDEDED"/>
                </a:solidFill>
                <a:latin typeface="Arial Bold"/>
              </a:rPr>
              <a:t>Distribution of Age Groups by </a:t>
            </a:r>
            <a:r>
              <a:rPr lang="en-US" sz="1600" dirty="0">
                <a:solidFill>
                  <a:srgbClr val="EDEDED"/>
                </a:solidFill>
                <a:latin typeface="Arial Bold"/>
              </a:rPr>
              <a:t>Product Line </a:t>
            </a:r>
          </a:p>
        </p:txBody>
      </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08547" y="3345674"/>
            <a:ext cx="4040906" cy="3595651"/>
          </a:xfrm>
          <a:prstGeom prst="rect">
            <a:avLst/>
          </a:prstGeom>
        </p:spPr>
      </p:pic>
      <p:sp>
        <p:nvSpPr>
          <p:cNvPr id="20" name="TextBox 8"/>
          <p:cNvSpPr txBox="1"/>
          <p:nvPr/>
        </p:nvSpPr>
        <p:spPr>
          <a:xfrm>
            <a:off x="685798" y="2918538"/>
            <a:ext cx="5486400" cy="294953"/>
          </a:xfrm>
          <a:prstGeom prst="rect">
            <a:avLst/>
          </a:prstGeom>
        </p:spPr>
        <p:txBody>
          <a:bodyPr wrap="square" lIns="0" tIns="0" rIns="0" bIns="0" rtlCol="0" anchor="t">
            <a:spAutoFit/>
          </a:bodyPr>
          <a:lstStyle/>
          <a:p>
            <a:pPr algn="l">
              <a:lnSpc>
                <a:spcPts val="2308"/>
              </a:lnSpc>
            </a:pPr>
            <a:r>
              <a:rPr lang="en-US" sz="1600" dirty="0">
                <a:solidFill>
                  <a:srgbClr val="EDEDED"/>
                </a:solidFill>
                <a:latin typeface="Arial Bold"/>
              </a:rPr>
              <a:t>Distribution of </a:t>
            </a:r>
            <a:r>
              <a:rPr lang="en-US" sz="1600" dirty="0" smtClean="0">
                <a:solidFill>
                  <a:srgbClr val="EDEDED"/>
                </a:solidFill>
                <a:latin typeface="Arial Bold"/>
              </a:rPr>
              <a:t>Property Valuation by </a:t>
            </a:r>
            <a:r>
              <a:rPr lang="en-US" sz="1600" dirty="0">
                <a:solidFill>
                  <a:srgbClr val="EDEDED"/>
                </a:solidFill>
                <a:latin typeface="Arial Bold"/>
              </a:rPr>
              <a:t>Customer Segment</a:t>
            </a:r>
          </a:p>
        </p:txBody>
      </p:sp>
      <p:sp>
        <p:nvSpPr>
          <p:cNvPr id="22" name="TextBox 21"/>
          <p:cNvSpPr txBox="1"/>
          <p:nvPr/>
        </p:nvSpPr>
        <p:spPr>
          <a:xfrm>
            <a:off x="6598882" y="2264341"/>
            <a:ext cx="5078003" cy="387286"/>
          </a:xfrm>
          <a:prstGeom prst="rect">
            <a:avLst/>
          </a:prstGeom>
          <a:noFill/>
        </p:spPr>
        <p:txBody>
          <a:bodyPr wrap="square" rtlCol="0">
            <a:spAutoFit/>
          </a:bodyPr>
          <a:lstStyle/>
          <a:p>
            <a:pPr>
              <a:lnSpc>
                <a:spcPts val="2308"/>
              </a:lnSpc>
            </a:pPr>
            <a:r>
              <a:rPr lang="en-US" sz="1600" dirty="0" smtClean="0">
                <a:solidFill>
                  <a:srgbClr val="EDEDED"/>
                </a:solidFill>
                <a:latin typeface="Arial Bold"/>
              </a:rPr>
              <a:t>Distribution of </a:t>
            </a:r>
            <a:r>
              <a:rPr lang="en-US" sz="1600" dirty="0">
                <a:solidFill>
                  <a:srgbClr val="EDEDED"/>
                </a:solidFill>
                <a:latin typeface="Arial Bold"/>
              </a:rPr>
              <a:t>Job Industries </a:t>
            </a:r>
            <a:r>
              <a:rPr lang="en-US" sz="1600" dirty="0" smtClean="0">
                <a:solidFill>
                  <a:srgbClr val="EDEDED"/>
                </a:solidFill>
                <a:latin typeface="Arial Bold"/>
              </a:rPr>
              <a:t>by </a:t>
            </a:r>
            <a:r>
              <a:rPr lang="en-US" sz="1600" dirty="0">
                <a:solidFill>
                  <a:srgbClr val="EDEDED"/>
                </a:solidFill>
                <a:latin typeface="Arial Bold"/>
              </a:rPr>
              <a:t>Wealth Segments </a:t>
            </a:r>
          </a:p>
        </p:txBody>
      </p:sp>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985467" y="7271320"/>
            <a:ext cx="3629532" cy="2476846"/>
          </a:xfrm>
          <a:prstGeom prst="rect">
            <a:avLst/>
          </a:prstGeom>
        </p:spPr>
      </p:pic>
      <p:sp>
        <p:nvSpPr>
          <p:cNvPr id="26" name="TextBox 25"/>
          <p:cNvSpPr txBox="1"/>
          <p:nvPr/>
        </p:nvSpPr>
        <p:spPr>
          <a:xfrm>
            <a:off x="12816625" y="6747682"/>
            <a:ext cx="3967213" cy="387286"/>
          </a:xfrm>
          <a:prstGeom prst="rect">
            <a:avLst/>
          </a:prstGeom>
          <a:noFill/>
        </p:spPr>
        <p:txBody>
          <a:bodyPr wrap="square" rtlCol="0">
            <a:spAutoFit/>
          </a:bodyPr>
          <a:lstStyle/>
          <a:p>
            <a:pPr>
              <a:lnSpc>
                <a:spcPts val="2308"/>
              </a:lnSpc>
            </a:pPr>
            <a:r>
              <a:rPr lang="en-US" sz="1600" dirty="0" smtClean="0">
                <a:solidFill>
                  <a:srgbClr val="EDEDED"/>
                </a:solidFill>
                <a:latin typeface="Arial Bold"/>
              </a:rPr>
              <a:t>Distribution of Brands by </a:t>
            </a:r>
            <a:r>
              <a:rPr lang="en-US" sz="1600" dirty="0">
                <a:solidFill>
                  <a:srgbClr val="EDEDED"/>
                </a:solidFill>
                <a:latin typeface="Arial Bold"/>
              </a:rPr>
              <a:t>Product Line </a:t>
            </a:r>
          </a:p>
        </p:txBody>
      </p:sp>
      <p:sp>
        <p:nvSpPr>
          <p:cNvPr id="27" name="TextBox 26"/>
          <p:cNvSpPr txBox="1"/>
          <p:nvPr/>
        </p:nvSpPr>
        <p:spPr>
          <a:xfrm>
            <a:off x="12522359" y="2778251"/>
            <a:ext cx="4555747" cy="360227"/>
          </a:xfrm>
          <a:prstGeom prst="rect">
            <a:avLst/>
          </a:prstGeom>
          <a:noFill/>
        </p:spPr>
        <p:txBody>
          <a:bodyPr wrap="square" rtlCol="0">
            <a:spAutoFit/>
          </a:bodyPr>
          <a:lstStyle/>
          <a:p>
            <a:pPr algn="ctr">
              <a:lnSpc>
                <a:spcPts val="2308"/>
              </a:lnSpc>
            </a:pPr>
            <a:r>
              <a:rPr lang="en-US" sz="1600" dirty="0" smtClean="0">
                <a:solidFill>
                  <a:srgbClr val="EDEDED"/>
                </a:solidFill>
                <a:latin typeface="Arial Bold"/>
              </a:rPr>
              <a:t>Distribution of Product Size by </a:t>
            </a:r>
            <a:r>
              <a:rPr lang="en-US" sz="1600" dirty="0">
                <a:solidFill>
                  <a:srgbClr val="EDEDED"/>
                </a:solidFill>
                <a:latin typeface="Arial Bold"/>
              </a:rPr>
              <a:t>Product Line </a:t>
            </a:r>
          </a:p>
        </p:txBody>
      </p:sp>
      <p:pic>
        <p:nvPicPr>
          <p:cNvPr id="28" name="Picture 2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437968" y="3345674"/>
            <a:ext cx="2724530" cy="1981477"/>
          </a:xfrm>
          <a:prstGeom prst="rect">
            <a:avLst/>
          </a:prstGeom>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a:spLocks noChangeAspect="1"/>
          </p:cNvSpPr>
          <p:nvPr/>
        </p:nvSpPr>
        <p:spPr>
          <a:xfrm>
            <a:off x="6927" y="-1"/>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sp>
        <p:nvSpPr>
          <p:cNvPr id="3" name="Freeform 3"/>
          <p:cNvSpPr/>
          <p:nvPr/>
        </p:nvSpPr>
        <p:spPr>
          <a:xfrm>
            <a:off x="5318147" y="-169866"/>
            <a:ext cx="7651706" cy="1382020"/>
          </a:xfrm>
          <a:custGeom>
            <a:avLst/>
            <a:gdLst/>
            <a:ahLst/>
            <a:cxnLst/>
            <a:rect l="l" t="t" r="r" b="b"/>
            <a:pathLst>
              <a:path w="7651706" h="1382020">
                <a:moveTo>
                  <a:pt x="0" y="0"/>
                </a:moveTo>
                <a:lnTo>
                  <a:pt x="7651706" y="0"/>
                </a:lnTo>
                <a:lnTo>
                  <a:pt x="7651706" y="1382020"/>
                </a:lnTo>
                <a:lnTo>
                  <a:pt x="0" y="1382020"/>
                </a:lnTo>
                <a:lnTo>
                  <a:pt x="0" y="0"/>
                </a:lnTo>
                <a:close/>
              </a:path>
            </a:pathLst>
          </a:custGeom>
          <a:blipFill>
            <a:blip r:embed="rId3"/>
            <a:stretch>
              <a:fillRect l="-39146" t="-140024" r="-48658" b="-799776"/>
            </a:stretch>
          </a:blipFill>
        </p:spPr>
      </p:sp>
      <p:sp>
        <p:nvSpPr>
          <p:cNvPr id="7" name="TextBox 7"/>
          <p:cNvSpPr txBox="1"/>
          <p:nvPr/>
        </p:nvSpPr>
        <p:spPr>
          <a:xfrm>
            <a:off x="450000" y="1290815"/>
            <a:ext cx="4867570" cy="469167"/>
          </a:xfrm>
          <a:prstGeom prst="rect">
            <a:avLst/>
          </a:prstGeom>
        </p:spPr>
        <p:txBody>
          <a:bodyPr wrap="square" lIns="0" tIns="0" rIns="0" bIns="0" rtlCol="0" anchor="t">
            <a:spAutoFit/>
          </a:bodyPr>
          <a:lstStyle/>
          <a:p>
            <a:pPr algn="l">
              <a:lnSpc>
                <a:spcPts val="3868"/>
              </a:lnSpc>
            </a:pPr>
            <a:r>
              <a:rPr lang="en-US" sz="3223" dirty="0">
                <a:solidFill>
                  <a:srgbClr val="EDEDED"/>
                </a:solidFill>
                <a:latin typeface="Arial Bold"/>
              </a:rPr>
              <a:t>4</a:t>
            </a:r>
            <a:r>
              <a:rPr lang="en-US" sz="3223" dirty="0" smtClean="0">
                <a:solidFill>
                  <a:srgbClr val="EDEDED"/>
                </a:solidFill>
                <a:latin typeface="Arial Bold"/>
              </a:rPr>
              <a:t>. Visualizing The Tables</a:t>
            </a:r>
            <a:endParaRPr lang="en-US" sz="3223" dirty="0">
              <a:solidFill>
                <a:srgbClr val="EDEDED"/>
              </a:solidFill>
              <a:latin typeface="Arial Bold"/>
            </a:endParaRPr>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845" y="2208567"/>
            <a:ext cx="9525000" cy="3333750"/>
          </a:xfrm>
          <a:prstGeom prst="rect">
            <a:avLst/>
          </a:prstGeom>
        </p:spPr>
      </p:pic>
      <p:pic>
        <p:nvPicPr>
          <p:cNvPr id="33" name="Picture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49000" y="6057900"/>
            <a:ext cx="6790958" cy="3735027"/>
          </a:xfrm>
          <a:prstGeom prst="rect">
            <a:avLst/>
          </a:prstGeom>
        </p:spPr>
      </p:pic>
      <p:pic>
        <p:nvPicPr>
          <p:cNvPr id="35" name="Picture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34414" y="1837109"/>
            <a:ext cx="6537882" cy="3595835"/>
          </a:xfrm>
          <a:prstGeom prst="rect">
            <a:avLst/>
          </a:prstGeom>
        </p:spPr>
      </p:pic>
      <p:pic>
        <p:nvPicPr>
          <p:cNvPr id="37" name="Picture 3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6745" y="6155800"/>
            <a:ext cx="8839200" cy="3646170"/>
          </a:xfrm>
          <a:prstGeom prst="rect">
            <a:avLst/>
          </a:prstGeom>
        </p:spPr>
      </p:pic>
    </p:spTree>
    <p:extLst>
      <p:ext uri="{BB962C8B-B14F-4D97-AF65-F5344CB8AC3E}">
        <p14:creationId xmlns:p14="http://schemas.microsoft.com/office/powerpoint/2010/main" val="89711381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sp>
        <p:nvSpPr>
          <p:cNvPr id="3" name="Freeform 3"/>
          <p:cNvSpPr/>
          <p:nvPr/>
        </p:nvSpPr>
        <p:spPr>
          <a:xfrm>
            <a:off x="5318147" y="-184271"/>
            <a:ext cx="7651706" cy="1382020"/>
          </a:xfrm>
          <a:custGeom>
            <a:avLst/>
            <a:gdLst/>
            <a:ahLst/>
            <a:cxnLst/>
            <a:rect l="l" t="t" r="r" b="b"/>
            <a:pathLst>
              <a:path w="7651706" h="1382020">
                <a:moveTo>
                  <a:pt x="0" y="0"/>
                </a:moveTo>
                <a:lnTo>
                  <a:pt x="7651706" y="0"/>
                </a:lnTo>
                <a:lnTo>
                  <a:pt x="7651706" y="1382020"/>
                </a:lnTo>
                <a:lnTo>
                  <a:pt x="0" y="1382020"/>
                </a:lnTo>
                <a:lnTo>
                  <a:pt x="0" y="0"/>
                </a:lnTo>
                <a:close/>
              </a:path>
            </a:pathLst>
          </a:custGeom>
          <a:blipFill>
            <a:blip r:embed="rId3"/>
            <a:stretch>
              <a:fillRect l="-39146" t="-140024" r="-48658" b="-799776"/>
            </a:stretch>
          </a:blipFill>
        </p:spPr>
      </p:sp>
      <p:sp>
        <p:nvSpPr>
          <p:cNvPr id="6" name="Freeform 6"/>
          <p:cNvSpPr/>
          <p:nvPr/>
        </p:nvSpPr>
        <p:spPr>
          <a:xfrm>
            <a:off x="9638894" y="1994678"/>
            <a:ext cx="6667500" cy="3670056"/>
          </a:xfrm>
          <a:custGeom>
            <a:avLst/>
            <a:gdLst/>
            <a:ahLst/>
            <a:cxnLst/>
            <a:rect l="l" t="t" r="r" b="b"/>
            <a:pathLst>
              <a:path w="8273090" h="4550200">
                <a:moveTo>
                  <a:pt x="0" y="0"/>
                </a:moveTo>
                <a:lnTo>
                  <a:pt x="8273090" y="0"/>
                </a:lnTo>
                <a:lnTo>
                  <a:pt x="8273090" y="4550199"/>
                </a:lnTo>
                <a:lnTo>
                  <a:pt x="0" y="4550199"/>
                </a:lnTo>
                <a:lnTo>
                  <a:pt x="0" y="0"/>
                </a:lnTo>
                <a:close/>
              </a:path>
            </a:pathLst>
          </a:custGeom>
          <a:blipFill>
            <a:blip r:embed="rId4"/>
            <a:stretch>
              <a:fillRect/>
            </a:stretch>
          </a:blipFill>
        </p:spPr>
      </p:sp>
      <p:sp>
        <p:nvSpPr>
          <p:cNvPr id="8" name="TextBox 8"/>
          <p:cNvSpPr txBox="1"/>
          <p:nvPr/>
        </p:nvSpPr>
        <p:spPr>
          <a:xfrm>
            <a:off x="450000" y="1219437"/>
            <a:ext cx="4578623" cy="469167"/>
          </a:xfrm>
          <a:prstGeom prst="rect">
            <a:avLst/>
          </a:prstGeom>
        </p:spPr>
        <p:txBody>
          <a:bodyPr wrap="square" lIns="0" tIns="0" rIns="0" bIns="0" rtlCol="0" anchor="t">
            <a:spAutoFit/>
          </a:bodyPr>
          <a:lstStyle/>
          <a:p>
            <a:pPr algn="l">
              <a:lnSpc>
                <a:spcPts val="3868"/>
              </a:lnSpc>
            </a:pPr>
            <a:r>
              <a:rPr lang="en-US" sz="3223" dirty="0" smtClean="0">
                <a:solidFill>
                  <a:srgbClr val="EDEDED"/>
                </a:solidFill>
                <a:latin typeface="Arial Bold"/>
              </a:rPr>
              <a:t>5. </a:t>
            </a:r>
            <a:r>
              <a:rPr lang="en-US" sz="3223" dirty="0">
                <a:solidFill>
                  <a:srgbClr val="EDEDED"/>
                </a:solidFill>
                <a:latin typeface="Arial Bold"/>
              </a:rPr>
              <a:t>Time Series Analysis</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7188" y="1978852"/>
            <a:ext cx="6667500" cy="3667125"/>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5376" y="5954398"/>
            <a:ext cx="14077248" cy="4005424"/>
          </a:xfrm>
          <a:prstGeom prst="rect">
            <a:avLst/>
          </a:prstGeom>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sp>
        <p:nvSpPr>
          <p:cNvPr id="3" name="Freeform 3"/>
          <p:cNvSpPr/>
          <p:nvPr/>
        </p:nvSpPr>
        <p:spPr>
          <a:xfrm>
            <a:off x="5318147" y="-169866"/>
            <a:ext cx="7651706" cy="1382020"/>
          </a:xfrm>
          <a:custGeom>
            <a:avLst/>
            <a:gdLst/>
            <a:ahLst/>
            <a:cxnLst/>
            <a:rect l="l" t="t" r="r" b="b"/>
            <a:pathLst>
              <a:path w="7651706" h="1382020">
                <a:moveTo>
                  <a:pt x="0" y="0"/>
                </a:moveTo>
                <a:lnTo>
                  <a:pt x="7651706" y="0"/>
                </a:lnTo>
                <a:lnTo>
                  <a:pt x="7651706" y="1382020"/>
                </a:lnTo>
                <a:lnTo>
                  <a:pt x="0" y="1382020"/>
                </a:lnTo>
                <a:lnTo>
                  <a:pt x="0" y="0"/>
                </a:lnTo>
                <a:close/>
              </a:path>
            </a:pathLst>
          </a:custGeom>
          <a:blipFill>
            <a:blip r:embed="rId3"/>
            <a:stretch>
              <a:fillRect l="-39146" t="-140024" r="-48658" b="-799776"/>
            </a:stretch>
          </a:blipFill>
        </p:spPr>
      </p:sp>
      <p:sp>
        <p:nvSpPr>
          <p:cNvPr id="4" name="Freeform 4"/>
          <p:cNvSpPr/>
          <p:nvPr/>
        </p:nvSpPr>
        <p:spPr>
          <a:xfrm>
            <a:off x="9601200" y="1234428"/>
            <a:ext cx="7741268" cy="4257698"/>
          </a:xfrm>
          <a:custGeom>
            <a:avLst/>
            <a:gdLst/>
            <a:ahLst/>
            <a:cxnLst/>
            <a:rect l="l" t="t" r="r" b="b"/>
            <a:pathLst>
              <a:path w="7741268" h="4257698">
                <a:moveTo>
                  <a:pt x="0" y="0"/>
                </a:moveTo>
                <a:lnTo>
                  <a:pt x="7741268" y="0"/>
                </a:lnTo>
                <a:lnTo>
                  <a:pt x="7741268" y="4257698"/>
                </a:lnTo>
                <a:lnTo>
                  <a:pt x="0" y="4257698"/>
                </a:lnTo>
                <a:lnTo>
                  <a:pt x="0" y="0"/>
                </a:lnTo>
                <a:close/>
              </a:path>
            </a:pathLst>
          </a:custGeom>
          <a:blipFill>
            <a:blip r:embed="rId4"/>
            <a:stretch>
              <a:fillRect/>
            </a:stretch>
          </a:blipFill>
        </p:spPr>
      </p:sp>
      <p:sp>
        <p:nvSpPr>
          <p:cNvPr id="7" name="TextBox 7"/>
          <p:cNvSpPr txBox="1"/>
          <p:nvPr/>
        </p:nvSpPr>
        <p:spPr>
          <a:xfrm>
            <a:off x="533498" y="1212154"/>
            <a:ext cx="4502423" cy="469167"/>
          </a:xfrm>
          <a:prstGeom prst="rect">
            <a:avLst/>
          </a:prstGeom>
        </p:spPr>
        <p:txBody>
          <a:bodyPr wrap="square" lIns="0" tIns="0" rIns="0" bIns="0" rtlCol="0" anchor="t">
            <a:spAutoFit/>
          </a:bodyPr>
          <a:lstStyle/>
          <a:p>
            <a:pPr algn="l">
              <a:lnSpc>
                <a:spcPts val="3868"/>
              </a:lnSpc>
            </a:pPr>
            <a:r>
              <a:rPr lang="en-US" sz="3223" dirty="0" smtClean="0">
                <a:solidFill>
                  <a:srgbClr val="EDEDED"/>
                </a:solidFill>
                <a:latin typeface="Arial Bold"/>
              </a:rPr>
              <a:t>6. </a:t>
            </a:r>
            <a:r>
              <a:rPr lang="en-US" sz="3223" dirty="0">
                <a:solidFill>
                  <a:srgbClr val="EDEDED"/>
                </a:solidFill>
                <a:latin typeface="Arial Bold"/>
              </a:rPr>
              <a:t>Profitability Analysis</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400" y="5458715"/>
            <a:ext cx="7741268" cy="4257697"/>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18051" y="6246871"/>
            <a:ext cx="2514600" cy="2681384"/>
          </a:xfrm>
          <a:prstGeom prst="rect">
            <a:avLst/>
          </a:prstGeom>
        </p:spPr>
      </p:pic>
      <p:sp>
        <p:nvSpPr>
          <p:cNvPr id="11" name="TextBox 10"/>
          <p:cNvSpPr txBox="1"/>
          <p:nvPr/>
        </p:nvSpPr>
        <p:spPr>
          <a:xfrm>
            <a:off x="3023120" y="2100584"/>
            <a:ext cx="3523825" cy="387286"/>
          </a:xfrm>
          <a:prstGeom prst="rect">
            <a:avLst/>
          </a:prstGeom>
          <a:noFill/>
        </p:spPr>
        <p:txBody>
          <a:bodyPr wrap="square" rtlCol="0">
            <a:spAutoFit/>
          </a:bodyPr>
          <a:lstStyle/>
          <a:p>
            <a:pPr>
              <a:lnSpc>
                <a:spcPts val="2308"/>
              </a:lnSpc>
            </a:pPr>
            <a:r>
              <a:rPr lang="en-US" sz="1600" dirty="0" smtClean="0">
                <a:solidFill>
                  <a:srgbClr val="EDEDED"/>
                </a:solidFill>
                <a:latin typeface="Arial Bold"/>
              </a:rPr>
              <a:t>Gross Profit for each Job Industry</a:t>
            </a:r>
            <a:endParaRPr lang="en-US" sz="1600" dirty="0">
              <a:solidFill>
                <a:srgbClr val="EDEDED"/>
              </a:solidFill>
              <a:latin typeface="Arial Bold"/>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08532" y="2594174"/>
            <a:ext cx="2353003" cy="2743583"/>
          </a:xfrm>
          <a:prstGeom prst="rect">
            <a:avLst/>
          </a:prstGeom>
        </p:spPr>
      </p:pic>
      <p:sp>
        <p:nvSpPr>
          <p:cNvPr id="13" name="TextBox 12"/>
          <p:cNvSpPr txBox="1"/>
          <p:nvPr/>
        </p:nvSpPr>
        <p:spPr>
          <a:xfrm>
            <a:off x="12011594" y="5774652"/>
            <a:ext cx="2920479" cy="387286"/>
          </a:xfrm>
          <a:prstGeom prst="rect">
            <a:avLst/>
          </a:prstGeom>
          <a:noFill/>
        </p:spPr>
        <p:txBody>
          <a:bodyPr wrap="square" rtlCol="0">
            <a:spAutoFit/>
          </a:bodyPr>
          <a:lstStyle/>
          <a:p>
            <a:pPr>
              <a:lnSpc>
                <a:spcPts val="2308"/>
              </a:lnSpc>
            </a:pPr>
            <a:r>
              <a:rPr lang="en-US" sz="1600" dirty="0" smtClean="0">
                <a:solidFill>
                  <a:srgbClr val="EDEDED"/>
                </a:solidFill>
                <a:latin typeface="Arial Bold"/>
              </a:rPr>
              <a:t>Gross Profit for each Brand</a:t>
            </a:r>
            <a:endParaRPr lang="en-US" sz="1600" dirty="0">
              <a:solidFill>
                <a:srgbClr val="EDEDED"/>
              </a:solidFill>
              <a:latin typeface="Arial Bold"/>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grpSp>
        <p:nvGrpSpPr>
          <p:cNvPr id="3" name="Group 3"/>
          <p:cNvGrpSpPr/>
          <p:nvPr/>
        </p:nvGrpSpPr>
        <p:grpSpPr>
          <a:xfrm>
            <a:off x="-43702" y="-51650"/>
            <a:ext cx="18408204" cy="1705400"/>
            <a:chOff x="0" y="0"/>
            <a:chExt cx="24544272" cy="2273867"/>
          </a:xfrm>
        </p:grpSpPr>
        <p:sp>
          <p:nvSpPr>
            <p:cNvPr id="4" name="Freeform 4"/>
            <p:cNvSpPr/>
            <p:nvPr/>
          </p:nvSpPr>
          <p:spPr>
            <a:xfrm>
              <a:off x="16891" y="16891"/>
              <a:ext cx="24510492" cy="2240026"/>
            </a:xfrm>
            <a:custGeom>
              <a:avLst/>
              <a:gdLst/>
              <a:ahLst/>
              <a:cxnLst/>
              <a:rect l="l" t="t" r="r" b="b"/>
              <a:pathLst>
                <a:path w="24510492" h="2240026">
                  <a:moveTo>
                    <a:pt x="0" y="0"/>
                  </a:moveTo>
                  <a:lnTo>
                    <a:pt x="24510492" y="0"/>
                  </a:lnTo>
                  <a:lnTo>
                    <a:pt x="24510492" y="2240026"/>
                  </a:lnTo>
                  <a:lnTo>
                    <a:pt x="0" y="2240026"/>
                  </a:lnTo>
                  <a:close/>
                </a:path>
              </a:pathLst>
            </a:custGeom>
            <a:gradFill rotWithShape="1">
              <a:gsLst>
                <a:gs pos="0">
                  <a:srgbClr val="8C52FF">
                    <a:alpha val="0"/>
                  </a:srgbClr>
                </a:gs>
                <a:gs pos="100000">
                  <a:srgbClr val="FF914D">
                    <a:alpha val="0"/>
                  </a:srgbClr>
                </a:gs>
              </a:gsLst>
              <a:lin ang="0"/>
            </a:gradFill>
          </p:spPr>
        </p:sp>
      </p:grpSp>
      <p:sp>
        <p:nvSpPr>
          <p:cNvPr id="6" name="Rectangle 5"/>
          <p:cNvSpPr/>
          <p:nvPr/>
        </p:nvSpPr>
        <p:spPr>
          <a:xfrm>
            <a:off x="3568215" y="4481780"/>
            <a:ext cx="11184370" cy="1323439"/>
          </a:xfrm>
          <a:prstGeom prst="rect">
            <a:avLst/>
          </a:prstGeom>
          <a:noFill/>
        </p:spPr>
        <p:txBody>
          <a:bodyPr wrap="square" lIns="91440" tIns="45720" rIns="91440" bIns="45720">
            <a:spAutoFit/>
          </a:bodyPr>
          <a:lstStyle/>
          <a:p>
            <a:pPr algn="ctr"/>
            <a:r>
              <a:rPr lang="en-US" sz="8000" b="1" dirty="0" smtClean="0">
                <a:ln w="0"/>
                <a:gradFill>
                  <a:gsLst>
                    <a:gs pos="52200">
                      <a:srgbClr val="826BEF"/>
                    </a:gs>
                    <a:gs pos="0">
                      <a:srgbClr val="3BA7E6"/>
                    </a:gs>
                    <a:gs pos="100000">
                      <a:srgbClr val="C134F7"/>
                    </a:gs>
                  </a:gsLst>
                  <a:path path="circle">
                    <a:fillToRect t="100000" r="100000"/>
                  </a:path>
                </a:gradFill>
                <a:latin typeface="Arial Black" panose="020B0A04020102020204" pitchFamily="34" charset="0"/>
              </a:rPr>
              <a:t>Model Development</a:t>
            </a:r>
            <a:endParaRPr lang="en-US" sz="8000" b="1" cap="none" spc="0" dirty="0">
              <a:ln w="0"/>
              <a:gradFill>
                <a:gsLst>
                  <a:gs pos="52200">
                    <a:srgbClr val="826BEF"/>
                  </a:gs>
                  <a:gs pos="0">
                    <a:srgbClr val="3BA7E6"/>
                  </a:gs>
                  <a:gs pos="100000">
                    <a:srgbClr val="C134F7"/>
                  </a:gs>
                </a:gsLst>
                <a:path path="circle">
                  <a:fillToRect t="100000" r="100000"/>
                </a:path>
              </a:gradFill>
              <a:latin typeface="Arial Black" panose="020B0A04020102020204" pitchFamily="34" charset="0"/>
            </a:endParaRPr>
          </a:p>
        </p:txBody>
      </p:sp>
    </p:spTree>
    <p:extLst>
      <p:ext uri="{BB962C8B-B14F-4D97-AF65-F5344CB8AC3E}">
        <p14:creationId xmlns:p14="http://schemas.microsoft.com/office/powerpoint/2010/main" val="322488309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sp>
        <p:nvSpPr>
          <p:cNvPr id="7" name="TextBox 7"/>
          <p:cNvSpPr txBox="1"/>
          <p:nvPr/>
        </p:nvSpPr>
        <p:spPr>
          <a:xfrm>
            <a:off x="1600200" y="1404000"/>
            <a:ext cx="9525000" cy="500137"/>
          </a:xfrm>
          <a:prstGeom prst="rect">
            <a:avLst/>
          </a:prstGeom>
        </p:spPr>
        <p:txBody>
          <a:bodyPr wrap="square" lIns="0" tIns="0" rIns="0" bIns="0" rtlCol="0" anchor="t">
            <a:spAutoFit/>
          </a:bodyPr>
          <a:lstStyle/>
          <a:p>
            <a:pPr algn="l">
              <a:lnSpc>
                <a:spcPts val="3868"/>
              </a:lnSpc>
            </a:pPr>
            <a:r>
              <a:rPr lang="en-US" dirty="0" smtClean="0">
                <a:solidFill>
                  <a:srgbClr val="EDEDED"/>
                </a:solidFill>
                <a:latin typeface="Arial Bold"/>
              </a:rPr>
              <a:t>Random Forest Classifier Algorithm has been used in the Model Development process.</a:t>
            </a:r>
            <a:endParaRPr lang="en-US" dirty="0">
              <a:solidFill>
                <a:srgbClr val="EDEDED"/>
              </a:solidFill>
              <a:latin typeface="Arial Bold"/>
            </a:endParaRPr>
          </a:p>
        </p:txBody>
      </p:sp>
      <p:sp>
        <p:nvSpPr>
          <p:cNvPr id="16" name="Rectangle 15"/>
          <p:cNvSpPr/>
          <p:nvPr/>
        </p:nvSpPr>
        <p:spPr>
          <a:xfrm>
            <a:off x="4528191" y="-14831"/>
            <a:ext cx="9231618" cy="1107996"/>
          </a:xfrm>
          <a:prstGeom prst="rect">
            <a:avLst/>
          </a:prstGeom>
          <a:noFill/>
        </p:spPr>
        <p:txBody>
          <a:bodyPr wrap="square" lIns="91440" tIns="45720" rIns="91440" bIns="45720">
            <a:spAutoFit/>
          </a:bodyPr>
          <a:lstStyle/>
          <a:p>
            <a:pPr algn="ctr"/>
            <a:r>
              <a:rPr lang="en-US" sz="6600" b="1" dirty="0" smtClean="0">
                <a:ln w="0"/>
                <a:gradFill>
                  <a:gsLst>
                    <a:gs pos="52200">
                      <a:srgbClr val="826BEF"/>
                    </a:gs>
                    <a:gs pos="0">
                      <a:srgbClr val="3BA7E6"/>
                    </a:gs>
                    <a:gs pos="100000">
                      <a:srgbClr val="C134F7"/>
                    </a:gs>
                  </a:gsLst>
                  <a:path path="circle">
                    <a:fillToRect t="100000" r="100000"/>
                  </a:path>
                </a:gradFill>
                <a:latin typeface="Arial Black" panose="020B0A04020102020204" pitchFamily="34" charset="0"/>
              </a:rPr>
              <a:t>Model Development</a:t>
            </a:r>
            <a:endParaRPr lang="en-US" sz="6600" b="1" cap="none" spc="0" dirty="0">
              <a:ln w="0"/>
              <a:gradFill>
                <a:gsLst>
                  <a:gs pos="52200">
                    <a:srgbClr val="826BEF"/>
                  </a:gs>
                  <a:gs pos="0">
                    <a:srgbClr val="3BA7E6"/>
                  </a:gs>
                  <a:gs pos="100000">
                    <a:srgbClr val="C134F7"/>
                  </a:gs>
                </a:gsLst>
                <a:path path="circle">
                  <a:fillToRect t="100000" r="100000"/>
                </a:path>
              </a:gradFill>
              <a:latin typeface="Arial Black" panose="020B0A04020102020204" pitchFamily="34" charset="0"/>
            </a:endParaRPr>
          </a:p>
        </p:txBody>
      </p:sp>
      <p:grpSp>
        <p:nvGrpSpPr>
          <p:cNvPr id="22" name="Group 21"/>
          <p:cNvGrpSpPr/>
          <p:nvPr/>
        </p:nvGrpSpPr>
        <p:grpSpPr>
          <a:xfrm rot="-5400000">
            <a:off x="1236632" y="2412000"/>
            <a:ext cx="242163" cy="213368"/>
            <a:chOff x="0" y="0"/>
            <a:chExt cx="812800" cy="542995"/>
          </a:xfrm>
        </p:grpSpPr>
        <p:sp>
          <p:nvSpPr>
            <p:cNvPr id="23" name="Freeform 22"/>
            <p:cNvSpPr/>
            <p:nvPr/>
          </p:nvSpPr>
          <p:spPr>
            <a:xfrm>
              <a:off x="0" y="0"/>
              <a:ext cx="812800" cy="542995"/>
            </a:xfrm>
            <a:custGeom>
              <a:avLst/>
              <a:gdLst/>
              <a:ahLst/>
              <a:cxnLst/>
              <a:rect l="l" t="t" r="r" b="b"/>
              <a:pathLst>
                <a:path w="812800" h="542995">
                  <a:moveTo>
                    <a:pt x="406400" y="542995"/>
                  </a:moveTo>
                  <a:lnTo>
                    <a:pt x="812800" y="0"/>
                  </a:lnTo>
                  <a:lnTo>
                    <a:pt x="0" y="0"/>
                  </a:lnTo>
                  <a:lnTo>
                    <a:pt x="406400" y="542995"/>
                  </a:lnTo>
                  <a:close/>
                </a:path>
              </a:pathLst>
            </a:custGeom>
            <a:gradFill rotWithShape="1">
              <a:gsLst>
                <a:gs pos="0">
                  <a:srgbClr val="5170FF">
                    <a:alpha val="100000"/>
                  </a:srgbClr>
                </a:gs>
                <a:gs pos="100000">
                  <a:srgbClr val="FF66C4">
                    <a:alpha val="100000"/>
                  </a:srgbClr>
                </a:gs>
              </a:gsLst>
              <a:lin ang="0"/>
            </a:gradFill>
            <a:ln cap="sq">
              <a:noFill/>
              <a:prstDash val="dash"/>
              <a:miter/>
            </a:ln>
          </p:spPr>
        </p:sp>
        <p:sp>
          <p:nvSpPr>
            <p:cNvPr id="24" name="TextBox 15"/>
            <p:cNvSpPr txBox="1"/>
            <p:nvPr/>
          </p:nvSpPr>
          <p:spPr>
            <a:xfrm>
              <a:off x="127000" y="48310"/>
              <a:ext cx="558800" cy="242580"/>
            </a:xfrm>
            <a:prstGeom prst="rect">
              <a:avLst/>
            </a:prstGeom>
          </p:spPr>
          <p:txBody>
            <a:bodyPr lIns="50800" tIns="50800" rIns="50800" bIns="50800" rtlCol="0" anchor="ctr"/>
            <a:lstStyle/>
            <a:p>
              <a:pPr algn="ctr">
                <a:lnSpc>
                  <a:spcPts val="2879"/>
                </a:lnSpc>
              </a:pPr>
              <a:endParaRPr/>
            </a:p>
          </p:txBody>
        </p:sp>
      </p:grpSp>
      <p:sp>
        <p:nvSpPr>
          <p:cNvPr id="28" name="TextBox 7"/>
          <p:cNvSpPr txBox="1"/>
          <p:nvPr/>
        </p:nvSpPr>
        <p:spPr>
          <a:xfrm>
            <a:off x="1600200" y="2232000"/>
            <a:ext cx="12662382" cy="2000548"/>
          </a:xfrm>
          <a:prstGeom prst="rect">
            <a:avLst/>
          </a:prstGeom>
        </p:spPr>
        <p:txBody>
          <a:bodyPr wrap="square" lIns="0" tIns="0" rIns="0" bIns="0" rtlCol="0" anchor="t">
            <a:spAutoFit/>
          </a:bodyPr>
          <a:lstStyle/>
          <a:p>
            <a:pPr algn="l">
              <a:lnSpc>
                <a:spcPts val="3868"/>
              </a:lnSpc>
            </a:pPr>
            <a:r>
              <a:rPr lang="en-US" dirty="0" smtClean="0">
                <a:solidFill>
                  <a:srgbClr val="EDEDED"/>
                </a:solidFill>
                <a:latin typeface="Arial Bold"/>
              </a:rPr>
              <a:t>Data Labeling:</a:t>
            </a:r>
          </a:p>
          <a:p>
            <a:pPr marL="457200" indent="-457200" algn="l">
              <a:lnSpc>
                <a:spcPts val="3868"/>
              </a:lnSpc>
              <a:buFont typeface="Arial" panose="020B0604020202020204" pitchFamily="34" charset="0"/>
              <a:buChar char="•"/>
            </a:pPr>
            <a:r>
              <a:rPr lang="en-US" dirty="0" smtClean="0">
                <a:solidFill>
                  <a:srgbClr val="EDEDED"/>
                </a:solidFill>
                <a:latin typeface="Arial Bold"/>
              </a:rPr>
              <a:t>The Customers have been labeled based on their Total RFM Score</a:t>
            </a:r>
          </a:p>
          <a:p>
            <a:pPr marL="457200" indent="-457200" algn="l">
              <a:lnSpc>
                <a:spcPts val="3868"/>
              </a:lnSpc>
              <a:buFont typeface="Arial" panose="020B0604020202020204" pitchFamily="34" charset="0"/>
              <a:buChar char="•"/>
            </a:pPr>
            <a:r>
              <a:rPr lang="en-US" dirty="0" smtClean="0">
                <a:solidFill>
                  <a:srgbClr val="EDEDED"/>
                </a:solidFill>
                <a:latin typeface="Arial Bold"/>
              </a:rPr>
              <a:t>The criteria was to label the Customer to be Valuable ”1” if his RFM Score is greater than or equal 10, Else, the customer will not be labeled as Valuable ”0”.</a:t>
            </a:r>
            <a:endParaRPr lang="en-US" dirty="0">
              <a:solidFill>
                <a:srgbClr val="EDEDED"/>
              </a:solidFill>
              <a:latin typeface="Arial Bold"/>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5200" y="2639766"/>
            <a:ext cx="1617782" cy="1901987"/>
          </a:xfrm>
          <a:prstGeom prst="rect">
            <a:avLst/>
          </a:prstGeom>
        </p:spPr>
      </p:pic>
      <p:sp>
        <p:nvSpPr>
          <p:cNvPr id="30" name="TextBox 7"/>
          <p:cNvSpPr txBox="1"/>
          <p:nvPr/>
        </p:nvSpPr>
        <p:spPr>
          <a:xfrm>
            <a:off x="1600200" y="4464000"/>
            <a:ext cx="8915400" cy="1000274"/>
          </a:xfrm>
          <a:prstGeom prst="rect">
            <a:avLst/>
          </a:prstGeom>
        </p:spPr>
        <p:txBody>
          <a:bodyPr wrap="square" lIns="0" tIns="0" rIns="0" bIns="0" rtlCol="0" anchor="t">
            <a:spAutoFit/>
          </a:bodyPr>
          <a:lstStyle/>
          <a:p>
            <a:pPr algn="l">
              <a:lnSpc>
                <a:spcPts val="3868"/>
              </a:lnSpc>
            </a:pPr>
            <a:r>
              <a:rPr lang="en-US" dirty="0" smtClean="0">
                <a:solidFill>
                  <a:srgbClr val="EDEDED"/>
                </a:solidFill>
                <a:latin typeface="Arial Bold"/>
              </a:rPr>
              <a:t>Feature Selection:</a:t>
            </a:r>
            <a:endParaRPr lang="en-US" dirty="0">
              <a:solidFill>
                <a:srgbClr val="EDEDED"/>
              </a:solidFill>
              <a:latin typeface="Arial Bold"/>
            </a:endParaRPr>
          </a:p>
          <a:p>
            <a:pPr marL="285750" indent="-285750" algn="l">
              <a:lnSpc>
                <a:spcPts val="3868"/>
              </a:lnSpc>
              <a:buFont typeface="Arial" panose="020B0604020202020204" pitchFamily="34" charset="0"/>
              <a:buChar char="•"/>
            </a:pPr>
            <a:r>
              <a:rPr lang="en-US" dirty="0" smtClean="0">
                <a:solidFill>
                  <a:srgbClr val="EDEDED"/>
                </a:solidFill>
                <a:latin typeface="Arial Bold"/>
              </a:rPr>
              <a:t>We Used RFE Algorithm to select the features that the model will be trained on. </a:t>
            </a:r>
          </a:p>
        </p:txBody>
      </p:sp>
      <p:grpSp>
        <p:nvGrpSpPr>
          <p:cNvPr id="31" name="Group 30"/>
          <p:cNvGrpSpPr/>
          <p:nvPr/>
        </p:nvGrpSpPr>
        <p:grpSpPr>
          <a:xfrm rot="-5400000">
            <a:off x="1236632" y="1584000"/>
            <a:ext cx="242163" cy="213368"/>
            <a:chOff x="0" y="0"/>
            <a:chExt cx="812800" cy="542995"/>
          </a:xfrm>
        </p:grpSpPr>
        <p:sp>
          <p:nvSpPr>
            <p:cNvPr id="32" name="Freeform 31"/>
            <p:cNvSpPr/>
            <p:nvPr/>
          </p:nvSpPr>
          <p:spPr>
            <a:xfrm>
              <a:off x="0" y="0"/>
              <a:ext cx="812800" cy="542995"/>
            </a:xfrm>
            <a:custGeom>
              <a:avLst/>
              <a:gdLst/>
              <a:ahLst/>
              <a:cxnLst/>
              <a:rect l="l" t="t" r="r" b="b"/>
              <a:pathLst>
                <a:path w="812800" h="542995">
                  <a:moveTo>
                    <a:pt x="406400" y="542995"/>
                  </a:moveTo>
                  <a:lnTo>
                    <a:pt x="812800" y="0"/>
                  </a:lnTo>
                  <a:lnTo>
                    <a:pt x="0" y="0"/>
                  </a:lnTo>
                  <a:lnTo>
                    <a:pt x="406400" y="542995"/>
                  </a:lnTo>
                  <a:close/>
                </a:path>
              </a:pathLst>
            </a:custGeom>
            <a:gradFill rotWithShape="1">
              <a:gsLst>
                <a:gs pos="0">
                  <a:srgbClr val="5170FF">
                    <a:alpha val="100000"/>
                  </a:srgbClr>
                </a:gs>
                <a:gs pos="100000">
                  <a:srgbClr val="FF66C4">
                    <a:alpha val="100000"/>
                  </a:srgbClr>
                </a:gs>
              </a:gsLst>
              <a:lin ang="0"/>
            </a:gradFill>
            <a:ln cap="sq">
              <a:noFill/>
              <a:prstDash val="dash"/>
              <a:miter/>
            </a:ln>
          </p:spPr>
        </p:sp>
        <p:sp>
          <p:nvSpPr>
            <p:cNvPr id="33" name="TextBox 15"/>
            <p:cNvSpPr txBox="1"/>
            <p:nvPr/>
          </p:nvSpPr>
          <p:spPr>
            <a:xfrm>
              <a:off x="126998" y="48311"/>
              <a:ext cx="558800" cy="242580"/>
            </a:xfrm>
            <a:prstGeom prst="rect">
              <a:avLst/>
            </a:prstGeom>
          </p:spPr>
          <p:txBody>
            <a:bodyPr lIns="50800" tIns="50800" rIns="50800" bIns="50800" rtlCol="0" anchor="ctr"/>
            <a:lstStyle/>
            <a:p>
              <a:pPr algn="ctr">
                <a:lnSpc>
                  <a:spcPts val="2879"/>
                </a:lnSpc>
              </a:pPr>
              <a:endParaRPr dirty="0"/>
            </a:p>
          </p:txBody>
        </p:sp>
      </p:grpSp>
      <p:grpSp>
        <p:nvGrpSpPr>
          <p:cNvPr id="34" name="Group 33"/>
          <p:cNvGrpSpPr/>
          <p:nvPr/>
        </p:nvGrpSpPr>
        <p:grpSpPr>
          <a:xfrm rot="-5400000">
            <a:off x="1236632" y="4644000"/>
            <a:ext cx="242163" cy="213368"/>
            <a:chOff x="0" y="0"/>
            <a:chExt cx="812800" cy="542995"/>
          </a:xfrm>
        </p:grpSpPr>
        <p:sp>
          <p:nvSpPr>
            <p:cNvPr id="35" name="Freeform 34"/>
            <p:cNvSpPr/>
            <p:nvPr/>
          </p:nvSpPr>
          <p:spPr>
            <a:xfrm>
              <a:off x="0" y="0"/>
              <a:ext cx="812800" cy="542995"/>
            </a:xfrm>
            <a:custGeom>
              <a:avLst/>
              <a:gdLst/>
              <a:ahLst/>
              <a:cxnLst/>
              <a:rect l="l" t="t" r="r" b="b"/>
              <a:pathLst>
                <a:path w="812800" h="542995">
                  <a:moveTo>
                    <a:pt x="406400" y="542995"/>
                  </a:moveTo>
                  <a:lnTo>
                    <a:pt x="812800" y="0"/>
                  </a:lnTo>
                  <a:lnTo>
                    <a:pt x="0" y="0"/>
                  </a:lnTo>
                  <a:lnTo>
                    <a:pt x="406400" y="542995"/>
                  </a:lnTo>
                  <a:close/>
                </a:path>
              </a:pathLst>
            </a:custGeom>
            <a:gradFill rotWithShape="1">
              <a:gsLst>
                <a:gs pos="0">
                  <a:srgbClr val="5170FF">
                    <a:alpha val="100000"/>
                  </a:srgbClr>
                </a:gs>
                <a:gs pos="100000">
                  <a:srgbClr val="FF66C4">
                    <a:alpha val="100000"/>
                  </a:srgbClr>
                </a:gs>
              </a:gsLst>
              <a:lin ang="0"/>
            </a:gradFill>
            <a:ln cap="sq">
              <a:noFill/>
              <a:prstDash val="dash"/>
              <a:miter/>
            </a:ln>
          </p:spPr>
        </p:sp>
        <p:sp>
          <p:nvSpPr>
            <p:cNvPr id="36" name="TextBox 15"/>
            <p:cNvSpPr txBox="1"/>
            <p:nvPr/>
          </p:nvSpPr>
          <p:spPr>
            <a:xfrm>
              <a:off x="127000" y="48310"/>
              <a:ext cx="558800" cy="242580"/>
            </a:xfrm>
            <a:prstGeom prst="rect">
              <a:avLst/>
            </a:prstGeom>
          </p:spPr>
          <p:txBody>
            <a:bodyPr lIns="50800" tIns="50800" rIns="50800" bIns="50800" rtlCol="0" anchor="ctr"/>
            <a:lstStyle/>
            <a:p>
              <a:pPr algn="ctr">
                <a:lnSpc>
                  <a:spcPts val="2879"/>
                </a:lnSpc>
              </a:pPr>
              <a:endParaRPr/>
            </a:p>
          </p:txBody>
        </p:sp>
      </p:grpSp>
      <p:sp>
        <p:nvSpPr>
          <p:cNvPr id="37" name="TextBox 7"/>
          <p:cNvSpPr txBox="1"/>
          <p:nvPr/>
        </p:nvSpPr>
        <p:spPr>
          <a:xfrm>
            <a:off x="1600200" y="5688000"/>
            <a:ext cx="12662382" cy="2500685"/>
          </a:xfrm>
          <a:prstGeom prst="rect">
            <a:avLst/>
          </a:prstGeom>
        </p:spPr>
        <p:txBody>
          <a:bodyPr wrap="square" lIns="0" tIns="0" rIns="0" bIns="0" rtlCol="0" anchor="t">
            <a:spAutoFit/>
          </a:bodyPr>
          <a:lstStyle/>
          <a:p>
            <a:pPr algn="l">
              <a:lnSpc>
                <a:spcPts val="3868"/>
              </a:lnSpc>
            </a:pPr>
            <a:r>
              <a:rPr lang="en-US" dirty="0" smtClean="0">
                <a:solidFill>
                  <a:srgbClr val="EDEDED"/>
                </a:solidFill>
                <a:latin typeface="Arial Bold"/>
              </a:rPr>
              <a:t>Model Training: </a:t>
            </a:r>
            <a:endParaRPr lang="en-US" dirty="0">
              <a:solidFill>
                <a:srgbClr val="EDEDED"/>
              </a:solidFill>
              <a:latin typeface="Arial Bold"/>
            </a:endParaRPr>
          </a:p>
          <a:p>
            <a:pPr marL="285750" indent="-285750" algn="l">
              <a:lnSpc>
                <a:spcPts val="3868"/>
              </a:lnSpc>
              <a:buFont typeface="Arial" panose="020B0604020202020204" pitchFamily="34" charset="0"/>
              <a:buChar char="•"/>
            </a:pPr>
            <a:r>
              <a:rPr lang="en-US" dirty="0" smtClean="0">
                <a:solidFill>
                  <a:srgbClr val="EDEDED"/>
                </a:solidFill>
                <a:latin typeface="Arial Bold"/>
              </a:rPr>
              <a:t>To train the model, Firstly, We have encoded the data.</a:t>
            </a:r>
          </a:p>
          <a:p>
            <a:pPr marL="285750" indent="-285750">
              <a:lnSpc>
                <a:spcPts val="3868"/>
              </a:lnSpc>
              <a:buFont typeface="Arial" panose="020B0604020202020204" pitchFamily="34" charset="0"/>
              <a:buChar char="•"/>
            </a:pPr>
            <a:r>
              <a:rPr lang="en-US" dirty="0" smtClean="0">
                <a:solidFill>
                  <a:srgbClr val="EDEDED"/>
                </a:solidFill>
                <a:latin typeface="Arial Bold"/>
              </a:rPr>
              <a:t>Then, We used </a:t>
            </a:r>
            <a:r>
              <a:rPr lang="en-US" dirty="0" err="1" smtClean="0">
                <a:solidFill>
                  <a:srgbClr val="EDEDED"/>
                </a:solidFill>
                <a:latin typeface="Arial Bold"/>
              </a:rPr>
              <a:t>GridSearchCV</a:t>
            </a:r>
            <a:r>
              <a:rPr lang="en-US" dirty="0" smtClean="0">
                <a:solidFill>
                  <a:srgbClr val="EDEDED"/>
                </a:solidFill>
                <a:latin typeface="Arial Bold"/>
              </a:rPr>
              <a:t> </a:t>
            </a:r>
            <a:r>
              <a:rPr lang="en-US" dirty="0">
                <a:solidFill>
                  <a:schemeClr val="bg1"/>
                </a:solidFill>
                <a:latin typeface="Arial Bold" panose="020B0704020202020204" pitchFamily="34" charset="0"/>
                <a:cs typeface="Arial Bold" panose="020B0704020202020204" pitchFamily="34" charset="0"/>
              </a:rPr>
              <a:t>technique </a:t>
            </a:r>
            <a:r>
              <a:rPr lang="en-US" dirty="0" smtClean="0">
                <a:solidFill>
                  <a:schemeClr val="bg1"/>
                </a:solidFill>
                <a:latin typeface="Arial Bold" panose="020B0704020202020204" pitchFamily="34" charset="0"/>
                <a:cs typeface="Arial Bold" panose="020B0704020202020204" pitchFamily="34" charset="0"/>
              </a:rPr>
              <a:t>to find the </a:t>
            </a:r>
            <a:r>
              <a:rPr lang="en-US" dirty="0">
                <a:solidFill>
                  <a:schemeClr val="bg1"/>
                </a:solidFill>
                <a:latin typeface="Arial Bold" panose="020B0704020202020204" pitchFamily="34" charset="0"/>
                <a:cs typeface="Arial Bold" panose="020B0704020202020204" pitchFamily="34" charset="0"/>
              </a:rPr>
              <a:t>optimal parameter </a:t>
            </a:r>
            <a:r>
              <a:rPr lang="en-US" dirty="0" smtClean="0">
                <a:solidFill>
                  <a:schemeClr val="bg1"/>
                </a:solidFill>
                <a:latin typeface="Arial Bold" panose="020B0704020202020204" pitchFamily="34" charset="0"/>
                <a:cs typeface="Arial Bold" panose="020B0704020202020204" pitchFamily="34" charset="0"/>
              </a:rPr>
              <a:t>values for the Random Forest Classifier Algorithm. </a:t>
            </a:r>
          </a:p>
          <a:p>
            <a:pPr marL="285750" indent="-285750">
              <a:lnSpc>
                <a:spcPts val="3868"/>
              </a:lnSpc>
              <a:buFont typeface="Arial" panose="020B0604020202020204" pitchFamily="34" charset="0"/>
              <a:buChar char="•"/>
            </a:pPr>
            <a:r>
              <a:rPr lang="en-US" dirty="0" smtClean="0">
                <a:solidFill>
                  <a:schemeClr val="bg1"/>
                </a:solidFill>
                <a:latin typeface="Arial Bold" panose="020B0704020202020204" pitchFamily="34" charset="0"/>
                <a:cs typeface="Arial Bold" panose="020B0704020202020204" pitchFamily="34" charset="0"/>
              </a:rPr>
              <a:t>After finding the best parameters We trained the model on the data.</a:t>
            </a:r>
          </a:p>
        </p:txBody>
      </p:sp>
      <p:grpSp>
        <p:nvGrpSpPr>
          <p:cNvPr id="38" name="Group 37"/>
          <p:cNvGrpSpPr/>
          <p:nvPr/>
        </p:nvGrpSpPr>
        <p:grpSpPr>
          <a:xfrm rot="-5400000">
            <a:off x="1236632" y="5868000"/>
            <a:ext cx="242163" cy="213368"/>
            <a:chOff x="0" y="0"/>
            <a:chExt cx="812800" cy="542995"/>
          </a:xfrm>
        </p:grpSpPr>
        <p:sp>
          <p:nvSpPr>
            <p:cNvPr id="39" name="Freeform 38"/>
            <p:cNvSpPr/>
            <p:nvPr/>
          </p:nvSpPr>
          <p:spPr>
            <a:xfrm>
              <a:off x="0" y="0"/>
              <a:ext cx="812800" cy="542995"/>
            </a:xfrm>
            <a:custGeom>
              <a:avLst/>
              <a:gdLst/>
              <a:ahLst/>
              <a:cxnLst/>
              <a:rect l="l" t="t" r="r" b="b"/>
              <a:pathLst>
                <a:path w="812800" h="542995">
                  <a:moveTo>
                    <a:pt x="406400" y="542995"/>
                  </a:moveTo>
                  <a:lnTo>
                    <a:pt x="812800" y="0"/>
                  </a:lnTo>
                  <a:lnTo>
                    <a:pt x="0" y="0"/>
                  </a:lnTo>
                  <a:lnTo>
                    <a:pt x="406400" y="542995"/>
                  </a:lnTo>
                  <a:close/>
                </a:path>
              </a:pathLst>
            </a:custGeom>
            <a:gradFill rotWithShape="1">
              <a:gsLst>
                <a:gs pos="0">
                  <a:srgbClr val="5170FF">
                    <a:alpha val="100000"/>
                  </a:srgbClr>
                </a:gs>
                <a:gs pos="100000">
                  <a:srgbClr val="FF66C4">
                    <a:alpha val="100000"/>
                  </a:srgbClr>
                </a:gs>
              </a:gsLst>
              <a:lin ang="0"/>
            </a:gradFill>
            <a:ln cap="sq">
              <a:noFill/>
              <a:prstDash val="dash"/>
              <a:miter/>
            </a:ln>
          </p:spPr>
        </p:sp>
        <p:sp>
          <p:nvSpPr>
            <p:cNvPr id="40" name="TextBox 15"/>
            <p:cNvSpPr txBox="1"/>
            <p:nvPr/>
          </p:nvSpPr>
          <p:spPr>
            <a:xfrm>
              <a:off x="127000" y="48310"/>
              <a:ext cx="558800" cy="242580"/>
            </a:xfrm>
            <a:prstGeom prst="rect">
              <a:avLst/>
            </a:prstGeom>
          </p:spPr>
          <p:txBody>
            <a:bodyPr lIns="50800" tIns="50800" rIns="50800" bIns="50800" rtlCol="0" anchor="ctr"/>
            <a:lstStyle/>
            <a:p>
              <a:pPr algn="ctr">
                <a:lnSpc>
                  <a:spcPts val="2879"/>
                </a:lnSpc>
              </a:pPr>
              <a:endParaRPr/>
            </a:p>
          </p:txBody>
        </p:sp>
      </p:grpSp>
      <p:sp>
        <p:nvSpPr>
          <p:cNvPr id="41" name="TextBox 7"/>
          <p:cNvSpPr txBox="1"/>
          <p:nvPr/>
        </p:nvSpPr>
        <p:spPr>
          <a:xfrm>
            <a:off x="1595907" y="8424000"/>
            <a:ext cx="10439400" cy="927818"/>
          </a:xfrm>
          <a:prstGeom prst="rect">
            <a:avLst/>
          </a:prstGeom>
        </p:spPr>
        <p:txBody>
          <a:bodyPr wrap="square" lIns="0" tIns="0" rIns="0" bIns="0" rtlCol="0" anchor="t">
            <a:spAutoFit/>
          </a:bodyPr>
          <a:lstStyle/>
          <a:p>
            <a:pPr algn="l">
              <a:lnSpc>
                <a:spcPts val="3868"/>
              </a:lnSpc>
            </a:pPr>
            <a:r>
              <a:rPr lang="en-US" dirty="0" smtClean="0">
                <a:solidFill>
                  <a:srgbClr val="EDEDED"/>
                </a:solidFill>
                <a:latin typeface="Arial Bold"/>
              </a:rPr>
              <a:t>Model Evaluation: </a:t>
            </a:r>
            <a:endParaRPr lang="en-US" dirty="0">
              <a:solidFill>
                <a:srgbClr val="EDEDED"/>
              </a:solidFill>
              <a:latin typeface="Arial Bold"/>
            </a:endParaRPr>
          </a:p>
          <a:p>
            <a:pPr marL="285750" indent="-285750" algn="l">
              <a:lnSpc>
                <a:spcPts val="3868"/>
              </a:lnSpc>
              <a:buFont typeface="Arial" panose="020B0604020202020204" pitchFamily="34" charset="0"/>
              <a:buChar char="•"/>
            </a:pPr>
            <a:r>
              <a:rPr lang="en-US" dirty="0" smtClean="0">
                <a:solidFill>
                  <a:srgbClr val="EDEDED"/>
                </a:solidFill>
                <a:latin typeface="Arial Bold"/>
              </a:rPr>
              <a:t>At the end We Evaluated the Model to gain insights about its performance.</a:t>
            </a:r>
          </a:p>
        </p:txBody>
      </p:sp>
      <p:grpSp>
        <p:nvGrpSpPr>
          <p:cNvPr id="45" name="Group 44"/>
          <p:cNvGrpSpPr/>
          <p:nvPr/>
        </p:nvGrpSpPr>
        <p:grpSpPr>
          <a:xfrm rot="-5400000">
            <a:off x="1236632" y="8604000"/>
            <a:ext cx="242163" cy="213368"/>
            <a:chOff x="0" y="0"/>
            <a:chExt cx="812800" cy="542995"/>
          </a:xfrm>
        </p:grpSpPr>
        <p:sp>
          <p:nvSpPr>
            <p:cNvPr id="46" name="Freeform 45"/>
            <p:cNvSpPr/>
            <p:nvPr/>
          </p:nvSpPr>
          <p:spPr>
            <a:xfrm>
              <a:off x="0" y="0"/>
              <a:ext cx="812800" cy="542995"/>
            </a:xfrm>
            <a:custGeom>
              <a:avLst/>
              <a:gdLst/>
              <a:ahLst/>
              <a:cxnLst/>
              <a:rect l="l" t="t" r="r" b="b"/>
              <a:pathLst>
                <a:path w="812800" h="542995">
                  <a:moveTo>
                    <a:pt x="406400" y="542995"/>
                  </a:moveTo>
                  <a:lnTo>
                    <a:pt x="812800" y="0"/>
                  </a:lnTo>
                  <a:lnTo>
                    <a:pt x="0" y="0"/>
                  </a:lnTo>
                  <a:lnTo>
                    <a:pt x="406400" y="542995"/>
                  </a:lnTo>
                  <a:close/>
                </a:path>
              </a:pathLst>
            </a:custGeom>
            <a:gradFill rotWithShape="1">
              <a:gsLst>
                <a:gs pos="0">
                  <a:srgbClr val="5170FF">
                    <a:alpha val="100000"/>
                  </a:srgbClr>
                </a:gs>
                <a:gs pos="100000">
                  <a:srgbClr val="FF66C4">
                    <a:alpha val="100000"/>
                  </a:srgbClr>
                </a:gs>
              </a:gsLst>
              <a:lin ang="0"/>
            </a:gradFill>
            <a:ln cap="sq">
              <a:noFill/>
              <a:prstDash val="dash"/>
              <a:miter/>
            </a:ln>
          </p:spPr>
        </p:sp>
        <p:sp>
          <p:nvSpPr>
            <p:cNvPr id="47" name="TextBox 15"/>
            <p:cNvSpPr txBox="1"/>
            <p:nvPr/>
          </p:nvSpPr>
          <p:spPr>
            <a:xfrm>
              <a:off x="127000" y="48310"/>
              <a:ext cx="558800" cy="242580"/>
            </a:xfrm>
            <a:prstGeom prst="rect">
              <a:avLst/>
            </a:prstGeom>
          </p:spPr>
          <p:txBody>
            <a:bodyPr lIns="50800" tIns="50800" rIns="50800" bIns="50800" rtlCol="0" anchor="ctr"/>
            <a:lstStyle/>
            <a:p>
              <a:pPr algn="ctr">
                <a:lnSpc>
                  <a:spcPts val="2879"/>
                </a:lnSpc>
              </a:pPr>
              <a:endParaRPr/>
            </a:p>
          </p:txBody>
        </p:sp>
      </p:grpSp>
      <p:pic>
        <p:nvPicPr>
          <p:cNvPr id="48" name="Picture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15518" y="8059775"/>
            <a:ext cx="3581900" cy="1729172"/>
          </a:xfrm>
          <a:prstGeom prst="rect">
            <a:avLst/>
          </a:prstGeom>
        </p:spPr>
      </p:pic>
      <p:sp>
        <p:nvSpPr>
          <p:cNvPr id="49" name="TextBox 7"/>
          <p:cNvSpPr txBox="1"/>
          <p:nvPr/>
        </p:nvSpPr>
        <p:spPr>
          <a:xfrm>
            <a:off x="13088519" y="7610069"/>
            <a:ext cx="2035898" cy="500137"/>
          </a:xfrm>
          <a:prstGeom prst="rect">
            <a:avLst/>
          </a:prstGeom>
        </p:spPr>
        <p:txBody>
          <a:bodyPr wrap="square" lIns="0" tIns="0" rIns="0" bIns="0" rtlCol="0" anchor="t">
            <a:spAutoFit/>
          </a:bodyPr>
          <a:lstStyle/>
          <a:p>
            <a:pPr algn="l">
              <a:lnSpc>
                <a:spcPts val="3868"/>
              </a:lnSpc>
            </a:pPr>
            <a:r>
              <a:rPr lang="en-US" dirty="0" smtClean="0">
                <a:solidFill>
                  <a:srgbClr val="EDEDED"/>
                </a:solidFill>
                <a:latin typeface="Arial Bold"/>
              </a:rPr>
              <a:t>Evaluation Metrics</a:t>
            </a:r>
            <a:endParaRPr lang="en-US" dirty="0">
              <a:solidFill>
                <a:srgbClr val="EDEDED"/>
              </a:solidFill>
              <a:latin typeface="Arial Bold"/>
            </a:endParaRPr>
          </a:p>
        </p:txBody>
      </p:sp>
    </p:spTree>
    <p:extLst>
      <p:ext uri="{BB962C8B-B14F-4D97-AF65-F5344CB8AC3E}">
        <p14:creationId xmlns:p14="http://schemas.microsoft.com/office/powerpoint/2010/main" val="366219008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grpSp>
        <p:nvGrpSpPr>
          <p:cNvPr id="3" name="Group 3"/>
          <p:cNvGrpSpPr/>
          <p:nvPr/>
        </p:nvGrpSpPr>
        <p:grpSpPr>
          <a:xfrm>
            <a:off x="-43702" y="-51650"/>
            <a:ext cx="18408204" cy="1705400"/>
            <a:chOff x="0" y="0"/>
            <a:chExt cx="24544272" cy="2273867"/>
          </a:xfrm>
        </p:grpSpPr>
        <p:sp>
          <p:nvSpPr>
            <p:cNvPr id="4" name="Freeform 4"/>
            <p:cNvSpPr/>
            <p:nvPr/>
          </p:nvSpPr>
          <p:spPr>
            <a:xfrm>
              <a:off x="16891" y="16891"/>
              <a:ext cx="24510492" cy="2240026"/>
            </a:xfrm>
            <a:custGeom>
              <a:avLst/>
              <a:gdLst/>
              <a:ahLst/>
              <a:cxnLst/>
              <a:rect l="l" t="t" r="r" b="b"/>
              <a:pathLst>
                <a:path w="24510492" h="2240026">
                  <a:moveTo>
                    <a:pt x="0" y="0"/>
                  </a:moveTo>
                  <a:lnTo>
                    <a:pt x="24510492" y="0"/>
                  </a:lnTo>
                  <a:lnTo>
                    <a:pt x="24510492" y="2240026"/>
                  </a:lnTo>
                  <a:lnTo>
                    <a:pt x="0" y="2240026"/>
                  </a:lnTo>
                  <a:close/>
                </a:path>
              </a:pathLst>
            </a:custGeom>
            <a:gradFill rotWithShape="1">
              <a:gsLst>
                <a:gs pos="0">
                  <a:srgbClr val="8C52FF">
                    <a:alpha val="0"/>
                  </a:srgbClr>
                </a:gs>
                <a:gs pos="100000">
                  <a:srgbClr val="FF914D">
                    <a:alpha val="0"/>
                  </a:srgbClr>
                </a:gs>
              </a:gsLst>
              <a:lin ang="0"/>
            </a:gradFill>
          </p:spPr>
        </p:sp>
      </p:grpSp>
      <p:sp>
        <p:nvSpPr>
          <p:cNvPr id="6" name="Rectangle 5"/>
          <p:cNvSpPr/>
          <p:nvPr/>
        </p:nvSpPr>
        <p:spPr>
          <a:xfrm>
            <a:off x="3568215" y="4481780"/>
            <a:ext cx="11184370" cy="1323439"/>
          </a:xfrm>
          <a:prstGeom prst="rect">
            <a:avLst/>
          </a:prstGeom>
          <a:noFill/>
        </p:spPr>
        <p:txBody>
          <a:bodyPr wrap="square" lIns="91440" tIns="45720" rIns="91440" bIns="45720">
            <a:spAutoFit/>
          </a:bodyPr>
          <a:lstStyle/>
          <a:p>
            <a:pPr algn="ctr"/>
            <a:r>
              <a:rPr lang="en-US" sz="8000" b="1" dirty="0" smtClean="0">
                <a:ln w="0"/>
                <a:gradFill>
                  <a:gsLst>
                    <a:gs pos="52200">
                      <a:srgbClr val="826BEF"/>
                    </a:gs>
                    <a:gs pos="0">
                      <a:srgbClr val="3BA7E6"/>
                    </a:gs>
                    <a:gs pos="100000">
                      <a:srgbClr val="C134F7"/>
                    </a:gs>
                  </a:gsLst>
                  <a:path path="circle">
                    <a:fillToRect t="100000" r="100000"/>
                  </a:path>
                </a:gradFill>
                <a:latin typeface="Arial Black" panose="020B0A04020102020204" pitchFamily="34" charset="0"/>
              </a:rPr>
              <a:t>Interpretation</a:t>
            </a:r>
            <a:endParaRPr lang="en-US" sz="8000" b="1" cap="none" spc="0" dirty="0">
              <a:ln w="0"/>
              <a:gradFill>
                <a:gsLst>
                  <a:gs pos="52200">
                    <a:srgbClr val="826BEF"/>
                  </a:gs>
                  <a:gs pos="0">
                    <a:srgbClr val="3BA7E6"/>
                  </a:gs>
                  <a:gs pos="100000">
                    <a:srgbClr val="C134F7"/>
                  </a:gs>
                </a:gsLst>
                <a:path path="circle">
                  <a:fillToRect t="100000" r="100000"/>
                </a:path>
              </a:gradFill>
              <a:latin typeface="Arial Black" panose="020B0A04020102020204" pitchFamily="34" charset="0"/>
            </a:endParaRPr>
          </a:p>
        </p:txBody>
      </p:sp>
    </p:spTree>
    <p:extLst>
      <p:ext uri="{BB962C8B-B14F-4D97-AF65-F5344CB8AC3E}">
        <p14:creationId xmlns:p14="http://schemas.microsoft.com/office/powerpoint/2010/main" val="238166391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sp>
        <p:nvSpPr>
          <p:cNvPr id="5" name="TextBox 5"/>
          <p:cNvSpPr txBox="1"/>
          <p:nvPr/>
        </p:nvSpPr>
        <p:spPr>
          <a:xfrm>
            <a:off x="766472" y="2424924"/>
            <a:ext cx="10761356" cy="3526606"/>
          </a:xfrm>
          <a:prstGeom prst="rect">
            <a:avLst/>
          </a:prstGeom>
        </p:spPr>
        <p:txBody>
          <a:bodyPr lIns="0" tIns="0" rIns="0" bIns="0" rtlCol="0" anchor="t">
            <a:spAutoFit/>
          </a:bodyPr>
          <a:lstStyle/>
          <a:p>
            <a:pPr marL="1168400" lvl="1" indent="-584200" algn="l">
              <a:lnSpc>
                <a:spcPts val="5520"/>
              </a:lnSpc>
              <a:buFont typeface="Arial"/>
              <a:buChar char="•"/>
            </a:pPr>
            <a:r>
              <a:rPr lang="en-US" sz="4000" dirty="0" smtClean="0">
                <a:solidFill>
                  <a:srgbClr val="EDEDED"/>
                </a:solidFill>
                <a:latin typeface="Open Sans"/>
              </a:rPr>
              <a:t>Introduction</a:t>
            </a:r>
          </a:p>
          <a:p>
            <a:pPr marL="1168400" lvl="1" indent="-584200" algn="l">
              <a:lnSpc>
                <a:spcPts val="5520"/>
              </a:lnSpc>
              <a:buFont typeface="Arial"/>
              <a:buChar char="•"/>
            </a:pPr>
            <a:r>
              <a:rPr lang="en-US" sz="4000" dirty="0" smtClean="0">
                <a:solidFill>
                  <a:srgbClr val="EDEDED"/>
                </a:solidFill>
                <a:latin typeface="Open Sans"/>
              </a:rPr>
              <a:t>Data Preparation</a:t>
            </a:r>
            <a:endParaRPr lang="en-US" sz="4000" dirty="0">
              <a:solidFill>
                <a:srgbClr val="EDEDED"/>
              </a:solidFill>
              <a:latin typeface="Open Sans"/>
            </a:endParaRPr>
          </a:p>
          <a:p>
            <a:pPr marL="1168400" lvl="1" indent="-584200" algn="l">
              <a:lnSpc>
                <a:spcPts val="5520"/>
              </a:lnSpc>
              <a:buFont typeface="Arial"/>
              <a:buChar char="•"/>
            </a:pPr>
            <a:r>
              <a:rPr lang="en-US" sz="4000" dirty="0">
                <a:solidFill>
                  <a:srgbClr val="EDEDED"/>
                </a:solidFill>
                <a:latin typeface="Open Sans"/>
              </a:rPr>
              <a:t>Data Exploration</a:t>
            </a:r>
          </a:p>
          <a:p>
            <a:pPr marL="1168400" lvl="1" indent="-584200" algn="l">
              <a:lnSpc>
                <a:spcPts val="5520"/>
              </a:lnSpc>
              <a:buFont typeface="Arial"/>
              <a:buChar char="•"/>
            </a:pPr>
            <a:r>
              <a:rPr lang="en-US" sz="4000" dirty="0">
                <a:solidFill>
                  <a:srgbClr val="EDEDED"/>
                </a:solidFill>
                <a:latin typeface="Open Sans"/>
              </a:rPr>
              <a:t>Model Development</a:t>
            </a:r>
          </a:p>
          <a:p>
            <a:pPr marL="1168400" lvl="1" indent="-584200" algn="l">
              <a:lnSpc>
                <a:spcPts val="5520"/>
              </a:lnSpc>
              <a:buFont typeface="Arial"/>
              <a:buChar char="•"/>
            </a:pPr>
            <a:r>
              <a:rPr lang="en-US" sz="4000" dirty="0">
                <a:solidFill>
                  <a:srgbClr val="EDEDED"/>
                </a:solidFill>
                <a:latin typeface="Open Sans"/>
              </a:rPr>
              <a:t>Interpretation</a:t>
            </a:r>
          </a:p>
        </p:txBody>
      </p:sp>
      <p:sp>
        <p:nvSpPr>
          <p:cNvPr id="11" name="Rectangle 10"/>
          <p:cNvSpPr/>
          <p:nvPr/>
        </p:nvSpPr>
        <p:spPr>
          <a:xfrm>
            <a:off x="3551815" y="0"/>
            <a:ext cx="11184370" cy="1323439"/>
          </a:xfrm>
          <a:prstGeom prst="rect">
            <a:avLst/>
          </a:prstGeom>
          <a:noFill/>
        </p:spPr>
        <p:txBody>
          <a:bodyPr wrap="square" lIns="91440" tIns="45720" rIns="91440" bIns="45720">
            <a:spAutoFit/>
          </a:bodyPr>
          <a:lstStyle/>
          <a:p>
            <a:pPr algn="ctr"/>
            <a:r>
              <a:rPr lang="en-US" sz="8000" b="1" dirty="0" smtClean="0">
                <a:ln w="0"/>
                <a:gradFill>
                  <a:gsLst>
                    <a:gs pos="52200">
                      <a:srgbClr val="826BEF"/>
                    </a:gs>
                    <a:gs pos="0">
                      <a:srgbClr val="3BA7E6"/>
                    </a:gs>
                    <a:gs pos="100000">
                      <a:srgbClr val="C134F7"/>
                    </a:gs>
                  </a:gsLst>
                  <a:path path="circle">
                    <a:fillToRect t="100000" r="100000"/>
                  </a:path>
                </a:gradFill>
                <a:latin typeface="Arial Black" panose="020B0A04020102020204" pitchFamily="34" charset="0"/>
              </a:rPr>
              <a:t>Agenda</a:t>
            </a:r>
            <a:endParaRPr lang="en-US" sz="8000" b="1" cap="none" spc="0" dirty="0">
              <a:ln w="0"/>
              <a:gradFill>
                <a:gsLst>
                  <a:gs pos="52200">
                    <a:srgbClr val="826BEF"/>
                  </a:gs>
                  <a:gs pos="0">
                    <a:srgbClr val="3BA7E6"/>
                  </a:gs>
                  <a:gs pos="100000">
                    <a:srgbClr val="C134F7"/>
                  </a:gs>
                </a:gsLst>
                <a:path path="circle">
                  <a:fillToRect t="100000" r="100000"/>
                </a:path>
              </a:gradFill>
              <a:latin typeface="Arial Black" panose="020B0A04020102020204" pitchFamily="34" charset="0"/>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sp>
        <p:nvSpPr>
          <p:cNvPr id="7" name="TextBox 7"/>
          <p:cNvSpPr txBox="1"/>
          <p:nvPr/>
        </p:nvSpPr>
        <p:spPr>
          <a:xfrm>
            <a:off x="1524000" y="2476500"/>
            <a:ext cx="16615489" cy="1503810"/>
          </a:xfrm>
          <a:prstGeom prst="rect">
            <a:avLst/>
          </a:prstGeom>
        </p:spPr>
        <p:txBody>
          <a:bodyPr wrap="square" lIns="0" tIns="0" rIns="0" bIns="0" rtlCol="0" anchor="t">
            <a:spAutoFit/>
          </a:bodyPr>
          <a:lstStyle/>
          <a:p>
            <a:pPr algn="l">
              <a:lnSpc>
                <a:spcPts val="3868"/>
              </a:lnSpc>
            </a:pPr>
            <a:r>
              <a:rPr lang="en-US" sz="4400" dirty="0" smtClean="0">
                <a:solidFill>
                  <a:srgbClr val="EDEDED"/>
                </a:solidFill>
                <a:latin typeface="Arial Bold"/>
              </a:rPr>
              <a:t>After We trained the Model, We used it to predict the valuable</a:t>
            </a:r>
          </a:p>
          <a:p>
            <a:pPr algn="l">
              <a:lnSpc>
                <a:spcPts val="3868"/>
              </a:lnSpc>
            </a:pPr>
            <a:endParaRPr lang="en-US" sz="4400" dirty="0">
              <a:solidFill>
                <a:srgbClr val="EDEDED"/>
              </a:solidFill>
              <a:latin typeface="Arial Bold"/>
            </a:endParaRPr>
          </a:p>
          <a:p>
            <a:pPr algn="l">
              <a:lnSpc>
                <a:spcPts val="3868"/>
              </a:lnSpc>
            </a:pPr>
            <a:r>
              <a:rPr lang="en-US" sz="4400" dirty="0" smtClean="0">
                <a:solidFill>
                  <a:srgbClr val="EDEDED"/>
                </a:solidFill>
                <a:latin typeface="Arial Bold"/>
              </a:rPr>
              <a:t>customers from the 1000 New Customers.</a:t>
            </a:r>
            <a:endParaRPr lang="en-US" sz="4400" dirty="0">
              <a:solidFill>
                <a:srgbClr val="EDEDED"/>
              </a:solidFill>
              <a:latin typeface="Arial Bold"/>
            </a:endParaRPr>
          </a:p>
        </p:txBody>
      </p:sp>
      <p:sp>
        <p:nvSpPr>
          <p:cNvPr id="16" name="Rectangle 15"/>
          <p:cNvSpPr/>
          <p:nvPr/>
        </p:nvSpPr>
        <p:spPr>
          <a:xfrm>
            <a:off x="4528191" y="-14831"/>
            <a:ext cx="9231618" cy="1107996"/>
          </a:xfrm>
          <a:prstGeom prst="rect">
            <a:avLst/>
          </a:prstGeom>
          <a:noFill/>
        </p:spPr>
        <p:txBody>
          <a:bodyPr wrap="square" lIns="91440" tIns="45720" rIns="91440" bIns="45720">
            <a:spAutoFit/>
          </a:bodyPr>
          <a:lstStyle/>
          <a:p>
            <a:pPr algn="ctr"/>
            <a:r>
              <a:rPr lang="en-US" sz="6600" b="1" dirty="0">
                <a:ln w="0"/>
                <a:gradFill>
                  <a:gsLst>
                    <a:gs pos="52200">
                      <a:srgbClr val="826BEF"/>
                    </a:gs>
                    <a:gs pos="0">
                      <a:srgbClr val="3BA7E6"/>
                    </a:gs>
                    <a:gs pos="100000">
                      <a:srgbClr val="C134F7"/>
                    </a:gs>
                  </a:gsLst>
                  <a:path path="circle">
                    <a:fillToRect t="100000" r="100000"/>
                  </a:path>
                </a:gradFill>
                <a:latin typeface="Arial Black" panose="020B0A04020102020204" pitchFamily="34" charset="0"/>
              </a:rPr>
              <a:t>Interpretation</a:t>
            </a:r>
            <a:endParaRPr lang="en-US" sz="6600" b="1" cap="none" spc="0" dirty="0">
              <a:ln w="0"/>
              <a:gradFill>
                <a:gsLst>
                  <a:gs pos="52200">
                    <a:srgbClr val="826BEF"/>
                  </a:gs>
                  <a:gs pos="0">
                    <a:srgbClr val="3BA7E6"/>
                  </a:gs>
                  <a:gs pos="100000">
                    <a:srgbClr val="C134F7"/>
                  </a:gs>
                </a:gsLst>
                <a:path path="circle">
                  <a:fillToRect t="100000" r="100000"/>
                </a:path>
              </a:gradFill>
              <a:latin typeface="Arial Black" panose="020B0A04020102020204" pitchFamily="34" charset="0"/>
            </a:endParaRPr>
          </a:p>
        </p:txBody>
      </p:sp>
      <p:sp>
        <p:nvSpPr>
          <p:cNvPr id="28" name="TextBox 7"/>
          <p:cNvSpPr txBox="1"/>
          <p:nvPr/>
        </p:nvSpPr>
        <p:spPr>
          <a:xfrm>
            <a:off x="1388491" y="5743132"/>
            <a:ext cx="17297399" cy="1503810"/>
          </a:xfrm>
          <a:prstGeom prst="rect">
            <a:avLst/>
          </a:prstGeom>
        </p:spPr>
        <p:txBody>
          <a:bodyPr wrap="square" lIns="0" tIns="0" rIns="0" bIns="0" rtlCol="0" anchor="t">
            <a:spAutoFit/>
          </a:bodyPr>
          <a:lstStyle/>
          <a:p>
            <a:pPr algn="l">
              <a:lnSpc>
                <a:spcPts val="3868"/>
              </a:lnSpc>
            </a:pPr>
            <a:r>
              <a:rPr lang="en-US" sz="4400" dirty="0" smtClean="0">
                <a:solidFill>
                  <a:srgbClr val="EDEDED"/>
                </a:solidFill>
                <a:latin typeface="Arial Bold"/>
              </a:rPr>
              <a:t>The model have succeeded to recommend 456 valuable</a:t>
            </a:r>
          </a:p>
          <a:p>
            <a:pPr algn="l">
              <a:lnSpc>
                <a:spcPts val="3868"/>
              </a:lnSpc>
            </a:pPr>
            <a:endParaRPr lang="en-US" sz="4400" dirty="0">
              <a:solidFill>
                <a:srgbClr val="EDEDED"/>
              </a:solidFill>
              <a:latin typeface="Arial Bold"/>
            </a:endParaRPr>
          </a:p>
          <a:p>
            <a:pPr algn="l">
              <a:lnSpc>
                <a:spcPts val="3868"/>
              </a:lnSpc>
            </a:pPr>
            <a:r>
              <a:rPr lang="en-US" sz="4400" dirty="0" smtClean="0">
                <a:solidFill>
                  <a:srgbClr val="EDEDED"/>
                </a:solidFill>
                <a:latin typeface="Arial Bold"/>
              </a:rPr>
              <a:t>customers out of the 1000 New Customers.</a:t>
            </a:r>
            <a:endParaRPr lang="en-US" sz="4400" dirty="0">
              <a:solidFill>
                <a:srgbClr val="EDEDED"/>
              </a:solidFill>
              <a:latin typeface="Arial Bold"/>
            </a:endParaRPr>
          </a:p>
        </p:txBody>
      </p:sp>
      <p:grpSp>
        <p:nvGrpSpPr>
          <p:cNvPr id="31" name="Group 30"/>
          <p:cNvGrpSpPr/>
          <p:nvPr/>
        </p:nvGrpSpPr>
        <p:grpSpPr>
          <a:xfrm rot="-5400000">
            <a:off x="846594" y="2444713"/>
            <a:ext cx="528281" cy="529509"/>
            <a:chOff x="0" y="0"/>
            <a:chExt cx="812800" cy="542995"/>
          </a:xfrm>
        </p:grpSpPr>
        <p:sp>
          <p:nvSpPr>
            <p:cNvPr id="32" name="Freeform 31"/>
            <p:cNvSpPr/>
            <p:nvPr/>
          </p:nvSpPr>
          <p:spPr>
            <a:xfrm>
              <a:off x="0" y="0"/>
              <a:ext cx="812800" cy="542995"/>
            </a:xfrm>
            <a:custGeom>
              <a:avLst/>
              <a:gdLst/>
              <a:ahLst/>
              <a:cxnLst/>
              <a:rect l="l" t="t" r="r" b="b"/>
              <a:pathLst>
                <a:path w="812800" h="542995">
                  <a:moveTo>
                    <a:pt x="406400" y="542995"/>
                  </a:moveTo>
                  <a:lnTo>
                    <a:pt x="812800" y="0"/>
                  </a:lnTo>
                  <a:lnTo>
                    <a:pt x="0" y="0"/>
                  </a:lnTo>
                  <a:lnTo>
                    <a:pt x="406400" y="542995"/>
                  </a:lnTo>
                  <a:close/>
                </a:path>
              </a:pathLst>
            </a:custGeom>
            <a:gradFill rotWithShape="1">
              <a:gsLst>
                <a:gs pos="0">
                  <a:srgbClr val="5170FF">
                    <a:alpha val="100000"/>
                  </a:srgbClr>
                </a:gs>
                <a:gs pos="100000">
                  <a:srgbClr val="FF66C4">
                    <a:alpha val="100000"/>
                  </a:srgbClr>
                </a:gs>
              </a:gsLst>
              <a:lin ang="0"/>
            </a:gradFill>
            <a:ln cap="sq">
              <a:noFill/>
              <a:prstDash val="dash"/>
              <a:miter/>
            </a:ln>
          </p:spPr>
        </p:sp>
        <p:sp>
          <p:nvSpPr>
            <p:cNvPr id="33" name="TextBox 15"/>
            <p:cNvSpPr txBox="1"/>
            <p:nvPr/>
          </p:nvSpPr>
          <p:spPr>
            <a:xfrm>
              <a:off x="126998" y="48311"/>
              <a:ext cx="558800" cy="242580"/>
            </a:xfrm>
            <a:prstGeom prst="rect">
              <a:avLst/>
            </a:prstGeom>
          </p:spPr>
          <p:txBody>
            <a:bodyPr lIns="50800" tIns="50800" rIns="50800" bIns="50800" rtlCol="0" anchor="ctr"/>
            <a:lstStyle/>
            <a:p>
              <a:pPr algn="ctr">
                <a:lnSpc>
                  <a:spcPts val="2879"/>
                </a:lnSpc>
              </a:pPr>
              <a:endParaRPr dirty="0"/>
            </a:p>
          </p:txBody>
        </p:sp>
      </p:grpSp>
      <p:grpSp>
        <p:nvGrpSpPr>
          <p:cNvPr id="27" name="Group 26"/>
          <p:cNvGrpSpPr/>
          <p:nvPr/>
        </p:nvGrpSpPr>
        <p:grpSpPr>
          <a:xfrm rot="-5400000">
            <a:off x="846593" y="5742518"/>
            <a:ext cx="528281" cy="529509"/>
            <a:chOff x="0" y="0"/>
            <a:chExt cx="812800" cy="542995"/>
          </a:xfrm>
        </p:grpSpPr>
        <p:sp>
          <p:nvSpPr>
            <p:cNvPr id="42" name="Freeform 41"/>
            <p:cNvSpPr/>
            <p:nvPr/>
          </p:nvSpPr>
          <p:spPr>
            <a:xfrm>
              <a:off x="0" y="0"/>
              <a:ext cx="812800" cy="542995"/>
            </a:xfrm>
            <a:custGeom>
              <a:avLst/>
              <a:gdLst/>
              <a:ahLst/>
              <a:cxnLst/>
              <a:rect l="l" t="t" r="r" b="b"/>
              <a:pathLst>
                <a:path w="812800" h="542995">
                  <a:moveTo>
                    <a:pt x="406400" y="542995"/>
                  </a:moveTo>
                  <a:lnTo>
                    <a:pt x="812800" y="0"/>
                  </a:lnTo>
                  <a:lnTo>
                    <a:pt x="0" y="0"/>
                  </a:lnTo>
                  <a:lnTo>
                    <a:pt x="406400" y="542995"/>
                  </a:lnTo>
                  <a:close/>
                </a:path>
              </a:pathLst>
            </a:custGeom>
            <a:gradFill rotWithShape="1">
              <a:gsLst>
                <a:gs pos="0">
                  <a:srgbClr val="5170FF">
                    <a:alpha val="100000"/>
                  </a:srgbClr>
                </a:gs>
                <a:gs pos="100000">
                  <a:srgbClr val="FF66C4">
                    <a:alpha val="100000"/>
                  </a:srgbClr>
                </a:gs>
              </a:gsLst>
              <a:lin ang="0"/>
            </a:gradFill>
            <a:ln cap="sq">
              <a:noFill/>
              <a:prstDash val="dash"/>
              <a:miter/>
            </a:ln>
          </p:spPr>
        </p:sp>
        <p:sp>
          <p:nvSpPr>
            <p:cNvPr id="43" name="TextBox 15"/>
            <p:cNvSpPr txBox="1"/>
            <p:nvPr/>
          </p:nvSpPr>
          <p:spPr>
            <a:xfrm>
              <a:off x="126998" y="48311"/>
              <a:ext cx="558800" cy="242580"/>
            </a:xfrm>
            <a:prstGeom prst="rect">
              <a:avLst/>
            </a:prstGeom>
          </p:spPr>
          <p:txBody>
            <a:bodyPr lIns="50800" tIns="50800" rIns="50800" bIns="50800" rtlCol="0" anchor="ctr"/>
            <a:lstStyle/>
            <a:p>
              <a:pPr algn="ctr">
                <a:lnSpc>
                  <a:spcPts val="2879"/>
                </a:lnSpc>
              </a:pPr>
              <a:endParaRPr dirty="0"/>
            </a:p>
          </p:txBody>
        </p:sp>
      </p:grpSp>
    </p:spTree>
    <p:extLst>
      <p:ext uri="{BB962C8B-B14F-4D97-AF65-F5344CB8AC3E}">
        <p14:creationId xmlns:p14="http://schemas.microsoft.com/office/powerpoint/2010/main" val="298160506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grpSp>
        <p:nvGrpSpPr>
          <p:cNvPr id="3" name="Group 3"/>
          <p:cNvGrpSpPr/>
          <p:nvPr/>
        </p:nvGrpSpPr>
        <p:grpSpPr>
          <a:xfrm>
            <a:off x="-43702" y="-51650"/>
            <a:ext cx="18408204" cy="1705400"/>
            <a:chOff x="0" y="0"/>
            <a:chExt cx="24544272" cy="2273867"/>
          </a:xfrm>
        </p:grpSpPr>
        <p:sp>
          <p:nvSpPr>
            <p:cNvPr id="4" name="Freeform 4"/>
            <p:cNvSpPr/>
            <p:nvPr/>
          </p:nvSpPr>
          <p:spPr>
            <a:xfrm>
              <a:off x="16891" y="16891"/>
              <a:ext cx="24510492" cy="2240026"/>
            </a:xfrm>
            <a:custGeom>
              <a:avLst/>
              <a:gdLst/>
              <a:ahLst/>
              <a:cxnLst/>
              <a:rect l="l" t="t" r="r" b="b"/>
              <a:pathLst>
                <a:path w="24510492" h="2240026">
                  <a:moveTo>
                    <a:pt x="0" y="0"/>
                  </a:moveTo>
                  <a:lnTo>
                    <a:pt x="24510492" y="0"/>
                  </a:lnTo>
                  <a:lnTo>
                    <a:pt x="24510492" y="2240026"/>
                  </a:lnTo>
                  <a:lnTo>
                    <a:pt x="0" y="2240026"/>
                  </a:lnTo>
                  <a:close/>
                </a:path>
              </a:pathLst>
            </a:custGeom>
            <a:gradFill rotWithShape="1">
              <a:gsLst>
                <a:gs pos="0">
                  <a:srgbClr val="8C52FF">
                    <a:alpha val="0"/>
                  </a:srgbClr>
                </a:gs>
                <a:gs pos="100000">
                  <a:srgbClr val="FF914D">
                    <a:alpha val="0"/>
                  </a:srgbClr>
                </a:gs>
              </a:gsLst>
              <a:lin ang="0"/>
            </a:gradFill>
          </p:spPr>
        </p:sp>
      </p:grpSp>
      <p:sp>
        <p:nvSpPr>
          <p:cNvPr id="6" name="Rectangle 5"/>
          <p:cNvSpPr/>
          <p:nvPr/>
        </p:nvSpPr>
        <p:spPr>
          <a:xfrm>
            <a:off x="3568215" y="4481780"/>
            <a:ext cx="11184370" cy="1323439"/>
          </a:xfrm>
          <a:prstGeom prst="rect">
            <a:avLst/>
          </a:prstGeom>
          <a:noFill/>
        </p:spPr>
        <p:txBody>
          <a:bodyPr wrap="square" lIns="91440" tIns="45720" rIns="91440" bIns="45720">
            <a:spAutoFit/>
          </a:bodyPr>
          <a:lstStyle/>
          <a:p>
            <a:pPr algn="ctr"/>
            <a:r>
              <a:rPr lang="en-US" sz="8000" b="1" dirty="0" smtClean="0">
                <a:ln w="0"/>
                <a:gradFill>
                  <a:gsLst>
                    <a:gs pos="52200">
                      <a:srgbClr val="826BEF"/>
                    </a:gs>
                    <a:gs pos="0">
                      <a:srgbClr val="3BA7E6"/>
                    </a:gs>
                    <a:gs pos="100000">
                      <a:srgbClr val="C134F7"/>
                    </a:gs>
                  </a:gsLst>
                  <a:path path="circle">
                    <a:fillToRect t="100000" r="100000"/>
                  </a:path>
                </a:gradFill>
                <a:latin typeface="Arial Black" panose="020B0A04020102020204" pitchFamily="34" charset="0"/>
              </a:rPr>
              <a:t>Thank You</a:t>
            </a:r>
            <a:endParaRPr lang="en-US" sz="8000" b="1" cap="none" spc="0" dirty="0">
              <a:ln w="0"/>
              <a:gradFill>
                <a:gsLst>
                  <a:gs pos="52200">
                    <a:srgbClr val="826BEF"/>
                  </a:gs>
                  <a:gs pos="0">
                    <a:srgbClr val="3BA7E6"/>
                  </a:gs>
                  <a:gs pos="100000">
                    <a:srgbClr val="C134F7"/>
                  </a:gs>
                </a:gsLst>
                <a:path path="circle">
                  <a:fillToRect t="100000" r="100000"/>
                </a:path>
              </a:gradFill>
              <a:latin typeface="Arial Black" panose="020B0A04020102020204" pitchFamily="34" charset="0"/>
            </a:endParaRPr>
          </a:p>
        </p:txBody>
      </p:sp>
      <p:sp>
        <p:nvSpPr>
          <p:cNvPr id="7" name="TextBox 7"/>
          <p:cNvSpPr txBox="1"/>
          <p:nvPr/>
        </p:nvSpPr>
        <p:spPr>
          <a:xfrm>
            <a:off x="5913700" y="9410700"/>
            <a:ext cx="6460600" cy="456856"/>
          </a:xfrm>
          <a:prstGeom prst="rect">
            <a:avLst/>
          </a:prstGeom>
        </p:spPr>
        <p:txBody>
          <a:bodyPr wrap="square" lIns="0" tIns="0" rIns="0" bIns="0" rtlCol="0" anchor="t">
            <a:spAutoFit/>
          </a:bodyPr>
          <a:lstStyle/>
          <a:p>
            <a:pPr algn="l">
              <a:lnSpc>
                <a:spcPts val="3868"/>
              </a:lnSpc>
            </a:pPr>
            <a:r>
              <a:rPr lang="en-US" sz="2800" u="sng" dirty="0" smtClean="0">
                <a:solidFill>
                  <a:srgbClr val="3BA7E6"/>
                </a:solidFill>
                <a:latin typeface="Arial Bold"/>
                <a:hlinkClick r:id="rId3"/>
              </a:rPr>
              <a:t>You can find the full project on </a:t>
            </a:r>
            <a:r>
              <a:rPr lang="en-US" sz="2800" u="sng" dirty="0" err="1" smtClean="0">
                <a:solidFill>
                  <a:srgbClr val="3BA7E6"/>
                </a:solidFill>
                <a:latin typeface="Arial Bold"/>
                <a:hlinkClick r:id="rId3"/>
              </a:rPr>
              <a:t>Github</a:t>
            </a:r>
            <a:endParaRPr lang="en-US" sz="2800" u="sng" dirty="0">
              <a:solidFill>
                <a:srgbClr val="3BA7E6"/>
              </a:solidFill>
              <a:latin typeface="Arial Bold"/>
            </a:endParaRPr>
          </a:p>
        </p:txBody>
      </p:sp>
    </p:spTree>
    <p:extLst>
      <p:ext uri="{BB962C8B-B14F-4D97-AF65-F5344CB8AC3E}">
        <p14:creationId xmlns:p14="http://schemas.microsoft.com/office/powerpoint/2010/main" val="226332168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grpSp>
        <p:nvGrpSpPr>
          <p:cNvPr id="3" name="Group 3"/>
          <p:cNvGrpSpPr/>
          <p:nvPr/>
        </p:nvGrpSpPr>
        <p:grpSpPr>
          <a:xfrm>
            <a:off x="-43702" y="-51650"/>
            <a:ext cx="18408204" cy="1705400"/>
            <a:chOff x="0" y="0"/>
            <a:chExt cx="24544272" cy="2273867"/>
          </a:xfrm>
        </p:grpSpPr>
        <p:sp>
          <p:nvSpPr>
            <p:cNvPr id="4" name="Freeform 4"/>
            <p:cNvSpPr/>
            <p:nvPr/>
          </p:nvSpPr>
          <p:spPr>
            <a:xfrm>
              <a:off x="16891" y="16891"/>
              <a:ext cx="24510492" cy="2240026"/>
            </a:xfrm>
            <a:custGeom>
              <a:avLst/>
              <a:gdLst/>
              <a:ahLst/>
              <a:cxnLst/>
              <a:rect l="l" t="t" r="r" b="b"/>
              <a:pathLst>
                <a:path w="24510492" h="2240026">
                  <a:moveTo>
                    <a:pt x="0" y="0"/>
                  </a:moveTo>
                  <a:lnTo>
                    <a:pt x="24510492" y="0"/>
                  </a:lnTo>
                  <a:lnTo>
                    <a:pt x="24510492" y="2240026"/>
                  </a:lnTo>
                  <a:lnTo>
                    <a:pt x="0" y="2240026"/>
                  </a:lnTo>
                  <a:close/>
                </a:path>
              </a:pathLst>
            </a:custGeom>
            <a:gradFill rotWithShape="1">
              <a:gsLst>
                <a:gs pos="0">
                  <a:srgbClr val="8C52FF">
                    <a:alpha val="0"/>
                  </a:srgbClr>
                </a:gs>
                <a:gs pos="100000">
                  <a:srgbClr val="FF914D">
                    <a:alpha val="0"/>
                  </a:srgbClr>
                </a:gs>
              </a:gsLst>
              <a:lin ang="0"/>
            </a:gradFill>
          </p:spPr>
        </p:sp>
      </p:grpSp>
      <p:sp>
        <p:nvSpPr>
          <p:cNvPr id="5" name="Freeform 5"/>
          <p:cNvSpPr/>
          <p:nvPr/>
        </p:nvSpPr>
        <p:spPr>
          <a:xfrm>
            <a:off x="1233501" y="367595"/>
            <a:ext cx="15898177" cy="1443990"/>
          </a:xfrm>
          <a:custGeom>
            <a:avLst/>
            <a:gdLst/>
            <a:ahLst/>
            <a:cxnLst/>
            <a:rect l="l" t="t" r="r" b="b"/>
            <a:pathLst>
              <a:path w="15898177" h="1443990">
                <a:moveTo>
                  <a:pt x="0" y="0"/>
                </a:moveTo>
                <a:lnTo>
                  <a:pt x="15898177" y="0"/>
                </a:lnTo>
                <a:lnTo>
                  <a:pt x="15898177" y="1443990"/>
                </a:lnTo>
                <a:lnTo>
                  <a:pt x="0" y="1443990"/>
                </a:lnTo>
                <a:lnTo>
                  <a:pt x="0" y="0"/>
                </a:lnTo>
                <a:close/>
              </a:path>
            </a:pathLst>
          </a:custGeom>
          <a:blipFill>
            <a:blip r:embed="rId3"/>
            <a:stretch>
              <a:fillRect t="-166368" b="-834620"/>
            </a:stretch>
          </a:blipFill>
        </p:spPr>
      </p:sp>
      <p:sp>
        <p:nvSpPr>
          <p:cNvPr id="6" name="TextBox 6"/>
          <p:cNvSpPr txBox="1"/>
          <p:nvPr/>
        </p:nvSpPr>
        <p:spPr>
          <a:xfrm>
            <a:off x="218713" y="2175372"/>
            <a:ext cx="17252474" cy="6722662"/>
          </a:xfrm>
          <a:prstGeom prst="rect">
            <a:avLst/>
          </a:prstGeom>
        </p:spPr>
        <p:txBody>
          <a:bodyPr lIns="0" tIns="0" rIns="0" bIns="0" rtlCol="0" anchor="t">
            <a:spAutoFit/>
          </a:bodyPr>
          <a:lstStyle/>
          <a:p>
            <a:pPr marL="828405" lvl="1" indent="-414203">
              <a:lnSpc>
                <a:spcPts val="5295"/>
              </a:lnSpc>
              <a:buFont typeface="Arial"/>
              <a:buChar char="•"/>
            </a:pPr>
            <a:r>
              <a:rPr lang="en-US" sz="3836" dirty="0">
                <a:solidFill>
                  <a:srgbClr val="D9D9D9"/>
                </a:solidFill>
                <a:latin typeface="Arial"/>
              </a:rPr>
              <a:t>Sprocket Central Pty Ltd is a long-standing KPMG client who specializes in high-quality bikes and accessible cycling accessories to riders.</a:t>
            </a:r>
          </a:p>
          <a:p>
            <a:pPr>
              <a:lnSpc>
                <a:spcPts val="5295"/>
              </a:lnSpc>
            </a:pPr>
            <a:endParaRPr lang="en-US" sz="3836" dirty="0">
              <a:solidFill>
                <a:srgbClr val="D9D9D9"/>
              </a:solidFill>
              <a:latin typeface="Arial"/>
            </a:endParaRPr>
          </a:p>
          <a:p>
            <a:pPr marL="828405" lvl="1" indent="-414203">
              <a:lnSpc>
                <a:spcPts val="5295"/>
              </a:lnSpc>
              <a:buFont typeface="Arial"/>
              <a:buChar char="•"/>
            </a:pPr>
            <a:r>
              <a:rPr lang="en-US" sz="3836" dirty="0">
                <a:solidFill>
                  <a:srgbClr val="D9D9D9"/>
                </a:solidFill>
                <a:latin typeface="Arial"/>
              </a:rPr>
              <a:t>Their marketing team is looking to boost business by analyzing their existing customer dataset to determine customer trends and behavior. </a:t>
            </a:r>
          </a:p>
          <a:p>
            <a:pPr>
              <a:lnSpc>
                <a:spcPts val="5295"/>
              </a:lnSpc>
            </a:pPr>
            <a:endParaRPr lang="en-US" sz="3836" dirty="0">
              <a:solidFill>
                <a:srgbClr val="D9D9D9"/>
              </a:solidFill>
              <a:latin typeface="Arial"/>
            </a:endParaRPr>
          </a:p>
          <a:p>
            <a:pPr marL="828405" lvl="1" indent="-414203" algn="l">
              <a:lnSpc>
                <a:spcPts val="5295"/>
              </a:lnSpc>
              <a:buFont typeface="Arial"/>
              <a:buChar char="•"/>
            </a:pPr>
            <a:r>
              <a:rPr lang="en-US" sz="3836" dirty="0">
                <a:solidFill>
                  <a:srgbClr val="D9D9D9"/>
                </a:solidFill>
                <a:latin typeface="Arial"/>
              </a:rPr>
              <a:t>Using the existing 3 datasets (Customer demographic, customer address and transactions) as a labelled dataset, I will present the approach of the whole analysis process of recommending the most valuable customers out of the new 1000 potential customers.</a:t>
            </a:r>
          </a:p>
        </p:txBody>
      </p:sp>
      <p:grpSp>
        <p:nvGrpSpPr>
          <p:cNvPr id="7" name="Group 7"/>
          <p:cNvGrpSpPr/>
          <p:nvPr/>
        </p:nvGrpSpPr>
        <p:grpSpPr>
          <a:xfrm rot="-5400000">
            <a:off x="580365" y="4408270"/>
            <a:ext cx="464454" cy="310281"/>
            <a:chOff x="0" y="0"/>
            <a:chExt cx="812800" cy="542995"/>
          </a:xfrm>
        </p:grpSpPr>
        <p:sp>
          <p:nvSpPr>
            <p:cNvPr id="8" name="Freeform 8"/>
            <p:cNvSpPr/>
            <p:nvPr/>
          </p:nvSpPr>
          <p:spPr>
            <a:xfrm>
              <a:off x="0" y="0"/>
              <a:ext cx="812800" cy="542995"/>
            </a:xfrm>
            <a:custGeom>
              <a:avLst/>
              <a:gdLst/>
              <a:ahLst/>
              <a:cxnLst/>
              <a:rect l="l" t="t" r="r" b="b"/>
              <a:pathLst>
                <a:path w="812800" h="542995">
                  <a:moveTo>
                    <a:pt x="406400" y="542995"/>
                  </a:moveTo>
                  <a:lnTo>
                    <a:pt x="812800" y="0"/>
                  </a:lnTo>
                  <a:lnTo>
                    <a:pt x="0" y="0"/>
                  </a:lnTo>
                  <a:lnTo>
                    <a:pt x="406400" y="542995"/>
                  </a:lnTo>
                  <a:close/>
                </a:path>
              </a:pathLst>
            </a:custGeom>
            <a:gradFill rotWithShape="1">
              <a:gsLst>
                <a:gs pos="0">
                  <a:srgbClr val="5170FF">
                    <a:alpha val="100000"/>
                  </a:srgbClr>
                </a:gs>
                <a:gs pos="100000">
                  <a:srgbClr val="FF66C4">
                    <a:alpha val="100000"/>
                  </a:srgbClr>
                </a:gs>
              </a:gsLst>
              <a:lin ang="0"/>
            </a:gradFill>
            <a:ln cap="sq">
              <a:noFill/>
              <a:prstDash val="dash"/>
              <a:miter/>
            </a:ln>
          </p:spPr>
        </p:sp>
        <p:sp>
          <p:nvSpPr>
            <p:cNvPr id="9" name="TextBox 9"/>
            <p:cNvSpPr txBox="1"/>
            <p:nvPr/>
          </p:nvSpPr>
          <p:spPr>
            <a:xfrm>
              <a:off x="127000" y="48310"/>
              <a:ext cx="558800" cy="242580"/>
            </a:xfrm>
            <a:prstGeom prst="rect">
              <a:avLst/>
            </a:prstGeom>
          </p:spPr>
          <p:txBody>
            <a:bodyPr lIns="50800" tIns="50800" rIns="50800" bIns="50800" rtlCol="0" anchor="ctr"/>
            <a:lstStyle/>
            <a:p>
              <a:pPr algn="ctr">
                <a:lnSpc>
                  <a:spcPts val="2879"/>
                </a:lnSpc>
              </a:pPr>
              <a:endParaRPr/>
            </a:p>
          </p:txBody>
        </p:sp>
      </p:grpSp>
      <p:grpSp>
        <p:nvGrpSpPr>
          <p:cNvPr id="10" name="Group 10"/>
          <p:cNvGrpSpPr/>
          <p:nvPr/>
        </p:nvGrpSpPr>
        <p:grpSpPr>
          <a:xfrm rot="-5400000">
            <a:off x="580365" y="6421206"/>
            <a:ext cx="464454" cy="310281"/>
            <a:chOff x="0" y="0"/>
            <a:chExt cx="812800" cy="542995"/>
          </a:xfrm>
        </p:grpSpPr>
        <p:sp>
          <p:nvSpPr>
            <p:cNvPr id="11" name="Freeform 11"/>
            <p:cNvSpPr/>
            <p:nvPr/>
          </p:nvSpPr>
          <p:spPr>
            <a:xfrm>
              <a:off x="0" y="0"/>
              <a:ext cx="812800" cy="542995"/>
            </a:xfrm>
            <a:custGeom>
              <a:avLst/>
              <a:gdLst/>
              <a:ahLst/>
              <a:cxnLst/>
              <a:rect l="l" t="t" r="r" b="b"/>
              <a:pathLst>
                <a:path w="812800" h="542995">
                  <a:moveTo>
                    <a:pt x="406400" y="542995"/>
                  </a:moveTo>
                  <a:lnTo>
                    <a:pt x="812800" y="0"/>
                  </a:lnTo>
                  <a:lnTo>
                    <a:pt x="0" y="0"/>
                  </a:lnTo>
                  <a:lnTo>
                    <a:pt x="406400" y="542995"/>
                  </a:lnTo>
                  <a:close/>
                </a:path>
              </a:pathLst>
            </a:custGeom>
            <a:gradFill rotWithShape="1">
              <a:gsLst>
                <a:gs pos="0">
                  <a:srgbClr val="5170FF">
                    <a:alpha val="100000"/>
                  </a:srgbClr>
                </a:gs>
                <a:gs pos="100000">
                  <a:srgbClr val="FF66C4">
                    <a:alpha val="100000"/>
                  </a:srgbClr>
                </a:gs>
              </a:gsLst>
              <a:lin ang="0"/>
            </a:gradFill>
            <a:ln cap="sq">
              <a:noFill/>
              <a:prstDash val="dash"/>
              <a:miter/>
            </a:ln>
          </p:spPr>
        </p:sp>
        <p:sp>
          <p:nvSpPr>
            <p:cNvPr id="12" name="TextBox 12"/>
            <p:cNvSpPr txBox="1"/>
            <p:nvPr/>
          </p:nvSpPr>
          <p:spPr>
            <a:xfrm>
              <a:off x="127000" y="48310"/>
              <a:ext cx="558800" cy="242580"/>
            </a:xfrm>
            <a:prstGeom prst="rect">
              <a:avLst/>
            </a:prstGeom>
          </p:spPr>
          <p:txBody>
            <a:bodyPr lIns="50800" tIns="50800" rIns="50800" bIns="50800" rtlCol="0" anchor="ctr"/>
            <a:lstStyle/>
            <a:p>
              <a:pPr algn="ctr">
                <a:lnSpc>
                  <a:spcPts val="2879"/>
                </a:lnSpc>
              </a:pPr>
              <a:endParaRPr/>
            </a:p>
          </p:txBody>
        </p:sp>
      </p:grpSp>
      <p:grpSp>
        <p:nvGrpSpPr>
          <p:cNvPr id="13" name="Group 13"/>
          <p:cNvGrpSpPr/>
          <p:nvPr/>
        </p:nvGrpSpPr>
        <p:grpSpPr>
          <a:xfrm rot="-5400000">
            <a:off x="580365" y="2395333"/>
            <a:ext cx="464454" cy="310281"/>
            <a:chOff x="0" y="0"/>
            <a:chExt cx="812800" cy="542995"/>
          </a:xfrm>
        </p:grpSpPr>
        <p:sp>
          <p:nvSpPr>
            <p:cNvPr id="14" name="Freeform 14"/>
            <p:cNvSpPr/>
            <p:nvPr/>
          </p:nvSpPr>
          <p:spPr>
            <a:xfrm>
              <a:off x="0" y="0"/>
              <a:ext cx="812800" cy="542995"/>
            </a:xfrm>
            <a:custGeom>
              <a:avLst/>
              <a:gdLst/>
              <a:ahLst/>
              <a:cxnLst/>
              <a:rect l="l" t="t" r="r" b="b"/>
              <a:pathLst>
                <a:path w="812800" h="542995">
                  <a:moveTo>
                    <a:pt x="406400" y="542995"/>
                  </a:moveTo>
                  <a:lnTo>
                    <a:pt x="812800" y="0"/>
                  </a:lnTo>
                  <a:lnTo>
                    <a:pt x="0" y="0"/>
                  </a:lnTo>
                  <a:lnTo>
                    <a:pt x="406400" y="542995"/>
                  </a:lnTo>
                  <a:close/>
                </a:path>
              </a:pathLst>
            </a:custGeom>
            <a:gradFill rotWithShape="1">
              <a:gsLst>
                <a:gs pos="0">
                  <a:srgbClr val="5170FF">
                    <a:alpha val="100000"/>
                  </a:srgbClr>
                </a:gs>
                <a:gs pos="100000">
                  <a:srgbClr val="FF66C4">
                    <a:alpha val="100000"/>
                  </a:srgbClr>
                </a:gs>
              </a:gsLst>
              <a:lin ang="0"/>
            </a:gradFill>
            <a:ln cap="sq">
              <a:noFill/>
              <a:prstDash val="dash"/>
              <a:miter/>
            </a:ln>
          </p:spPr>
        </p:sp>
        <p:sp>
          <p:nvSpPr>
            <p:cNvPr id="15" name="TextBox 15"/>
            <p:cNvSpPr txBox="1"/>
            <p:nvPr/>
          </p:nvSpPr>
          <p:spPr>
            <a:xfrm>
              <a:off x="127000" y="48310"/>
              <a:ext cx="558800" cy="242580"/>
            </a:xfrm>
            <a:prstGeom prst="rect">
              <a:avLst/>
            </a:prstGeom>
          </p:spPr>
          <p:txBody>
            <a:bodyPr lIns="50800" tIns="50800" rIns="50800" bIns="50800" rtlCol="0" anchor="ctr"/>
            <a:lstStyle/>
            <a:p>
              <a:pPr algn="ctr">
                <a:lnSpc>
                  <a:spcPts val="2879"/>
                </a:lnSpc>
              </a:pPr>
              <a:endParaRPr/>
            </a:p>
          </p:txBody>
        </p:sp>
      </p:gr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grpSp>
        <p:nvGrpSpPr>
          <p:cNvPr id="3" name="Group 3"/>
          <p:cNvGrpSpPr/>
          <p:nvPr/>
        </p:nvGrpSpPr>
        <p:grpSpPr>
          <a:xfrm>
            <a:off x="-43702" y="-51650"/>
            <a:ext cx="18408204" cy="1705400"/>
            <a:chOff x="0" y="0"/>
            <a:chExt cx="24544272" cy="2273867"/>
          </a:xfrm>
        </p:grpSpPr>
        <p:sp>
          <p:nvSpPr>
            <p:cNvPr id="4" name="Freeform 4"/>
            <p:cNvSpPr/>
            <p:nvPr/>
          </p:nvSpPr>
          <p:spPr>
            <a:xfrm>
              <a:off x="16891" y="16891"/>
              <a:ext cx="24510492" cy="2240026"/>
            </a:xfrm>
            <a:custGeom>
              <a:avLst/>
              <a:gdLst/>
              <a:ahLst/>
              <a:cxnLst/>
              <a:rect l="l" t="t" r="r" b="b"/>
              <a:pathLst>
                <a:path w="24510492" h="2240026">
                  <a:moveTo>
                    <a:pt x="0" y="0"/>
                  </a:moveTo>
                  <a:lnTo>
                    <a:pt x="24510492" y="0"/>
                  </a:lnTo>
                  <a:lnTo>
                    <a:pt x="24510492" y="2240026"/>
                  </a:lnTo>
                  <a:lnTo>
                    <a:pt x="0" y="2240026"/>
                  </a:lnTo>
                  <a:close/>
                </a:path>
              </a:pathLst>
            </a:custGeom>
            <a:gradFill rotWithShape="1">
              <a:gsLst>
                <a:gs pos="0">
                  <a:srgbClr val="8C52FF">
                    <a:alpha val="0"/>
                  </a:srgbClr>
                </a:gs>
                <a:gs pos="100000">
                  <a:srgbClr val="FF914D">
                    <a:alpha val="0"/>
                  </a:srgbClr>
                </a:gs>
              </a:gsLst>
              <a:lin ang="0"/>
            </a:gradFill>
          </p:spPr>
        </p:sp>
      </p:grpSp>
      <p:sp>
        <p:nvSpPr>
          <p:cNvPr id="5" name="Freeform 5"/>
          <p:cNvSpPr/>
          <p:nvPr/>
        </p:nvSpPr>
        <p:spPr>
          <a:xfrm>
            <a:off x="0" y="4344173"/>
            <a:ext cx="18288000" cy="1598654"/>
          </a:xfrm>
          <a:custGeom>
            <a:avLst/>
            <a:gdLst/>
            <a:ahLst/>
            <a:cxnLst/>
            <a:rect l="l" t="t" r="r" b="b"/>
            <a:pathLst>
              <a:path w="18288000" h="1598654">
                <a:moveTo>
                  <a:pt x="0" y="0"/>
                </a:moveTo>
                <a:lnTo>
                  <a:pt x="18288000" y="0"/>
                </a:lnTo>
                <a:lnTo>
                  <a:pt x="18288000" y="1598654"/>
                </a:lnTo>
                <a:lnTo>
                  <a:pt x="0" y="1598654"/>
                </a:lnTo>
                <a:lnTo>
                  <a:pt x="0" y="0"/>
                </a:lnTo>
                <a:close/>
              </a:path>
            </a:pathLst>
          </a:custGeom>
          <a:blipFill>
            <a:blip r:embed="rId3"/>
            <a:stretch>
              <a:fillRect t="-160488" b="-883473"/>
            </a:stretch>
          </a:blipFill>
        </p:spPr>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sp>
        <p:nvSpPr>
          <p:cNvPr id="3" name="Freeform 3"/>
          <p:cNvSpPr/>
          <p:nvPr/>
        </p:nvSpPr>
        <p:spPr>
          <a:xfrm>
            <a:off x="5806353" y="-17259"/>
            <a:ext cx="6675293" cy="1021029"/>
          </a:xfrm>
          <a:custGeom>
            <a:avLst/>
            <a:gdLst/>
            <a:ahLst/>
            <a:cxnLst/>
            <a:rect l="l" t="t" r="r" b="b"/>
            <a:pathLst>
              <a:path w="6675293" h="1021029">
                <a:moveTo>
                  <a:pt x="0" y="0"/>
                </a:moveTo>
                <a:lnTo>
                  <a:pt x="6675294" y="0"/>
                </a:lnTo>
                <a:lnTo>
                  <a:pt x="6675294" y="1021029"/>
                </a:lnTo>
                <a:lnTo>
                  <a:pt x="0" y="1021029"/>
                </a:lnTo>
                <a:lnTo>
                  <a:pt x="0" y="0"/>
                </a:lnTo>
                <a:close/>
              </a:path>
            </a:pathLst>
          </a:custGeom>
          <a:blipFill>
            <a:blip r:embed="rId3"/>
            <a:stretch>
              <a:fillRect l="-70736" t="-233141" r="-33953" b="-1005080"/>
            </a:stretch>
          </a:blipFill>
        </p:spPr>
      </p:sp>
      <p:sp>
        <p:nvSpPr>
          <p:cNvPr id="4" name="Freeform 4"/>
          <p:cNvSpPr/>
          <p:nvPr/>
        </p:nvSpPr>
        <p:spPr>
          <a:xfrm>
            <a:off x="254166" y="2545713"/>
            <a:ext cx="17779667" cy="2532683"/>
          </a:xfrm>
          <a:custGeom>
            <a:avLst/>
            <a:gdLst/>
            <a:ahLst/>
            <a:cxnLst/>
            <a:rect l="l" t="t" r="r" b="b"/>
            <a:pathLst>
              <a:path w="17779667" h="2532683">
                <a:moveTo>
                  <a:pt x="0" y="0"/>
                </a:moveTo>
                <a:lnTo>
                  <a:pt x="17779668" y="0"/>
                </a:lnTo>
                <a:lnTo>
                  <a:pt x="17779668" y="2532683"/>
                </a:lnTo>
                <a:lnTo>
                  <a:pt x="0" y="2532683"/>
                </a:lnTo>
                <a:lnTo>
                  <a:pt x="0" y="0"/>
                </a:lnTo>
                <a:close/>
              </a:path>
            </a:pathLst>
          </a:custGeom>
          <a:blipFill>
            <a:blip r:embed="rId4"/>
            <a:stretch>
              <a:fillRect l="-1344" t="-1904" r="-1344"/>
            </a:stretch>
          </a:blipFill>
        </p:spPr>
      </p:sp>
      <p:sp>
        <p:nvSpPr>
          <p:cNvPr id="5" name="Freeform 5"/>
          <p:cNvSpPr/>
          <p:nvPr/>
        </p:nvSpPr>
        <p:spPr>
          <a:xfrm>
            <a:off x="5999961" y="5979930"/>
            <a:ext cx="4361222" cy="3706295"/>
          </a:xfrm>
          <a:custGeom>
            <a:avLst/>
            <a:gdLst/>
            <a:ahLst/>
            <a:cxnLst/>
            <a:rect l="l" t="t" r="r" b="b"/>
            <a:pathLst>
              <a:path w="4361222" h="3706295">
                <a:moveTo>
                  <a:pt x="0" y="0"/>
                </a:moveTo>
                <a:lnTo>
                  <a:pt x="4361222" y="0"/>
                </a:lnTo>
                <a:lnTo>
                  <a:pt x="4361222" y="3706295"/>
                </a:lnTo>
                <a:lnTo>
                  <a:pt x="0" y="3706295"/>
                </a:lnTo>
                <a:lnTo>
                  <a:pt x="0" y="0"/>
                </a:lnTo>
                <a:close/>
              </a:path>
            </a:pathLst>
          </a:custGeom>
          <a:blipFill>
            <a:blip r:embed="rId5"/>
            <a:stretch>
              <a:fillRect/>
            </a:stretch>
          </a:blipFill>
        </p:spPr>
      </p:sp>
      <p:sp>
        <p:nvSpPr>
          <p:cNvPr id="6" name="Freeform 6"/>
          <p:cNvSpPr/>
          <p:nvPr/>
        </p:nvSpPr>
        <p:spPr>
          <a:xfrm>
            <a:off x="11526711" y="5979930"/>
            <a:ext cx="4219023" cy="3706295"/>
          </a:xfrm>
          <a:custGeom>
            <a:avLst/>
            <a:gdLst/>
            <a:ahLst/>
            <a:cxnLst/>
            <a:rect l="l" t="t" r="r" b="b"/>
            <a:pathLst>
              <a:path w="4219023" h="3706295">
                <a:moveTo>
                  <a:pt x="0" y="0"/>
                </a:moveTo>
                <a:lnTo>
                  <a:pt x="4219023" y="0"/>
                </a:lnTo>
                <a:lnTo>
                  <a:pt x="4219023" y="3706295"/>
                </a:lnTo>
                <a:lnTo>
                  <a:pt x="0" y="3706295"/>
                </a:lnTo>
                <a:lnTo>
                  <a:pt x="0" y="0"/>
                </a:lnTo>
                <a:close/>
              </a:path>
            </a:pathLst>
          </a:custGeom>
          <a:blipFill>
            <a:blip r:embed="rId6"/>
            <a:stretch>
              <a:fillRect/>
            </a:stretch>
          </a:blipFill>
        </p:spPr>
      </p:sp>
      <p:sp>
        <p:nvSpPr>
          <p:cNvPr id="7" name="Freeform 7"/>
          <p:cNvSpPr/>
          <p:nvPr/>
        </p:nvSpPr>
        <p:spPr>
          <a:xfrm>
            <a:off x="10540402" y="7448302"/>
            <a:ext cx="807090" cy="769550"/>
          </a:xfrm>
          <a:custGeom>
            <a:avLst/>
            <a:gdLst/>
            <a:ahLst/>
            <a:cxnLst/>
            <a:rect l="l" t="t" r="r" b="b"/>
            <a:pathLst>
              <a:path w="807090" h="769550">
                <a:moveTo>
                  <a:pt x="0" y="0"/>
                </a:moveTo>
                <a:lnTo>
                  <a:pt x="807090" y="0"/>
                </a:lnTo>
                <a:lnTo>
                  <a:pt x="807090" y="769550"/>
                </a:lnTo>
                <a:lnTo>
                  <a:pt x="0" y="769550"/>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8" name="TextBox 8"/>
          <p:cNvSpPr txBox="1"/>
          <p:nvPr/>
        </p:nvSpPr>
        <p:spPr>
          <a:xfrm>
            <a:off x="513207" y="1327620"/>
            <a:ext cx="6050425" cy="1166878"/>
          </a:xfrm>
          <a:prstGeom prst="rect">
            <a:avLst/>
          </a:prstGeom>
        </p:spPr>
        <p:txBody>
          <a:bodyPr lIns="0" tIns="0" rIns="0" bIns="0" rtlCol="0" anchor="t">
            <a:spAutoFit/>
          </a:bodyPr>
          <a:lstStyle/>
          <a:p>
            <a:pPr algn="ctr">
              <a:lnSpc>
                <a:spcPts val="2852"/>
              </a:lnSpc>
            </a:pPr>
            <a:r>
              <a:rPr lang="en-US" sz="2970">
                <a:solidFill>
                  <a:srgbClr val="EDEDED"/>
                </a:solidFill>
                <a:latin typeface="Arial Bold"/>
              </a:rPr>
              <a:t>1.Dropping Insignificant Columns</a:t>
            </a:r>
          </a:p>
          <a:p>
            <a:pPr>
              <a:lnSpc>
                <a:spcPts val="2852"/>
              </a:lnSpc>
            </a:pPr>
            <a:r>
              <a:rPr lang="en-US" sz="2970">
                <a:solidFill>
                  <a:srgbClr val="EDEDED"/>
                </a:solidFill>
                <a:latin typeface="Arial Bold"/>
              </a:rPr>
              <a:t>  </a:t>
            </a:r>
            <a:r>
              <a:rPr lang="en-US" sz="2970">
                <a:solidFill>
                  <a:srgbClr val="EDEDED"/>
                </a:solidFill>
                <a:latin typeface="Arial"/>
              </a:rPr>
              <a:t> </a:t>
            </a:r>
          </a:p>
          <a:p>
            <a:pPr>
              <a:lnSpc>
                <a:spcPts val="2852"/>
              </a:lnSpc>
            </a:pPr>
            <a:r>
              <a:rPr lang="en-US" sz="2970">
                <a:solidFill>
                  <a:srgbClr val="EDEDED"/>
                </a:solidFill>
                <a:latin typeface="Arial"/>
              </a:rPr>
              <a:t>Ex: defaults Column</a:t>
            </a:r>
          </a:p>
        </p:txBody>
      </p:sp>
      <p:sp>
        <p:nvSpPr>
          <p:cNvPr id="9" name="TextBox 9"/>
          <p:cNvSpPr txBox="1"/>
          <p:nvPr/>
        </p:nvSpPr>
        <p:spPr>
          <a:xfrm>
            <a:off x="513207" y="5725364"/>
            <a:ext cx="5600748" cy="2340064"/>
          </a:xfrm>
          <a:prstGeom prst="rect">
            <a:avLst/>
          </a:prstGeom>
        </p:spPr>
        <p:txBody>
          <a:bodyPr lIns="0" tIns="0" rIns="0" bIns="0" rtlCol="0" anchor="t">
            <a:spAutoFit/>
          </a:bodyPr>
          <a:lstStyle/>
          <a:p>
            <a:pPr>
              <a:lnSpc>
                <a:spcPts val="3620"/>
              </a:lnSpc>
            </a:pPr>
            <a:r>
              <a:rPr lang="en-US" sz="3017">
                <a:solidFill>
                  <a:srgbClr val="EDEDED"/>
                </a:solidFill>
                <a:latin typeface="Arial Bold"/>
              </a:rPr>
              <a:t>2. Fixing Illogical Values</a:t>
            </a:r>
          </a:p>
          <a:p>
            <a:pPr>
              <a:lnSpc>
                <a:spcPts val="3620"/>
              </a:lnSpc>
            </a:pPr>
            <a:endParaRPr lang="en-US" sz="3017">
              <a:solidFill>
                <a:srgbClr val="EDEDED"/>
              </a:solidFill>
              <a:latin typeface="Arial Bold"/>
            </a:endParaRPr>
          </a:p>
          <a:p>
            <a:pPr algn="l">
              <a:lnSpc>
                <a:spcPts val="3620"/>
              </a:lnSpc>
            </a:pPr>
            <a:r>
              <a:rPr lang="en-US" sz="3017">
                <a:solidFill>
                  <a:srgbClr val="EDEDED"/>
                </a:solidFill>
                <a:latin typeface="Arial"/>
              </a:rPr>
              <a:t>Ex: DOB value (1843-12-21) converted to (1943-12-21)</a:t>
            </a:r>
          </a:p>
          <a:p>
            <a:pPr algn="ctr">
              <a:lnSpc>
                <a:spcPts val="3620"/>
              </a:lnSpc>
            </a:pPr>
            <a:endParaRPr lang="en-US" sz="3017">
              <a:solidFill>
                <a:srgbClr val="EDEDED"/>
              </a:solidFill>
              <a:latin typeface="Arial"/>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sp>
        <p:nvSpPr>
          <p:cNvPr id="3" name="Freeform 3"/>
          <p:cNvSpPr/>
          <p:nvPr/>
        </p:nvSpPr>
        <p:spPr>
          <a:xfrm>
            <a:off x="5806353" y="7671"/>
            <a:ext cx="6675293" cy="1021029"/>
          </a:xfrm>
          <a:custGeom>
            <a:avLst/>
            <a:gdLst/>
            <a:ahLst/>
            <a:cxnLst/>
            <a:rect l="l" t="t" r="r" b="b"/>
            <a:pathLst>
              <a:path w="6675293" h="1021029">
                <a:moveTo>
                  <a:pt x="0" y="0"/>
                </a:moveTo>
                <a:lnTo>
                  <a:pt x="6675294" y="0"/>
                </a:lnTo>
                <a:lnTo>
                  <a:pt x="6675294" y="1021029"/>
                </a:lnTo>
                <a:lnTo>
                  <a:pt x="0" y="1021029"/>
                </a:lnTo>
                <a:lnTo>
                  <a:pt x="0" y="0"/>
                </a:lnTo>
                <a:close/>
              </a:path>
            </a:pathLst>
          </a:custGeom>
          <a:blipFill>
            <a:blip r:embed="rId3"/>
            <a:stretch>
              <a:fillRect l="-70736" t="-233141" r="-33953" b="-1005080"/>
            </a:stretch>
          </a:blipFill>
        </p:spPr>
      </p:sp>
      <p:sp>
        <p:nvSpPr>
          <p:cNvPr id="4" name="Freeform 4"/>
          <p:cNvSpPr/>
          <p:nvPr/>
        </p:nvSpPr>
        <p:spPr>
          <a:xfrm rot="5400000">
            <a:off x="8689202" y="6430089"/>
            <a:ext cx="807090" cy="769550"/>
          </a:xfrm>
          <a:custGeom>
            <a:avLst/>
            <a:gdLst/>
            <a:ahLst/>
            <a:cxnLst/>
            <a:rect l="l" t="t" r="r" b="b"/>
            <a:pathLst>
              <a:path w="807090" h="769550">
                <a:moveTo>
                  <a:pt x="0" y="0"/>
                </a:moveTo>
                <a:lnTo>
                  <a:pt x="807090" y="0"/>
                </a:lnTo>
                <a:lnTo>
                  <a:pt x="807090" y="769550"/>
                </a:lnTo>
                <a:lnTo>
                  <a:pt x="0" y="76955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a:off x="4628971" y="7523209"/>
            <a:ext cx="9030058" cy="1736653"/>
          </a:xfrm>
          <a:custGeom>
            <a:avLst/>
            <a:gdLst/>
            <a:ahLst/>
            <a:cxnLst/>
            <a:rect l="l" t="t" r="r" b="b"/>
            <a:pathLst>
              <a:path w="9030058" h="1736653">
                <a:moveTo>
                  <a:pt x="0" y="0"/>
                </a:moveTo>
                <a:lnTo>
                  <a:pt x="9030058" y="0"/>
                </a:lnTo>
                <a:lnTo>
                  <a:pt x="9030058" y="1736653"/>
                </a:lnTo>
                <a:lnTo>
                  <a:pt x="0" y="1736653"/>
                </a:lnTo>
                <a:lnTo>
                  <a:pt x="0" y="0"/>
                </a:lnTo>
                <a:close/>
              </a:path>
            </a:pathLst>
          </a:custGeom>
          <a:blipFill>
            <a:blip r:embed="rId6"/>
            <a:stretch>
              <a:fillRect t="-6698"/>
            </a:stretch>
          </a:blipFill>
        </p:spPr>
      </p:sp>
      <p:sp>
        <p:nvSpPr>
          <p:cNvPr id="6" name="Freeform 6"/>
          <p:cNvSpPr/>
          <p:nvPr/>
        </p:nvSpPr>
        <p:spPr>
          <a:xfrm>
            <a:off x="4628971" y="4709713"/>
            <a:ext cx="9030058" cy="1396806"/>
          </a:xfrm>
          <a:custGeom>
            <a:avLst/>
            <a:gdLst/>
            <a:ahLst/>
            <a:cxnLst/>
            <a:rect l="l" t="t" r="r" b="b"/>
            <a:pathLst>
              <a:path w="9030058" h="1396806">
                <a:moveTo>
                  <a:pt x="0" y="0"/>
                </a:moveTo>
                <a:lnTo>
                  <a:pt x="9030058" y="0"/>
                </a:lnTo>
                <a:lnTo>
                  <a:pt x="9030058" y="1396806"/>
                </a:lnTo>
                <a:lnTo>
                  <a:pt x="0" y="1396806"/>
                </a:lnTo>
                <a:lnTo>
                  <a:pt x="0" y="0"/>
                </a:lnTo>
                <a:close/>
              </a:path>
            </a:pathLst>
          </a:custGeom>
          <a:blipFill>
            <a:blip r:embed="rId7"/>
            <a:stretch>
              <a:fillRect/>
            </a:stretch>
          </a:blipFill>
        </p:spPr>
      </p:sp>
      <p:sp>
        <p:nvSpPr>
          <p:cNvPr id="7" name="TextBox 7"/>
          <p:cNvSpPr txBox="1"/>
          <p:nvPr/>
        </p:nvSpPr>
        <p:spPr>
          <a:xfrm>
            <a:off x="466235" y="2159476"/>
            <a:ext cx="8626513" cy="1987136"/>
          </a:xfrm>
          <a:prstGeom prst="rect">
            <a:avLst/>
          </a:prstGeom>
        </p:spPr>
        <p:txBody>
          <a:bodyPr lIns="0" tIns="0" rIns="0" bIns="0" rtlCol="0" anchor="t">
            <a:spAutoFit/>
          </a:bodyPr>
          <a:lstStyle/>
          <a:p>
            <a:pPr>
              <a:lnSpc>
                <a:spcPts val="3868"/>
              </a:lnSpc>
            </a:pPr>
            <a:r>
              <a:rPr lang="en-US" sz="3223">
                <a:solidFill>
                  <a:srgbClr val="EDEDED"/>
                </a:solidFill>
                <a:latin typeface="Arial Bold"/>
              </a:rPr>
              <a:t>3. Values Standardization</a:t>
            </a:r>
          </a:p>
          <a:p>
            <a:pPr>
              <a:lnSpc>
                <a:spcPts val="3868"/>
              </a:lnSpc>
            </a:pPr>
            <a:endParaRPr lang="en-US" sz="3223">
              <a:solidFill>
                <a:srgbClr val="EDEDED"/>
              </a:solidFill>
              <a:latin typeface="Arial Bold"/>
            </a:endParaRPr>
          </a:p>
          <a:p>
            <a:pPr algn="l">
              <a:lnSpc>
                <a:spcPts val="3868"/>
              </a:lnSpc>
            </a:pPr>
            <a:r>
              <a:rPr lang="en-US" sz="3223">
                <a:solidFill>
                  <a:srgbClr val="EDEDED"/>
                </a:solidFill>
                <a:latin typeface="Arial Bold"/>
              </a:rPr>
              <a:t>Ex: </a:t>
            </a:r>
            <a:r>
              <a:rPr lang="en-US" sz="3223">
                <a:solidFill>
                  <a:srgbClr val="EDEDED"/>
                </a:solidFill>
                <a:latin typeface="Arial"/>
              </a:rPr>
              <a:t>In the gender column (F, Female, Femal) standardized to be (Female)</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sp>
        <p:nvSpPr>
          <p:cNvPr id="3" name="Freeform 3"/>
          <p:cNvSpPr/>
          <p:nvPr/>
        </p:nvSpPr>
        <p:spPr>
          <a:xfrm>
            <a:off x="5806353" y="7671"/>
            <a:ext cx="6675293" cy="1021029"/>
          </a:xfrm>
          <a:custGeom>
            <a:avLst/>
            <a:gdLst/>
            <a:ahLst/>
            <a:cxnLst/>
            <a:rect l="l" t="t" r="r" b="b"/>
            <a:pathLst>
              <a:path w="6675293" h="1021029">
                <a:moveTo>
                  <a:pt x="0" y="0"/>
                </a:moveTo>
                <a:lnTo>
                  <a:pt x="6675294" y="0"/>
                </a:lnTo>
                <a:lnTo>
                  <a:pt x="6675294" y="1021029"/>
                </a:lnTo>
                <a:lnTo>
                  <a:pt x="0" y="1021029"/>
                </a:lnTo>
                <a:lnTo>
                  <a:pt x="0" y="0"/>
                </a:lnTo>
                <a:close/>
              </a:path>
            </a:pathLst>
          </a:custGeom>
          <a:blipFill>
            <a:blip r:embed="rId3"/>
            <a:stretch>
              <a:fillRect l="-70736" t="-233141" r="-33953" b="-1005080"/>
            </a:stretch>
          </a:blipFill>
        </p:spPr>
      </p:sp>
      <p:sp>
        <p:nvSpPr>
          <p:cNvPr id="4" name="Freeform 4"/>
          <p:cNvSpPr/>
          <p:nvPr/>
        </p:nvSpPr>
        <p:spPr>
          <a:xfrm rot="8539850">
            <a:off x="7100495" y="3840942"/>
            <a:ext cx="807090" cy="769550"/>
          </a:xfrm>
          <a:custGeom>
            <a:avLst/>
            <a:gdLst/>
            <a:ahLst/>
            <a:cxnLst/>
            <a:rect l="l" t="t" r="r" b="b"/>
            <a:pathLst>
              <a:path w="807090" h="769550">
                <a:moveTo>
                  <a:pt x="0" y="0"/>
                </a:moveTo>
                <a:lnTo>
                  <a:pt x="807090" y="0"/>
                </a:lnTo>
                <a:lnTo>
                  <a:pt x="807090" y="769550"/>
                </a:lnTo>
                <a:lnTo>
                  <a:pt x="0" y="76955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a:off x="8266792" y="7628085"/>
            <a:ext cx="7524068" cy="1630215"/>
          </a:xfrm>
          <a:custGeom>
            <a:avLst/>
            <a:gdLst/>
            <a:ahLst/>
            <a:cxnLst/>
            <a:rect l="l" t="t" r="r" b="b"/>
            <a:pathLst>
              <a:path w="7524068" h="1630215">
                <a:moveTo>
                  <a:pt x="0" y="0"/>
                </a:moveTo>
                <a:lnTo>
                  <a:pt x="7524068" y="0"/>
                </a:lnTo>
                <a:lnTo>
                  <a:pt x="7524068" y="1630215"/>
                </a:lnTo>
                <a:lnTo>
                  <a:pt x="0" y="1630215"/>
                </a:lnTo>
                <a:lnTo>
                  <a:pt x="0" y="0"/>
                </a:lnTo>
                <a:close/>
              </a:path>
            </a:pathLst>
          </a:custGeom>
          <a:blipFill>
            <a:blip r:embed="rId6"/>
            <a:stretch>
              <a:fillRect/>
            </a:stretch>
          </a:blipFill>
        </p:spPr>
      </p:sp>
      <p:sp>
        <p:nvSpPr>
          <p:cNvPr id="6" name="Freeform 6"/>
          <p:cNvSpPr/>
          <p:nvPr/>
        </p:nvSpPr>
        <p:spPr>
          <a:xfrm>
            <a:off x="1108094" y="4776893"/>
            <a:ext cx="5631832" cy="3196152"/>
          </a:xfrm>
          <a:custGeom>
            <a:avLst/>
            <a:gdLst/>
            <a:ahLst/>
            <a:cxnLst/>
            <a:rect l="l" t="t" r="r" b="b"/>
            <a:pathLst>
              <a:path w="5631832" h="3196152">
                <a:moveTo>
                  <a:pt x="0" y="0"/>
                </a:moveTo>
                <a:lnTo>
                  <a:pt x="5631832" y="0"/>
                </a:lnTo>
                <a:lnTo>
                  <a:pt x="5631832" y="3196153"/>
                </a:lnTo>
                <a:lnTo>
                  <a:pt x="0" y="3196153"/>
                </a:lnTo>
                <a:lnTo>
                  <a:pt x="0" y="0"/>
                </a:lnTo>
                <a:close/>
              </a:path>
            </a:pathLst>
          </a:custGeom>
          <a:blipFill>
            <a:blip r:embed="rId7"/>
            <a:stretch>
              <a:fillRect l="-234" r="-234"/>
            </a:stretch>
          </a:blipFill>
        </p:spPr>
      </p:sp>
      <p:sp>
        <p:nvSpPr>
          <p:cNvPr id="7" name="Freeform 7"/>
          <p:cNvSpPr/>
          <p:nvPr/>
        </p:nvSpPr>
        <p:spPr>
          <a:xfrm>
            <a:off x="8266792" y="2169879"/>
            <a:ext cx="9134044" cy="3228528"/>
          </a:xfrm>
          <a:custGeom>
            <a:avLst/>
            <a:gdLst/>
            <a:ahLst/>
            <a:cxnLst/>
            <a:rect l="l" t="t" r="r" b="b"/>
            <a:pathLst>
              <a:path w="9134044" h="3228528">
                <a:moveTo>
                  <a:pt x="0" y="0"/>
                </a:moveTo>
                <a:lnTo>
                  <a:pt x="9134044" y="0"/>
                </a:lnTo>
                <a:lnTo>
                  <a:pt x="9134044" y="3228528"/>
                </a:lnTo>
                <a:lnTo>
                  <a:pt x="0" y="3228528"/>
                </a:lnTo>
                <a:lnTo>
                  <a:pt x="0" y="0"/>
                </a:lnTo>
                <a:close/>
              </a:path>
            </a:pathLst>
          </a:custGeom>
          <a:blipFill>
            <a:blip r:embed="rId8"/>
            <a:stretch>
              <a:fillRect/>
            </a:stretch>
          </a:blipFill>
        </p:spPr>
      </p:sp>
      <p:sp>
        <p:nvSpPr>
          <p:cNvPr id="8" name="TextBox 8"/>
          <p:cNvSpPr txBox="1"/>
          <p:nvPr/>
        </p:nvSpPr>
        <p:spPr>
          <a:xfrm>
            <a:off x="344080" y="1381829"/>
            <a:ext cx="10316336" cy="2548122"/>
          </a:xfrm>
          <a:prstGeom prst="rect">
            <a:avLst/>
          </a:prstGeom>
        </p:spPr>
        <p:txBody>
          <a:bodyPr lIns="0" tIns="0" rIns="0" bIns="0" rtlCol="0" anchor="t">
            <a:spAutoFit/>
          </a:bodyPr>
          <a:lstStyle/>
          <a:p>
            <a:pPr>
              <a:lnSpc>
                <a:spcPts val="3992"/>
              </a:lnSpc>
            </a:pPr>
            <a:r>
              <a:rPr lang="en-US" sz="2609">
                <a:solidFill>
                  <a:srgbClr val="EDEDED"/>
                </a:solidFill>
                <a:latin typeface="Arial Bold"/>
              </a:rPr>
              <a:t>4. Handling Missing Values Using KNN Imputer Algorithm</a:t>
            </a:r>
          </a:p>
          <a:p>
            <a:pPr>
              <a:lnSpc>
                <a:spcPts val="3992"/>
              </a:lnSpc>
            </a:pPr>
            <a:r>
              <a:rPr lang="en-US" sz="2609">
                <a:solidFill>
                  <a:srgbClr val="EDEDED"/>
                </a:solidFill>
                <a:latin typeface="Arial"/>
              </a:rPr>
              <a:t>A) Encode the values.</a:t>
            </a:r>
          </a:p>
          <a:p>
            <a:pPr>
              <a:lnSpc>
                <a:spcPts val="3992"/>
              </a:lnSpc>
            </a:pPr>
            <a:r>
              <a:rPr lang="en-US" sz="2609">
                <a:solidFill>
                  <a:srgbClr val="EDEDED"/>
                </a:solidFill>
                <a:latin typeface="Arial"/>
              </a:rPr>
              <a:t>B) Use The KNN Imputer Algorithm to</a:t>
            </a:r>
          </a:p>
          <a:p>
            <a:pPr>
              <a:lnSpc>
                <a:spcPts val="3992"/>
              </a:lnSpc>
            </a:pPr>
            <a:r>
              <a:rPr lang="en-US" sz="2609">
                <a:solidFill>
                  <a:srgbClr val="EDEDED"/>
                </a:solidFill>
                <a:latin typeface="Arial"/>
              </a:rPr>
              <a:t>     impute the missing values.</a:t>
            </a:r>
          </a:p>
          <a:p>
            <a:pPr>
              <a:lnSpc>
                <a:spcPts val="3992"/>
              </a:lnSpc>
            </a:pPr>
            <a:r>
              <a:rPr lang="en-US" sz="2609">
                <a:solidFill>
                  <a:srgbClr val="EDEDED"/>
                </a:solidFill>
                <a:latin typeface="Arial"/>
              </a:rPr>
              <a:t>C) Decode the values.</a:t>
            </a:r>
          </a:p>
        </p:txBody>
      </p:sp>
      <p:sp>
        <p:nvSpPr>
          <p:cNvPr id="9" name="Freeform 9"/>
          <p:cNvSpPr/>
          <p:nvPr/>
        </p:nvSpPr>
        <p:spPr>
          <a:xfrm rot="1927557">
            <a:off x="7108687" y="7453269"/>
            <a:ext cx="807090" cy="769550"/>
          </a:xfrm>
          <a:custGeom>
            <a:avLst/>
            <a:gdLst/>
            <a:ahLst/>
            <a:cxnLst/>
            <a:rect l="l" t="t" r="r" b="b"/>
            <a:pathLst>
              <a:path w="807090" h="769550">
                <a:moveTo>
                  <a:pt x="0" y="0"/>
                </a:moveTo>
                <a:lnTo>
                  <a:pt x="807090" y="0"/>
                </a:lnTo>
                <a:lnTo>
                  <a:pt x="807090" y="769550"/>
                </a:lnTo>
                <a:lnTo>
                  <a:pt x="0" y="76955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TextBox 10"/>
          <p:cNvSpPr txBox="1"/>
          <p:nvPr/>
        </p:nvSpPr>
        <p:spPr>
          <a:xfrm>
            <a:off x="12229847" y="5535069"/>
            <a:ext cx="442963" cy="346249"/>
          </a:xfrm>
          <a:prstGeom prst="rect">
            <a:avLst/>
          </a:prstGeom>
        </p:spPr>
        <p:txBody>
          <a:bodyPr wrap="square" lIns="0" tIns="0" rIns="0" bIns="0" rtlCol="0" anchor="t">
            <a:spAutoFit/>
          </a:bodyPr>
          <a:lstStyle/>
          <a:p>
            <a:pPr algn="ctr">
              <a:lnSpc>
                <a:spcPts val="2730"/>
              </a:lnSpc>
              <a:spcBef>
                <a:spcPct val="0"/>
              </a:spcBef>
            </a:pPr>
            <a:r>
              <a:rPr lang="en-US" sz="2275" dirty="0">
                <a:solidFill>
                  <a:srgbClr val="EDEDED"/>
                </a:solidFill>
                <a:latin typeface="Arial Bold"/>
              </a:rPr>
              <a:t>(A)</a:t>
            </a:r>
          </a:p>
        </p:txBody>
      </p:sp>
      <p:sp>
        <p:nvSpPr>
          <p:cNvPr id="11" name="TextBox 11"/>
          <p:cNvSpPr txBox="1"/>
          <p:nvPr/>
        </p:nvSpPr>
        <p:spPr>
          <a:xfrm>
            <a:off x="11828280" y="9351332"/>
            <a:ext cx="516120" cy="346249"/>
          </a:xfrm>
          <a:prstGeom prst="rect">
            <a:avLst/>
          </a:prstGeom>
        </p:spPr>
        <p:txBody>
          <a:bodyPr wrap="square" lIns="0" tIns="0" rIns="0" bIns="0" rtlCol="0" anchor="t">
            <a:spAutoFit/>
          </a:bodyPr>
          <a:lstStyle/>
          <a:p>
            <a:pPr algn="ctr">
              <a:lnSpc>
                <a:spcPts val="2730"/>
              </a:lnSpc>
              <a:spcBef>
                <a:spcPct val="0"/>
              </a:spcBef>
            </a:pPr>
            <a:r>
              <a:rPr lang="en-US" sz="2275" dirty="0">
                <a:solidFill>
                  <a:srgbClr val="EDEDED"/>
                </a:solidFill>
                <a:latin typeface="Arial Bold"/>
              </a:rPr>
              <a:t>(C)</a:t>
            </a:r>
          </a:p>
        </p:txBody>
      </p:sp>
      <p:sp>
        <p:nvSpPr>
          <p:cNvPr id="12" name="TextBox 12"/>
          <p:cNvSpPr txBox="1"/>
          <p:nvPr/>
        </p:nvSpPr>
        <p:spPr>
          <a:xfrm>
            <a:off x="3723464" y="7987976"/>
            <a:ext cx="467536" cy="346249"/>
          </a:xfrm>
          <a:prstGeom prst="rect">
            <a:avLst/>
          </a:prstGeom>
        </p:spPr>
        <p:txBody>
          <a:bodyPr wrap="square" lIns="0" tIns="0" rIns="0" bIns="0" rtlCol="0" anchor="t">
            <a:spAutoFit/>
          </a:bodyPr>
          <a:lstStyle/>
          <a:p>
            <a:pPr algn="ctr">
              <a:lnSpc>
                <a:spcPts val="2730"/>
              </a:lnSpc>
              <a:spcBef>
                <a:spcPct val="0"/>
              </a:spcBef>
            </a:pPr>
            <a:r>
              <a:rPr lang="en-US" sz="2275" dirty="0">
                <a:solidFill>
                  <a:srgbClr val="EDEDED"/>
                </a:solidFill>
                <a:latin typeface="Arial Bold"/>
              </a:rPr>
              <a:t>(B)</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sp>
        <p:nvSpPr>
          <p:cNvPr id="3" name="Freeform 3"/>
          <p:cNvSpPr/>
          <p:nvPr/>
        </p:nvSpPr>
        <p:spPr>
          <a:xfrm>
            <a:off x="5094618" y="0"/>
            <a:ext cx="8098764" cy="931789"/>
          </a:xfrm>
          <a:custGeom>
            <a:avLst/>
            <a:gdLst/>
            <a:ahLst/>
            <a:cxnLst/>
            <a:rect l="l" t="t" r="r" b="b"/>
            <a:pathLst>
              <a:path w="8098764" h="931789">
                <a:moveTo>
                  <a:pt x="0" y="0"/>
                </a:moveTo>
                <a:lnTo>
                  <a:pt x="8098764" y="0"/>
                </a:lnTo>
                <a:lnTo>
                  <a:pt x="8098764" y="931789"/>
                </a:lnTo>
                <a:lnTo>
                  <a:pt x="0" y="931789"/>
                </a:lnTo>
                <a:lnTo>
                  <a:pt x="0" y="0"/>
                </a:lnTo>
                <a:close/>
              </a:path>
            </a:pathLst>
          </a:custGeom>
          <a:blipFill>
            <a:blip r:embed="rId3"/>
            <a:stretch>
              <a:fillRect l="-27332" t="-243817" r="-28771" b="-1012979"/>
            </a:stretch>
          </a:blipFill>
        </p:spPr>
      </p:sp>
      <p:sp>
        <p:nvSpPr>
          <p:cNvPr id="4" name="Freeform 4"/>
          <p:cNvSpPr/>
          <p:nvPr/>
        </p:nvSpPr>
        <p:spPr>
          <a:xfrm>
            <a:off x="466235" y="3219249"/>
            <a:ext cx="9459056" cy="1754992"/>
          </a:xfrm>
          <a:custGeom>
            <a:avLst/>
            <a:gdLst/>
            <a:ahLst/>
            <a:cxnLst/>
            <a:rect l="l" t="t" r="r" b="b"/>
            <a:pathLst>
              <a:path w="9459056" h="1754992">
                <a:moveTo>
                  <a:pt x="0" y="0"/>
                </a:moveTo>
                <a:lnTo>
                  <a:pt x="9459056" y="0"/>
                </a:lnTo>
                <a:lnTo>
                  <a:pt x="9459056" y="1754992"/>
                </a:lnTo>
                <a:lnTo>
                  <a:pt x="0" y="1754992"/>
                </a:lnTo>
                <a:lnTo>
                  <a:pt x="0" y="0"/>
                </a:lnTo>
                <a:close/>
              </a:path>
            </a:pathLst>
          </a:custGeom>
          <a:blipFill>
            <a:blip r:embed="rId4"/>
            <a:stretch>
              <a:fillRect t="-1095" b="-1095"/>
            </a:stretch>
          </a:blipFill>
        </p:spPr>
      </p:sp>
      <p:sp>
        <p:nvSpPr>
          <p:cNvPr id="5" name="Freeform 5"/>
          <p:cNvSpPr/>
          <p:nvPr/>
        </p:nvSpPr>
        <p:spPr>
          <a:xfrm>
            <a:off x="314459" y="7397269"/>
            <a:ext cx="9610832" cy="1003196"/>
          </a:xfrm>
          <a:custGeom>
            <a:avLst/>
            <a:gdLst/>
            <a:ahLst/>
            <a:cxnLst/>
            <a:rect l="l" t="t" r="r" b="b"/>
            <a:pathLst>
              <a:path w="9610832" h="1003196">
                <a:moveTo>
                  <a:pt x="0" y="0"/>
                </a:moveTo>
                <a:lnTo>
                  <a:pt x="9610832" y="0"/>
                </a:lnTo>
                <a:lnTo>
                  <a:pt x="9610832" y="1003196"/>
                </a:lnTo>
                <a:lnTo>
                  <a:pt x="0" y="1003196"/>
                </a:lnTo>
                <a:lnTo>
                  <a:pt x="0" y="0"/>
                </a:lnTo>
                <a:close/>
              </a:path>
            </a:pathLst>
          </a:custGeom>
          <a:blipFill>
            <a:blip r:embed="rId5"/>
            <a:stretch>
              <a:fillRect t="-10087" b="-10087"/>
            </a:stretch>
          </a:blipFill>
        </p:spPr>
      </p:sp>
      <p:sp>
        <p:nvSpPr>
          <p:cNvPr id="6" name="Freeform 6"/>
          <p:cNvSpPr/>
          <p:nvPr/>
        </p:nvSpPr>
        <p:spPr>
          <a:xfrm>
            <a:off x="11241179" y="3355557"/>
            <a:ext cx="6472190" cy="5295428"/>
          </a:xfrm>
          <a:custGeom>
            <a:avLst/>
            <a:gdLst/>
            <a:ahLst/>
            <a:cxnLst/>
            <a:rect l="l" t="t" r="r" b="b"/>
            <a:pathLst>
              <a:path w="6472190" h="5295428">
                <a:moveTo>
                  <a:pt x="0" y="0"/>
                </a:moveTo>
                <a:lnTo>
                  <a:pt x="6472189" y="0"/>
                </a:lnTo>
                <a:lnTo>
                  <a:pt x="6472189" y="5295428"/>
                </a:lnTo>
                <a:lnTo>
                  <a:pt x="0" y="5295428"/>
                </a:lnTo>
                <a:lnTo>
                  <a:pt x="0" y="0"/>
                </a:lnTo>
                <a:close/>
              </a:path>
            </a:pathLst>
          </a:custGeom>
          <a:blipFill>
            <a:blip r:embed="rId6"/>
            <a:stretch>
              <a:fillRect/>
            </a:stretch>
          </a:blipFill>
        </p:spPr>
      </p:sp>
      <p:sp>
        <p:nvSpPr>
          <p:cNvPr id="7" name="TextBox 7"/>
          <p:cNvSpPr txBox="1"/>
          <p:nvPr/>
        </p:nvSpPr>
        <p:spPr>
          <a:xfrm>
            <a:off x="466235" y="2159476"/>
            <a:ext cx="4696471" cy="546790"/>
          </a:xfrm>
          <a:prstGeom prst="rect">
            <a:avLst/>
          </a:prstGeom>
        </p:spPr>
        <p:txBody>
          <a:bodyPr lIns="0" tIns="0" rIns="0" bIns="0" rtlCol="0" anchor="t">
            <a:spAutoFit/>
          </a:bodyPr>
          <a:lstStyle/>
          <a:p>
            <a:pPr algn="l">
              <a:lnSpc>
                <a:spcPts val="3868"/>
              </a:lnSpc>
            </a:pPr>
            <a:r>
              <a:rPr lang="en-US" sz="3223">
                <a:solidFill>
                  <a:srgbClr val="EDEDED"/>
                </a:solidFill>
                <a:latin typeface="Arial Bold"/>
              </a:rPr>
              <a:t>1. Creating Age Feature</a:t>
            </a:r>
          </a:p>
        </p:txBody>
      </p:sp>
      <p:sp>
        <p:nvSpPr>
          <p:cNvPr id="8" name="TextBox 8"/>
          <p:cNvSpPr txBox="1"/>
          <p:nvPr/>
        </p:nvSpPr>
        <p:spPr>
          <a:xfrm>
            <a:off x="466235" y="5563273"/>
            <a:ext cx="4628383" cy="1026905"/>
          </a:xfrm>
          <a:prstGeom prst="rect">
            <a:avLst/>
          </a:prstGeom>
        </p:spPr>
        <p:txBody>
          <a:bodyPr wrap="square" lIns="0" tIns="0" rIns="0" bIns="0" rtlCol="0" anchor="t">
            <a:spAutoFit/>
          </a:bodyPr>
          <a:lstStyle/>
          <a:p>
            <a:pPr>
              <a:lnSpc>
                <a:spcPts val="3868"/>
              </a:lnSpc>
            </a:pPr>
            <a:r>
              <a:rPr lang="en-US" sz="3223" dirty="0">
                <a:solidFill>
                  <a:srgbClr val="EDEDED"/>
                </a:solidFill>
                <a:latin typeface="Arial Bold"/>
              </a:rPr>
              <a:t>2. Creating Age Groups </a:t>
            </a:r>
          </a:p>
          <a:p>
            <a:pPr algn="l">
              <a:lnSpc>
                <a:spcPts val="3868"/>
              </a:lnSpc>
            </a:pPr>
            <a:r>
              <a:rPr lang="en-US" sz="3223" dirty="0">
                <a:solidFill>
                  <a:srgbClr val="EDEDED"/>
                </a:solidFill>
                <a:latin typeface="Arial Bold"/>
              </a:rPr>
              <a:t>    Feature</a:t>
            </a:r>
          </a:p>
        </p:txBody>
      </p:sp>
      <p:sp>
        <p:nvSpPr>
          <p:cNvPr id="9" name="TextBox 9"/>
          <p:cNvSpPr txBox="1"/>
          <p:nvPr/>
        </p:nvSpPr>
        <p:spPr>
          <a:xfrm>
            <a:off x="13526904" y="2684287"/>
            <a:ext cx="1484496" cy="474489"/>
          </a:xfrm>
          <a:prstGeom prst="rect">
            <a:avLst/>
          </a:prstGeom>
        </p:spPr>
        <p:txBody>
          <a:bodyPr wrap="square" lIns="0" tIns="0" rIns="0" bIns="0" rtlCol="0" anchor="t">
            <a:spAutoFit/>
          </a:bodyPr>
          <a:lstStyle/>
          <a:p>
            <a:pPr algn="ctr">
              <a:lnSpc>
                <a:spcPts val="3728"/>
              </a:lnSpc>
              <a:spcBef>
                <a:spcPct val="0"/>
              </a:spcBef>
            </a:pPr>
            <a:r>
              <a:rPr lang="en-US" sz="3107" dirty="0">
                <a:solidFill>
                  <a:srgbClr val="EDEDED"/>
                </a:solidFill>
                <a:latin typeface="Arial Bold"/>
              </a:rPr>
              <a:t>Results</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sp>
        <p:nvSpPr>
          <p:cNvPr id="3" name="Freeform 3"/>
          <p:cNvSpPr/>
          <p:nvPr/>
        </p:nvSpPr>
        <p:spPr>
          <a:xfrm>
            <a:off x="5094618" y="0"/>
            <a:ext cx="8098764" cy="931789"/>
          </a:xfrm>
          <a:custGeom>
            <a:avLst/>
            <a:gdLst/>
            <a:ahLst/>
            <a:cxnLst/>
            <a:rect l="l" t="t" r="r" b="b"/>
            <a:pathLst>
              <a:path w="8098764" h="931789">
                <a:moveTo>
                  <a:pt x="0" y="0"/>
                </a:moveTo>
                <a:lnTo>
                  <a:pt x="8098764" y="0"/>
                </a:lnTo>
                <a:lnTo>
                  <a:pt x="8098764" y="931789"/>
                </a:lnTo>
                <a:lnTo>
                  <a:pt x="0" y="931789"/>
                </a:lnTo>
                <a:lnTo>
                  <a:pt x="0" y="0"/>
                </a:lnTo>
                <a:close/>
              </a:path>
            </a:pathLst>
          </a:custGeom>
          <a:blipFill>
            <a:blip r:embed="rId3"/>
            <a:stretch>
              <a:fillRect l="-27332" t="-243817" r="-28771" b="-1012979"/>
            </a:stretch>
          </a:blipFill>
        </p:spPr>
      </p:sp>
      <p:sp>
        <p:nvSpPr>
          <p:cNvPr id="4" name="Freeform 4"/>
          <p:cNvSpPr/>
          <p:nvPr/>
        </p:nvSpPr>
        <p:spPr>
          <a:xfrm>
            <a:off x="450577" y="6131073"/>
            <a:ext cx="8882836" cy="1670277"/>
          </a:xfrm>
          <a:custGeom>
            <a:avLst/>
            <a:gdLst/>
            <a:ahLst/>
            <a:cxnLst/>
            <a:rect l="l" t="t" r="r" b="b"/>
            <a:pathLst>
              <a:path w="8882836" h="1670277">
                <a:moveTo>
                  <a:pt x="0" y="0"/>
                </a:moveTo>
                <a:lnTo>
                  <a:pt x="8882836" y="0"/>
                </a:lnTo>
                <a:lnTo>
                  <a:pt x="8882836" y="1670277"/>
                </a:lnTo>
                <a:lnTo>
                  <a:pt x="0" y="1670277"/>
                </a:lnTo>
                <a:lnTo>
                  <a:pt x="0" y="0"/>
                </a:lnTo>
                <a:close/>
              </a:path>
            </a:pathLst>
          </a:custGeom>
          <a:blipFill>
            <a:blip r:embed="rId4"/>
            <a:stretch>
              <a:fillRect/>
            </a:stretch>
          </a:blipFill>
        </p:spPr>
      </p:sp>
      <p:sp>
        <p:nvSpPr>
          <p:cNvPr id="5" name="Freeform 5"/>
          <p:cNvSpPr/>
          <p:nvPr/>
        </p:nvSpPr>
        <p:spPr>
          <a:xfrm>
            <a:off x="450577" y="2885848"/>
            <a:ext cx="8882836" cy="1071894"/>
          </a:xfrm>
          <a:custGeom>
            <a:avLst/>
            <a:gdLst/>
            <a:ahLst/>
            <a:cxnLst/>
            <a:rect l="l" t="t" r="r" b="b"/>
            <a:pathLst>
              <a:path w="8882836" h="1071894">
                <a:moveTo>
                  <a:pt x="0" y="0"/>
                </a:moveTo>
                <a:lnTo>
                  <a:pt x="8882836" y="0"/>
                </a:lnTo>
                <a:lnTo>
                  <a:pt x="8882836" y="1071894"/>
                </a:lnTo>
                <a:lnTo>
                  <a:pt x="0" y="1071894"/>
                </a:lnTo>
                <a:lnTo>
                  <a:pt x="0" y="0"/>
                </a:lnTo>
                <a:close/>
              </a:path>
            </a:pathLst>
          </a:custGeom>
          <a:blipFill>
            <a:blip r:embed="rId5"/>
            <a:stretch>
              <a:fillRect r="-599"/>
            </a:stretch>
          </a:blipFill>
        </p:spPr>
      </p:sp>
      <p:sp>
        <p:nvSpPr>
          <p:cNvPr id="6" name="Freeform 6"/>
          <p:cNvSpPr/>
          <p:nvPr/>
        </p:nvSpPr>
        <p:spPr>
          <a:xfrm>
            <a:off x="9823851" y="2508601"/>
            <a:ext cx="8152861" cy="5613628"/>
          </a:xfrm>
          <a:custGeom>
            <a:avLst/>
            <a:gdLst/>
            <a:ahLst/>
            <a:cxnLst/>
            <a:rect l="l" t="t" r="r" b="b"/>
            <a:pathLst>
              <a:path w="8152861" h="5613628">
                <a:moveTo>
                  <a:pt x="0" y="0"/>
                </a:moveTo>
                <a:lnTo>
                  <a:pt x="8152862" y="0"/>
                </a:lnTo>
                <a:lnTo>
                  <a:pt x="8152862" y="5613628"/>
                </a:lnTo>
                <a:lnTo>
                  <a:pt x="0" y="5613628"/>
                </a:lnTo>
                <a:lnTo>
                  <a:pt x="0" y="0"/>
                </a:lnTo>
                <a:close/>
              </a:path>
            </a:pathLst>
          </a:custGeom>
          <a:blipFill>
            <a:blip r:embed="rId6"/>
            <a:stretch>
              <a:fillRect r="-5618"/>
            </a:stretch>
          </a:blipFill>
        </p:spPr>
      </p:sp>
      <p:sp>
        <p:nvSpPr>
          <p:cNvPr id="7" name="TextBox 7"/>
          <p:cNvSpPr txBox="1"/>
          <p:nvPr/>
        </p:nvSpPr>
        <p:spPr>
          <a:xfrm>
            <a:off x="450577" y="1990946"/>
            <a:ext cx="4729528" cy="546790"/>
          </a:xfrm>
          <a:prstGeom prst="rect">
            <a:avLst/>
          </a:prstGeom>
        </p:spPr>
        <p:txBody>
          <a:bodyPr lIns="0" tIns="0" rIns="0" bIns="0" rtlCol="0" anchor="t">
            <a:spAutoFit/>
          </a:bodyPr>
          <a:lstStyle/>
          <a:p>
            <a:pPr algn="l">
              <a:lnSpc>
                <a:spcPts val="3868"/>
              </a:lnSpc>
            </a:pPr>
            <a:r>
              <a:rPr lang="en-US" sz="3223">
                <a:solidFill>
                  <a:srgbClr val="EDEDED"/>
                </a:solidFill>
                <a:latin typeface="Arial Bold"/>
              </a:rPr>
              <a:t>3. Calculate RFM Values</a:t>
            </a:r>
          </a:p>
        </p:txBody>
      </p:sp>
      <p:sp>
        <p:nvSpPr>
          <p:cNvPr id="8" name="TextBox 8"/>
          <p:cNvSpPr txBox="1"/>
          <p:nvPr/>
        </p:nvSpPr>
        <p:spPr>
          <a:xfrm>
            <a:off x="450577" y="5076825"/>
            <a:ext cx="4696471" cy="546790"/>
          </a:xfrm>
          <a:prstGeom prst="rect">
            <a:avLst/>
          </a:prstGeom>
        </p:spPr>
        <p:txBody>
          <a:bodyPr lIns="0" tIns="0" rIns="0" bIns="0" rtlCol="0" anchor="t">
            <a:spAutoFit/>
          </a:bodyPr>
          <a:lstStyle/>
          <a:p>
            <a:pPr algn="l">
              <a:lnSpc>
                <a:spcPts val="3868"/>
              </a:lnSpc>
            </a:pPr>
            <a:r>
              <a:rPr lang="en-US" sz="3223">
                <a:solidFill>
                  <a:srgbClr val="EDEDED"/>
                </a:solidFill>
                <a:latin typeface="Arial Bold"/>
              </a:rPr>
              <a:t>4. Creating RFM Scores</a:t>
            </a:r>
          </a:p>
        </p:txBody>
      </p:sp>
      <p:sp>
        <p:nvSpPr>
          <p:cNvPr id="9" name="TextBox 9"/>
          <p:cNvSpPr txBox="1"/>
          <p:nvPr/>
        </p:nvSpPr>
        <p:spPr>
          <a:xfrm>
            <a:off x="13170166" y="1762716"/>
            <a:ext cx="1460233" cy="474489"/>
          </a:xfrm>
          <a:prstGeom prst="rect">
            <a:avLst/>
          </a:prstGeom>
        </p:spPr>
        <p:txBody>
          <a:bodyPr wrap="square" lIns="0" tIns="0" rIns="0" bIns="0" rtlCol="0" anchor="t">
            <a:spAutoFit/>
          </a:bodyPr>
          <a:lstStyle/>
          <a:p>
            <a:pPr algn="ctr">
              <a:lnSpc>
                <a:spcPts val="3728"/>
              </a:lnSpc>
              <a:spcBef>
                <a:spcPct val="0"/>
              </a:spcBef>
            </a:pPr>
            <a:r>
              <a:rPr lang="en-US" sz="3107" dirty="0">
                <a:solidFill>
                  <a:srgbClr val="EDEDED"/>
                </a:solidFill>
                <a:latin typeface="Arial Bold"/>
              </a:rPr>
              <a:t>Results</a:t>
            </a:r>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l="-8" r="-8"/>
          </a:stretch>
        </a:blipFill>
      </a:spPr>
      <a:bodyPr/>
      <a:lstStyle/>
    </a:spDef>
  </a:objectDefaults>
  <a:extraClrSchemeLst/>
</a:theme>
</file>

<file path=docProps/app.xml><?xml version="1.0" encoding="utf-8"?>
<Properties xmlns="http://schemas.openxmlformats.org/officeDocument/2006/extended-properties" xmlns:vt="http://schemas.openxmlformats.org/officeDocument/2006/docPropsVTypes">
  <TotalTime>799</TotalTime>
  <Words>552</Words>
  <Application>Microsoft Office PowerPoint</Application>
  <PresentationFormat>Custom</PresentationFormat>
  <Paragraphs>86</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Open Sans Light</vt:lpstr>
      <vt:lpstr>Arimo</vt:lpstr>
      <vt:lpstr>Arial</vt:lpstr>
      <vt:lpstr>Open Sans</vt:lpstr>
      <vt:lpstr>Arial Bold</vt:lpstr>
      <vt:lpstr>Arial Black</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Task 2 Presentation</dc:title>
  <cp:lastModifiedBy>Islam</cp:lastModifiedBy>
  <cp:revision>35</cp:revision>
  <dcterms:created xsi:type="dcterms:W3CDTF">2006-08-16T00:00:00Z</dcterms:created>
  <dcterms:modified xsi:type="dcterms:W3CDTF">2023-12-02T20:12:11Z</dcterms:modified>
  <dc:identifier>DAFyYo7gKbk</dc:identifier>
</cp:coreProperties>
</file>