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3"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9815-C29A-4FF8-A349-2182547A9F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25C2EE-9DAE-4310-882F-122A2D631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F53D7-302E-4ACD-8942-37464D797880}"/>
              </a:ext>
            </a:extLst>
          </p:cNvPr>
          <p:cNvSpPr>
            <a:spLocks noGrp="1"/>
          </p:cNvSpPr>
          <p:nvPr>
            <p:ph type="dt" sz="half" idx="10"/>
          </p:nvPr>
        </p:nvSpPr>
        <p:spPr/>
        <p:txBody>
          <a:bodyPr/>
          <a:lstStyle/>
          <a:p>
            <a:fld id="{4088B3A1-5B4F-4CEF-A013-783F4F25257A}" type="datetimeFigureOut">
              <a:rPr lang="en-US" smtClean="0"/>
              <a:t>1/15/2022</a:t>
            </a:fld>
            <a:endParaRPr lang="en-US"/>
          </a:p>
        </p:txBody>
      </p:sp>
      <p:sp>
        <p:nvSpPr>
          <p:cNvPr id="5" name="Footer Placeholder 4">
            <a:extLst>
              <a:ext uri="{FF2B5EF4-FFF2-40B4-BE49-F238E27FC236}">
                <a16:creationId xmlns:a16="http://schemas.microsoft.com/office/drawing/2014/main" id="{837BF1D6-6C1C-46FD-93A2-328E5F184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7F9C9-6BD8-43F3-962B-61A1EC3EB0BE}"/>
              </a:ext>
            </a:extLst>
          </p:cNvPr>
          <p:cNvSpPr>
            <a:spLocks noGrp="1"/>
          </p:cNvSpPr>
          <p:nvPr>
            <p:ph type="sldNum" sz="quarter" idx="12"/>
          </p:nvPr>
        </p:nvSpPr>
        <p:spPr/>
        <p:txBody>
          <a:bodyPr/>
          <a:lstStyle/>
          <a:p>
            <a:fld id="{7216E60F-2E1C-4C55-9E74-64BC408E4C27}" type="slidenum">
              <a:rPr lang="en-US" smtClean="0"/>
              <a:t>‹#›</a:t>
            </a:fld>
            <a:endParaRPr lang="en-US"/>
          </a:p>
        </p:txBody>
      </p:sp>
    </p:spTree>
    <p:extLst>
      <p:ext uri="{BB962C8B-B14F-4D97-AF65-F5344CB8AC3E}">
        <p14:creationId xmlns:p14="http://schemas.microsoft.com/office/powerpoint/2010/main" val="2371704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6D1F-57FE-404E-AC93-B2D3AC3565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1F5F8B-5D72-47A6-9D78-D50D2A4B9E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5149D-8F62-4FA8-BDD1-D7A1D5BD207A}"/>
              </a:ext>
            </a:extLst>
          </p:cNvPr>
          <p:cNvSpPr>
            <a:spLocks noGrp="1"/>
          </p:cNvSpPr>
          <p:nvPr>
            <p:ph type="dt" sz="half" idx="10"/>
          </p:nvPr>
        </p:nvSpPr>
        <p:spPr/>
        <p:txBody>
          <a:bodyPr/>
          <a:lstStyle/>
          <a:p>
            <a:fld id="{4088B3A1-5B4F-4CEF-A013-783F4F25257A}" type="datetimeFigureOut">
              <a:rPr lang="en-US" smtClean="0"/>
              <a:t>1/15/2022</a:t>
            </a:fld>
            <a:endParaRPr lang="en-US"/>
          </a:p>
        </p:txBody>
      </p:sp>
      <p:sp>
        <p:nvSpPr>
          <p:cNvPr id="5" name="Footer Placeholder 4">
            <a:extLst>
              <a:ext uri="{FF2B5EF4-FFF2-40B4-BE49-F238E27FC236}">
                <a16:creationId xmlns:a16="http://schemas.microsoft.com/office/drawing/2014/main" id="{3EF39D0D-39A7-4950-8884-739D422BB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376AD-C1BF-4AE1-9842-0525C5B641EB}"/>
              </a:ext>
            </a:extLst>
          </p:cNvPr>
          <p:cNvSpPr>
            <a:spLocks noGrp="1"/>
          </p:cNvSpPr>
          <p:nvPr>
            <p:ph type="sldNum" sz="quarter" idx="12"/>
          </p:nvPr>
        </p:nvSpPr>
        <p:spPr/>
        <p:txBody>
          <a:bodyPr/>
          <a:lstStyle/>
          <a:p>
            <a:fld id="{7216E60F-2E1C-4C55-9E74-64BC408E4C27}" type="slidenum">
              <a:rPr lang="en-US" smtClean="0"/>
              <a:t>‹#›</a:t>
            </a:fld>
            <a:endParaRPr lang="en-US"/>
          </a:p>
        </p:txBody>
      </p:sp>
    </p:spTree>
    <p:extLst>
      <p:ext uri="{BB962C8B-B14F-4D97-AF65-F5344CB8AC3E}">
        <p14:creationId xmlns:p14="http://schemas.microsoft.com/office/powerpoint/2010/main" val="227978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07A174-57A4-4E11-87B3-3CF9EB8BD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9F08C7-ABE9-4DCE-A72B-EC9DB9C61A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8F31A-ECDE-4676-A65C-7807ADEB9759}"/>
              </a:ext>
            </a:extLst>
          </p:cNvPr>
          <p:cNvSpPr>
            <a:spLocks noGrp="1"/>
          </p:cNvSpPr>
          <p:nvPr>
            <p:ph type="dt" sz="half" idx="10"/>
          </p:nvPr>
        </p:nvSpPr>
        <p:spPr/>
        <p:txBody>
          <a:bodyPr/>
          <a:lstStyle/>
          <a:p>
            <a:fld id="{4088B3A1-5B4F-4CEF-A013-783F4F25257A}" type="datetimeFigureOut">
              <a:rPr lang="en-US" smtClean="0"/>
              <a:t>1/15/2022</a:t>
            </a:fld>
            <a:endParaRPr lang="en-US"/>
          </a:p>
        </p:txBody>
      </p:sp>
      <p:sp>
        <p:nvSpPr>
          <p:cNvPr id="5" name="Footer Placeholder 4">
            <a:extLst>
              <a:ext uri="{FF2B5EF4-FFF2-40B4-BE49-F238E27FC236}">
                <a16:creationId xmlns:a16="http://schemas.microsoft.com/office/drawing/2014/main" id="{0482014F-49D6-41A5-AE03-0AD79DAFE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E4B55-C84D-4363-9971-06E4680E44C0}"/>
              </a:ext>
            </a:extLst>
          </p:cNvPr>
          <p:cNvSpPr>
            <a:spLocks noGrp="1"/>
          </p:cNvSpPr>
          <p:nvPr>
            <p:ph type="sldNum" sz="quarter" idx="12"/>
          </p:nvPr>
        </p:nvSpPr>
        <p:spPr/>
        <p:txBody>
          <a:bodyPr/>
          <a:lstStyle/>
          <a:p>
            <a:fld id="{7216E60F-2E1C-4C55-9E74-64BC408E4C27}" type="slidenum">
              <a:rPr lang="en-US" smtClean="0"/>
              <a:t>‹#›</a:t>
            </a:fld>
            <a:endParaRPr lang="en-US"/>
          </a:p>
        </p:txBody>
      </p:sp>
    </p:spTree>
    <p:extLst>
      <p:ext uri="{BB962C8B-B14F-4D97-AF65-F5344CB8AC3E}">
        <p14:creationId xmlns:p14="http://schemas.microsoft.com/office/powerpoint/2010/main" val="409012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9BAA-3814-4B45-BEED-0D2A3F7F0D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7B8C0A-E3DF-4BCB-83D9-59667B449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94D65-9ECD-4C47-A35B-929CC1F9E78F}"/>
              </a:ext>
            </a:extLst>
          </p:cNvPr>
          <p:cNvSpPr>
            <a:spLocks noGrp="1"/>
          </p:cNvSpPr>
          <p:nvPr>
            <p:ph type="dt" sz="half" idx="10"/>
          </p:nvPr>
        </p:nvSpPr>
        <p:spPr/>
        <p:txBody>
          <a:bodyPr/>
          <a:lstStyle/>
          <a:p>
            <a:fld id="{4088B3A1-5B4F-4CEF-A013-783F4F25257A}" type="datetimeFigureOut">
              <a:rPr lang="en-US" smtClean="0"/>
              <a:t>1/15/2022</a:t>
            </a:fld>
            <a:endParaRPr lang="en-US"/>
          </a:p>
        </p:txBody>
      </p:sp>
      <p:sp>
        <p:nvSpPr>
          <p:cNvPr id="5" name="Footer Placeholder 4">
            <a:extLst>
              <a:ext uri="{FF2B5EF4-FFF2-40B4-BE49-F238E27FC236}">
                <a16:creationId xmlns:a16="http://schemas.microsoft.com/office/drawing/2014/main" id="{2F107C23-CD39-4B60-97E6-F236A7ABF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D3382-93FE-4AE9-B39B-C0A93645ABF0}"/>
              </a:ext>
            </a:extLst>
          </p:cNvPr>
          <p:cNvSpPr>
            <a:spLocks noGrp="1"/>
          </p:cNvSpPr>
          <p:nvPr>
            <p:ph type="sldNum" sz="quarter" idx="12"/>
          </p:nvPr>
        </p:nvSpPr>
        <p:spPr/>
        <p:txBody>
          <a:bodyPr/>
          <a:lstStyle/>
          <a:p>
            <a:fld id="{7216E60F-2E1C-4C55-9E74-64BC408E4C27}" type="slidenum">
              <a:rPr lang="en-US" smtClean="0"/>
              <a:t>‹#›</a:t>
            </a:fld>
            <a:endParaRPr lang="en-US"/>
          </a:p>
        </p:txBody>
      </p:sp>
    </p:spTree>
    <p:extLst>
      <p:ext uri="{BB962C8B-B14F-4D97-AF65-F5344CB8AC3E}">
        <p14:creationId xmlns:p14="http://schemas.microsoft.com/office/powerpoint/2010/main" val="71075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53B9-2E93-4CDA-AE51-BA5D4330BD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DACC6-C3B4-4D0B-B1DB-B97E35614D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2CACAF-9FD3-4461-9D8F-9817786AB6F9}"/>
              </a:ext>
            </a:extLst>
          </p:cNvPr>
          <p:cNvSpPr>
            <a:spLocks noGrp="1"/>
          </p:cNvSpPr>
          <p:nvPr>
            <p:ph type="dt" sz="half" idx="10"/>
          </p:nvPr>
        </p:nvSpPr>
        <p:spPr/>
        <p:txBody>
          <a:bodyPr/>
          <a:lstStyle/>
          <a:p>
            <a:fld id="{4088B3A1-5B4F-4CEF-A013-783F4F25257A}" type="datetimeFigureOut">
              <a:rPr lang="en-US" smtClean="0"/>
              <a:t>1/15/2022</a:t>
            </a:fld>
            <a:endParaRPr lang="en-US"/>
          </a:p>
        </p:txBody>
      </p:sp>
      <p:sp>
        <p:nvSpPr>
          <p:cNvPr id="5" name="Footer Placeholder 4">
            <a:extLst>
              <a:ext uri="{FF2B5EF4-FFF2-40B4-BE49-F238E27FC236}">
                <a16:creationId xmlns:a16="http://schemas.microsoft.com/office/drawing/2014/main" id="{209AAB09-1D15-4C82-8E3F-A98446DD6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10992-C316-42B3-B0D7-D881C5BF1580}"/>
              </a:ext>
            </a:extLst>
          </p:cNvPr>
          <p:cNvSpPr>
            <a:spLocks noGrp="1"/>
          </p:cNvSpPr>
          <p:nvPr>
            <p:ph type="sldNum" sz="quarter" idx="12"/>
          </p:nvPr>
        </p:nvSpPr>
        <p:spPr/>
        <p:txBody>
          <a:bodyPr/>
          <a:lstStyle/>
          <a:p>
            <a:fld id="{7216E60F-2E1C-4C55-9E74-64BC408E4C27}" type="slidenum">
              <a:rPr lang="en-US" smtClean="0"/>
              <a:t>‹#›</a:t>
            </a:fld>
            <a:endParaRPr lang="en-US"/>
          </a:p>
        </p:txBody>
      </p:sp>
    </p:spTree>
    <p:extLst>
      <p:ext uri="{BB962C8B-B14F-4D97-AF65-F5344CB8AC3E}">
        <p14:creationId xmlns:p14="http://schemas.microsoft.com/office/powerpoint/2010/main" val="133691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A017-FAF9-417A-A8BE-0D9CCA12B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F379AB-3F8C-4C5C-9146-CB70C12F7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935A2-864C-4172-B152-C4D4A78E39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C458EE-8EC0-4A73-AB48-6B497C8E1A93}"/>
              </a:ext>
            </a:extLst>
          </p:cNvPr>
          <p:cNvSpPr>
            <a:spLocks noGrp="1"/>
          </p:cNvSpPr>
          <p:nvPr>
            <p:ph type="dt" sz="half" idx="10"/>
          </p:nvPr>
        </p:nvSpPr>
        <p:spPr/>
        <p:txBody>
          <a:bodyPr/>
          <a:lstStyle/>
          <a:p>
            <a:fld id="{4088B3A1-5B4F-4CEF-A013-783F4F25257A}" type="datetimeFigureOut">
              <a:rPr lang="en-US" smtClean="0"/>
              <a:t>1/15/2022</a:t>
            </a:fld>
            <a:endParaRPr lang="en-US"/>
          </a:p>
        </p:txBody>
      </p:sp>
      <p:sp>
        <p:nvSpPr>
          <p:cNvPr id="6" name="Footer Placeholder 5">
            <a:extLst>
              <a:ext uri="{FF2B5EF4-FFF2-40B4-BE49-F238E27FC236}">
                <a16:creationId xmlns:a16="http://schemas.microsoft.com/office/drawing/2014/main" id="{4D5C9C39-F3E6-47C2-BFEF-8D64B1AD8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0E721-0339-4586-8BE6-43CFCCDF050C}"/>
              </a:ext>
            </a:extLst>
          </p:cNvPr>
          <p:cNvSpPr>
            <a:spLocks noGrp="1"/>
          </p:cNvSpPr>
          <p:nvPr>
            <p:ph type="sldNum" sz="quarter" idx="12"/>
          </p:nvPr>
        </p:nvSpPr>
        <p:spPr/>
        <p:txBody>
          <a:bodyPr/>
          <a:lstStyle/>
          <a:p>
            <a:fld id="{7216E60F-2E1C-4C55-9E74-64BC408E4C27}" type="slidenum">
              <a:rPr lang="en-US" smtClean="0"/>
              <a:t>‹#›</a:t>
            </a:fld>
            <a:endParaRPr lang="en-US"/>
          </a:p>
        </p:txBody>
      </p:sp>
    </p:spTree>
    <p:extLst>
      <p:ext uri="{BB962C8B-B14F-4D97-AF65-F5344CB8AC3E}">
        <p14:creationId xmlns:p14="http://schemas.microsoft.com/office/powerpoint/2010/main" val="224021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6DF0-2E5D-4741-BAE4-106AB84438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D4041F-213C-4C7A-AE02-D7F3759989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330451-ED7E-48F4-A6AB-3CCDDE7C1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10D127-F248-44B2-8488-F4AE3234D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ED8575-37FD-4555-98EE-E36706863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BB20EA-3A4A-46CD-9CDA-5667A2D9FC10}"/>
              </a:ext>
            </a:extLst>
          </p:cNvPr>
          <p:cNvSpPr>
            <a:spLocks noGrp="1"/>
          </p:cNvSpPr>
          <p:nvPr>
            <p:ph type="dt" sz="half" idx="10"/>
          </p:nvPr>
        </p:nvSpPr>
        <p:spPr/>
        <p:txBody>
          <a:bodyPr/>
          <a:lstStyle/>
          <a:p>
            <a:fld id="{4088B3A1-5B4F-4CEF-A013-783F4F25257A}" type="datetimeFigureOut">
              <a:rPr lang="en-US" smtClean="0"/>
              <a:t>1/15/2022</a:t>
            </a:fld>
            <a:endParaRPr lang="en-US"/>
          </a:p>
        </p:txBody>
      </p:sp>
      <p:sp>
        <p:nvSpPr>
          <p:cNvPr id="8" name="Footer Placeholder 7">
            <a:extLst>
              <a:ext uri="{FF2B5EF4-FFF2-40B4-BE49-F238E27FC236}">
                <a16:creationId xmlns:a16="http://schemas.microsoft.com/office/drawing/2014/main" id="{461F067C-B9F4-4096-80A0-986B2424A5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AAC93D-026A-40BD-88EF-805F01999B2C}"/>
              </a:ext>
            </a:extLst>
          </p:cNvPr>
          <p:cNvSpPr>
            <a:spLocks noGrp="1"/>
          </p:cNvSpPr>
          <p:nvPr>
            <p:ph type="sldNum" sz="quarter" idx="12"/>
          </p:nvPr>
        </p:nvSpPr>
        <p:spPr/>
        <p:txBody>
          <a:bodyPr/>
          <a:lstStyle/>
          <a:p>
            <a:fld id="{7216E60F-2E1C-4C55-9E74-64BC408E4C27}" type="slidenum">
              <a:rPr lang="en-US" smtClean="0"/>
              <a:t>‹#›</a:t>
            </a:fld>
            <a:endParaRPr lang="en-US"/>
          </a:p>
        </p:txBody>
      </p:sp>
    </p:spTree>
    <p:extLst>
      <p:ext uri="{BB962C8B-B14F-4D97-AF65-F5344CB8AC3E}">
        <p14:creationId xmlns:p14="http://schemas.microsoft.com/office/powerpoint/2010/main" val="131611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1EDF-CDF4-4BB5-8D6C-ED756D58B0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E7D481-106C-473E-92AF-8576B579839A}"/>
              </a:ext>
            </a:extLst>
          </p:cNvPr>
          <p:cNvSpPr>
            <a:spLocks noGrp="1"/>
          </p:cNvSpPr>
          <p:nvPr>
            <p:ph type="dt" sz="half" idx="10"/>
          </p:nvPr>
        </p:nvSpPr>
        <p:spPr/>
        <p:txBody>
          <a:bodyPr/>
          <a:lstStyle/>
          <a:p>
            <a:fld id="{4088B3A1-5B4F-4CEF-A013-783F4F25257A}" type="datetimeFigureOut">
              <a:rPr lang="en-US" smtClean="0"/>
              <a:t>1/15/2022</a:t>
            </a:fld>
            <a:endParaRPr lang="en-US"/>
          </a:p>
        </p:txBody>
      </p:sp>
      <p:sp>
        <p:nvSpPr>
          <p:cNvPr id="4" name="Footer Placeholder 3">
            <a:extLst>
              <a:ext uri="{FF2B5EF4-FFF2-40B4-BE49-F238E27FC236}">
                <a16:creationId xmlns:a16="http://schemas.microsoft.com/office/drawing/2014/main" id="{5204641A-8475-4DB1-8464-29A7EBFE1D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B9ADEF-1151-4905-8967-5F188EF1F351}"/>
              </a:ext>
            </a:extLst>
          </p:cNvPr>
          <p:cNvSpPr>
            <a:spLocks noGrp="1"/>
          </p:cNvSpPr>
          <p:nvPr>
            <p:ph type="sldNum" sz="quarter" idx="12"/>
          </p:nvPr>
        </p:nvSpPr>
        <p:spPr/>
        <p:txBody>
          <a:bodyPr/>
          <a:lstStyle/>
          <a:p>
            <a:fld id="{7216E60F-2E1C-4C55-9E74-64BC408E4C27}" type="slidenum">
              <a:rPr lang="en-US" smtClean="0"/>
              <a:t>‹#›</a:t>
            </a:fld>
            <a:endParaRPr lang="en-US"/>
          </a:p>
        </p:txBody>
      </p:sp>
    </p:spTree>
    <p:extLst>
      <p:ext uri="{BB962C8B-B14F-4D97-AF65-F5344CB8AC3E}">
        <p14:creationId xmlns:p14="http://schemas.microsoft.com/office/powerpoint/2010/main" val="54866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6DC773-3F93-4858-AB25-B1F93F4F640C}"/>
              </a:ext>
            </a:extLst>
          </p:cNvPr>
          <p:cNvSpPr>
            <a:spLocks noGrp="1"/>
          </p:cNvSpPr>
          <p:nvPr>
            <p:ph type="dt" sz="half" idx="10"/>
          </p:nvPr>
        </p:nvSpPr>
        <p:spPr/>
        <p:txBody>
          <a:bodyPr/>
          <a:lstStyle/>
          <a:p>
            <a:fld id="{4088B3A1-5B4F-4CEF-A013-783F4F25257A}" type="datetimeFigureOut">
              <a:rPr lang="en-US" smtClean="0"/>
              <a:t>1/15/2022</a:t>
            </a:fld>
            <a:endParaRPr lang="en-US"/>
          </a:p>
        </p:txBody>
      </p:sp>
      <p:sp>
        <p:nvSpPr>
          <p:cNvPr id="3" name="Footer Placeholder 2">
            <a:extLst>
              <a:ext uri="{FF2B5EF4-FFF2-40B4-BE49-F238E27FC236}">
                <a16:creationId xmlns:a16="http://schemas.microsoft.com/office/drawing/2014/main" id="{9EBB615E-E741-45A0-BB06-E2837F3D39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253881-01B7-4A63-8170-8B0087C81C2A}"/>
              </a:ext>
            </a:extLst>
          </p:cNvPr>
          <p:cNvSpPr>
            <a:spLocks noGrp="1"/>
          </p:cNvSpPr>
          <p:nvPr>
            <p:ph type="sldNum" sz="quarter" idx="12"/>
          </p:nvPr>
        </p:nvSpPr>
        <p:spPr/>
        <p:txBody>
          <a:bodyPr/>
          <a:lstStyle/>
          <a:p>
            <a:fld id="{7216E60F-2E1C-4C55-9E74-64BC408E4C27}" type="slidenum">
              <a:rPr lang="en-US" smtClean="0"/>
              <a:t>‹#›</a:t>
            </a:fld>
            <a:endParaRPr lang="en-US"/>
          </a:p>
        </p:txBody>
      </p:sp>
    </p:spTree>
    <p:extLst>
      <p:ext uri="{BB962C8B-B14F-4D97-AF65-F5344CB8AC3E}">
        <p14:creationId xmlns:p14="http://schemas.microsoft.com/office/powerpoint/2010/main" val="1797042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3163-5CC6-44B0-AE26-92169422D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2083AF-60BB-4B71-9DC8-7D0685A0B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208012-01B9-4A24-A2CE-2599DA9CA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8947DA-CFA1-47C1-8A15-64CFD584AE97}"/>
              </a:ext>
            </a:extLst>
          </p:cNvPr>
          <p:cNvSpPr>
            <a:spLocks noGrp="1"/>
          </p:cNvSpPr>
          <p:nvPr>
            <p:ph type="dt" sz="half" idx="10"/>
          </p:nvPr>
        </p:nvSpPr>
        <p:spPr/>
        <p:txBody>
          <a:bodyPr/>
          <a:lstStyle/>
          <a:p>
            <a:fld id="{4088B3A1-5B4F-4CEF-A013-783F4F25257A}" type="datetimeFigureOut">
              <a:rPr lang="en-US" smtClean="0"/>
              <a:t>1/15/2022</a:t>
            </a:fld>
            <a:endParaRPr lang="en-US"/>
          </a:p>
        </p:txBody>
      </p:sp>
      <p:sp>
        <p:nvSpPr>
          <p:cNvPr id="6" name="Footer Placeholder 5">
            <a:extLst>
              <a:ext uri="{FF2B5EF4-FFF2-40B4-BE49-F238E27FC236}">
                <a16:creationId xmlns:a16="http://schemas.microsoft.com/office/drawing/2014/main" id="{3D9CD124-B045-4ED1-91FB-0BDAAC350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CA012-F47C-46A5-AD77-E736DA0A4840}"/>
              </a:ext>
            </a:extLst>
          </p:cNvPr>
          <p:cNvSpPr>
            <a:spLocks noGrp="1"/>
          </p:cNvSpPr>
          <p:nvPr>
            <p:ph type="sldNum" sz="quarter" idx="12"/>
          </p:nvPr>
        </p:nvSpPr>
        <p:spPr/>
        <p:txBody>
          <a:bodyPr/>
          <a:lstStyle/>
          <a:p>
            <a:fld id="{7216E60F-2E1C-4C55-9E74-64BC408E4C27}" type="slidenum">
              <a:rPr lang="en-US" smtClean="0"/>
              <a:t>‹#›</a:t>
            </a:fld>
            <a:endParaRPr lang="en-US"/>
          </a:p>
        </p:txBody>
      </p:sp>
    </p:spTree>
    <p:extLst>
      <p:ext uri="{BB962C8B-B14F-4D97-AF65-F5344CB8AC3E}">
        <p14:creationId xmlns:p14="http://schemas.microsoft.com/office/powerpoint/2010/main" val="1329517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6A6A-7687-4D3B-BCE4-67D36AF68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2E7D52-AE7D-4FCD-8A40-6428FBC3F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3E86E5-5394-49A8-8563-295975AA3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1D9503-8E56-4FD8-B88C-31DDD36D98F4}"/>
              </a:ext>
            </a:extLst>
          </p:cNvPr>
          <p:cNvSpPr>
            <a:spLocks noGrp="1"/>
          </p:cNvSpPr>
          <p:nvPr>
            <p:ph type="dt" sz="half" idx="10"/>
          </p:nvPr>
        </p:nvSpPr>
        <p:spPr/>
        <p:txBody>
          <a:bodyPr/>
          <a:lstStyle/>
          <a:p>
            <a:fld id="{4088B3A1-5B4F-4CEF-A013-783F4F25257A}" type="datetimeFigureOut">
              <a:rPr lang="en-US" smtClean="0"/>
              <a:t>1/15/2022</a:t>
            </a:fld>
            <a:endParaRPr lang="en-US"/>
          </a:p>
        </p:txBody>
      </p:sp>
      <p:sp>
        <p:nvSpPr>
          <p:cNvPr id="6" name="Footer Placeholder 5">
            <a:extLst>
              <a:ext uri="{FF2B5EF4-FFF2-40B4-BE49-F238E27FC236}">
                <a16:creationId xmlns:a16="http://schemas.microsoft.com/office/drawing/2014/main" id="{E545B5C3-E691-4255-A387-12EF0C91E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79FEA-DAC5-439F-A652-981868156F38}"/>
              </a:ext>
            </a:extLst>
          </p:cNvPr>
          <p:cNvSpPr>
            <a:spLocks noGrp="1"/>
          </p:cNvSpPr>
          <p:nvPr>
            <p:ph type="sldNum" sz="quarter" idx="12"/>
          </p:nvPr>
        </p:nvSpPr>
        <p:spPr/>
        <p:txBody>
          <a:bodyPr/>
          <a:lstStyle/>
          <a:p>
            <a:fld id="{7216E60F-2E1C-4C55-9E74-64BC408E4C27}" type="slidenum">
              <a:rPr lang="en-US" smtClean="0"/>
              <a:t>‹#›</a:t>
            </a:fld>
            <a:endParaRPr lang="en-US"/>
          </a:p>
        </p:txBody>
      </p:sp>
    </p:spTree>
    <p:extLst>
      <p:ext uri="{BB962C8B-B14F-4D97-AF65-F5344CB8AC3E}">
        <p14:creationId xmlns:p14="http://schemas.microsoft.com/office/powerpoint/2010/main" val="282804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CBD704-7C0F-4D62-8A5B-B68923D51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239043-C47B-4B10-89B8-D52BBD602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607300-C0AE-4FA7-9613-5ECF2F470A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8B3A1-5B4F-4CEF-A013-783F4F25257A}" type="datetimeFigureOut">
              <a:rPr lang="en-US" smtClean="0"/>
              <a:t>1/15/2022</a:t>
            </a:fld>
            <a:endParaRPr lang="en-US"/>
          </a:p>
        </p:txBody>
      </p:sp>
      <p:sp>
        <p:nvSpPr>
          <p:cNvPr id="5" name="Footer Placeholder 4">
            <a:extLst>
              <a:ext uri="{FF2B5EF4-FFF2-40B4-BE49-F238E27FC236}">
                <a16:creationId xmlns:a16="http://schemas.microsoft.com/office/drawing/2014/main" id="{E8D55BEA-2951-42B9-B623-1CD12C1E00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4DB1BD-4F3B-47AA-899C-F0EBFEBC8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6E60F-2E1C-4C55-9E74-64BC408E4C27}" type="slidenum">
              <a:rPr lang="en-US" smtClean="0"/>
              <a:t>‹#›</a:t>
            </a:fld>
            <a:endParaRPr lang="en-US"/>
          </a:p>
        </p:txBody>
      </p:sp>
    </p:spTree>
    <p:extLst>
      <p:ext uri="{BB962C8B-B14F-4D97-AF65-F5344CB8AC3E}">
        <p14:creationId xmlns:p14="http://schemas.microsoft.com/office/powerpoint/2010/main" val="129910918"/>
      </p:ext>
    </p:extLst>
  </p:cSld>
  <p:clrMap bg1="lt1" tx1="dk1" bg2="lt2" tx2="dk2" accent1="accent1" accent2="accent2" accent3="accent3" accent4="accent4" accent5="accent5" accent6="accent6" hlink="hlink" folHlink="folHlink"/>
  <p:sldLayoutIdLst>
    <p:sldLayoutId id="2147484334" r:id="rId1"/>
    <p:sldLayoutId id="2147484335" r:id="rId2"/>
    <p:sldLayoutId id="2147484336" r:id="rId3"/>
    <p:sldLayoutId id="2147484337" r:id="rId4"/>
    <p:sldLayoutId id="2147484338" r:id="rId5"/>
    <p:sldLayoutId id="2147484339" r:id="rId6"/>
    <p:sldLayoutId id="2147484340" r:id="rId7"/>
    <p:sldLayoutId id="2147484341" r:id="rId8"/>
    <p:sldLayoutId id="2147484342" r:id="rId9"/>
    <p:sldLayoutId id="2147484343" r:id="rId10"/>
    <p:sldLayoutId id="21474843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https://sp-ao.shortpixel.ai/client/to_webp,q_lossless,ret_img,w_1024,h_533/https:/existek.com/wp-content/uploads/2019/05/Example-of-HMS-workflow-illustration.jpg"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4D3CBE-3944-4463-BEAC-F83AB13437DE}"/>
              </a:ext>
            </a:extLst>
          </p:cNvPr>
          <p:cNvSpPr>
            <a:spLocks noGrp="1"/>
          </p:cNvSpPr>
          <p:nvPr>
            <p:ph type="ctrTitle"/>
          </p:nvPr>
        </p:nvSpPr>
        <p:spPr>
          <a:xfrm>
            <a:off x="1547368" y="798014"/>
            <a:ext cx="9469863" cy="654922"/>
          </a:xfrm>
        </p:spPr>
        <p:txBody>
          <a:bodyPr>
            <a:noAutofit/>
          </a:bodyPr>
          <a:lstStyle/>
          <a:p>
            <a:r>
              <a:rPr lang="en-US" sz="4400" b="1" u="sng"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Hospital Management System</a:t>
            </a:r>
            <a:endParaRPr lang="en-US" sz="4400" dirty="0">
              <a:solidFill>
                <a:schemeClr val="accent1">
                  <a:lumMod val="50000"/>
                </a:schemeClr>
              </a:solidFill>
            </a:endParaRPr>
          </a:p>
        </p:txBody>
      </p:sp>
      <p:sp>
        <p:nvSpPr>
          <p:cNvPr id="5" name="Subtitle 4">
            <a:extLst>
              <a:ext uri="{FF2B5EF4-FFF2-40B4-BE49-F238E27FC236}">
                <a16:creationId xmlns:a16="http://schemas.microsoft.com/office/drawing/2014/main" id="{BEDFA128-2366-437B-8B97-E79ADBFF670F}"/>
              </a:ext>
            </a:extLst>
          </p:cNvPr>
          <p:cNvSpPr>
            <a:spLocks noGrp="1"/>
          </p:cNvSpPr>
          <p:nvPr>
            <p:ph type="subTitle" idx="1"/>
          </p:nvPr>
        </p:nvSpPr>
        <p:spPr>
          <a:xfrm>
            <a:off x="1547368" y="2264899"/>
            <a:ext cx="9097263" cy="2631680"/>
          </a:xfrm>
        </p:spPr>
        <p:txBody>
          <a:bodyPr>
            <a:normAutofit/>
          </a:bodyPr>
          <a:lstStyle/>
          <a:p>
            <a:pPr lvl="4" algn="l"/>
            <a:r>
              <a:rPr lang="en-US" sz="3600" b="1" dirty="0">
                <a:solidFill>
                  <a:schemeClr val="accent1">
                    <a:lumMod val="50000"/>
                  </a:schemeClr>
                </a:solidFill>
              </a:rPr>
              <a:t>Name: md Yearul </a:t>
            </a:r>
            <a:r>
              <a:rPr lang="en-US" sz="3600" b="1" dirty="0" err="1">
                <a:solidFill>
                  <a:schemeClr val="accent1">
                    <a:lumMod val="50000"/>
                  </a:schemeClr>
                </a:solidFill>
              </a:rPr>
              <a:t>islam</a:t>
            </a:r>
            <a:endParaRPr lang="en-US" sz="3600" b="1" dirty="0">
              <a:solidFill>
                <a:schemeClr val="accent1">
                  <a:lumMod val="50000"/>
                </a:schemeClr>
              </a:solidFill>
            </a:endParaRPr>
          </a:p>
          <a:p>
            <a:pPr lvl="4" algn="l"/>
            <a:r>
              <a:rPr lang="en-US" sz="3600" b="1" dirty="0">
                <a:solidFill>
                  <a:schemeClr val="accent1">
                    <a:lumMod val="50000"/>
                  </a:schemeClr>
                </a:solidFill>
              </a:rPr>
              <a:t>Round: 47</a:t>
            </a:r>
          </a:p>
          <a:p>
            <a:pPr lvl="4" algn="l"/>
            <a:r>
              <a:rPr lang="en-US" sz="3600" b="1" dirty="0">
                <a:solidFill>
                  <a:schemeClr val="accent1">
                    <a:lumMod val="50000"/>
                  </a:schemeClr>
                </a:solidFill>
              </a:rPr>
              <a:t>Batch: WDPF</a:t>
            </a:r>
          </a:p>
          <a:p>
            <a:pPr lvl="4" algn="l"/>
            <a:r>
              <a:rPr lang="en-US" sz="3600" b="1" dirty="0">
                <a:solidFill>
                  <a:schemeClr val="accent1">
                    <a:lumMod val="50000"/>
                  </a:schemeClr>
                </a:solidFill>
              </a:rPr>
              <a:t>Id: 1263640</a:t>
            </a:r>
          </a:p>
        </p:txBody>
      </p:sp>
    </p:spTree>
    <p:extLst>
      <p:ext uri="{BB962C8B-B14F-4D97-AF65-F5344CB8AC3E}">
        <p14:creationId xmlns:p14="http://schemas.microsoft.com/office/powerpoint/2010/main" val="513519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lnSpc>
                <a:spcPct val="107000"/>
              </a:lnSpc>
              <a:spcBef>
                <a:spcPts val="0"/>
              </a:spcBef>
              <a:spcAft>
                <a:spcPts val="800"/>
              </a:spcAft>
            </a:pPr>
            <a:r>
              <a:rPr lang="en-US" sz="40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Admin module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F3EEB03-17A4-4FA2-86A2-3D2B095D3DAC}"/>
              </a:ext>
            </a:extLst>
          </p:cNvPr>
          <p:cNvSpPr txBox="1"/>
          <p:nvPr/>
        </p:nvSpPr>
        <p:spPr>
          <a:xfrm>
            <a:off x="783771" y="1053931"/>
            <a:ext cx="10551886" cy="5140831"/>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wrap="square" rtlCol="0">
            <a:spAutoFit/>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manage department of hospitals, user, doctor, nurse, pharmacist, laboratories accounts.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watch appointment of doctors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watch transaction reports of patient payment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Bed, ward, cabin status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watch blood bank report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watch medicine status of hospital stock</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watch operation report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watch birth report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watch diagnosis report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watch death report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645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lnSpc>
                <a:spcPct val="107000"/>
              </a:lnSpc>
              <a:spcBef>
                <a:spcPts val="0"/>
              </a:spcBef>
              <a:spcAft>
                <a:spcPts val="800"/>
              </a:spcAft>
            </a:pPr>
            <a:r>
              <a:rPr lang="en-US" sz="40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user module(patient)</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F3EEB03-17A4-4FA2-86A2-3D2B095D3DAC}"/>
              </a:ext>
            </a:extLst>
          </p:cNvPr>
          <p:cNvSpPr txBox="1"/>
          <p:nvPr/>
        </p:nvSpPr>
        <p:spPr>
          <a:xfrm>
            <a:off x="783771" y="1053931"/>
            <a:ext cx="10551886" cy="3757760"/>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wrap="square" rtlCol="0">
            <a:spAutoFit/>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View appointment list and status with doctors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View prescription details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View medication from doctor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View doctor list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View blood bank status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View operation history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View admit history. like bed, ward ICU etc.</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Manage own profile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96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lnSpc>
                <a:spcPct val="107000"/>
              </a:lnSpc>
              <a:spcBef>
                <a:spcPts val="0"/>
              </a:spcBef>
              <a:spcAft>
                <a:spcPts val="800"/>
              </a:spcAft>
            </a:pPr>
            <a:r>
              <a:rPr lang="en-US" sz="40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Doctor module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F3EEB03-17A4-4FA2-86A2-3D2B095D3DAC}"/>
              </a:ext>
            </a:extLst>
          </p:cNvPr>
          <p:cNvSpPr txBox="1"/>
          <p:nvPr/>
        </p:nvSpPr>
        <p:spPr>
          <a:xfrm>
            <a:off x="783771" y="1053931"/>
            <a:ext cx="10551886" cy="4547527"/>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wrap="square" rtlCol="0">
            <a:spAutoFit/>
          </a:bodyPr>
          <a:lstStyle/>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Manage patient. account opening and updating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Create, manage appointment with patient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Create prescription for patient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Provide medication for patients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Issue for operation of patients and creates operation report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Manage own profile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6614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lnSpc>
                <a:spcPct val="107000"/>
              </a:lnSpc>
              <a:spcBef>
                <a:spcPts val="0"/>
              </a:spcBef>
              <a:spcAft>
                <a:spcPts val="800"/>
              </a:spcAft>
            </a:pPr>
            <a:r>
              <a:rPr lang="en-US" sz="40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Nurse module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F3EEB03-17A4-4FA2-86A2-3D2B095D3DAC}"/>
              </a:ext>
            </a:extLst>
          </p:cNvPr>
          <p:cNvSpPr txBox="1"/>
          <p:nvPr/>
        </p:nvSpPr>
        <p:spPr>
          <a:xfrm>
            <a:off x="783771" y="1053931"/>
            <a:ext cx="10551886" cy="3901196"/>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wrap="square" rtlCol="0">
            <a:spAutoFit/>
          </a:bodyPr>
          <a:lstStyle/>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Manage patient. account opening and updating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Allot bed, ward, cabin for patients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Provide medication according to patient prescription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Manage blood bank and update status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Keep record of patient operation, baby born and death of patient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Manage own profile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3327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lnSpc>
                <a:spcPct val="107000"/>
              </a:lnSpc>
              <a:spcBef>
                <a:spcPts val="0"/>
              </a:spcBef>
              <a:spcAft>
                <a:spcPts val="800"/>
              </a:spcAft>
            </a:pPr>
            <a:r>
              <a:rPr lang="en-US"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Pharmacist module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F3EEB03-17A4-4FA2-86A2-3D2B095D3DAC}"/>
              </a:ext>
            </a:extLst>
          </p:cNvPr>
          <p:cNvSpPr txBox="1"/>
          <p:nvPr/>
        </p:nvSpPr>
        <p:spPr>
          <a:xfrm>
            <a:off x="783771" y="1053931"/>
            <a:ext cx="10551886" cy="3254865"/>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wrap="square" rtlCol="0">
            <a:spAutoFit/>
          </a:bodyPr>
          <a:lstStyle/>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Maintain medicine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Keep records of hospitals stock medicines and status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Manage medicine categories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Watch prescription of patient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Provide medication to prescriptions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499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lnSpc>
                <a:spcPct val="107000"/>
              </a:lnSpc>
              <a:spcBef>
                <a:spcPts val="0"/>
              </a:spcBef>
              <a:spcAft>
                <a:spcPts val="800"/>
              </a:spcAft>
            </a:pPr>
            <a:r>
              <a:rPr lang="en-US" sz="40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Laboratories module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F3EEB03-17A4-4FA2-86A2-3D2B095D3DAC}"/>
              </a:ext>
            </a:extLst>
          </p:cNvPr>
          <p:cNvSpPr txBox="1"/>
          <p:nvPr/>
        </p:nvSpPr>
        <p:spPr>
          <a:xfrm>
            <a:off x="783771" y="1053931"/>
            <a:ext cx="10551886" cy="1906291"/>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wrap="square" rtlCol="0">
            <a:spAutoFit/>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Watch prescription list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Upload diagnostic report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Preview of report files. like x-ray images, CT scan, MRI reports.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dirty="0">
                <a:solidFill>
                  <a:srgbClr val="202124"/>
                </a:solidFill>
                <a:effectLst/>
                <a:latin typeface="Times New Roman" panose="02020603050405020304" pitchFamily="18" charset="0"/>
                <a:ea typeface="Calibri" panose="020F0502020204030204" pitchFamily="34" charset="0"/>
              </a:rPr>
              <a:t>    Manage own profile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96ACCFD0-6C9F-4BD7-B6FE-63DAB296CB53}"/>
              </a:ext>
            </a:extLst>
          </p:cNvPr>
          <p:cNvSpPr txBox="1">
            <a:spLocks/>
          </p:cNvSpPr>
          <p:nvPr/>
        </p:nvSpPr>
        <p:spPr>
          <a:xfrm>
            <a:off x="-49459" y="3183599"/>
            <a:ext cx="12234203" cy="1093093"/>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7000"/>
              </a:lnSpc>
              <a:spcBef>
                <a:spcPts val="0"/>
              </a:spcBef>
              <a:spcAft>
                <a:spcPts val="800"/>
              </a:spcAft>
            </a:pPr>
            <a:r>
              <a:rPr lang="en-US" sz="40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Accountant module</a:t>
            </a:r>
            <a:endParaRPr lang="en-US" sz="4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A8A1BDD-3E61-4D05-9E32-60EE1E1D5835}"/>
              </a:ext>
            </a:extLst>
          </p:cNvPr>
          <p:cNvSpPr txBox="1"/>
          <p:nvPr/>
        </p:nvSpPr>
        <p:spPr>
          <a:xfrm>
            <a:off x="776515" y="4413991"/>
            <a:ext cx="10551886" cy="2374689"/>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wrap="square" rtlCol="0">
            <a:spAutoFit/>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Create invoice for payment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Order invoice to patient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Take cash payment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Watch payment history of patients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Manage own profile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3310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lnSpc>
                <a:spcPct val="107000"/>
              </a:lnSpc>
              <a:spcBef>
                <a:spcPts val="0"/>
              </a:spcBef>
              <a:spcAft>
                <a:spcPts val="800"/>
              </a:spcAft>
            </a:pPr>
            <a:r>
              <a:rPr lang="en-US" sz="40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Technologies: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A8A1BDD-3E61-4D05-9E32-60EE1E1D5835}"/>
              </a:ext>
            </a:extLst>
          </p:cNvPr>
          <p:cNvSpPr txBox="1"/>
          <p:nvPr/>
        </p:nvSpPr>
        <p:spPr>
          <a:xfrm>
            <a:off x="689430" y="1054311"/>
            <a:ext cx="10551886" cy="5143139"/>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wrap="square" rtlCol="0">
            <a:spAutoFit/>
          </a:bodyPr>
          <a:lstStyle/>
          <a:p>
            <a:pPr marR="0" lvl="0" fontAlgn="base">
              <a:lnSpc>
                <a:spcPct val="107000"/>
              </a:lnSpc>
              <a:spcBef>
                <a:spcPts val="0"/>
              </a:spcBef>
              <a:spcAft>
                <a:spcPts val="0"/>
              </a:spcAft>
              <a:buSzPts val="1000"/>
              <a:tabLst>
                <a:tab pos="457200" algn="l"/>
              </a:tabLst>
            </a:pPr>
            <a:r>
              <a:rPr lang="en-US" sz="2800" b="1" u="sng" dirty="0"/>
              <a:t>PHP:</a:t>
            </a:r>
          </a:p>
          <a:p>
            <a:pPr marR="0" lvl="0" fontAlgn="base">
              <a:lnSpc>
                <a:spcPct val="107000"/>
              </a:lnSpc>
              <a:spcBef>
                <a:spcPts val="0"/>
              </a:spcBef>
              <a:spcAft>
                <a:spcPts val="0"/>
              </a:spcAft>
              <a:buSzPts val="1000"/>
              <a:tabLst>
                <a:tab pos="457200" algn="l"/>
              </a:tabLst>
            </a:pPr>
            <a:r>
              <a:rPr lang="en-US" sz="2800" dirty="0"/>
              <a:t>	The main bulk of the website was written in PHP as it offers good performance and is easy to integrate into most servers. PHP code is also clean and easy to understand with lots of resources available.</a:t>
            </a:r>
          </a:p>
          <a:p>
            <a:pPr marR="0" lvl="0" fontAlgn="base">
              <a:lnSpc>
                <a:spcPct val="107000"/>
              </a:lnSpc>
              <a:spcBef>
                <a:spcPts val="0"/>
              </a:spcBef>
              <a:spcAft>
                <a:spcPts val="0"/>
              </a:spcAft>
              <a:buSzPts val="1000"/>
              <a:tabLst>
                <a:tab pos="457200" algn="l"/>
              </a:tabLst>
            </a:pPr>
            <a:endParaRPr lang="en-US" sz="2800" dirty="0"/>
          </a:p>
          <a:p>
            <a:pPr marR="0" lvl="0" fontAlgn="base">
              <a:lnSpc>
                <a:spcPct val="107000"/>
              </a:lnSpc>
              <a:spcBef>
                <a:spcPts val="0"/>
              </a:spcBef>
              <a:spcAft>
                <a:spcPts val="0"/>
              </a:spcAft>
              <a:buSzPts val="1000"/>
              <a:tabLst>
                <a:tab pos="457200" algn="l"/>
              </a:tabLst>
            </a:pPr>
            <a:r>
              <a:rPr lang="en-US" sz="2800" b="1" u="sng" dirty="0"/>
              <a:t>JavaScript:</a:t>
            </a:r>
            <a:r>
              <a:rPr lang="en-US" sz="2800" b="1" dirty="0"/>
              <a:t> </a:t>
            </a:r>
          </a:p>
          <a:p>
            <a:pPr marR="0" lvl="0" fontAlgn="base">
              <a:lnSpc>
                <a:spcPct val="107000"/>
              </a:lnSpc>
              <a:spcBef>
                <a:spcPts val="0"/>
              </a:spcBef>
              <a:spcAft>
                <a:spcPts val="0"/>
              </a:spcAft>
              <a:buSzPts val="1000"/>
              <a:tabLst>
                <a:tab pos="457200" algn="l"/>
              </a:tabLst>
            </a:pPr>
            <a:r>
              <a:rPr lang="en-US" sz="2800" b="1" dirty="0"/>
              <a:t>	</a:t>
            </a:r>
            <a:r>
              <a:rPr lang="en-US" sz="2800" dirty="0"/>
              <a:t>JavaScript was used to add some dynamic elements on the front end as well as any client side validation that needs to be done. JavaScript libraries such as jQuery were used where needed for design and accessibility features.</a:t>
            </a:r>
          </a:p>
          <a:p>
            <a:pPr marR="0" lvl="0" fontAlgn="base">
              <a:lnSpc>
                <a:spcPct val="107000"/>
              </a:lnSpc>
              <a:spcBef>
                <a:spcPts val="0"/>
              </a:spcBef>
              <a:spcAft>
                <a:spcPts val="0"/>
              </a:spcAft>
              <a:buSzPts val="1000"/>
              <a:tabLst>
                <a:tab pos="457200" algn="l"/>
              </a:tabLst>
            </a:pPr>
            <a:endParaRPr lang="en-US" sz="2800" dirty="0"/>
          </a:p>
        </p:txBody>
      </p:sp>
    </p:spTree>
    <p:extLst>
      <p:ext uri="{BB962C8B-B14F-4D97-AF65-F5344CB8AC3E}">
        <p14:creationId xmlns:p14="http://schemas.microsoft.com/office/powerpoint/2010/main" val="2194179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8A1BDD-3E61-4D05-9E32-60EE1E1D5835}"/>
              </a:ext>
            </a:extLst>
          </p:cNvPr>
          <p:cNvSpPr txBox="1"/>
          <p:nvPr/>
        </p:nvSpPr>
        <p:spPr>
          <a:xfrm>
            <a:off x="820057" y="226997"/>
            <a:ext cx="10551886" cy="6065187"/>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wrap="square" rtlCol="0">
            <a:spAutoFit/>
          </a:bodyPr>
          <a:lstStyle/>
          <a:p>
            <a:pPr marR="0" lvl="0" fontAlgn="base">
              <a:lnSpc>
                <a:spcPct val="107000"/>
              </a:lnSpc>
              <a:spcBef>
                <a:spcPts val="0"/>
              </a:spcBef>
              <a:spcAft>
                <a:spcPts val="0"/>
              </a:spcAft>
              <a:buSzPts val="1000"/>
              <a:tabLst>
                <a:tab pos="457200" algn="l"/>
              </a:tabLst>
            </a:pPr>
            <a:r>
              <a:rPr lang="en-US" sz="2800" b="1" u="sng" dirty="0"/>
              <a:t>Ajax:</a:t>
            </a:r>
            <a:endParaRPr lang="en-US" sz="2800" b="1" dirty="0"/>
          </a:p>
          <a:p>
            <a:pPr marR="0" lvl="0" fontAlgn="base">
              <a:lnSpc>
                <a:spcPct val="107000"/>
              </a:lnSpc>
              <a:spcBef>
                <a:spcPts val="0"/>
              </a:spcBef>
              <a:spcAft>
                <a:spcPts val="0"/>
              </a:spcAft>
              <a:buSzPts val="1000"/>
              <a:tabLst>
                <a:tab pos="457200" algn="l"/>
              </a:tabLst>
            </a:pPr>
            <a:r>
              <a:rPr lang="en-US" sz="2800" b="1" dirty="0"/>
              <a:t>	</a:t>
            </a:r>
            <a:r>
              <a:rPr lang="en-US" sz="2800" dirty="0"/>
              <a:t>Ajax was used to update portions of the website dynamically. It was also used to add pagination to a user’s news feed to improve load times and responsiveness. </a:t>
            </a:r>
          </a:p>
          <a:p>
            <a:pPr marR="0" lvl="0" fontAlgn="base">
              <a:lnSpc>
                <a:spcPct val="107000"/>
              </a:lnSpc>
              <a:spcBef>
                <a:spcPts val="0"/>
              </a:spcBef>
              <a:spcAft>
                <a:spcPts val="0"/>
              </a:spcAft>
              <a:buSzPts val="1000"/>
              <a:tabLst>
                <a:tab pos="457200" algn="l"/>
              </a:tabLst>
            </a:pPr>
            <a:endParaRPr lang="en-US" sz="2800" dirty="0"/>
          </a:p>
          <a:p>
            <a:pPr marR="0" lvl="0" fontAlgn="base">
              <a:lnSpc>
                <a:spcPct val="107000"/>
              </a:lnSpc>
              <a:spcBef>
                <a:spcPts val="0"/>
              </a:spcBef>
              <a:spcAft>
                <a:spcPts val="0"/>
              </a:spcAft>
              <a:buSzPts val="1000"/>
              <a:tabLst>
                <a:tab pos="457200" algn="l"/>
              </a:tabLst>
            </a:pPr>
            <a:r>
              <a:rPr lang="en-US" sz="2800" b="1" u="sng" dirty="0"/>
              <a:t>MySQL:</a:t>
            </a:r>
            <a:r>
              <a:rPr lang="en-US" sz="2800" b="1" dirty="0"/>
              <a:t> </a:t>
            </a:r>
          </a:p>
          <a:p>
            <a:pPr marR="0" lvl="0" fontAlgn="base">
              <a:lnSpc>
                <a:spcPct val="107000"/>
              </a:lnSpc>
              <a:spcBef>
                <a:spcPts val="0"/>
              </a:spcBef>
              <a:spcAft>
                <a:spcPts val="0"/>
              </a:spcAft>
              <a:buSzPts val="1000"/>
              <a:tabLst>
                <a:tab pos="457200" algn="l"/>
              </a:tabLst>
            </a:pPr>
            <a:r>
              <a:rPr lang="en-US" sz="2800" dirty="0"/>
              <a:t>An online MySQL database was used to store all data pertaining to the project. </a:t>
            </a:r>
          </a:p>
          <a:p>
            <a:pPr marR="0" lvl="0" fontAlgn="base">
              <a:lnSpc>
                <a:spcPct val="107000"/>
              </a:lnSpc>
              <a:spcBef>
                <a:spcPts val="0"/>
              </a:spcBef>
              <a:spcAft>
                <a:spcPts val="0"/>
              </a:spcAft>
              <a:buSzPts val="1000"/>
              <a:tabLst>
                <a:tab pos="457200" algn="l"/>
              </a:tabLst>
            </a:pPr>
            <a:endParaRPr lang="en-US" sz="2800" dirty="0"/>
          </a:p>
          <a:p>
            <a:pPr marR="0" lvl="0" fontAlgn="base">
              <a:lnSpc>
                <a:spcPct val="107000"/>
              </a:lnSpc>
              <a:spcBef>
                <a:spcPts val="0"/>
              </a:spcBef>
              <a:spcAft>
                <a:spcPts val="0"/>
              </a:spcAft>
              <a:buSzPts val="1000"/>
              <a:tabLst>
                <a:tab pos="457200" algn="l"/>
              </a:tabLst>
            </a:pPr>
            <a:r>
              <a:rPr lang="en-US" sz="2800" b="1" u="sng" dirty="0"/>
              <a:t>Bootstrap:</a:t>
            </a:r>
            <a:endParaRPr lang="en-US" sz="2800" b="1" dirty="0"/>
          </a:p>
          <a:p>
            <a:pPr marR="0" lvl="0" fontAlgn="base">
              <a:lnSpc>
                <a:spcPct val="107000"/>
              </a:lnSpc>
              <a:spcBef>
                <a:spcPts val="0"/>
              </a:spcBef>
              <a:spcAft>
                <a:spcPts val="0"/>
              </a:spcAft>
              <a:buSzPts val="1000"/>
              <a:tabLst>
                <a:tab pos="457200" algn="l"/>
              </a:tabLst>
            </a:pPr>
            <a:r>
              <a:rPr lang="en-US" sz="2800" b="1" dirty="0"/>
              <a:t>	</a:t>
            </a:r>
            <a:r>
              <a:rPr lang="en-US" sz="2800" dirty="0"/>
              <a:t>Where possible the website used the Twitter Bootstrap framework to </a:t>
            </a:r>
            <a:r>
              <a:rPr lang="en-US" sz="2800" dirty="0" err="1"/>
              <a:t>minimise</a:t>
            </a:r>
            <a:r>
              <a:rPr lang="en-US" sz="2800" dirty="0"/>
              <a:t> HTML and help the site respond to changing screen sizes.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fontAlgn="base">
              <a:lnSpc>
                <a:spcPct val="107000"/>
              </a:lnSpc>
              <a:spcBef>
                <a:spcPts val="0"/>
              </a:spcBef>
              <a:spcAft>
                <a:spcPts val="0"/>
              </a:spcAft>
              <a:buSzPts val="1000"/>
              <a:tabLst>
                <a:tab pos="457200" algn="l"/>
              </a:tabLst>
            </a:pPr>
            <a:endParaRPr lang="en-US" sz="2800" dirty="0"/>
          </a:p>
        </p:txBody>
      </p:sp>
    </p:spTree>
    <p:extLst>
      <p:ext uri="{BB962C8B-B14F-4D97-AF65-F5344CB8AC3E}">
        <p14:creationId xmlns:p14="http://schemas.microsoft.com/office/powerpoint/2010/main" val="19636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8A1BDD-3E61-4D05-9E32-60EE1E1D5835}"/>
              </a:ext>
            </a:extLst>
          </p:cNvPr>
          <p:cNvSpPr txBox="1"/>
          <p:nvPr/>
        </p:nvSpPr>
        <p:spPr>
          <a:xfrm>
            <a:off x="820057" y="226997"/>
            <a:ext cx="10551886" cy="4682116"/>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wrap="square" rtlCol="0">
            <a:spAutoFit/>
          </a:bodyPr>
          <a:lstStyle/>
          <a:p>
            <a:pPr marR="0" lvl="0" fontAlgn="base">
              <a:lnSpc>
                <a:spcPct val="107000"/>
              </a:lnSpc>
              <a:spcBef>
                <a:spcPts val="0"/>
              </a:spcBef>
              <a:spcAft>
                <a:spcPts val="0"/>
              </a:spcAft>
              <a:buSzPts val="1000"/>
              <a:tabLst>
                <a:tab pos="457200" algn="l"/>
              </a:tabLst>
            </a:pPr>
            <a:r>
              <a:rPr lang="en-US" sz="2800" b="1" u="sng" dirty="0"/>
              <a:t>Laravel 8:</a:t>
            </a:r>
            <a:r>
              <a:rPr lang="en-US" sz="2800" b="1" dirty="0"/>
              <a:t> </a:t>
            </a:r>
          </a:p>
          <a:p>
            <a:pPr marR="0" lvl="0" fontAlgn="base">
              <a:lnSpc>
                <a:spcPct val="107000"/>
              </a:lnSpc>
              <a:spcBef>
                <a:spcPts val="0"/>
              </a:spcBef>
              <a:spcAft>
                <a:spcPts val="0"/>
              </a:spcAft>
              <a:buSzPts val="1000"/>
              <a:tabLst>
                <a:tab pos="457200" algn="l"/>
              </a:tabLst>
            </a:pPr>
            <a:r>
              <a:rPr lang="en-US" sz="2800" b="1" dirty="0"/>
              <a:t>	</a:t>
            </a:r>
            <a:r>
              <a:rPr lang="en-US" sz="2800" dirty="0"/>
              <a:t>Laravel 8 is a PHP framework that was used to streamline some of the more common website tasks such as sessions and cookies. It also has a lot of helper functions to manage database calls for saving, updating or displaying data. </a:t>
            </a:r>
          </a:p>
          <a:p>
            <a:pPr marR="0" lvl="0" fontAlgn="base">
              <a:lnSpc>
                <a:spcPct val="107000"/>
              </a:lnSpc>
              <a:spcBef>
                <a:spcPts val="0"/>
              </a:spcBef>
              <a:spcAft>
                <a:spcPts val="0"/>
              </a:spcAft>
              <a:buSzPts val="1000"/>
              <a:tabLst>
                <a:tab pos="457200" algn="l"/>
              </a:tabLst>
            </a:pPr>
            <a:endParaRPr lang="en-US" sz="2800" dirty="0"/>
          </a:p>
          <a:p>
            <a:pPr marR="0" lvl="0" fontAlgn="base">
              <a:lnSpc>
                <a:spcPct val="107000"/>
              </a:lnSpc>
              <a:spcBef>
                <a:spcPts val="0"/>
              </a:spcBef>
              <a:spcAft>
                <a:spcPts val="0"/>
              </a:spcAft>
              <a:buSzPts val="1000"/>
              <a:tabLst>
                <a:tab pos="457200" algn="l"/>
              </a:tabLst>
            </a:pPr>
            <a:r>
              <a:rPr lang="en-US" sz="2800" b="1" u="sng" dirty="0"/>
              <a:t>Apache Server:</a:t>
            </a:r>
            <a:r>
              <a:rPr lang="en-US" sz="2800" b="1" dirty="0"/>
              <a:t> </a:t>
            </a:r>
          </a:p>
          <a:p>
            <a:pPr marR="0" lvl="0" fontAlgn="base">
              <a:lnSpc>
                <a:spcPct val="107000"/>
              </a:lnSpc>
              <a:spcBef>
                <a:spcPts val="0"/>
              </a:spcBef>
              <a:spcAft>
                <a:spcPts val="0"/>
              </a:spcAft>
              <a:buSzPts val="1000"/>
              <a:tabLst>
                <a:tab pos="457200" algn="l"/>
              </a:tabLst>
            </a:pPr>
            <a:r>
              <a:rPr lang="en-US" sz="2800" b="1" dirty="0"/>
              <a:t>	</a:t>
            </a:r>
            <a:r>
              <a:rPr lang="en-US" sz="2800" dirty="0"/>
              <a:t>A local Apache web server was used to run the PHP code during the development of the website.</a:t>
            </a:r>
          </a:p>
          <a:p>
            <a:pPr marR="0" lvl="0" fontAlgn="base">
              <a:lnSpc>
                <a:spcPct val="107000"/>
              </a:lnSpc>
              <a:spcBef>
                <a:spcPts val="0"/>
              </a:spcBef>
              <a:spcAft>
                <a:spcPts val="0"/>
              </a:spcAft>
              <a:buSzPts val="1000"/>
              <a:tabLst>
                <a:tab pos="457200" algn="l"/>
              </a:tabLst>
            </a:pPr>
            <a:endParaRPr lang="en-US" sz="2800" dirty="0"/>
          </a:p>
        </p:txBody>
      </p:sp>
    </p:spTree>
    <p:extLst>
      <p:ext uri="{BB962C8B-B14F-4D97-AF65-F5344CB8AC3E}">
        <p14:creationId xmlns:p14="http://schemas.microsoft.com/office/powerpoint/2010/main" val="369398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lnSpc>
                <a:spcPct val="107000"/>
              </a:lnSpc>
              <a:spcBef>
                <a:spcPts val="0"/>
              </a:spcBef>
              <a:spcAft>
                <a:spcPts val="800"/>
              </a:spcAft>
            </a:pPr>
            <a:r>
              <a:rPr lang="en-US" sz="4000" b="1" u="sng" dirty="0">
                <a:solidFill>
                  <a:schemeClr val="accent1">
                    <a:lumMod val="50000"/>
                  </a:schemeClr>
                </a:solidFill>
                <a:latin typeface="Times New Roman" panose="02020603050405020304" pitchFamily="18" charset="0"/>
                <a:cs typeface="Times New Roman" panose="02020603050405020304" pitchFamily="18" charset="0"/>
              </a:rPr>
              <a:t>Hardware &amp; Software Requirements</a:t>
            </a:r>
            <a:endParaRPr lang="en-US" sz="4000" b="1" u="sng"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A8A1BDD-3E61-4D05-9E32-60EE1E1D5835}"/>
              </a:ext>
            </a:extLst>
          </p:cNvPr>
          <p:cNvSpPr txBox="1"/>
          <p:nvPr/>
        </p:nvSpPr>
        <p:spPr>
          <a:xfrm>
            <a:off x="689430" y="1054311"/>
            <a:ext cx="10551886" cy="3760068"/>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wrap="square" rtlCol="0">
            <a:spAutoFit/>
          </a:bodyPr>
          <a:lstStyle/>
          <a:p>
            <a:pPr marR="0" lvl="0" fontAlgn="base">
              <a:lnSpc>
                <a:spcPct val="107000"/>
              </a:lnSpc>
              <a:spcBef>
                <a:spcPts val="0"/>
              </a:spcBef>
              <a:spcAft>
                <a:spcPts val="0"/>
              </a:spcAft>
              <a:buSzPts val="1000"/>
              <a:tabLst>
                <a:tab pos="457200" algn="l"/>
              </a:tabLst>
            </a:pPr>
            <a:r>
              <a:rPr lang="en-US" sz="2800" dirty="0"/>
              <a:t>● Desktop PC or Laptop .</a:t>
            </a:r>
          </a:p>
          <a:p>
            <a:pPr marR="0" lvl="0" fontAlgn="base">
              <a:lnSpc>
                <a:spcPct val="107000"/>
              </a:lnSpc>
              <a:spcBef>
                <a:spcPts val="0"/>
              </a:spcBef>
              <a:spcAft>
                <a:spcPts val="0"/>
              </a:spcAft>
              <a:buSzPts val="1000"/>
              <a:tabLst>
                <a:tab pos="457200" algn="l"/>
              </a:tabLst>
            </a:pPr>
            <a:r>
              <a:rPr lang="en-US" sz="2800" dirty="0"/>
              <a:t>● Apache Server.</a:t>
            </a:r>
          </a:p>
          <a:p>
            <a:pPr marR="0" lvl="0" fontAlgn="base">
              <a:lnSpc>
                <a:spcPct val="107000"/>
              </a:lnSpc>
              <a:spcBef>
                <a:spcPts val="0"/>
              </a:spcBef>
              <a:spcAft>
                <a:spcPts val="0"/>
              </a:spcAft>
              <a:buSzPts val="1000"/>
              <a:tabLst>
                <a:tab pos="457200" algn="l"/>
              </a:tabLst>
            </a:pPr>
            <a:r>
              <a:rPr lang="en-US" sz="2800" dirty="0"/>
              <a:t>● Sublime Text / Visual Studio Code.</a:t>
            </a:r>
          </a:p>
          <a:p>
            <a:pPr marR="0" lvl="0" fontAlgn="base">
              <a:lnSpc>
                <a:spcPct val="107000"/>
              </a:lnSpc>
              <a:spcBef>
                <a:spcPts val="0"/>
              </a:spcBef>
              <a:spcAft>
                <a:spcPts val="0"/>
              </a:spcAft>
              <a:buSzPts val="1000"/>
              <a:tabLst>
                <a:tab pos="457200" algn="l"/>
              </a:tabLst>
            </a:pPr>
            <a:r>
              <a:rPr lang="en-US" sz="2800" dirty="0"/>
              <a:t>● GitHub. </a:t>
            </a:r>
          </a:p>
          <a:p>
            <a:pPr marR="0" lvl="0" fontAlgn="base">
              <a:lnSpc>
                <a:spcPct val="107000"/>
              </a:lnSpc>
              <a:spcBef>
                <a:spcPts val="0"/>
              </a:spcBef>
              <a:spcAft>
                <a:spcPts val="0"/>
              </a:spcAft>
              <a:buSzPts val="1000"/>
              <a:tabLst>
                <a:tab pos="457200" algn="l"/>
              </a:tabLst>
            </a:pPr>
            <a:r>
              <a:rPr lang="en-US" sz="2800" dirty="0"/>
              <a:t>● MySQL. </a:t>
            </a:r>
          </a:p>
          <a:p>
            <a:pPr marR="0" lvl="0" fontAlgn="base">
              <a:lnSpc>
                <a:spcPct val="107000"/>
              </a:lnSpc>
              <a:spcBef>
                <a:spcPts val="0"/>
              </a:spcBef>
              <a:spcAft>
                <a:spcPts val="0"/>
              </a:spcAft>
              <a:buSzPts val="1000"/>
              <a:tabLst>
                <a:tab pos="457200" algn="l"/>
              </a:tabLst>
            </a:pPr>
            <a:r>
              <a:rPr lang="en-US" sz="2800" dirty="0"/>
              <a:t>● XAMP.</a:t>
            </a:r>
          </a:p>
          <a:p>
            <a:pPr fontAlgn="base">
              <a:lnSpc>
                <a:spcPct val="107000"/>
              </a:lnSpc>
              <a:buSzPts val="1000"/>
              <a:tabLst>
                <a:tab pos="457200" algn="l"/>
              </a:tabLst>
            </a:pPr>
            <a:r>
              <a:rPr lang="en-US" sz="2800" dirty="0"/>
              <a:t>● Google Chrome / Mojela Fire Fox or any Browser.</a:t>
            </a:r>
          </a:p>
          <a:p>
            <a:pPr marR="0" lvl="0" fontAlgn="base">
              <a:lnSpc>
                <a:spcPct val="107000"/>
              </a:lnSpc>
              <a:spcBef>
                <a:spcPts val="0"/>
              </a:spcBef>
              <a:spcAft>
                <a:spcPts val="0"/>
              </a:spcAft>
              <a:buSzPts val="1000"/>
              <a:tabLst>
                <a:tab pos="457200" algn="l"/>
              </a:tabLst>
            </a:pPr>
            <a:endParaRPr lang="en-US" sz="2800" dirty="0"/>
          </a:p>
        </p:txBody>
      </p:sp>
    </p:spTree>
    <p:extLst>
      <p:ext uri="{BB962C8B-B14F-4D97-AF65-F5344CB8AC3E}">
        <p14:creationId xmlns:p14="http://schemas.microsoft.com/office/powerpoint/2010/main" val="316139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3868615" y="302456"/>
            <a:ext cx="4193344"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lstStyle/>
          <a:p>
            <a:pPr algn="ctr"/>
            <a:r>
              <a:rPr lang="en-US" b="1" dirty="0"/>
              <a:t>About Project</a:t>
            </a:r>
          </a:p>
        </p:txBody>
      </p:sp>
      <p:sp>
        <p:nvSpPr>
          <p:cNvPr id="3" name="Content Placeholder 2">
            <a:extLst>
              <a:ext uri="{FF2B5EF4-FFF2-40B4-BE49-F238E27FC236}">
                <a16:creationId xmlns:a16="http://schemas.microsoft.com/office/drawing/2014/main" id="{05CD6E8E-74C3-40D4-BB97-C5CF6322E3E5}"/>
              </a:ext>
            </a:extLst>
          </p:cNvPr>
          <p:cNvSpPr>
            <a:spLocks noGrp="1"/>
          </p:cNvSpPr>
          <p:nvPr>
            <p:ph idx="1"/>
          </p:nvPr>
        </p:nvSpPr>
        <p:spPr>
          <a:xfrm>
            <a:off x="838200" y="1730326"/>
            <a:ext cx="10515600" cy="4825218"/>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rmAutofit/>
          </a:bodyPr>
          <a:lstStyle/>
          <a:p>
            <a:pPr marL="0" indent="0" algn="l">
              <a:buNone/>
            </a:pPr>
            <a:r>
              <a:rPr lang="en-US" sz="2400" i="0" dirty="0">
                <a:solidFill>
                  <a:srgbClr val="202124"/>
                </a:solidFill>
                <a:effectLst/>
                <a:latin typeface="+mj-lt"/>
              </a:rPr>
              <a:t>The purpose of the project entitled as “HOSPITAL MANAGEMENT SYSTEM” is to computerize the Front Office Management of Hospital to develop software which is user friendly, simple, fast, and cost – effective. It deals with the collection of patient's information, diagnosis details, etc.</a:t>
            </a:r>
          </a:p>
          <a:p>
            <a:pPr marL="0" indent="0">
              <a:buNone/>
            </a:pPr>
            <a:r>
              <a:rPr lang="en-US" sz="2400" i="0" dirty="0">
                <a:solidFill>
                  <a:srgbClr val="202124"/>
                </a:solidFill>
                <a:effectLst/>
                <a:latin typeface="+mj-lt"/>
              </a:rPr>
              <a:t>The main objective of the Hospital Management System is to manage the details of Hospital, Doctor, Employee, Test, Medicine. It manages all the information about Hospital, Patient, Medicine, Hospital. The project is totally built at administrative end and thus only the administrator is guaranteed the access.</a:t>
            </a:r>
          </a:p>
          <a:p>
            <a:pPr marL="0" indent="0">
              <a:buNone/>
            </a:pPr>
            <a:r>
              <a:rPr lang="en-US" sz="2400" i="0" dirty="0">
                <a:solidFill>
                  <a:srgbClr val="202124"/>
                </a:solidFill>
                <a:effectLst/>
                <a:latin typeface="+mj-lt"/>
              </a:rPr>
              <a:t>Hospital management allows the structured functioning of healthcare, makes delivery of various services smooth and easy. For big hospitals which offers wide array of services, it allows: To Track Financial Better by planning funds flow, better investments and expense controlling</a:t>
            </a:r>
            <a:endParaRPr lang="en-US" sz="2400" dirty="0">
              <a:latin typeface="+mj-lt"/>
            </a:endParaRPr>
          </a:p>
        </p:txBody>
      </p:sp>
    </p:spTree>
    <p:extLst>
      <p:ext uri="{BB962C8B-B14F-4D97-AF65-F5344CB8AC3E}">
        <p14:creationId xmlns:p14="http://schemas.microsoft.com/office/powerpoint/2010/main" val="3179634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0"/>
            <a:ext cx="12234203" cy="5612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spcBef>
                <a:spcPts val="0"/>
              </a:spcBef>
              <a:spcAft>
                <a:spcPts val="1400"/>
              </a:spcAft>
            </a:pPr>
            <a:r>
              <a:rPr lang="en-US" sz="4000" b="1" u="sng" dirty="0">
                <a:solidFill>
                  <a:srgbClr val="1F3864"/>
                </a:solidFill>
                <a:effectLst/>
                <a:latin typeface="Bahnschrift SemiBold" panose="020B0502040204020203" pitchFamily="34" charset="0"/>
                <a:ea typeface="Times New Roman" panose="02020603050405020304" pitchFamily="18" charset="0"/>
              </a:rPr>
              <a:t>Database Design:</a:t>
            </a:r>
            <a:endParaRPr lang="en-US" sz="4000" dirty="0">
              <a:solidFill>
                <a:srgbClr val="40404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12C20CC5-2576-4337-9939-E6DE997E5917}"/>
              </a:ext>
            </a:extLst>
          </p:cNvPr>
          <p:cNvPicPr>
            <a:picLocks noChangeAspect="1"/>
          </p:cNvPicPr>
          <p:nvPr/>
        </p:nvPicPr>
        <p:blipFill rotWithShape="1">
          <a:blip r:embed="rId2">
            <a:extLst>
              <a:ext uri="{28A0092B-C50C-407E-A947-70E740481C1C}">
                <a14:useLocalDpi xmlns:a14="http://schemas.microsoft.com/office/drawing/2010/main" val="0"/>
              </a:ext>
            </a:extLst>
          </a:blip>
          <a:srcRect t="4656" r="38310" b="21269"/>
          <a:stretch/>
        </p:blipFill>
        <p:spPr>
          <a:xfrm>
            <a:off x="1213026" y="561293"/>
            <a:ext cx="9723743" cy="6296707"/>
          </a:xfrm>
          <a:prstGeom prst="rect">
            <a:avLst/>
          </a:prstGeom>
        </p:spPr>
      </p:pic>
    </p:spTree>
    <p:extLst>
      <p:ext uri="{BB962C8B-B14F-4D97-AF65-F5344CB8AC3E}">
        <p14:creationId xmlns:p14="http://schemas.microsoft.com/office/powerpoint/2010/main" val="4168493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spcBef>
                <a:spcPts val="0"/>
              </a:spcBef>
              <a:spcAft>
                <a:spcPts val="1400"/>
              </a:spcAft>
            </a:pPr>
            <a:r>
              <a:rPr lang="en-US" sz="4000" b="1" u="sng" dirty="0">
                <a:solidFill>
                  <a:srgbClr val="1F3864"/>
                </a:solidFill>
                <a:effectLst/>
                <a:latin typeface="Bahnschrift SemiBold" panose="020B0502040204020203" pitchFamily="34" charset="0"/>
                <a:ea typeface="Times New Roman" panose="02020603050405020304" pitchFamily="18" charset="0"/>
              </a:rPr>
              <a:t>Unified Modeling Language (UML)</a:t>
            </a:r>
            <a:endParaRPr lang="en-US" sz="4000" dirty="0">
              <a:solidFill>
                <a:srgbClr val="40404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3A8A1BDD-3E61-4D05-9E32-60EE1E1D5835}"/>
              </a:ext>
            </a:extLst>
          </p:cNvPr>
          <p:cNvSpPr txBox="1"/>
          <p:nvPr/>
        </p:nvSpPr>
        <p:spPr>
          <a:xfrm>
            <a:off x="602345" y="1054311"/>
            <a:ext cx="3127826" cy="528543"/>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wrap="square" rtlCol="0">
            <a:spAutoFit/>
          </a:bodyPr>
          <a:lstStyle/>
          <a:p>
            <a:pPr marL="0" marR="0">
              <a:lnSpc>
                <a:spcPct val="107000"/>
              </a:lnSpc>
              <a:spcBef>
                <a:spcPts val="0"/>
              </a:spcBef>
              <a:spcAft>
                <a:spcPts val="0"/>
              </a:spcAft>
            </a:pPr>
            <a:r>
              <a:rPr lang="en-US" sz="28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case diagram: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a:extLst>
              <a:ext uri="{FF2B5EF4-FFF2-40B4-BE49-F238E27FC236}">
                <a16:creationId xmlns:a16="http://schemas.microsoft.com/office/drawing/2014/main" id="{47C53C46-912E-408E-A64A-1B357FD40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892" y="655376"/>
            <a:ext cx="7618849" cy="601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6498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437717"/>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spcBef>
                <a:spcPts val="0"/>
              </a:spcBef>
              <a:spcAft>
                <a:spcPts val="1400"/>
              </a:spcAft>
            </a:pPr>
            <a:r>
              <a:rPr lang="en-US" sz="32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Class Diagram</a:t>
            </a:r>
            <a:endParaRPr lang="en-US" sz="3200" dirty="0">
              <a:solidFill>
                <a:srgbClr val="404040"/>
              </a:solidFill>
              <a:effectLst/>
              <a:latin typeface="Times New Roman" panose="02020603050405020304" pitchFamily="18" charset="0"/>
              <a:ea typeface="Times New Roman" panose="02020603050405020304" pitchFamily="18" charset="0"/>
            </a:endParaRPr>
          </a:p>
        </p:txBody>
      </p:sp>
      <p:pic>
        <p:nvPicPr>
          <p:cNvPr id="6146" name="Picture 2">
            <a:extLst>
              <a:ext uri="{FF2B5EF4-FFF2-40B4-BE49-F238E27FC236}">
                <a16:creationId xmlns:a16="http://schemas.microsoft.com/office/drawing/2014/main" id="{E95FCD14-3BAA-4F22-BA3D-D78D6374C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490" y="365125"/>
            <a:ext cx="6308725" cy="649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0F8E2224-527E-4219-824B-1A09ED60E8ED}"/>
              </a:ext>
            </a:extLst>
          </p:cNvPr>
          <p:cNvSpPr txBox="1"/>
          <p:nvPr/>
        </p:nvSpPr>
        <p:spPr>
          <a:xfrm>
            <a:off x="246743" y="1469906"/>
            <a:ext cx="3468915" cy="3930435"/>
          </a:xfrm>
          <a:prstGeom prst="rect">
            <a:avLst/>
          </a:prstGeom>
          <a:noFill/>
        </p:spPr>
        <p:txBody>
          <a:bodyPr wrap="square" rtlCol="0">
            <a:spAutoFit/>
          </a:bodyPr>
          <a:lstStyle/>
          <a:p>
            <a:pPr marL="0" marR="0" algn="just">
              <a:lnSpc>
                <a:spcPct val="107000"/>
              </a:lnSpc>
              <a:spcBef>
                <a:spcPts val="0"/>
              </a:spcBef>
              <a:spcAft>
                <a:spcPts val="0"/>
              </a:spcAft>
            </a:pP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A Class is a category or group of things that has similar attributes and common behavior. A Rectangle is the icon that represents the class it is divided into three areas. The upper most area contains the name, the middle; area contains the attributes and the lowest areas show the operations. Class diagrams provides the representation that developers work from. Class diagrams help on the analysis side, too.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17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437717"/>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spcBef>
                <a:spcPts val="0"/>
              </a:spcBef>
              <a:spcAft>
                <a:spcPts val="1400"/>
              </a:spcAft>
            </a:pPr>
            <a:r>
              <a:rPr lang="en-US" sz="32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Sequence diagram</a:t>
            </a:r>
            <a:endParaRPr lang="en-US" sz="3200" dirty="0">
              <a:solidFill>
                <a:srgbClr val="404040"/>
              </a:solidFill>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0F8E2224-527E-4219-824B-1A09ED60E8ED}"/>
              </a:ext>
            </a:extLst>
          </p:cNvPr>
          <p:cNvSpPr txBox="1"/>
          <p:nvPr/>
        </p:nvSpPr>
        <p:spPr>
          <a:xfrm>
            <a:off x="246742" y="1469906"/>
            <a:ext cx="3599544" cy="3635547"/>
          </a:xfrm>
          <a:prstGeom prst="rect">
            <a:avLst/>
          </a:prstGeom>
          <a:noFill/>
        </p:spPr>
        <p:txBody>
          <a:bodyPr wrap="square" rtlCol="0">
            <a:spAutoFit/>
          </a:bodyPr>
          <a:lstStyle/>
          <a:p>
            <a:pPr marL="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A Sequence Diagram is an interaction diagram that emphasis the time ordering of messages; a collaboration diagram is an interaction diagram that emphasizes the structural organization of the objects that send and receive messages. Sequence diagrams and collaboration diagrams are isomorphic, meaning that you can take one and transform it into the other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170" name="Picture 2">
            <a:extLst>
              <a:ext uri="{FF2B5EF4-FFF2-40B4-BE49-F238E27FC236}">
                <a16:creationId xmlns:a16="http://schemas.microsoft.com/office/drawing/2014/main" id="{7D37EDA0-11D8-4448-8D2A-598133600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563" y="353106"/>
            <a:ext cx="7617098" cy="609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5349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437717"/>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spcBef>
                <a:spcPts val="0"/>
              </a:spcBef>
              <a:spcAft>
                <a:spcPts val="1400"/>
              </a:spcAft>
            </a:pPr>
            <a:r>
              <a:rPr lang="en-US" sz="32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Collaboration diagram</a:t>
            </a:r>
            <a:endParaRPr lang="en-US" sz="3200" dirty="0">
              <a:solidFill>
                <a:srgbClr val="404040"/>
              </a:solidFill>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0F8E2224-527E-4219-824B-1A09ED60E8ED}"/>
              </a:ext>
            </a:extLst>
          </p:cNvPr>
          <p:cNvSpPr txBox="1"/>
          <p:nvPr/>
        </p:nvSpPr>
        <p:spPr>
          <a:xfrm>
            <a:off x="275771" y="1977908"/>
            <a:ext cx="3323772" cy="2746457"/>
          </a:xfrm>
          <a:prstGeom prst="rect">
            <a:avLst/>
          </a:prstGeom>
          <a:noFill/>
        </p:spPr>
        <p:txBody>
          <a:bodyPr wrap="square" rtlCol="0">
            <a:spAutoFit/>
          </a:bodyPr>
          <a:lstStyle/>
          <a:p>
            <a:pPr marL="0" marR="0" algn="just">
              <a:lnSpc>
                <a:spcPct val="107000"/>
              </a:lnSpc>
              <a:spcBef>
                <a:spcPts val="0"/>
              </a:spcBef>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Collaboration Diagram also called a communication diagram or interaction diagram, is an illustration of the relationships and interactions among software objects. The concept is more than a decade old although it has been refined as modeling paradigms have evolved.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194" name="Picture 2">
            <a:extLst>
              <a:ext uri="{FF2B5EF4-FFF2-40B4-BE49-F238E27FC236}">
                <a16:creationId xmlns:a16="http://schemas.microsoft.com/office/drawing/2014/main" id="{13882C35-BFF8-411E-87AF-F9747472C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285" y="369207"/>
            <a:ext cx="8301471" cy="636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7917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437717"/>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spcBef>
                <a:spcPts val="0"/>
              </a:spcBef>
              <a:spcAft>
                <a:spcPts val="1400"/>
              </a:spcAft>
            </a:pPr>
            <a:r>
              <a:rPr lang="en-US" sz="18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Deployment diagram</a:t>
            </a:r>
            <a:endParaRPr lang="en-US" sz="3200" dirty="0">
              <a:solidFill>
                <a:srgbClr val="404040"/>
              </a:solidFill>
              <a:effectLst/>
              <a:latin typeface="Times New Roman" panose="02020603050405020304" pitchFamily="18" charset="0"/>
              <a:ea typeface="Times New Roman" panose="02020603050405020304" pitchFamily="18" charset="0"/>
            </a:endParaRPr>
          </a:p>
        </p:txBody>
      </p:sp>
      <p:pic>
        <p:nvPicPr>
          <p:cNvPr id="9218" name="Picture 2">
            <a:extLst>
              <a:ext uri="{FF2B5EF4-FFF2-40B4-BE49-F238E27FC236}">
                <a16:creationId xmlns:a16="http://schemas.microsoft.com/office/drawing/2014/main" id="{6247A57D-44E7-45DB-9C7C-89FAACF6F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204" y="383721"/>
            <a:ext cx="10682998" cy="577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2897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20003"/>
            <a:ext cx="12234203" cy="945717"/>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spcBef>
                <a:spcPts val="0"/>
              </a:spcBef>
              <a:spcAft>
                <a:spcPts val="1400"/>
              </a:spcAft>
            </a:pPr>
            <a:r>
              <a:rPr lang="en-US" sz="40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ADDING NEW DOCTOR FORM</a:t>
            </a:r>
            <a:endParaRPr lang="en-US" sz="4000" dirty="0">
              <a:solidFill>
                <a:srgbClr val="404040"/>
              </a:solidFill>
              <a:effectLst/>
              <a:latin typeface="Times New Roman" panose="02020603050405020304" pitchFamily="18" charset="0"/>
              <a:ea typeface="Times New Roman" panose="02020603050405020304" pitchFamily="18" charset="0"/>
            </a:endParaRPr>
          </a:p>
        </p:txBody>
      </p:sp>
      <p:pic>
        <p:nvPicPr>
          <p:cNvPr id="10242" name="Picture 2">
            <a:extLst>
              <a:ext uri="{FF2B5EF4-FFF2-40B4-BE49-F238E27FC236}">
                <a16:creationId xmlns:a16="http://schemas.microsoft.com/office/drawing/2014/main" id="{A6BAF311-EAD7-4993-BD76-D46D8E76F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465" t="31664" r="16251" b="19864"/>
          <a:stretch>
            <a:fillRect/>
          </a:stretch>
        </p:blipFill>
        <p:spPr bwMode="auto">
          <a:xfrm>
            <a:off x="1007837" y="725714"/>
            <a:ext cx="1052997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508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20003"/>
            <a:ext cx="12234203" cy="945717"/>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spcBef>
                <a:spcPts val="0"/>
              </a:spcBef>
              <a:spcAft>
                <a:spcPts val="1400"/>
              </a:spcAft>
            </a:pPr>
            <a:r>
              <a:rPr lang="en-US" sz="4000" b="1" u="sng" dirty="0">
                <a:solidFill>
                  <a:srgbClr val="1F3864"/>
                </a:solidFill>
                <a:effectLst/>
                <a:latin typeface="Bahnschrift SemiBold" panose="020B0502040204020203" pitchFamily="34" charset="0"/>
                <a:ea typeface="Times New Roman" panose="02020603050405020304" pitchFamily="18" charset="0"/>
              </a:rPr>
              <a:t>Patient registration form:</a:t>
            </a:r>
            <a:endParaRPr lang="en-US" sz="4000" dirty="0">
              <a:solidFill>
                <a:srgbClr val="404040"/>
              </a:solidFill>
              <a:effectLst/>
              <a:latin typeface="Times New Roman" panose="02020603050405020304" pitchFamily="18" charset="0"/>
              <a:ea typeface="Times New Roman" panose="02020603050405020304" pitchFamily="18" charset="0"/>
            </a:endParaRPr>
          </a:p>
        </p:txBody>
      </p:sp>
      <p:pic>
        <p:nvPicPr>
          <p:cNvPr id="11266" name="Picture 2">
            <a:extLst>
              <a:ext uri="{FF2B5EF4-FFF2-40B4-BE49-F238E27FC236}">
                <a16:creationId xmlns:a16="http://schemas.microsoft.com/office/drawing/2014/main" id="{124CB366-586B-4089-A4ED-D1DB36C43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108" t="32445" r="17899" b="17427"/>
          <a:stretch>
            <a:fillRect/>
          </a:stretch>
        </p:blipFill>
        <p:spPr bwMode="auto">
          <a:xfrm>
            <a:off x="1120775" y="725714"/>
            <a:ext cx="8705396" cy="610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11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1963055" y="2483283"/>
            <a:ext cx="8850088" cy="2524146"/>
          </a:xfrm>
          <a:gradFill>
            <a:gsLst>
              <a:gs pos="100000">
                <a:schemeClr val="bg2">
                  <a:tint val="94000"/>
                  <a:satMod val="80000"/>
                  <a:lumMod val="106000"/>
                </a:schemeClr>
              </a:gs>
              <a:gs pos="100000">
                <a:schemeClr val="bg2">
                  <a:shade val="80000"/>
                </a:schemeClr>
              </a:gs>
            </a:gsLst>
            <a:path path="circle">
              <a:fillToRect l="50000" t="50000" r="50000" b="50000"/>
            </a:path>
          </a:gradFill>
          <a:effectLst>
            <a:outerShdw blurRad="50800" dist="38100" dir="8100000" algn="tr" rotWithShape="0">
              <a:srgbClr val="FF0000">
                <a:alpha val="40000"/>
              </a:srgbClr>
            </a:outerShdw>
          </a:effectLst>
        </p:spPr>
        <p:txBody>
          <a:bodyPr>
            <a:noAutofit/>
          </a:bodyPr>
          <a:lstStyle/>
          <a:p>
            <a:pPr marL="0" marR="0" algn="ctr">
              <a:spcBef>
                <a:spcPts val="0"/>
              </a:spcBef>
              <a:spcAft>
                <a:spcPts val="1400"/>
              </a:spcAft>
            </a:pPr>
            <a:r>
              <a:rPr lang="en-US" sz="8800" b="1" u="sng" dirty="0">
                <a:solidFill>
                  <a:srgbClr val="1F3864"/>
                </a:solidFill>
                <a:effectLst/>
                <a:latin typeface="Bahnschrift SemiBold" panose="020B0502040204020203" pitchFamily="34" charset="0"/>
                <a:ea typeface="Times New Roman" panose="02020603050405020304" pitchFamily="18" charset="0"/>
              </a:rPr>
              <a:t>Thank You </a:t>
            </a:r>
            <a:endParaRPr lang="en-US" sz="8800" dirty="0">
              <a:solidFill>
                <a:srgbClr val="40404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9892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28136" y="4187"/>
            <a:ext cx="12234203"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algn="ctr"/>
            <a:r>
              <a:rPr lang="en-US" sz="3600" b="1" dirty="0">
                <a:solidFill>
                  <a:srgbClr val="1F3864"/>
                </a:solidFill>
                <a:latin typeface="Bahnschrift SemiBold" panose="020B0502040204020203" pitchFamily="34" charset="0"/>
                <a:ea typeface="Calibri" panose="020F0502020204030204" pitchFamily="34" charset="0"/>
                <a:cs typeface="Open Sans" panose="020B0606030504020204" pitchFamily="34" charset="0"/>
              </a:rPr>
              <a:t>Features of Hospital Management System</a:t>
            </a:r>
            <a:endParaRPr lang="en-US" sz="3600" b="1" dirty="0"/>
          </a:p>
        </p:txBody>
      </p:sp>
      <p:sp>
        <p:nvSpPr>
          <p:cNvPr id="3" name="Content Placeholder 2">
            <a:extLst>
              <a:ext uri="{FF2B5EF4-FFF2-40B4-BE49-F238E27FC236}">
                <a16:creationId xmlns:a16="http://schemas.microsoft.com/office/drawing/2014/main" id="{05CD6E8E-74C3-40D4-BB97-C5CF6322E3E5}"/>
              </a:ext>
            </a:extLst>
          </p:cNvPr>
          <p:cNvSpPr>
            <a:spLocks noGrp="1"/>
          </p:cNvSpPr>
          <p:nvPr>
            <p:ph idx="1"/>
          </p:nvPr>
        </p:nvSpPr>
        <p:spPr>
          <a:xfrm>
            <a:off x="134053" y="1383737"/>
            <a:ext cx="3790833" cy="5286408"/>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indent="0" algn="just">
              <a:lnSpc>
                <a:spcPct val="107000"/>
              </a:lnSpc>
              <a:spcBef>
                <a:spcPts val="0"/>
              </a:spcBef>
              <a:spcAft>
                <a:spcPts val="800"/>
              </a:spcAft>
              <a:buNone/>
            </a:pP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Hospital Management System or HMS Software is mainly a system that can help to maintain any hospital activities properly and easily. Moreover, the hospital management system can be used as clinical software. Also, it helps to keep records and monitor the activities of any hospital. The hospital management system automates the clinic’s work and optimizes the utilization of resources instead of only the storage and presentation of the information. It balances the occupancy rates and calculates the number of required employees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hospital management system workflow sample">
            <a:extLst>
              <a:ext uri="{FF2B5EF4-FFF2-40B4-BE49-F238E27FC236}">
                <a16:creationId xmlns:a16="http://schemas.microsoft.com/office/drawing/2014/main" id="{A9A8392E-7D05-4318-A296-80D82EB8A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5902" y="1383737"/>
            <a:ext cx="7739165" cy="5286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27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algn="ctr"/>
            <a:r>
              <a:rPr lang="en-US" sz="3600" b="1" dirty="0">
                <a:solidFill>
                  <a:srgbClr val="1F3864"/>
                </a:solidFill>
                <a:latin typeface="Bahnschrift SemiBold" panose="020B0502040204020203" pitchFamily="34" charset="0"/>
                <a:ea typeface="Calibri" panose="020F0502020204030204" pitchFamily="34" charset="0"/>
                <a:cs typeface="Open Sans" panose="020B0606030504020204" pitchFamily="34" charset="0"/>
              </a:rPr>
              <a:t>Work Flow</a:t>
            </a:r>
            <a:endParaRPr lang="en-US" sz="3600" b="1" dirty="0"/>
          </a:p>
        </p:txBody>
      </p:sp>
      <p:pic>
        <p:nvPicPr>
          <p:cNvPr id="2050" name="Picture 2" descr="Example of hospital management system workflow illustration">
            <a:extLst>
              <a:ext uri="{FF2B5EF4-FFF2-40B4-BE49-F238E27FC236}">
                <a16:creationId xmlns:a16="http://schemas.microsoft.com/office/drawing/2014/main" id="{BD1F87D6-B79F-4AE7-9598-84785B2EE2C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95956" y="1125074"/>
            <a:ext cx="11354344" cy="484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454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algn="ctr"/>
            <a:r>
              <a:rPr lang="en-US" sz="3600" b="1" dirty="0">
                <a:solidFill>
                  <a:srgbClr val="1F3864"/>
                </a:solidFill>
                <a:latin typeface="Bahnschrift SemiBold" panose="020B0502040204020203" pitchFamily="34" charset="0"/>
                <a:ea typeface="Calibri" panose="020F0502020204030204" pitchFamily="34" charset="0"/>
                <a:cs typeface="Open Sans" panose="020B0606030504020204" pitchFamily="34" charset="0"/>
              </a:rPr>
              <a:t>Work Flow</a:t>
            </a:r>
            <a:endParaRPr lang="en-US" sz="3600" b="1" dirty="0"/>
          </a:p>
        </p:txBody>
      </p:sp>
      <p:pic>
        <p:nvPicPr>
          <p:cNvPr id="3074" name="Picture 2" descr="Best Hospital Management Software | Online Web Based HMS Solution">
            <a:extLst>
              <a:ext uri="{FF2B5EF4-FFF2-40B4-BE49-F238E27FC236}">
                <a16:creationId xmlns:a16="http://schemas.microsoft.com/office/drawing/2014/main" id="{7FD7071B-C32F-4953-A54B-1958B112E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43" y="916632"/>
            <a:ext cx="10537371" cy="5927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62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lnSpc>
                <a:spcPct val="107000"/>
              </a:lnSpc>
              <a:spcBef>
                <a:spcPts val="0"/>
              </a:spcBef>
              <a:spcAft>
                <a:spcPts val="800"/>
              </a:spcAft>
            </a:pPr>
            <a:r>
              <a:rPr lang="en-US" sz="32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COMPONENTS OF HOSPITAL INFORMATION SYSTEM</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descr="hospital management system modules list">
            <a:extLst>
              <a:ext uri="{FF2B5EF4-FFF2-40B4-BE49-F238E27FC236}">
                <a16:creationId xmlns:a16="http://schemas.microsoft.com/office/drawing/2014/main" id="{BBD24F7D-063F-4BD8-BA5C-A31F8476C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0" y="844062"/>
            <a:ext cx="7839032" cy="601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317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A995FB-5372-4321-B955-A298FCBCB93D}"/>
              </a:ext>
            </a:extLst>
          </p:cNvPr>
          <p:cNvSpPr>
            <a:spLocks noGrp="1"/>
          </p:cNvSpPr>
          <p:nvPr>
            <p:ph type="body" idx="1"/>
          </p:nvPr>
        </p:nvSpPr>
        <p:spPr>
          <a:xfrm>
            <a:off x="680584" y="116113"/>
            <a:ext cx="5157787" cy="500400"/>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rmAutofit/>
          </a:bodyPr>
          <a:lstStyle/>
          <a:p>
            <a:pPr algn="ctr"/>
            <a:r>
              <a:rPr lang="en-US" sz="2800" b="1" u="sng" dirty="0">
                <a:solidFill>
                  <a:srgbClr val="1F3864"/>
                </a:solidFill>
                <a:effectLst/>
                <a:latin typeface="Bahnschrift SemiBold" panose="020B0502040204020203" pitchFamily="34" charset="0"/>
                <a:ea typeface="Times New Roman" panose="02020603050405020304" pitchFamily="18" charset="0"/>
              </a:rPr>
              <a:t>Appointment Management</a:t>
            </a:r>
            <a:endParaRPr lang="en-US" sz="2800" u="sng" dirty="0"/>
          </a:p>
        </p:txBody>
      </p:sp>
      <p:sp>
        <p:nvSpPr>
          <p:cNvPr id="4" name="Content Placeholder 3">
            <a:extLst>
              <a:ext uri="{FF2B5EF4-FFF2-40B4-BE49-F238E27FC236}">
                <a16:creationId xmlns:a16="http://schemas.microsoft.com/office/drawing/2014/main" id="{E5791983-2F8B-4EB8-BA5B-C4BA49D3BAA9}"/>
              </a:ext>
            </a:extLst>
          </p:cNvPr>
          <p:cNvSpPr>
            <a:spLocks noGrp="1"/>
          </p:cNvSpPr>
          <p:nvPr>
            <p:ph sz="half" idx="2"/>
          </p:nvPr>
        </p:nvSpPr>
        <p:spPr>
          <a:xfrm>
            <a:off x="704400" y="981075"/>
            <a:ext cx="5157787" cy="1428296"/>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lstStyle/>
          <a:p>
            <a:pPr marL="0" indent="0">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For hospitals having their own site, appointment widgets will be integrated onto the site. Patients visiting the hospital’s website can book online appointments with ease</a:t>
            </a:r>
            <a:endParaRPr lang="en-US" dirty="0"/>
          </a:p>
        </p:txBody>
      </p:sp>
      <p:sp>
        <p:nvSpPr>
          <p:cNvPr id="6" name="Content Placeholder 5">
            <a:extLst>
              <a:ext uri="{FF2B5EF4-FFF2-40B4-BE49-F238E27FC236}">
                <a16:creationId xmlns:a16="http://schemas.microsoft.com/office/drawing/2014/main" id="{B6354495-33A5-418B-8548-EFB70EF47531}"/>
              </a:ext>
            </a:extLst>
          </p:cNvPr>
          <p:cNvSpPr>
            <a:spLocks noGrp="1"/>
          </p:cNvSpPr>
          <p:nvPr>
            <p:ph sz="quarter" idx="4"/>
          </p:nvPr>
        </p:nvSpPr>
        <p:spPr>
          <a:xfrm>
            <a:off x="6096000" y="981075"/>
            <a:ext cx="5183188" cy="1428296"/>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lstStyle/>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Integrated Billing with treatments, Lab and Radiology. Alerts will be sent on Discount Authorization. Automatic due capture, Option to bill before and after consultation.</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8" name="Text Placeholder 2">
            <a:extLst>
              <a:ext uri="{FF2B5EF4-FFF2-40B4-BE49-F238E27FC236}">
                <a16:creationId xmlns:a16="http://schemas.microsoft.com/office/drawing/2014/main" id="{8EE54F8A-01EB-4FE1-9180-CD49E087A498}"/>
              </a:ext>
            </a:extLst>
          </p:cNvPr>
          <p:cNvSpPr txBox="1">
            <a:spLocks/>
          </p:cNvSpPr>
          <p:nvPr/>
        </p:nvSpPr>
        <p:spPr>
          <a:xfrm>
            <a:off x="6095999" y="116119"/>
            <a:ext cx="5183187" cy="500400"/>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8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Billing Management</a:t>
            </a:r>
            <a:endParaRPr lang="en-US" sz="2800" u="sng" dirty="0"/>
          </a:p>
        </p:txBody>
      </p:sp>
      <p:sp>
        <p:nvSpPr>
          <p:cNvPr id="11" name="Text Placeholder 2">
            <a:extLst>
              <a:ext uri="{FF2B5EF4-FFF2-40B4-BE49-F238E27FC236}">
                <a16:creationId xmlns:a16="http://schemas.microsoft.com/office/drawing/2014/main" id="{7536B116-C432-48D7-AB1A-9A5B0E79854B}"/>
              </a:ext>
            </a:extLst>
          </p:cNvPr>
          <p:cNvSpPr txBox="1">
            <a:spLocks/>
          </p:cNvSpPr>
          <p:nvPr/>
        </p:nvSpPr>
        <p:spPr>
          <a:xfrm>
            <a:off x="658814" y="2982688"/>
            <a:ext cx="5157787" cy="500400"/>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8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Prescription Management</a:t>
            </a:r>
            <a:endParaRPr lang="en-US" sz="2800" u="sng" dirty="0"/>
          </a:p>
        </p:txBody>
      </p:sp>
      <p:sp>
        <p:nvSpPr>
          <p:cNvPr id="12" name="Content Placeholder 3">
            <a:extLst>
              <a:ext uri="{FF2B5EF4-FFF2-40B4-BE49-F238E27FC236}">
                <a16:creationId xmlns:a16="http://schemas.microsoft.com/office/drawing/2014/main" id="{8EB367FD-7527-4223-A2A9-8FA2DE70D9C1}"/>
              </a:ext>
            </a:extLst>
          </p:cNvPr>
          <p:cNvSpPr txBox="1">
            <a:spLocks/>
          </p:cNvSpPr>
          <p:nvPr/>
        </p:nvSpPr>
        <p:spPr>
          <a:xfrm>
            <a:off x="682630" y="3847650"/>
            <a:ext cx="5157787" cy="1428296"/>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Manage commonly and recently used medicines. Option to show medicines available in the pharmacy. SMS prescriptions to Patients.</a:t>
            </a:r>
            <a:endParaRPr lang="en-US" dirty="0"/>
          </a:p>
        </p:txBody>
      </p:sp>
      <p:sp>
        <p:nvSpPr>
          <p:cNvPr id="13" name="Content Placeholder 5">
            <a:extLst>
              <a:ext uri="{FF2B5EF4-FFF2-40B4-BE49-F238E27FC236}">
                <a16:creationId xmlns:a16="http://schemas.microsoft.com/office/drawing/2014/main" id="{0CD9E43E-4CB1-45ED-B3EA-430C92EA53D1}"/>
              </a:ext>
            </a:extLst>
          </p:cNvPr>
          <p:cNvSpPr txBox="1">
            <a:spLocks/>
          </p:cNvSpPr>
          <p:nvPr/>
        </p:nvSpPr>
        <p:spPr>
          <a:xfrm>
            <a:off x="6074230" y="3847650"/>
            <a:ext cx="5183188" cy="1428296"/>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just">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Template based Discharge Summary. ICD10 integration. Option to prevent discharge summary till IP bill is closed.</a:t>
            </a:r>
            <a:endParaRPr lang="en-US" sz="1800" dirty="0">
              <a:effectLst/>
              <a:latin typeface="Times New Roman" panose="02020603050405020304" pitchFamily="18" charset="0"/>
              <a:ea typeface="Times New Roman" panose="02020603050405020304" pitchFamily="18" charset="0"/>
            </a:endParaRPr>
          </a:p>
        </p:txBody>
      </p:sp>
      <p:sp>
        <p:nvSpPr>
          <p:cNvPr id="14" name="Text Placeholder 2">
            <a:extLst>
              <a:ext uri="{FF2B5EF4-FFF2-40B4-BE49-F238E27FC236}">
                <a16:creationId xmlns:a16="http://schemas.microsoft.com/office/drawing/2014/main" id="{451DA0F6-BAB5-40A6-BC3C-4D293E1B2697}"/>
              </a:ext>
            </a:extLst>
          </p:cNvPr>
          <p:cNvSpPr txBox="1">
            <a:spLocks/>
          </p:cNvSpPr>
          <p:nvPr/>
        </p:nvSpPr>
        <p:spPr>
          <a:xfrm>
            <a:off x="6074230" y="2982694"/>
            <a:ext cx="4923974" cy="500400"/>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algn="just">
              <a:spcBef>
                <a:spcPts val="0"/>
              </a:spcBef>
              <a:spcAft>
                <a:spcPts val="0"/>
              </a:spcAft>
            </a:pPr>
            <a:r>
              <a:rPr lang="en-US" sz="2800" b="1" u="sng" dirty="0">
                <a:solidFill>
                  <a:srgbClr val="1F3864"/>
                </a:solidFill>
                <a:effectLst/>
                <a:latin typeface="Bahnschrift SemiBold" panose="020B0502040204020203" pitchFamily="34" charset="0"/>
                <a:ea typeface="Times New Roman" panose="02020603050405020304" pitchFamily="18" charset="0"/>
              </a:rPr>
              <a:t>Discharge Summary</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143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A995FB-5372-4321-B955-A298FCBCB93D}"/>
              </a:ext>
            </a:extLst>
          </p:cNvPr>
          <p:cNvSpPr>
            <a:spLocks noGrp="1"/>
          </p:cNvSpPr>
          <p:nvPr>
            <p:ph type="body" idx="1"/>
          </p:nvPr>
        </p:nvSpPr>
        <p:spPr>
          <a:xfrm>
            <a:off x="333830" y="116113"/>
            <a:ext cx="5504542" cy="500400"/>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just">
              <a:spcBef>
                <a:spcPts val="0"/>
              </a:spcBef>
              <a:spcAft>
                <a:spcPts val="0"/>
              </a:spcAft>
            </a:pPr>
            <a:r>
              <a:rPr lang="en-US" sz="2800" b="1" u="sng" dirty="0">
                <a:solidFill>
                  <a:srgbClr val="1F3864"/>
                </a:solidFill>
                <a:effectLst/>
                <a:latin typeface="Bahnschrift SemiBold" panose="020B0502040204020203" pitchFamily="34" charset="0"/>
                <a:ea typeface="Times New Roman" panose="02020603050405020304" pitchFamily="18" charset="0"/>
              </a:rPr>
              <a:t>Operation Theatre Management:</a:t>
            </a:r>
            <a:endParaRPr lang="en-US" sz="2800" dirty="0">
              <a:effectLst/>
              <a:latin typeface="Times New Roman" panose="02020603050405020304" pitchFamily="18" charset="0"/>
              <a:ea typeface="Times New Roman" panose="02020603050405020304" pitchFamily="18" charset="0"/>
            </a:endParaRPr>
          </a:p>
        </p:txBody>
      </p:sp>
      <p:sp>
        <p:nvSpPr>
          <p:cNvPr id="4" name="Content Placeholder 3">
            <a:extLst>
              <a:ext uri="{FF2B5EF4-FFF2-40B4-BE49-F238E27FC236}">
                <a16:creationId xmlns:a16="http://schemas.microsoft.com/office/drawing/2014/main" id="{E5791983-2F8B-4EB8-BA5B-C4BA49D3BAA9}"/>
              </a:ext>
            </a:extLst>
          </p:cNvPr>
          <p:cNvSpPr>
            <a:spLocks noGrp="1"/>
          </p:cNvSpPr>
          <p:nvPr>
            <p:ph sz="half" idx="2"/>
          </p:nvPr>
        </p:nvSpPr>
        <p:spPr>
          <a:xfrm>
            <a:off x="704400" y="981075"/>
            <a:ext cx="5157787" cy="1428296"/>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lstStyle/>
          <a:p>
            <a:pPr marL="0" marR="0" indent="0" algn="just">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Automatic notification can be sent to customers on test results. Lab notifications like email, SMS of the test reports sent from the Automated Lab notification module.</a:t>
            </a:r>
            <a:endParaRPr lang="en-US" sz="1800" dirty="0">
              <a:effectLst/>
              <a:latin typeface="Times New Roman" panose="02020603050405020304" pitchFamily="18" charset="0"/>
              <a:ea typeface="Times New Roman" panose="02020603050405020304" pitchFamily="18" charset="0"/>
            </a:endParaRPr>
          </a:p>
        </p:txBody>
      </p:sp>
      <p:sp>
        <p:nvSpPr>
          <p:cNvPr id="6" name="Content Placeholder 5">
            <a:extLst>
              <a:ext uri="{FF2B5EF4-FFF2-40B4-BE49-F238E27FC236}">
                <a16:creationId xmlns:a16="http://schemas.microsoft.com/office/drawing/2014/main" id="{B6354495-33A5-418B-8548-EFB70EF47531}"/>
              </a:ext>
            </a:extLst>
          </p:cNvPr>
          <p:cNvSpPr>
            <a:spLocks noGrp="1"/>
          </p:cNvSpPr>
          <p:nvPr>
            <p:ph sz="quarter" idx="4"/>
          </p:nvPr>
        </p:nvSpPr>
        <p:spPr>
          <a:xfrm>
            <a:off x="6096000" y="981075"/>
            <a:ext cx="5183188" cy="1428296"/>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lstStyle/>
          <a:p>
            <a:pPr marL="0" marR="0" indent="0" algn="just">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Comprehensive Pharmacy Management handles stock, Prescription Integration, Ward Request, Stock Management, Stock Moment and intelligent reports.</a:t>
            </a:r>
            <a:endParaRPr lang="en-US" sz="1800" dirty="0">
              <a:effectLst/>
              <a:latin typeface="Times New Roman" panose="02020603050405020304" pitchFamily="18" charset="0"/>
              <a:ea typeface="Times New Roman" panose="02020603050405020304" pitchFamily="18" charset="0"/>
            </a:endParaRPr>
          </a:p>
        </p:txBody>
      </p:sp>
      <p:sp>
        <p:nvSpPr>
          <p:cNvPr id="8" name="Text Placeholder 2">
            <a:extLst>
              <a:ext uri="{FF2B5EF4-FFF2-40B4-BE49-F238E27FC236}">
                <a16:creationId xmlns:a16="http://schemas.microsoft.com/office/drawing/2014/main" id="{8EE54F8A-01EB-4FE1-9180-CD49E087A498}"/>
              </a:ext>
            </a:extLst>
          </p:cNvPr>
          <p:cNvSpPr txBox="1">
            <a:spLocks/>
          </p:cNvSpPr>
          <p:nvPr/>
        </p:nvSpPr>
        <p:spPr>
          <a:xfrm>
            <a:off x="6095999" y="116119"/>
            <a:ext cx="5183187" cy="500400"/>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8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Pharmacy Management</a:t>
            </a:r>
            <a:endParaRPr lang="en-US" sz="2800" u="sng" dirty="0"/>
          </a:p>
        </p:txBody>
      </p:sp>
      <p:sp>
        <p:nvSpPr>
          <p:cNvPr id="11" name="Text Placeholder 2">
            <a:extLst>
              <a:ext uri="{FF2B5EF4-FFF2-40B4-BE49-F238E27FC236}">
                <a16:creationId xmlns:a16="http://schemas.microsoft.com/office/drawing/2014/main" id="{7536B116-C432-48D7-AB1A-9A5B0E79854B}"/>
              </a:ext>
            </a:extLst>
          </p:cNvPr>
          <p:cNvSpPr txBox="1">
            <a:spLocks/>
          </p:cNvSpPr>
          <p:nvPr/>
        </p:nvSpPr>
        <p:spPr>
          <a:xfrm>
            <a:off x="658814" y="2982688"/>
            <a:ext cx="5157787" cy="500400"/>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8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Lab Management</a:t>
            </a:r>
            <a:endParaRPr lang="en-US" sz="2800" u="sng" dirty="0"/>
          </a:p>
        </p:txBody>
      </p:sp>
      <p:sp>
        <p:nvSpPr>
          <p:cNvPr id="12" name="Content Placeholder 3">
            <a:extLst>
              <a:ext uri="{FF2B5EF4-FFF2-40B4-BE49-F238E27FC236}">
                <a16:creationId xmlns:a16="http://schemas.microsoft.com/office/drawing/2014/main" id="{8EB367FD-7527-4223-A2A9-8FA2DE70D9C1}"/>
              </a:ext>
            </a:extLst>
          </p:cNvPr>
          <p:cNvSpPr txBox="1">
            <a:spLocks/>
          </p:cNvSpPr>
          <p:nvPr/>
        </p:nvSpPr>
        <p:spPr>
          <a:xfrm>
            <a:off x="682630" y="3847649"/>
            <a:ext cx="5157787" cy="2001613"/>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Comprehensive Lab Management handles complete order management, Custom Reports, Smart Notifications, Credit Settlement, detailed MIS Reports, Analytics and App for Phlebotomist</a:t>
            </a:r>
            <a:endParaRPr lang="en-US" dirty="0"/>
          </a:p>
        </p:txBody>
      </p:sp>
      <p:sp>
        <p:nvSpPr>
          <p:cNvPr id="13" name="Content Placeholder 5">
            <a:extLst>
              <a:ext uri="{FF2B5EF4-FFF2-40B4-BE49-F238E27FC236}">
                <a16:creationId xmlns:a16="http://schemas.microsoft.com/office/drawing/2014/main" id="{0CD9E43E-4CB1-45ED-B3EA-430C92EA53D1}"/>
              </a:ext>
            </a:extLst>
          </p:cNvPr>
          <p:cNvSpPr txBox="1">
            <a:spLocks/>
          </p:cNvSpPr>
          <p:nvPr/>
        </p:nvSpPr>
        <p:spPr>
          <a:xfrm>
            <a:off x="6074230" y="3847649"/>
            <a:ext cx="5183188" cy="2029275"/>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spcBef>
                <a:spcPts val="0"/>
              </a:spcBef>
              <a:spcAft>
                <a:spcPts val="0"/>
              </a:spcAft>
              <a:buNone/>
            </a:pPr>
            <a:r>
              <a:rPr lang="en-US" sz="1800" dirty="0">
                <a:solidFill>
                  <a:srgbClr val="202124"/>
                </a:solidFill>
                <a:effectLst/>
                <a:latin typeface="Times New Roman" panose="02020603050405020304" pitchFamily="18" charset="0"/>
                <a:ea typeface="Times New Roman" panose="02020603050405020304" pitchFamily="18" charset="0"/>
              </a:rPr>
              <a:t>Report management part stores the already processed detailed information. This module helps management collect, analyze and view the performance data in a comprehensive format. The business intelligence subsystem helps define problematic aspects and successfully eliminate them to keep the business profitability as well the high customer satisfaction level.  </a:t>
            </a:r>
            <a:endParaRPr lang="en-US" sz="1800" dirty="0">
              <a:effectLst/>
              <a:latin typeface="Times New Roman" panose="02020603050405020304" pitchFamily="18" charset="0"/>
              <a:ea typeface="Times New Roman" panose="02020603050405020304" pitchFamily="18" charset="0"/>
            </a:endParaRPr>
          </a:p>
        </p:txBody>
      </p:sp>
      <p:sp>
        <p:nvSpPr>
          <p:cNvPr id="14" name="Text Placeholder 2">
            <a:extLst>
              <a:ext uri="{FF2B5EF4-FFF2-40B4-BE49-F238E27FC236}">
                <a16:creationId xmlns:a16="http://schemas.microsoft.com/office/drawing/2014/main" id="{451DA0F6-BAB5-40A6-BC3C-4D293E1B2697}"/>
              </a:ext>
            </a:extLst>
          </p:cNvPr>
          <p:cNvSpPr txBox="1">
            <a:spLocks/>
          </p:cNvSpPr>
          <p:nvPr/>
        </p:nvSpPr>
        <p:spPr>
          <a:xfrm>
            <a:off x="6074230" y="2982694"/>
            <a:ext cx="4923974" cy="500400"/>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a:lnSpc>
                <a:spcPct val="107000"/>
              </a:lnSpc>
              <a:spcBef>
                <a:spcPts val="0"/>
              </a:spcBef>
              <a:spcAft>
                <a:spcPts val="800"/>
              </a:spcAft>
            </a:pPr>
            <a:r>
              <a:rPr lang="en-US" sz="28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Reporting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524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A08-A391-4083-BF43-4555AC8C328C}"/>
              </a:ext>
            </a:extLst>
          </p:cNvPr>
          <p:cNvSpPr>
            <a:spLocks noGrp="1"/>
          </p:cNvSpPr>
          <p:nvPr>
            <p:ph type="title"/>
          </p:nvPr>
        </p:nvSpPr>
        <p:spPr>
          <a:xfrm>
            <a:off x="-42203" y="-249031"/>
            <a:ext cx="12234203" cy="1093093"/>
          </a:xfr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marR="0" algn="ctr">
              <a:lnSpc>
                <a:spcPct val="107000"/>
              </a:lnSpc>
              <a:spcBef>
                <a:spcPts val="0"/>
              </a:spcBef>
              <a:spcAft>
                <a:spcPts val="800"/>
              </a:spcAft>
            </a:pPr>
            <a:r>
              <a:rPr lang="en-US" sz="3600" b="1" u="sng" dirty="0">
                <a:solidFill>
                  <a:srgbClr val="1F3864"/>
                </a:solidFill>
                <a:effectLst/>
                <a:latin typeface="Bahnschrift SemiBold" panose="020B0502040204020203" pitchFamily="34" charset="0"/>
                <a:ea typeface="Calibri" panose="020F0502020204030204" pitchFamily="34" charset="0"/>
                <a:cs typeface="Times New Roman" panose="02020603050405020304" pitchFamily="18" charset="0"/>
              </a:rPr>
              <a:t>MODULES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F3EEB03-17A4-4FA2-86A2-3D2B095D3DAC}"/>
              </a:ext>
            </a:extLst>
          </p:cNvPr>
          <p:cNvSpPr txBox="1"/>
          <p:nvPr/>
        </p:nvSpPr>
        <p:spPr>
          <a:xfrm>
            <a:off x="783771" y="1053931"/>
            <a:ext cx="10551886" cy="5198218"/>
          </a:xfrm>
          <a:prstGeom prst="rect">
            <a:avLst/>
          </a:prstGeom>
          <a:gradFill>
            <a:gsLst>
              <a:gs pos="100000">
                <a:schemeClr val="bg2">
                  <a:tint val="94000"/>
                  <a:satMod val="80000"/>
                  <a:lumMod val="106000"/>
                </a:schemeClr>
              </a:gs>
              <a:gs pos="100000">
                <a:schemeClr val="bg2">
                  <a:shade val="80000"/>
                </a:schemeClr>
              </a:gs>
            </a:gsLst>
            <a:path path="circle">
              <a:fillToRect l="50000" t="50000" r="50000" b="50000"/>
            </a:path>
          </a:gradFill>
        </p:spPr>
        <p:txBody>
          <a:bodyPr wrap="square" rtlCol="0">
            <a:spAutoFit/>
          </a:bodyPr>
          <a:lstStyle/>
          <a:p>
            <a:pPr marL="0" marR="0" algn="just">
              <a:spcBef>
                <a:spcPts val="0"/>
              </a:spcBef>
              <a:spcAft>
                <a:spcPts val="1000"/>
              </a:spcAf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entire project mainly consists of 7 modules, </a:t>
            </a:r>
          </a:p>
          <a:p>
            <a:pPr marL="0" marR="0" algn="just">
              <a:spcBef>
                <a:spcPts val="0"/>
              </a:spcBef>
              <a:spcAft>
                <a:spcPts val="1000"/>
              </a:spcAf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which are:</a:t>
            </a:r>
          </a:p>
          <a:p>
            <a:pPr marL="1257300" lvl="2" indent="-342900" algn="just" fontAlgn="base">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Admin module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fontAlgn="base">
              <a:lnSpc>
                <a:spcPct val="107000"/>
              </a:lnSpc>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User module (patient)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fontAlgn="base">
              <a:lnSpc>
                <a:spcPct val="107000"/>
              </a:lnSpc>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Doctor module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fontAlgn="base">
              <a:lnSpc>
                <a:spcPct val="107000"/>
              </a:lnSpc>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Nurse module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fontAlgn="base">
              <a:lnSpc>
                <a:spcPct val="107000"/>
              </a:lnSpc>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Pharmacist module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fontAlgn="base">
              <a:lnSpc>
                <a:spcPct val="107000"/>
              </a:lnSpc>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Laboratories module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fontAlgn="base">
              <a:lnSpc>
                <a:spcPct val="107000"/>
              </a:lnSpc>
              <a:spcAft>
                <a:spcPts val="1000"/>
              </a:spcAft>
              <a:buSzPts val="1000"/>
              <a:buFont typeface="Symbol" panose="05050102010706020507" pitchFamily="18" charset="2"/>
              <a:buChar char=""/>
              <a:tabLst>
                <a:tab pos="457200" algn="l"/>
              </a:tabLst>
            </a:pPr>
            <a:r>
              <a:rPr lang="en-US"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Accountant module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1039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TotalTime>
  <Words>1274</Words>
  <Application>Microsoft Office PowerPoint</Application>
  <PresentationFormat>Widescreen</PresentationFormat>
  <Paragraphs>132</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Bahnschrift SemiBold</vt:lpstr>
      <vt:lpstr>Calibri</vt:lpstr>
      <vt:lpstr>Calibri Light</vt:lpstr>
      <vt:lpstr>Symbol</vt:lpstr>
      <vt:lpstr>Times New Roman</vt:lpstr>
      <vt:lpstr>Office Theme</vt:lpstr>
      <vt:lpstr>Hospital Management System</vt:lpstr>
      <vt:lpstr>About Project</vt:lpstr>
      <vt:lpstr>Features of Hospital Management System</vt:lpstr>
      <vt:lpstr>Work Flow</vt:lpstr>
      <vt:lpstr>Work Flow</vt:lpstr>
      <vt:lpstr>COMPONENTS OF HOSPITAL INFORMATION SYSTEM</vt:lpstr>
      <vt:lpstr>PowerPoint Presentation</vt:lpstr>
      <vt:lpstr>PowerPoint Presentation</vt:lpstr>
      <vt:lpstr>MODULES</vt:lpstr>
      <vt:lpstr>Admin module</vt:lpstr>
      <vt:lpstr>user module(patient)</vt:lpstr>
      <vt:lpstr>Doctor module</vt:lpstr>
      <vt:lpstr>Nurse module</vt:lpstr>
      <vt:lpstr>Pharmacist module</vt:lpstr>
      <vt:lpstr>Laboratories module</vt:lpstr>
      <vt:lpstr>Technologies:</vt:lpstr>
      <vt:lpstr>PowerPoint Presentation</vt:lpstr>
      <vt:lpstr>PowerPoint Presentation</vt:lpstr>
      <vt:lpstr>Hardware &amp; Software Requirements</vt:lpstr>
      <vt:lpstr>Database Design:</vt:lpstr>
      <vt:lpstr>Unified Modeling Language (UML)</vt:lpstr>
      <vt:lpstr>Class Diagram</vt:lpstr>
      <vt:lpstr>Sequence diagram</vt:lpstr>
      <vt:lpstr>Collaboration diagram</vt:lpstr>
      <vt:lpstr>Deployment diagram</vt:lpstr>
      <vt:lpstr>ADDING NEW DOCTOR FORM</vt:lpstr>
      <vt:lpstr>Patient registration form: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Islam Yearul</dc:creator>
  <cp:lastModifiedBy>Islam Yearul</cp:lastModifiedBy>
  <cp:revision>35</cp:revision>
  <dcterms:created xsi:type="dcterms:W3CDTF">2022-01-15T14:23:51Z</dcterms:created>
  <dcterms:modified xsi:type="dcterms:W3CDTF">2022-01-15T17:19:34Z</dcterms:modified>
</cp:coreProperties>
</file>