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2" r:id="rId4"/>
    <p:sldId id="266" r:id="rId5"/>
    <p:sldId id="260" r:id="rId6"/>
    <p:sldId id="264" r:id="rId7"/>
    <p:sldId id="257" r:id="rId8"/>
    <p:sldId id="259" r:id="rId9"/>
    <p:sldId id="263" r:id="rId10"/>
    <p:sldId id="261"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522" autoAdjust="0"/>
  </p:normalViewPr>
  <p:slideViewPr>
    <p:cSldViewPr>
      <p:cViewPr varScale="1">
        <p:scale>
          <a:sx n="46" d="100"/>
          <a:sy n="46" d="100"/>
        </p:scale>
        <p:origin x="207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795A6-1F4F-46D4-8476-96618B3ADE69}" type="doc">
      <dgm:prSet loTypeId="urn:microsoft.com/office/officeart/2005/8/layout/process2" loCatId="process" qsTypeId="urn:microsoft.com/office/officeart/2005/8/quickstyle/simple1" qsCatId="simple" csTypeId="urn:microsoft.com/office/officeart/2005/8/colors/accent1_5" csCatId="accent1" phldr="1"/>
      <dgm:spPr/>
    </dgm:pt>
    <dgm:pt modelId="{6736CCAF-E21B-4929-BCC6-AFC9A192C09B}">
      <dgm:prSet phldrT="[Text]"/>
      <dgm:spPr/>
      <dgm:t>
        <a:bodyPr/>
        <a:lstStyle/>
        <a:p>
          <a:r>
            <a:rPr lang="en-US" dirty="0" smtClean="0"/>
            <a:t>Cause</a:t>
          </a:r>
          <a:endParaRPr lang="en-US" dirty="0"/>
        </a:p>
      </dgm:t>
    </dgm:pt>
    <dgm:pt modelId="{DB084BA2-2D9F-4198-BDF7-8B1745C1CE8B}" type="parTrans" cxnId="{7CBF9B13-19D4-4C5C-A5C6-8389E66934A3}">
      <dgm:prSet/>
      <dgm:spPr/>
      <dgm:t>
        <a:bodyPr/>
        <a:lstStyle/>
        <a:p>
          <a:endParaRPr lang="en-US"/>
        </a:p>
      </dgm:t>
    </dgm:pt>
    <dgm:pt modelId="{2CB59490-9D5A-440B-9170-47E56064A933}" type="sibTrans" cxnId="{7CBF9B13-19D4-4C5C-A5C6-8389E66934A3}">
      <dgm:prSet/>
      <dgm:spPr/>
      <dgm:t>
        <a:bodyPr/>
        <a:lstStyle/>
        <a:p>
          <a:endParaRPr lang="en-US"/>
        </a:p>
      </dgm:t>
    </dgm:pt>
    <dgm:pt modelId="{810B23B1-B04C-43F9-9D78-20059545BF20}">
      <dgm:prSet phldrT="[Text]"/>
      <dgm:spPr/>
      <dgm:t>
        <a:bodyPr/>
        <a:lstStyle/>
        <a:p>
          <a:r>
            <a:rPr lang="en-US" dirty="0" smtClean="0"/>
            <a:t>Event</a:t>
          </a:r>
          <a:endParaRPr lang="en-US" dirty="0"/>
        </a:p>
      </dgm:t>
    </dgm:pt>
    <dgm:pt modelId="{CFF8CC9C-80B7-4EC1-BCB4-1DF7CCF9381C}" type="parTrans" cxnId="{C50CC323-F172-46AC-9FC8-0CE520F988E0}">
      <dgm:prSet/>
      <dgm:spPr/>
      <dgm:t>
        <a:bodyPr/>
        <a:lstStyle/>
        <a:p>
          <a:endParaRPr lang="en-US"/>
        </a:p>
      </dgm:t>
    </dgm:pt>
    <dgm:pt modelId="{B5627882-7F6A-4CA0-9186-3E1054DA5BAC}" type="sibTrans" cxnId="{C50CC323-F172-46AC-9FC8-0CE520F988E0}">
      <dgm:prSet/>
      <dgm:spPr/>
      <dgm:t>
        <a:bodyPr/>
        <a:lstStyle/>
        <a:p>
          <a:endParaRPr lang="en-US"/>
        </a:p>
      </dgm:t>
    </dgm:pt>
    <dgm:pt modelId="{153C7BDA-7C26-4D12-A0E1-9880754D6540}">
      <dgm:prSet phldrT="[Text]"/>
      <dgm:spPr/>
      <dgm:t>
        <a:bodyPr/>
        <a:lstStyle/>
        <a:p>
          <a:r>
            <a:rPr lang="en-US" dirty="0" smtClean="0"/>
            <a:t>Effect</a:t>
          </a:r>
          <a:endParaRPr lang="en-US" dirty="0"/>
        </a:p>
      </dgm:t>
    </dgm:pt>
    <dgm:pt modelId="{B6D21F31-C162-4F25-B3E6-5A763A97BD86}" type="parTrans" cxnId="{E931719E-C479-4AB5-B7CB-92DB138CF6AD}">
      <dgm:prSet/>
      <dgm:spPr/>
      <dgm:t>
        <a:bodyPr/>
        <a:lstStyle/>
        <a:p>
          <a:endParaRPr lang="en-US"/>
        </a:p>
      </dgm:t>
    </dgm:pt>
    <dgm:pt modelId="{4F0EDE8C-4DB0-487F-832D-347BC3AD7133}" type="sibTrans" cxnId="{E931719E-C479-4AB5-B7CB-92DB138CF6AD}">
      <dgm:prSet/>
      <dgm:spPr/>
      <dgm:t>
        <a:bodyPr/>
        <a:lstStyle/>
        <a:p>
          <a:endParaRPr lang="en-US"/>
        </a:p>
      </dgm:t>
    </dgm:pt>
    <dgm:pt modelId="{E7DE0CC0-7EC9-4E65-AD33-6B904F0CCC4C}" type="pres">
      <dgm:prSet presAssocID="{EAC795A6-1F4F-46D4-8476-96618B3ADE69}" presName="linearFlow" presStyleCnt="0">
        <dgm:presLayoutVars>
          <dgm:resizeHandles val="exact"/>
        </dgm:presLayoutVars>
      </dgm:prSet>
      <dgm:spPr/>
    </dgm:pt>
    <dgm:pt modelId="{03F13CD4-E645-46CF-8488-3405F357E972}" type="pres">
      <dgm:prSet presAssocID="{6736CCAF-E21B-4929-BCC6-AFC9A192C09B}" presName="node" presStyleLbl="node1" presStyleIdx="0" presStyleCnt="3">
        <dgm:presLayoutVars>
          <dgm:bulletEnabled val="1"/>
        </dgm:presLayoutVars>
      </dgm:prSet>
      <dgm:spPr/>
      <dgm:t>
        <a:bodyPr/>
        <a:lstStyle/>
        <a:p>
          <a:endParaRPr lang="en-US"/>
        </a:p>
      </dgm:t>
    </dgm:pt>
    <dgm:pt modelId="{ABD9BEE4-23A4-47C8-962C-BA6680085C7E}" type="pres">
      <dgm:prSet presAssocID="{2CB59490-9D5A-440B-9170-47E56064A933}" presName="sibTrans" presStyleLbl="sibTrans2D1" presStyleIdx="0" presStyleCnt="2"/>
      <dgm:spPr/>
      <dgm:t>
        <a:bodyPr/>
        <a:lstStyle/>
        <a:p>
          <a:endParaRPr lang="en-US"/>
        </a:p>
      </dgm:t>
    </dgm:pt>
    <dgm:pt modelId="{AE799294-B165-4595-ABD1-2AC8E7991BE1}" type="pres">
      <dgm:prSet presAssocID="{2CB59490-9D5A-440B-9170-47E56064A933}" presName="connectorText" presStyleLbl="sibTrans2D1" presStyleIdx="0" presStyleCnt="2"/>
      <dgm:spPr/>
      <dgm:t>
        <a:bodyPr/>
        <a:lstStyle/>
        <a:p>
          <a:endParaRPr lang="en-US"/>
        </a:p>
      </dgm:t>
    </dgm:pt>
    <dgm:pt modelId="{A2640C38-1AAE-4CDB-A8BF-314EF7B5AD29}" type="pres">
      <dgm:prSet presAssocID="{810B23B1-B04C-43F9-9D78-20059545BF20}" presName="node" presStyleLbl="node1" presStyleIdx="1" presStyleCnt="3">
        <dgm:presLayoutVars>
          <dgm:bulletEnabled val="1"/>
        </dgm:presLayoutVars>
      </dgm:prSet>
      <dgm:spPr/>
      <dgm:t>
        <a:bodyPr/>
        <a:lstStyle/>
        <a:p>
          <a:endParaRPr lang="en-US"/>
        </a:p>
      </dgm:t>
    </dgm:pt>
    <dgm:pt modelId="{476A9014-80B3-4060-9168-0B12DB3166CC}" type="pres">
      <dgm:prSet presAssocID="{B5627882-7F6A-4CA0-9186-3E1054DA5BAC}" presName="sibTrans" presStyleLbl="sibTrans2D1" presStyleIdx="1" presStyleCnt="2"/>
      <dgm:spPr/>
      <dgm:t>
        <a:bodyPr/>
        <a:lstStyle/>
        <a:p>
          <a:endParaRPr lang="en-US"/>
        </a:p>
      </dgm:t>
    </dgm:pt>
    <dgm:pt modelId="{CEF43E8D-2733-47C7-A55F-0E66ED599F42}" type="pres">
      <dgm:prSet presAssocID="{B5627882-7F6A-4CA0-9186-3E1054DA5BAC}" presName="connectorText" presStyleLbl="sibTrans2D1" presStyleIdx="1" presStyleCnt="2"/>
      <dgm:spPr/>
      <dgm:t>
        <a:bodyPr/>
        <a:lstStyle/>
        <a:p>
          <a:endParaRPr lang="en-US"/>
        </a:p>
      </dgm:t>
    </dgm:pt>
    <dgm:pt modelId="{AADE5C65-A646-4481-9F20-C1A6A7D5A006}" type="pres">
      <dgm:prSet presAssocID="{153C7BDA-7C26-4D12-A0E1-9880754D6540}" presName="node" presStyleLbl="node1" presStyleIdx="2" presStyleCnt="3">
        <dgm:presLayoutVars>
          <dgm:bulletEnabled val="1"/>
        </dgm:presLayoutVars>
      </dgm:prSet>
      <dgm:spPr/>
      <dgm:t>
        <a:bodyPr/>
        <a:lstStyle/>
        <a:p>
          <a:endParaRPr lang="en-US"/>
        </a:p>
      </dgm:t>
    </dgm:pt>
  </dgm:ptLst>
  <dgm:cxnLst>
    <dgm:cxn modelId="{E70F312A-E31E-4D14-B85F-5EC039904244}" type="presOf" srcId="{B5627882-7F6A-4CA0-9186-3E1054DA5BAC}" destId="{CEF43E8D-2733-47C7-A55F-0E66ED599F42}" srcOrd="1" destOrd="0" presId="urn:microsoft.com/office/officeart/2005/8/layout/process2"/>
    <dgm:cxn modelId="{7ECA41FD-C278-438A-A509-9E091D841A8D}" type="presOf" srcId="{2CB59490-9D5A-440B-9170-47E56064A933}" destId="{AE799294-B165-4595-ABD1-2AC8E7991BE1}" srcOrd="1" destOrd="0" presId="urn:microsoft.com/office/officeart/2005/8/layout/process2"/>
    <dgm:cxn modelId="{C50CC323-F172-46AC-9FC8-0CE520F988E0}" srcId="{EAC795A6-1F4F-46D4-8476-96618B3ADE69}" destId="{810B23B1-B04C-43F9-9D78-20059545BF20}" srcOrd="1" destOrd="0" parTransId="{CFF8CC9C-80B7-4EC1-BCB4-1DF7CCF9381C}" sibTransId="{B5627882-7F6A-4CA0-9186-3E1054DA5BAC}"/>
    <dgm:cxn modelId="{54B1836A-D103-4CBA-AE9D-AC9F0262C137}" type="presOf" srcId="{B5627882-7F6A-4CA0-9186-3E1054DA5BAC}" destId="{476A9014-80B3-4060-9168-0B12DB3166CC}" srcOrd="0" destOrd="0" presId="urn:microsoft.com/office/officeart/2005/8/layout/process2"/>
    <dgm:cxn modelId="{68196A61-FFC7-4906-BC01-63C44C7EAB92}" type="presOf" srcId="{2CB59490-9D5A-440B-9170-47E56064A933}" destId="{ABD9BEE4-23A4-47C8-962C-BA6680085C7E}" srcOrd="0" destOrd="0" presId="urn:microsoft.com/office/officeart/2005/8/layout/process2"/>
    <dgm:cxn modelId="{A1A77EF4-00EA-4690-BBEC-7FC99C743CB5}" type="presOf" srcId="{6736CCAF-E21B-4929-BCC6-AFC9A192C09B}" destId="{03F13CD4-E645-46CF-8488-3405F357E972}" srcOrd="0" destOrd="0" presId="urn:microsoft.com/office/officeart/2005/8/layout/process2"/>
    <dgm:cxn modelId="{56359BF9-25D7-448E-B391-C4F49439E4B8}" type="presOf" srcId="{EAC795A6-1F4F-46D4-8476-96618B3ADE69}" destId="{E7DE0CC0-7EC9-4E65-AD33-6B904F0CCC4C}" srcOrd="0" destOrd="0" presId="urn:microsoft.com/office/officeart/2005/8/layout/process2"/>
    <dgm:cxn modelId="{A982C786-6944-47FB-A84E-18BFB6E198BD}" type="presOf" srcId="{810B23B1-B04C-43F9-9D78-20059545BF20}" destId="{A2640C38-1AAE-4CDB-A8BF-314EF7B5AD29}" srcOrd="0" destOrd="0" presId="urn:microsoft.com/office/officeart/2005/8/layout/process2"/>
    <dgm:cxn modelId="{6B9287E1-93E9-47AF-AA2E-4B10E044196B}" type="presOf" srcId="{153C7BDA-7C26-4D12-A0E1-9880754D6540}" destId="{AADE5C65-A646-4481-9F20-C1A6A7D5A006}" srcOrd="0" destOrd="0" presId="urn:microsoft.com/office/officeart/2005/8/layout/process2"/>
    <dgm:cxn modelId="{E931719E-C479-4AB5-B7CB-92DB138CF6AD}" srcId="{EAC795A6-1F4F-46D4-8476-96618B3ADE69}" destId="{153C7BDA-7C26-4D12-A0E1-9880754D6540}" srcOrd="2" destOrd="0" parTransId="{B6D21F31-C162-4F25-B3E6-5A763A97BD86}" sibTransId="{4F0EDE8C-4DB0-487F-832D-347BC3AD7133}"/>
    <dgm:cxn modelId="{7CBF9B13-19D4-4C5C-A5C6-8389E66934A3}" srcId="{EAC795A6-1F4F-46D4-8476-96618B3ADE69}" destId="{6736CCAF-E21B-4929-BCC6-AFC9A192C09B}" srcOrd="0" destOrd="0" parTransId="{DB084BA2-2D9F-4198-BDF7-8B1745C1CE8B}" sibTransId="{2CB59490-9D5A-440B-9170-47E56064A933}"/>
    <dgm:cxn modelId="{7D568ABE-BFF5-4AC0-BDDF-53568D0143BD}" type="presParOf" srcId="{E7DE0CC0-7EC9-4E65-AD33-6B904F0CCC4C}" destId="{03F13CD4-E645-46CF-8488-3405F357E972}" srcOrd="0" destOrd="0" presId="urn:microsoft.com/office/officeart/2005/8/layout/process2"/>
    <dgm:cxn modelId="{D66C7D76-536E-4737-BD8E-303DFEF25DC0}" type="presParOf" srcId="{E7DE0CC0-7EC9-4E65-AD33-6B904F0CCC4C}" destId="{ABD9BEE4-23A4-47C8-962C-BA6680085C7E}" srcOrd="1" destOrd="0" presId="urn:microsoft.com/office/officeart/2005/8/layout/process2"/>
    <dgm:cxn modelId="{77EDA3F9-2783-4910-A6C5-239068E752D1}" type="presParOf" srcId="{ABD9BEE4-23A4-47C8-962C-BA6680085C7E}" destId="{AE799294-B165-4595-ABD1-2AC8E7991BE1}" srcOrd="0" destOrd="0" presId="urn:microsoft.com/office/officeart/2005/8/layout/process2"/>
    <dgm:cxn modelId="{EC1FFC19-1A5D-4629-A5B7-67F804C6DDBA}" type="presParOf" srcId="{E7DE0CC0-7EC9-4E65-AD33-6B904F0CCC4C}" destId="{A2640C38-1AAE-4CDB-A8BF-314EF7B5AD29}" srcOrd="2" destOrd="0" presId="urn:microsoft.com/office/officeart/2005/8/layout/process2"/>
    <dgm:cxn modelId="{914662F4-627F-431F-B19B-8BC8FC065431}" type="presParOf" srcId="{E7DE0CC0-7EC9-4E65-AD33-6B904F0CCC4C}" destId="{476A9014-80B3-4060-9168-0B12DB3166CC}" srcOrd="3" destOrd="0" presId="urn:microsoft.com/office/officeart/2005/8/layout/process2"/>
    <dgm:cxn modelId="{B02CEE4F-CE9A-4E14-BCB0-34B7CD25471C}" type="presParOf" srcId="{476A9014-80B3-4060-9168-0B12DB3166CC}" destId="{CEF43E8D-2733-47C7-A55F-0E66ED599F42}" srcOrd="0" destOrd="0" presId="urn:microsoft.com/office/officeart/2005/8/layout/process2"/>
    <dgm:cxn modelId="{364824FC-849B-4269-88F6-C8E0A997D816}" type="presParOf" srcId="{E7DE0CC0-7EC9-4E65-AD33-6B904F0CCC4C}" destId="{AADE5C65-A646-4481-9F20-C1A6A7D5A006}"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5650E-9AE5-44FC-9A80-61C1168A48F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370996DF-8FD8-4A90-AB83-6817726E6749}">
      <dgm:prSet phldrT="[Text]"/>
      <dgm:spPr/>
      <dgm:t>
        <a:bodyPr/>
        <a:lstStyle/>
        <a:p>
          <a:r>
            <a:rPr lang="en-US" dirty="0" smtClean="0"/>
            <a:t>Review lessons</a:t>
          </a:r>
          <a:endParaRPr lang="en-US" dirty="0"/>
        </a:p>
      </dgm:t>
    </dgm:pt>
    <dgm:pt modelId="{33A3C8B5-8754-480D-A990-DF6E6BA054B8}" type="parTrans" cxnId="{BBC0A157-45B4-44B9-AB2D-72334D794437}">
      <dgm:prSet/>
      <dgm:spPr/>
      <dgm:t>
        <a:bodyPr/>
        <a:lstStyle/>
        <a:p>
          <a:endParaRPr lang="en-US"/>
        </a:p>
      </dgm:t>
    </dgm:pt>
    <dgm:pt modelId="{6882610A-B207-4D17-8D13-ECB9D187D74E}" type="sibTrans" cxnId="{BBC0A157-45B4-44B9-AB2D-72334D794437}">
      <dgm:prSet/>
      <dgm:spPr/>
      <dgm:t>
        <a:bodyPr/>
        <a:lstStyle/>
        <a:p>
          <a:endParaRPr lang="en-US"/>
        </a:p>
      </dgm:t>
    </dgm:pt>
    <dgm:pt modelId="{9779AAE2-29BD-46F0-9BF0-07AEB7CDB97C}">
      <dgm:prSet phldrT="[Text]"/>
      <dgm:spPr/>
      <dgm:t>
        <a:bodyPr/>
        <a:lstStyle/>
        <a:p>
          <a:r>
            <a:rPr lang="en-US" dirty="0" smtClean="0"/>
            <a:t>Risk checklists</a:t>
          </a:r>
          <a:endParaRPr lang="en-US" dirty="0"/>
        </a:p>
      </dgm:t>
    </dgm:pt>
    <dgm:pt modelId="{98417D08-E926-48DC-81B1-321BB24F9973}" type="parTrans" cxnId="{55CC8773-D03F-4F93-9277-ADA103403BE9}">
      <dgm:prSet/>
      <dgm:spPr/>
      <dgm:t>
        <a:bodyPr/>
        <a:lstStyle/>
        <a:p>
          <a:endParaRPr lang="en-US"/>
        </a:p>
      </dgm:t>
    </dgm:pt>
    <dgm:pt modelId="{205BC1CC-583B-4362-8390-DC15B7AD6842}" type="sibTrans" cxnId="{55CC8773-D03F-4F93-9277-ADA103403BE9}">
      <dgm:prSet/>
      <dgm:spPr/>
      <dgm:t>
        <a:bodyPr/>
        <a:lstStyle/>
        <a:p>
          <a:endParaRPr lang="en-US"/>
        </a:p>
      </dgm:t>
    </dgm:pt>
    <dgm:pt modelId="{780BFDC2-8061-4E6B-A83A-0D406190D6EB}">
      <dgm:prSet phldrT="[Text]"/>
      <dgm:spPr/>
      <dgm:t>
        <a:bodyPr/>
        <a:lstStyle/>
        <a:p>
          <a:r>
            <a:rPr lang="en-US" dirty="0" smtClean="0"/>
            <a:t>Risk prompt lists</a:t>
          </a:r>
          <a:endParaRPr lang="en-US" dirty="0"/>
        </a:p>
      </dgm:t>
    </dgm:pt>
    <dgm:pt modelId="{BD317E34-B262-4D25-BF36-70D199F5A105}" type="parTrans" cxnId="{235D17EB-4C3C-4684-9FB6-9B4666F4C88C}">
      <dgm:prSet/>
      <dgm:spPr/>
      <dgm:t>
        <a:bodyPr/>
        <a:lstStyle/>
        <a:p>
          <a:endParaRPr lang="en-US"/>
        </a:p>
      </dgm:t>
    </dgm:pt>
    <dgm:pt modelId="{E6616B0B-E162-406E-A32B-3AF5CA6EC086}" type="sibTrans" cxnId="{235D17EB-4C3C-4684-9FB6-9B4666F4C88C}">
      <dgm:prSet/>
      <dgm:spPr/>
      <dgm:t>
        <a:bodyPr/>
        <a:lstStyle/>
        <a:p>
          <a:endParaRPr lang="en-US"/>
        </a:p>
      </dgm:t>
    </dgm:pt>
    <dgm:pt modelId="{72598CD6-D51D-43B3-895F-3D6ABC268930}">
      <dgm:prSet phldrT="[Text]"/>
      <dgm:spPr/>
      <dgm:t>
        <a:bodyPr/>
        <a:lstStyle/>
        <a:p>
          <a:r>
            <a:rPr lang="en-US" dirty="0" smtClean="0"/>
            <a:t>Brainstorming</a:t>
          </a:r>
          <a:endParaRPr lang="en-US" dirty="0"/>
        </a:p>
      </dgm:t>
    </dgm:pt>
    <dgm:pt modelId="{A74B1F77-04CF-4BE1-9F79-468112726AE7}" type="parTrans" cxnId="{9E1790AC-0003-4612-96CE-0672F1803E24}">
      <dgm:prSet/>
      <dgm:spPr/>
      <dgm:t>
        <a:bodyPr/>
        <a:lstStyle/>
        <a:p>
          <a:endParaRPr lang="en-US"/>
        </a:p>
      </dgm:t>
    </dgm:pt>
    <dgm:pt modelId="{3C876000-09FF-49A9-9FD8-389A84BC4201}" type="sibTrans" cxnId="{9E1790AC-0003-4612-96CE-0672F1803E24}">
      <dgm:prSet/>
      <dgm:spPr/>
      <dgm:t>
        <a:bodyPr/>
        <a:lstStyle/>
        <a:p>
          <a:endParaRPr lang="en-US"/>
        </a:p>
      </dgm:t>
    </dgm:pt>
    <dgm:pt modelId="{C99C5C13-EBCC-41D7-BA9B-E89F078DD419}">
      <dgm:prSet phldrT="[Text]"/>
      <dgm:spPr/>
      <dgm:t>
        <a:bodyPr/>
        <a:lstStyle/>
        <a:p>
          <a:r>
            <a:rPr lang="en-US" dirty="0" smtClean="0"/>
            <a:t>Risk breakdown structure</a:t>
          </a:r>
          <a:endParaRPr lang="en-US" dirty="0"/>
        </a:p>
      </dgm:t>
    </dgm:pt>
    <dgm:pt modelId="{80B12825-3466-4E82-B3B7-2F52A06EBFC2}" type="parTrans" cxnId="{4D702543-5E3F-4DCB-8EAE-DD8258A80EE9}">
      <dgm:prSet/>
      <dgm:spPr/>
      <dgm:t>
        <a:bodyPr/>
        <a:lstStyle/>
        <a:p>
          <a:endParaRPr lang="en-US"/>
        </a:p>
      </dgm:t>
    </dgm:pt>
    <dgm:pt modelId="{9ADA2CBD-0FCD-4783-A08C-3F7108CD0ED4}" type="sibTrans" cxnId="{4D702543-5E3F-4DCB-8EAE-DD8258A80EE9}">
      <dgm:prSet/>
      <dgm:spPr/>
      <dgm:t>
        <a:bodyPr/>
        <a:lstStyle/>
        <a:p>
          <a:endParaRPr lang="en-US"/>
        </a:p>
      </dgm:t>
    </dgm:pt>
    <dgm:pt modelId="{1E80E891-5ADF-426D-A674-576D62D8878E}" type="pres">
      <dgm:prSet presAssocID="{5C05650E-9AE5-44FC-9A80-61C1168A48F4}" presName="linear" presStyleCnt="0">
        <dgm:presLayoutVars>
          <dgm:animLvl val="lvl"/>
          <dgm:resizeHandles val="exact"/>
        </dgm:presLayoutVars>
      </dgm:prSet>
      <dgm:spPr/>
      <dgm:t>
        <a:bodyPr/>
        <a:lstStyle/>
        <a:p>
          <a:endParaRPr lang="en-US"/>
        </a:p>
      </dgm:t>
    </dgm:pt>
    <dgm:pt modelId="{8688F7B2-E8A0-4309-8C75-D31124223AC6}" type="pres">
      <dgm:prSet presAssocID="{370996DF-8FD8-4A90-AB83-6817726E6749}" presName="parentText" presStyleLbl="node1" presStyleIdx="0" presStyleCnt="5">
        <dgm:presLayoutVars>
          <dgm:chMax val="0"/>
          <dgm:bulletEnabled val="1"/>
        </dgm:presLayoutVars>
      </dgm:prSet>
      <dgm:spPr/>
      <dgm:t>
        <a:bodyPr/>
        <a:lstStyle/>
        <a:p>
          <a:endParaRPr lang="en-US"/>
        </a:p>
      </dgm:t>
    </dgm:pt>
    <dgm:pt modelId="{DB37ECC1-049D-446D-82ED-DC630ABF88C9}" type="pres">
      <dgm:prSet presAssocID="{6882610A-B207-4D17-8D13-ECB9D187D74E}" presName="spacer" presStyleCnt="0"/>
      <dgm:spPr/>
    </dgm:pt>
    <dgm:pt modelId="{523E6172-1AB8-4091-BAD2-7F41DD407956}" type="pres">
      <dgm:prSet presAssocID="{9779AAE2-29BD-46F0-9BF0-07AEB7CDB97C}" presName="parentText" presStyleLbl="node1" presStyleIdx="1" presStyleCnt="5">
        <dgm:presLayoutVars>
          <dgm:chMax val="0"/>
          <dgm:bulletEnabled val="1"/>
        </dgm:presLayoutVars>
      </dgm:prSet>
      <dgm:spPr/>
      <dgm:t>
        <a:bodyPr/>
        <a:lstStyle/>
        <a:p>
          <a:endParaRPr lang="en-US"/>
        </a:p>
      </dgm:t>
    </dgm:pt>
    <dgm:pt modelId="{BB40C428-E90E-43C1-80D0-57F2A82FCCB2}" type="pres">
      <dgm:prSet presAssocID="{205BC1CC-583B-4362-8390-DC15B7AD6842}" presName="spacer" presStyleCnt="0"/>
      <dgm:spPr/>
    </dgm:pt>
    <dgm:pt modelId="{F8FCE4FA-F960-4825-9DEE-D923552BAC33}" type="pres">
      <dgm:prSet presAssocID="{780BFDC2-8061-4E6B-A83A-0D406190D6EB}" presName="parentText" presStyleLbl="node1" presStyleIdx="2" presStyleCnt="5">
        <dgm:presLayoutVars>
          <dgm:chMax val="0"/>
          <dgm:bulletEnabled val="1"/>
        </dgm:presLayoutVars>
      </dgm:prSet>
      <dgm:spPr/>
      <dgm:t>
        <a:bodyPr/>
        <a:lstStyle/>
        <a:p>
          <a:endParaRPr lang="en-US"/>
        </a:p>
      </dgm:t>
    </dgm:pt>
    <dgm:pt modelId="{8172F10E-006B-4711-A3A2-3C2EF15204B9}" type="pres">
      <dgm:prSet presAssocID="{E6616B0B-E162-406E-A32B-3AF5CA6EC086}" presName="spacer" presStyleCnt="0"/>
      <dgm:spPr/>
    </dgm:pt>
    <dgm:pt modelId="{396CF0BA-838D-4006-8059-C403E1B9E73A}" type="pres">
      <dgm:prSet presAssocID="{72598CD6-D51D-43B3-895F-3D6ABC268930}" presName="parentText" presStyleLbl="node1" presStyleIdx="3" presStyleCnt="5">
        <dgm:presLayoutVars>
          <dgm:chMax val="0"/>
          <dgm:bulletEnabled val="1"/>
        </dgm:presLayoutVars>
      </dgm:prSet>
      <dgm:spPr/>
      <dgm:t>
        <a:bodyPr/>
        <a:lstStyle/>
        <a:p>
          <a:endParaRPr lang="en-US"/>
        </a:p>
      </dgm:t>
    </dgm:pt>
    <dgm:pt modelId="{8FC593B3-7007-4122-874C-14E0AE088FC3}" type="pres">
      <dgm:prSet presAssocID="{3C876000-09FF-49A9-9FD8-389A84BC4201}" presName="spacer" presStyleCnt="0"/>
      <dgm:spPr/>
    </dgm:pt>
    <dgm:pt modelId="{0ABE7712-D2D0-448C-AFBE-2F1549456DE3}" type="pres">
      <dgm:prSet presAssocID="{C99C5C13-EBCC-41D7-BA9B-E89F078DD419}" presName="parentText" presStyleLbl="node1" presStyleIdx="4" presStyleCnt="5">
        <dgm:presLayoutVars>
          <dgm:chMax val="0"/>
          <dgm:bulletEnabled val="1"/>
        </dgm:presLayoutVars>
      </dgm:prSet>
      <dgm:spPr/>
      <dgm:t>
        <a:bodyPr/>
        <a:lstStyle/>
        <a:p>
          <a:endParaRPr lang="en-US"/>
        </a:p>
      </dgm:t>
    </dgm:pt>
  </dgm:ptLst>
  <dgm:cxnLst>
    <dgm:cxn modelId="{9E1790AC-0003-4612-96CE-0672F1803E24}" srcId="{5C05650E-9AE5-44FC-9A80-61C1168A48F4}" destId="{72598CD6-D51D-43B3-895F-3D6ABC268930}" srcOrd="3" destOrd="0" parTransId="{A74B1F77-04CF-4BE1-9F79-468112726AE7}" sibTransId="{3C876000-09FF-49A9-9FD8-389A84BC4201}"/>
    <dgm:cxn modelId="{D31D64CA-EC64-40EB-97AB-79F1659152D5}" type="presOf" srcId="{370996DF-8FD8-4A90-AB83-6817726E6749}" destId="{8688F7B2-E8A0-4309-8C75-D31124223AC6}" srcOrd="0" destOrd="0" presId="urn:microsoft.com/office/officeart/2005/8/layout/vList2"/>
    <dgm:cxn modelId="{B2271581-CF2B-4A99-8742-6E1A148B4CB4}" type="presOf" srcId="{72598CD6-D51D-43B3-895F-3D6ABC268930}" destId="{396CF0BA-838D-4006-8059-C403E1B9E73A}" srcOrd="0" destOrd="0" presId="urn:microsoft.com/office/officeart/2005/8/layout/vList2"/>
    <dgm:cxn modelId="{235D17EB-4C3C-4684-9FB6-9B4666F4C88C}" srcId="{5C05650E-9AE5-44FC-9A80-61C1168A48F4}" destId="{780BFDC2-8061-4E6B-A83A-0D406190D6EB}" srcOrd="2" destOrd="0" parTransId="{BD317E34-B262-4D25-BF36-70D199F5A105}" sibTransId="{E6616B0B-E162-406E-A32B-3AF5CA6EC086}"/>
    <dgm:cxn modelId="{55CC8773-D03F-4F93-9277-ADA103403BE9}" srcId="{5C05650E-9AE5-44FC-9A80-61C1168A48F4}" destId="{9779AAE2-29BD-46F0-9BF0-07AEB7CDB97C}" srcOrd="1" destOrd="0" parTransId="{98417D08-E926-48DC-81B1-321BB24F9973}" sibTransId="{205BC1CC-583B-4362-8390-DC15B7AD6842}"/>
    <dgm:cxn modelId="{BBC0A157-45B4-44B9-AB2D-72334D794437}" srcId="{5C05650E-9AE5-44FC-9A80-61C1168A48F4}" destId="{370996DF-8FD8-4A90-AB83-6817726E6749}" srcOrd="0" destOrd="0" parTransId="{33A3C8B5-8754-480D-A990-DF6E6BA054B8}" sibTransId="{6882610A-B207-4D17-8D13-ECB9D187D74E}"/>
    <dgm:cxn modelId="{184A4DCF-4B91-497C-ACAB-D22AA664627C}" type="presOf" srcId="{780BFDC2-8061-4E6B-A83A-0D406190D6EB}" destId="{F8FCE4FA-F960-4825-9DEE-D923552BAC33}" srcOrd="0" destOrd="0" presId="urn:microsoft.com/office/officeart/2005/8/layout/vList2"/>
    <dgm:cxn modelId="{5903FBF3-2C67-4EE1-8DD4-B645D3DDB8E9}" type="presOf" srcId="{9779AAE2-29BD-46F0-9BF0-07AEB7CDB97C}" destId="{523E6172-1AB8-4091-BAD2-7F41DD407956}" srcOrd="0" destOrd="0" presId="urn:microsoft.com/office/officeart/2005/8/layout/vList2"/>
    <dgm:cxn modelId="{F71B9561-DBDF-434D-8BE0-0E94DE83B0C7}" type="presOf" srcId="{C99C5C13-EBCC-41D7-BA9B-E89F078DD419}" destId="{0ABE7712-D2D0-448C-AFBE-2F1549456DE3}" srcOrd="0" destOrd="0" presId="urn:microsoft.com/office/officeart/2005/8/layout/vList2"/>
    <dgm:cxn modelId="{CBF6C1CD-0172-433E-84BE-78D7BC48BFCE}" type="presOf" srcId="{5C05650E-9AE5-44FC-9A80-61C1168A48F4}" destId="{1E80E891-5ADF-426D-A674-576D62D8878E}" srcOrd="0" destOrd="0" presId="urn:microsoft.com/office/officeart/2005/8/layout/vList2"/>
    <dgm:cxn modelId="{4D702543-5E3F-4DCB-8EAE-DD8258A80EE9}" srcId="{5C05650E-9AE5-44FC-9A80-61C1168A48F4}" destId="{C99C5C13-EBCC-41D7-BA9B-E89F078DD419}" srcOrd="4" destOrd="0" parTransId="{80B12825-3466-4E82-B3B7-2F52A06EBFC2}" sibTransId="{9ADA2CBD-0FCD-4783-A08C-3F7108CD0ED4}"/>
    <dgm:cxn modelId="{963F7632-5E0E-4833-BACB-B5C5D72A9856}" type="presParOf" srcId="{1E80E891-5ADF-426D-A674-576D62D8878E}" destId="{8688F7B2-E8A0-4309-8C75-D31124223AC6}" srcOrd="0" destOrd="0" presId="urn:microsoft.com/office/officeart/2005/8/layout/vList2"/>
    <dgm:cxn modelId="{44926F1A-DB67-421B-B86F-7BD0E5143573}" type="presParOf" srcId="{1E80E891-5ADF-426D-A674-576D62D8878E}" destId="{DB37ECC1-049D-446D-82ED-DC630ABF88C9}" srcOrd="1" destOrd="0" presId="urn:microsoft.com/office/officeart/2005/8/layout/vList2"/>
    <dgm:cxn modelId="{2419EEAF-61F4-4B1A-BF17-CBC655E28212}" type="presParOf" srcId="{1E80E891-5ADF-426D-A674-576D62D8878E}" destId="{523E6172-1AB8-4091-BAD2-7F41DD407956}" srcOrd="2" destOrd="0" presId="urn:microsoft.com/office/officeart/2005/8/layout/vList2"/>
    <dgm:cxn modelId="{46D41F2B-9B40-4321-A35B-07BFEE775907}" type="presParOf" srcId="{1E80E891-5ADF-426D-A674-576D62D8878E}" destId="{BB40C428-E90E-43C1-80D0-57F2A82FCCB2}" srcOrd="3" destOrd="0" presId="urn:microsoft.com/office/officeart/2005/8/layout/vList2"/>
    <dgm:cxn modelId="{8B549A4B-2E19-495F-A2A7-D99ECD74123D}" type="presParOf" srcId="{1E80E891-5ADF-426D-A674-576D62D8878E}" destId="{F8FCE4FA-F960-4825-9DEE-D923552BAC33}" srcOrd="4" destOrd="0" presId="urn:microsoft.com/office/officeart/2005/8/layout/vList2"/>
    <dgm:cxn modelId="{2AB2B2E0-F1BE-4A4F-B40E-E8466965F27C}" type="presParOf" srcId="{1E80E891-5ADF-426D-A674-576D62D8878E}" destId="{8172F10E-006B-4711-A3A2-3C2EF15204B9}" srcOrd="5" destOrd="0" presId="urn:microsoft.com/office/officeart/2005/8/layout/vList2"/>
    <dgm:cxn modelId="{714433E3-6830-4715-8489-2081F079D0AC}" type="presParOf" srcId="{1E80E891-5ADF-426D-A674-576D62D8878E}" destId="{396CF0BA-838D-4006-8059-C403E1B9E73A}" srcOrd="6" destOrd="0" presId="urn:microsoft.com/office/officeart/2005/8/layout/vList2"/>
    <dgm:cxn modelId="{776A60CA-A52D-4592-BEE0-C62AFCA9AF18}" type="presParOf" srcId="{1E80E891-5ADF-426D-A674-576D62D8878E}" destId="{8FC593B3-7007-4122-874C-14E0AE088FC3}" srcOrd="7" destOrd="0" presId="urn:microsoft.com/office/officeart/2005/8/layout/vList2"/>
    <dgm:cxn modelId="{63642988-BF76-431E-B0E2-960E6316EF77}" type="presParOf" srcId="{1E80E891-5ADF-426D-A674-576D62D8878E}" destId="{0ABE7712-D2D0-448C-AFBE-2F1549456DE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F7B2-E8A0-4309-8C75-D31124223AC6}">
      <dsp:nvSpPr>
        <dsp:cNvPr id="0" name=""/>
        <dsp:cNvSpPr/>
      </dsp:nvSpPr>
      <dsp:spPr>
        <a:xfrm>
          <a:off x="0" y="520382"/>
          <a:ext cx="3352800" cy="551655"/>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Review lessons</a:t>
          </a:r>
          <a:endParaRPr lang="en-US" sz="2300" kern="1200" dirty="0"/>
        </a:p>
      </dsp:txBody>
      <dsp:txXfrm>
        <a:off x="26930" y="547312"/>
        <a:ext cx="3298940" cy="497795"/>
      </dsp:txXfrm>
    </dsp:sp>
    <dsp:sp modelId="{523E6172-1AB8-4091-BAD2-7F41DD407956}">
      <dsp:nvSpPr>
        <dsp:cNvPr id="0" name=""/>
        <dsp:cNvSpPr/>
      </dsp:nvSpPr>
      <dsp:spPr>
        <a:xfrm>
          <a:off x="0" y="1138277"/>
          <a:ext cx="3352800" cy="551655"/>
        </a:xfrm>
        <a:prstGeom prst="roundRect">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Risk checklists</a:t>
          </a:r>
          <a:endParaRPr lang="en-US" sz="2300" kern="1200" dirty="0"/>
        </a:p>
      </dsp:txBody>
      <dsp:txXfrm>
        <a:off x="26930" y="1165207"/>
        <a:ext cx="3298940" cy="497795"/>
      </dsp:txXfrm>
    </dsp:sp>
    <dsp:sp modelId="{F8FCE4FA-F960-4825-9DEE-D923552BAC33}">
      <dsp:nvSpPr>
        <dsp:cNvPr id="0" name=""/>
        <dsp:cNvSpPr/>
      </dsp:nvSpPr>
      <dsp:spPr>
        <a:xfrm>
          <a:off x="0" y="1756172"/>
          <a:ext cx="3352800" cy="551655"/>
        </a:xfrm>
        <a:prstGeom prst="roundRec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Risk prompt lists</a:t>
          </a:r>
          <a:endParaRPr lang="en-US" sz="2300" kern="1200" dirty="0"/>
        </a:p>
      </dsp:txBody>
      <dsp:txXfrm>
        <a:off x="26930" y="1783102"/>
        <a:ext cx="3298940" cy="497795"/>
      </dsp:txXfrm>
    </dsp:sp>
    <dsp:sp modelId="{396CF0BA-838D-4006-8059-C403E1B9E73A}">
      <dsp:nvSpPr>
        <dsp:cNvPr id="0" name=""/>
        <dsp:cNvSpPr/>
      </dsp:nvSpPr>
      <dsp:spPr>
        <a:xfrm>
          <a:off x="0" y="2374067"/>
          <a:ext cx="3352800" cy="551655"/>
        </a:xfrm>
        <a:prstGeom prst="roundRect">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Brainstorming</a:t>
          </a:r>
          <a:endParaRPr lang="en-US" sz="2300" kern="1200" dirty="0"/>
        </a:p>
      </dsp:txBody>
      <dsp:txXfrm>
        <a:off x="26930" y="2400997"/>
        <a:ext cx="3298940" cy="497795"/>
      </dsp:txXfrm>
    </dsp:sp>
    <dsp:sp modelId="{0ABE7712-D2D0-448C-AFBE-2F1549456DE3}">
      <dsp:nvSpPr>
        <dsp:cNvPr id="0" name=""/>
        <dsp:cNvSpPr/>
      </dsp:nvSpPr>
      <dsp:spPr>
        <a:xfrm>
          <a:off x="0" y="2991962"/>
          <a:ext cx="3352800" cy="551655"/>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Risk breakdown structure</a:t>
          </a:r>
          <a:endParaRPr lang="en-US" sz="2300" kern="1200" dirty="0"/>
        </a:p>
      </dsp:txBody>
      <dsp:txXfrm>
        <a:off x="26930" y="3018892"/>
        <a:ext cx="329894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4BC90D-0857-479F-AFEF-49112DD82DE5}" type="datetimeFigureOut">
              <a:rPr lang="en-US" smtClean="0"/>
              <a:t>5/18/2014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98CFA-7E78-41F0-A483-8B230DF13D1C}" type="slidenum">
              <a:rPr lang="en-US" smtClean="0"/>
              <a:t>‹#›</a:t>
            </a:fld>
            <a:endParaRPr lang="en-US"/>
          </a:p>
        </p:txBody>
      </p:sp>
    </p:spTree>
    <p:extLst>
      <p:ext uri="{BB962C8B-B14F-4D97-AF65-F5344CB8AC3E}">
        <p14:creationId xmlns:p14="http://schemas.microsoft.com/office/powerpoint/2010/main" val="42853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a:t>
            </a:r>
            <a:r>
              <a:rPr lang="en-US" baseline="0" dirty="0" smtClean="0"/>
              <a:t> Background Music</a:t>
            </a:r>
          </a:p>
          <a:p>
            <a:endParaRPr lang="en-US" baseline="0" dirty="0" smtClean="0"/>
          </a:p>
          <a:p>
            <a:r>
              <a:rPr lang="en-US" baseline="0" dirty="0" smtClean="0"/>
              <a:t>Welcome to the Risk Management course.</a:t>
            </a:r>
          </a:p>
          <a:p>
            <a:endParaRPr lang="en-US" baseline="0" dirty="0" smtClean="0"/>
          </a:p>
          <a:p>
            <a:r>
              <a:rPr lang="en-US" baseline="0" dirty="0" smtClean="0"/>
              <a:t>In this course we will illustrate to you what is risk, how to identify risks, develop response to risks and controlling risks.</a:t>
            </a:r>
          </a:p>
          <a:p>
            <a:endParaRPr lang="en-US" baseline="0" dirty="0" smtClean="0"/>
          </a:p>
          <a:p>
            <a:r>
              <a:rPr lang="en-US" baseline="0" dirty="0" smtClean="0"/>
              <a:t>At the end of the course you’ll be challenges with a series of questions. </a:t>
            </a:r>
          </a:p>
          <a:p>
            <a:endParaRPr lang="en-US" baseline="0" dirty="0" smtClean="0"/>
          </a:p>
          <a:p>
            <a:r>
              <a:rPr lang="en-US" baseline="0" dirty="0" smtClean="0"/>
              <a:t>Good Luck. </a:t>
            </a:r>
          </a:p>
          <a:p>
            <a:endParaRPr lang="en-US" baseline="0" dirty="0" smtClean="0"/>
          </a:p>
          <a:p>
            <a:r>
              <a:rPr lang="en-US" baseline="0" dirty="0" smtClean="0"/>
              <a:t>PAUSE 5 SECONDS</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1</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a:t>
            </a:r>
            <a:r>
              <a:rPr lang="en-US" baseline="0" dirty="0" smtClean="0"/>
              <a:t> Background Music</a:t>
            </a:r>
          </a:p>
          <a:p>
            <a:r>
              <a:rPr lang="en-US" baseline="0" dirty="0" smtClean="0"/>
              <a:t>Note: On mobile, if content goes below screen there should be an indication. Maybe a bouncing arrow</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10</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a:t>
            </a:r>
            <a:r>
              <a:rPr lang="en-US" baseline="0" dirty="0" smtClean="0"/>
              <a:t> Background Music</a:t>
            </a:r>
          </a:p>
          <a:p>
            <a:r>
              <a:rPr lang="en-US" baseline="0" dirty="0" smtClean="0"/>
              <a:t>Note: On mobile, if content goes below screen there should be an indication. Maybe a bouncing arrow</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11</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a:t>
            </a:r>
            <a:r>
              <a:rPr lang="en-US" baseline="0" dirty="0" smtClean="0"/>
              <a:t> is an uncertain event or a set of events that should it occur, will have an effect on the achievement of objectives.</a:t>
            </a:r>
          </a:p>
          <a:p>
            <a:endParaRPr lang="en-US" baseline="0" dirty="0" smtClean="0"/>
          </a:p>
          <a:p>
            <a:r>
              <a:rPr lang="en-US" baseline="0" dirty="0" smtClean="0"/>
              <a:t>A risk is measured by  a combination of probability of a perceived threat or opportunity occurring, and the magnitude of it’s impact and objective.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Risk Taking is inevitable in enablers of change like projects and programs, as these </a:t>
            </a:r>
            <a:r>
              <a:rPr lang="en-US" baseline="0" dirty="0" err="1" smtClean="0"/>
              <a:t>areenablers</a:t>
            </a:r>
            <a:r>
              <a:rPr lang="en-US" baseline="0" dirty="0" smtClean="0"/>
              <a:t> of change and change introduce uncertainty, hence risk. </a:t>
            </a:r>
          </a:p>
          <a:p>
            <a:endParaRPr lang="en-US" dirty="0" smtClean="0"/>
          </a:p>
        </p:txBody>
      </p:sp>
      <p:sp>
        <p:nvSpPr>
          <p:cNvPr id="4" name="Slide Number Placeholder 3"/>
          <p:cNvSpPr>
            <a:spLocks noGrp="1"/>
          </p:cNvSpPr>
          <p:nvPr>
            <p:ph type="sldNum" sz="quarter" idx="10"/>
          </p:nvPr>
        </p:nvSpPr>
        <p:spPr/>
        <p:txBody>
          <a:bodyPr/>
          <a:lstStyle/>
          <a:p>
            <a:fld id="{FD998CFA-7E78-41F0-A483-8B230DF13D1C}" type="slidenum">
              <a:rPr lang="en-US" smtClean="0"/>
              <a:t>2</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important aspect of identifying risks is being able to provide a clear and unambiguous expression of each one. A useful way of expressing risk is to consider the following aspects of each risk:</a:t>
            </a:r>
          </a:p>
          <a:p>
            <a:endParaRPr lang="en-US" baseline="0" dirty="0" smtClean="0"/>
          </a:p>
          <a:p>
            <a:pPr marL="171450" indent="-171450">
              <a:buFont typeface="Arial" pitchFamily="34" charset="0"/>
              <a:buChar char="•"/>
            </a:pPr>
            <a:r>
              <a:rPr lang="en-US" baseline="0" dirty="0" smtClean="0"/>
              <a:t>Risk Cause: this should describe the source of the risk, i.e. the event or situation that gives rise to the risk. These are often referred to as risk drivers. They are not risks in themselves, but the potential trigger points for risk. This may be either internal or external to the project.</a:t>
            </a:r>
          </a:p>
          <a:p>
            <a:pPr marL="171450" indent="-171450">
              <a:buFont typeface="Arial" pitchFamily="34" charset="0"/>
              <a:buChar char="•"/>
            </a:pPr>
            <a:r>
              <a:rPr lang="en-US" baseline="0" dirty="0" smtClean="0"/>
              <a:t>Risk event: this should describe the area of uncertainty in terms of the threat or the opportunity</a:t>
            </a:r>
          </a:p>
          <a:p>
            <a:pPr marL="171450" indent="-171450">
              <a:buFont typeface="Arial" pitchFamily="34" charset="0"/>
              <a:buChar char="•"/>
            </a:pPr>
            <a:r>
              <a:rPr lang="en-US" baseline="0" dirty="0" smtClean="0"/>
              <a:t>Risk  This should describe the impacts that the risk would have on the project objectives should the risk materialize.</a:t>
            </a:r>
          </a:p>
          <a:p>
            <a:pPr marL="0" indent="0">
              <a:buFont typeface="Arial" pitchFamily="34" charset="0"/>
              <a:buNone/>
            </a:pPr>
            <a:endParaRPr lang="en-US" baseline="0" dirty="0" smtClean="0"/>
          </a:p>
          <a:p>
            <a:pPr marL="0" indent="0">
              <a:buFont typeface="Arial" pitchFamily="34" charset="0"/>
              <a:buNone/>
            </a:pPr>
            <a:r>
              <a:rPr lang="en-US" baseline="0" dirty="0" smtClean="0"/>
              <a:t>Because it has been raining heavily – the cause -, there is a threat that the river flowing through the farmer’s field might overflow – the event -, which would severely damage the farmer’s crop – effect-.</a:t>
            </a:r>
          </a:p>
          <a:p>
            <a:pPr marL="0" indent="0">
              <a:buFont typeface="Arial" pitchFamily="34" charset="0"/>
              <a:buNone/>
            </a:pPr>
            <a:endParaRPr lang="en-US" baseline="0" dirty="0" smtClean="0"/>
          </a:p>
          <a:p>
            <a:pPr marL="0" indent="0">
              <a:buFont typeface="Arial" pitchFamily="34" charset="0"/>
              <a:buNone/>
            </a:pPr>
            <a:r>
              <a:rPr lang="en-US" baseline="0" dirty="0" smtClean="0"/>
              <a:t>So a Risk cause may result in  a Risk event which may affect an objective</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3</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important aspect of identifying risks is being able to provide a clear and unambiguous expression of each one. A useful way of expressing risk is to consider the following aspects of each risk:</a:t>
            </a:r>
          </a:p>
          <a:p>
            <a:endParaRPr lang="en-US" baseline="0" dirty="0" smtClean="0"/>
          </a:p>
          <a:p>
            <a:pPr marL="171450" indent="-171450">
              <a:buFont typeface="Arial" pitchFamily="34" charset="0"/>
              <a:buChar char="•"/>
            </a:pPr>
            <a:r>
              <a:rPr lang="en-US" baseline="0" dirty="0" smtClean="0"/>
              <a:t>Risk Cause: this should describe the source of the risk, i.e. the event or situation that gives rise to the risk. These are often referred to as risk drivers. They are not risks in themselves, but the potential trigger points for risk. This may be either internal or external to the project.</a:t>
            </a:r>
          </a:p>
          <a:p>
            <a:pPr marL="171450" indent="-171450">
              <a:buFont typeface="Arial" pitchFamily="34" charset="0"/>
              <a:buChar char="•"/>
            </a:pPr>
            <a:r>
              <a:rPr lang="en-US" baseline="0" dirty="0" smtClean="0"/>
              <a:t>Risk event: this should describe the area of uncertainty in terms of the threat or the opportunity</a:t>
            </a:r>
          </a:p>
          <a:p>
            <a:pPr marL="171450" indent="-171450">
              <a:buFont typeface="Arial" pitchFamily="34" charset="0"/>
              <a:buChar char="•"/>
            </a:pPr>
            <a:r>
              <a:rPr lang="en-US" baseline="0" dirty="0" smtClean="0"/>
              <a:t>Risk  This should describe the impacts that the risk would have on the project objectives should the risk materialize.</a:t>
            </a:r>
          </a:p>
          <a:p>
            <a:pPr marL="0" indent="0">
              <a:buFont typeface="Arial" pitchFamily="34" charset="0"/>
              <a:buNone/>
            </a:pPr>
            <a:endParaRPr lang="en-US" baseline="0" dirty="0" smtClean="0"/>
          </a:p>
          <a:p>
            <a:pPr marL="0" indent="0">
              <a:buFont typeface="Arial" pitchFamily="34" charset="0"/>
              <a:buNone/>
            </a:pPr>
            <a:r>
              <a:rPr lang="en-US" baseline="0" dirty="0" smtClean="0"/>
              <a:t>Because it has been raining heavily – the cause -, there is a threat that the river flowing through the farmer’s field might overflow – the event -, which would severely damage the farmer’s crop – effect-.</a:t>
            </a:r>
          </a:p>
          <a:p>
            <a:pPr marL="0" indent="0">
              <a:buFont typeface="Arial" pitchFamily="34" charset="0"/>
              <a:buNone/>
            </a:pPr>
            <a:endParaRPr lang="en-US" baseline="0" dirty="0" smtClean="0"/>
          </a:p>
          <a:p>
            <a:pPr marL="0" indent="0">
              <a:buFont typeface="Arial" pitchFamily="34" charset="0"/>
              <a:buNone/>
            </a:pPr>
            <a:r>
              <a:rPr lang="en-US" baseline="0" dirty="0" smtClean="0"/>
              <a:t>So a Risk cause may result in  a Risk event which may affect an objective</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4</a:t>
            </a:fld>
            <a:endParaRPr lang="en-US"/>
          </a:p>
        </p:txBody>
      </p:sp>
    </p:spTree>
    <p:extLst>
      <p:ext uri="{BB962C8B-B14F-4D97-AF65-F5344CB8AC3E}">
        <p14:creationId xmlns:p14="http://schemas.microsoft.com/office/powerpoint/2010/main" val="172374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goal of the identify risks step is to recognize the threats and opportunities that may affect the objectives.</a:t>
            </a:r>
          </a:p>
          <a:p>
            <a:endParaRPr lang="en-US" dirty="0" smtClean="0"/>
          </a:p>
          <a:p>
            <a:r>
              <a:rPr lang="en-US" dirty="0" smtClean="0"/>
              <a:t>The</a:t>
            </a:r>
            <a:r>
              <a:rPr lang="en-US" baseline="0" dirty="0" smtClean="0"/>
              <a:t> following actions are highly recommended to identify risks:</a:t>
            </a:r>
          </a:p>
          <a:p>
            <a:pPr marL="171450" indent="-171450">
              <a:buFont typeface="Arial" pitchFamily="34" charset="0"/>
              <a:buChar char="•"/>
            </a:pPr>
            <a:r>
              <a:rPr lang="en-US" baseline="0" dirty="0" smtClean="0"/>
              <a:t>Capture identified threats and opportunities in a Risk Register</a:t>
            </a:r>
          </a:p>
          <a:p>
            <a:pPr marL="0" indent="0">
              <a:buFont typeface="Arial" pitchFamily="34" charset="0"/>
              <a:buNone/>
            </a:pPr>
            <a:endParaRPr lang="en-US" baseline="0" dirty="0" smtClean="0"/>
          </a:p>
          <a:p>
            <a:pPr marL="171450" indent="-171450">
              <a:buFont typeface="Arial" pitchFamily="34" charset="0"/>
              <a:buChar char="•"/>
            </a:pPr>
            <a:r>
              <a:rPr lang="en-US" baseline="0" dirty="0" smtClean="0"/>
              <a:t>Prepare early warning indicators to monitor critical aspects of the project and provide information on the potential sources of risk</a:t>
            </a:r>
            <a:br>
              <a:rPr lang="en-US" baseline="0" dirty="0" smtClean="0"/>
            </a:br>
            <a:endParaRPr lang="en-US" baseline="0" dirty="0" smtClean="0"/>
          </a:p>
          <a:p>
            <a:pPr marL="171450" indent="-171450">
              <a:buFont typeface="Arial" pitchFamily="34" charset="0"/>
              <a:buChar char="•"/>
            </a:pPr>
            <a:r>
              <a:rPr lang="en-US" baseline="0" dirty="0" smtClean="0"/>
              <a:t>Understand the stakeholders’ view of the specific risks captured</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There are multiple techniques to identify risks:</a:t>
            </a:r>
          </a:p>
          <a:p>
            <a:pPr marL="171450" indent="-171450">
              <a:buFont typeface="Arial" pitchFamily="34" charset="0"/>
              <a:buChar char="•"/>
            </a:pPr>
            <a:r>
              <a:rPr lang="en-US" baseline="0" dirty="0" smtClean="0"/>
              <a:t>Review lessons: risks are driven by uncertainty, so one of the most effective ways to reduce uncertainty is to review similar previous activities or executions to  see what threats and opportunities affected them.</a:t>
            </a:r>
            <a:br>
              <a:rPr lang="en-US" baseline="0" dirty="0" smtClean="0"/>
            </a:br>
            <a:endParaRPr lang="en-US" baseline="0" dirty="0" smtClean="0"/>
          </a:p>
          <a:p>
            <a:pPr marL="171450" indent="-171450">
              <a:buFont typeface="Arial" pitchFamily="34" charset="0"/>
              <a:buChar char="•"/>
            </a:pPr>
            <a:r>
              <a:rPr lang="en-US" baseline="0" dirty="0" smtClean="0"/>
              <a:t>Risk checklists These are in-house lists of risks that have either been identified or have occurred on previous similar executions. Risk checklists are useful aids to ensure that risks identified on previous experiences are not overlooked</a:t>
            </a:r>
            <a:br>
              <a:rPr lang="en-US" baseline="0" dirty="0" smtClean="0"/>
            </a:br>
            <a:endParaRPr lang="en-US" baseline="0" dirty="0" smtClean="0"/>
          </a:p>
          <a:p>
            <a:pPr marL="171450" indent="-171450">
              <a:buFont typeface="Arial" pitchFamily="34" charset="0"/>
              <a:buChar char="•"/>
            </a:pPr>
            <a:r>
              <a:rPr lang="en-US" dirty="0" smtClean="0"/>
              <a:t>Risk prompt lists: these are publicly available lists that categorize</a:t>
            </a:r>
            <a:r>
              <a:rPr lang="en-US" baseline="0" dirty="0" smtClean="0"/>
              <a:t> risks into types or areas and are normally relevant to a wide range of projects. Risk prompt lists are useful aids to help stimulate thinking about sources of risk in the widest context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Brainstorming: this enables groups thinking, which can be more productive than individual thinking. However, it is important to avoid criticism during the brainstorm as this can stop people contributing. In addition to identifying risks, brainstorming  can also be used to understand the stakeholders’ views on the risks identified.</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Risk breakdown structure: this is a hierarchical decomposition of the execution environment assembled to illustrate potential sources of risk&gt; Each descending level represents an increasingly detailed definition of source of </a:t>
            </a:r>
            <a:r>
              <a:rPr lang="en-US" baseline="0" dirty="0" err="1" smtClean="0"/>
              <a:t>rsk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5</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of the following risk responses is valid response for opportunity, as well as, threat:</a:t>
            </a:r>
          </a:p>
          <a:p>
            <a:endParaRPr lang="en-US" baseline="0" dirty="0" smtClean="0"/>
          </a:p>
          <a:p>
            <a:pPr marL="228600" indent="-228600">
              <a:buAutoNum type="alphaUcPeriod"/>
            </a:pPr>
            <a:r>
              <a:rPr lang="en-US" baseline="0" dirty="0" smtClean="0"/>
              <a:t>Share</a:t>
            </a:r>
          </a:p>
          <a:p>
            <a:pPr marL="228600" indent="-228600">
              <a:buAutoNum type="alphaUcPeriod"/>
            </a:pPr>
            <a:r>
              <a:rPr lang="en-US" baseline="0" dirty="0" smtClean="0"/>
              <a:t>Exploit</a:t>
            </a:r>
          </a:p>
          <a:p>
            <a:pPr marL="228600" indent="-228600">
              <a:buAutoNum type="alphaUcPeriod"/>
            </a:pPr>
            <a:r>
              <a:rPr lang="en-US" baseline="0" dirty="0" smtClean="0"/>
              <a:t>Enhance, Or</a:t>
            </a:r>
          </a:p>
          <a:p>
            <a:pPr marL="228600" indent="-228600">
              <a:buAutoNum type="alphaUcPeriod"/>
            </a:pPr>
            <a:r>
              <a:rPr lang="en-US" baseline="0" dirty="0" smtClean="0"/>
              <a:t>Fall back</a:t>
            </a:r>
          </a:p>
          <a:p>
            <a:pPr marL="228600" indent="-228600">
              <a:buAutoNum type="alphaUcPeriod"/>
            </a:pPr>
            <a:endParaRPr lang="en-US" baseline="0" dirty="0" smtClean="0"/>
          </a:p>
          <a:p>
            <a:pPr marL="0" indent="0">
              <a:buNone/>
            </a:pPr>
            <a:r>
              <a:rPr lang="en-US" baseline="0" dirty="0" smtClean="0"/>
              <a:t>SILENCE (10 seconds)</a:t>
            </a:r>
          </a:p>
          <a:p>
            <a:pPr marL="0" indent="0">
              <a:buNone/>
            </a:pPr>
            <a:r>
              <a:rPr lang="en-US" baseline="0" dirty="0" smtClean="0"/>
              <a:t>Correct “Share” is the right answer. </a:t>
            </a:r>
          </a:p>
          <a:p>
            <a:pPr marL="0" indent="0">
              <a:buNone/>
            </a:pPr>
            <a:endParaRPr lang="en-US" baseline="0" dirty="0" smtClean="0"/>
          </a:p>
          <a:p>
            <a:pPr marL="0" indent="0">
              <a:buNone/>
            </a:pPr>
            <a:r>
              <a:rPr lang="en-US" baseline="0" dirty="0" smtClean="0"/>
              <a:t>A share response commonly entail a form of risk sharing through the application of a pain/gain formula: both parties share the gain if the cost is less that the cost plan; and share the pain if the cost plan is exceeded. </a:t>
            </a:r>
          </a:p>
          <a:p>
            <a:pPr marL="0" indent="0">
              <a:buNone/>
            </a:pPr>
            <a:endParaRPr lang="en-US" baseline="0" dirty="0" smtClean="0"/>
          </a:p>
          <a:p>
            <a:pPr marL="0" indent="0">
              <a:buNone/>
            </a:pPr>
            <a:r>
              <a:rPr lang="en-US" baseline="0" dirty="0" smtClean="0"/>
              <a:t>Several industries include risk-sharing principles within their contracts with third parties.</a:t>
            </a:r>
          </a:p>
          <a:p>
            <a:pPr marL="0" indent="0">
              <a:buNone/>
            </a:pPr>
            <a:endParaRPr lang="en-US" baseline="0" dirty="0" smtClean="0"/>
          </a:p>
          <a:p>
            <a:pPr marL="0" indent="0">
              <a:buNone/>
            </a:pPr>
            <a:r>
              <a:rPr lang="en-US" baseline="0" dirty="0" smtClean="0"/>
              <a:t>5 SECONDS PAUSE</a:t>
            </a:r>
          </a:p>
          <a:p>
            <a:pPr marL="0" indent="0">
              <a:buNone/>
            </a:pPr>
            <a:endParaRPr lang="en-US" baseline="0" dirty="0" smtClean="0"/>
          </a:p>
          <a:p>
            <a:pPr marL="0" indent="0">
              <a:buNone/>
            </a:pPr>
            <a:r>
              <a:rPr lang="en-US" baseline="0" dirty="0" smtClean="0"/>
              <a:t>This is not correct. “Share” is the right answer.  </a:t>
            </a:r>
          </a:p>
          <a:p>
            <a:pPr marL="0" indent="0">
              <a:buNone/>
            </a:pPr>
            <a:endParaRPr lang="en-US" baseline="0" dirty="0" smtClean="0"/>
          </a:p>
          <a:p>
            <a:pPr marL="0" indent="0">
              <a:buNone/>
            </a:pPr>
            <a:r>
              <a:rPr lang="en-US" baseline="0" dirty="0" smtClean="0"/>
              <a:t>A share response commonly entail a form of risk sharing through the application of a pain/gain formula: both parties share the gain if the cost is less that the cost plan; and share the pain if the cost plan is exceeded. </a:t>
            </a:r>
          </a:p>
          <a:p>
            <a:pPr marL="0" indent="0">
              <a:buNone/>
            </a:pPr>
            <a:endParaRPr lang="en-US" baseline="0" dirty="0" smtClean="0"/>
          </a:p>
          <a:p>
            <a:pPr marL="0" indent="0">
              <a:buNone/>
            </a:pPr>
            <a:r>
              <a:rPr lang="en-US" baseline="0" dirty="0" smtClean="0"/>
              <a:t>Several industries include risk-sharing principles within their contracts with third parties.</a:t>
            </a:r>
          </a:p>
          <a:p>
            <a:pPr marL="0" indent="0">
              <a:buNone/>
            </a:pPr>
            <a:endParaRPr lang="en-US" baseline="0" dirty="0" smtClean="0"/>
          </a:p>
          <a:p>
            <a:pPr marL="0" indent="0">
              <a:buNone/>
            </a:pPr>
            <a:endParaRPr lang="en-US" baseline="0" dirty="0" smtClean="0"/>
          </a:p>
          <a:p>
            <a:pPr marL="0" indent="0">
              <a:buNone/>
            </a:pPr>
            <a:endParaRPr lang="en-US" baseline="0" dirty="0" smtClean="0"/>
          </a:p>
          <a:p>
            <a:pPr marL="228600" indent="-228600">
              <a:buAutoNum type="alphaUcPeriod"/>
            </a:pPr>
            <a:endParaRPr lang="en-US" baseline="0" dirty="0" smtClean="0"/>
          </a:p>
        </p:txBody>
      </p:sp>
      <p:sp>
        <p:nvSpPr>
          <p:cNvPr id="4" name="Slide Number Placeholder 3"/>
          <p:cNvSpPr>
            <a:spLocks noGrp="1"/>
          </p:cNvSpPr>
          <p:nvPr>
            <p:ph type="sldNum" sz="quarter" idx="10"/>
          </p:nvPr>
        </p:nvSpPr>
        <p:spPr/>
        <p:txBody>
          <a:bodyPr/>
          <a:lstStyle/>
          <a:p>
            <a:fld id="{FD998CFA-7E78-41F0-A483-8B230DF13D1C}" type="slidenum">
              <a:rPr lang="en-US" smtClean="0"/>
              <a:t>6</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a:t>
            </a:r>
            <a:r>
              <a:rPr lang="en-US" baseline="0" dirty="0" smtClean="0"/>
              <a:t> Background Music</a:t>
            </a:r>
          </a:p>
          <a:p>
            <a:r>
              <a:rPr lang="en-US" baseline="0" dirty="0" smtClean="0"/>
              <a:t>Note: On mobile, if content goes below screen there should be an indication. Maybe a bouncing arrow or auto scroll</a:t>
            </a:r>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7</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8</a:t>
            </a:fld>
            <a:endParaRPr lang="en-US"/>
          </a:p>
        </p:txBody>
      </p:sp>
    </p:spTree>
    <p:extLst>
      <p:ext uri="{BB962C8B-B14F-4D97-AF65-F5344CB8AC3E}">
        <p14:creationId xmlns:p14="http://schemas.microsoft.com/office/powerpoint/2010/main" val="417821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98CFA-7E78-41F0-A483-8B230DF13D1C}" type="slidenum">
              <a:rPr lang="en-US" smtClean="0"/>
              <a:t>9</a:t>
            </a:fld>
            <a:endParaRPr lang="en-US"/>
          </a:p>
        </p:txBody>
      </p:sp>
    </p:spTree>
    <p:extLst>
      <p:ext uri="{BB962C8B-B14F-4D97-AF65-F5344CB8AC3E}">
        <p14:creationId xmlns:p14="http://schemas.microsoft.com/office/powerpoint/2010/main" val="41782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63AD4E-FE84-4E43-8296-D73D885F7141}" type="datetimeFigureOut">
              <a:rPr lang="en-US" smtClean="0"/>
              <a:t>5/18/2014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2676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3AD4E-FE84-4E43-8296-D73D885F7141}" type="datetimeFigureOut">
              <a:rPr lang="en-US" smtClean="0"/>
              <a:t>5/18/2014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81943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3AD4E-FE84-4E43-8296-D73D885F7141}" type="datetimeFigureOut">
              <a:rPr lang="en-US" smtClean="0"/>
              <a:t>5/18/2014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336831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3AD4E-FE84-4E43-8296-D73D885F7141}" type="datetimeFigureOut">
              <a:rPr lang="en-US" smtClean="0"/>
              <a:t>5/18/2014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184861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63AD4E-FE84-4E43-8296-D73D885F7141}" type="datetimeFigureOut">
              <a:rPr lang="en-US" smtClean="0"/>
              <a:t>5/18/2014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409461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63AD4E-FE84-4E43-8296-D73D885F7141}" type="datetimeFigureOut">
              <a:rPr lang="en-US" smtClean="0"/>
              <a:t>5/18/2014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378544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63AD4E-FE84-4E43-8296-D73D885F7141}" type="datetimeFigureOut">
              <a:rPr lang="en-US" smtClean="0"/>
              <a:t>5/18/2014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89779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3AD4E-FE84-4E43-8296-D73D885F7141}" type="datetimeFigureOut">
              <a:rPr lang="en-US" smtClean="0"/>
              <a:t>5/18/2014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67383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3AD4E-FE84-4E43-8296-D73D885F7141}" type="datetimeFigureOut">
              <a:rPr lang="en-US" smtClean="0"/>
              <a:t>5/18/2014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218172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3AD4E-FE84-4E43-8296-D73D885F7141}" type="datetimeFigureOut">
              <a:rPr lang="en-US" smtClean="0"/>
              <a:t>5/18/2014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21337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3AD4E-FE84-4E43-8296-D73D885F7141}" type="datetimeFigureOut">
              <a:rPr lang="en-US" smtClean="0"/>
              <a:t>5/18/2014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7BCF4-4870-404B-BD77-89DD823BD3E0}" type="slidenum">
              <a:rPr lang="en-US" smtClean="0"/>
              <a:t>‹#›</a:t>
            </a:fld>
            <a:endParaRPr lang="en-US"/>
          </a:p>
        </p:txBody>
      </p:sp>
    </p:spTree>
    <p:extLst>
      <p:ext uri="{BB962C8B-B14F-4D97-AF65-F5344CB8AC3E}">
        <p14:creationId xmlns:p14="http://schemas.microsoft.com/office/powerpoint/2010/main" val="175926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3AD4E-FE84-4E43-8296-D73D885F7141}" type="datetimeFigureOut">
              <a:rPr lang="en-US" smtClean="0"/>
              <a:t>5/18/2014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BCF4-4870-404B-BD77-89DD823BD3E0}" type="slidenum">
              <a:rPr lang="en-US" smtClean="0"/>
              <a:t>‹#›</a:t>
            </a:fld>
            <a:endParaRPr lang="en-US"/>
          </a:p>
        </p:txBody>
      </p:sp>
    </p:spTree>
    <p:extLst>
      <p:ext uri="{BB962C8B-B14F-4D97-AF65-F5344CB8AC3E}">
        <p14:creationId xmlns:p14="http://schemas.microsoft.com/office/powerpoint/2010/main" val="3048630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396836" y="1440873"/>
            <a:ext cx="1905000" cy="1066800"/>
            <a:chOff x="1295400" y="762000"/>
            <a:chExt cx="1905000" cy="1066800"/>
          </a:xfrm>
        </p:grpSpPr>
        <p:sp>
          <p:nvSpPr>
            <p:cNvPr id="4" name="Rounded Rectangle 3"/>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Introduction</a:t>
              </a:r>
              <a:endParaRPr lang="en-US" sz="1600" dirty="0">
                <a:solidFill>
                  <a:schemeClr val="tx1"/>
                </a:solidFill>
              </a:endParaRPr>
            </a:p>
          </p:txBody>
        </p:sp>
        <p:sp>
          <p:nvSpPr>
            <p:cNvPr id="5" name="Rounded Rectangle 4"/>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1</a:t>
              </a:r>
              <a:endParaRPr lang="en-US" dirty="0"/>
            </a:p>
          </p:txBody>
        </p:sp>
      </p:grpSp>
      <p:grpSp>
        <p:nvGrpSpPr>
          <p:cNvPr id="10" name="Group 9"/>
          <p:cNvGrpSpPr/>
          <p:nvPr/>
        </p:nvGrpSpPr>
        <p:grpSpPr>
          <a:xfrm>
            <a:off x="1191491" y="2992582"/>
            <a:ext cx="1905000" cy="1066800"/>
            <a:chOff x="1295400" y="762000"/>
            <a:chExt cx="1905000" cy="1066800"/>
          </a:xfrm>
        </p:grpSpPr>
        <p:sp>
          <p:nvSpPr>
            <p:cNvPr id="11" name="Rounded Rectangle 10"/>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Response Development</a:t>
              </a:r>
              <a:endParaRPr lang="en-US" sz="1600" dirty="0">
                <a:solidFill>
                  <a:schemeClr val="tx1"/>
                </a:solidFill>
              </a:endParaRPr>
            </a:p>
          </p:txBody>
        </p:sp>
        <p:sp>
          <p:nvSpPr>
            <p:cNvPr id="12" name="Rounded Rectangle 11"/>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3</a:t>
              </a:r>
              <a:endParaRPr lang="en-US" dirty="0"/>
            </a:p>
          </p:txBody>
        </p:sp>
      </p:grpSp>
      <p:grpSp>
        <p:nvGrpSpPr>
          <p:cNvPr id="13" name="Group 12"/>
          <p:cNvGrpSpPr/>
          <p:nvPr/>
        </p:nvGrpSpPr>
        <p:grpSpPr>
          <a:xfrm>
            <a:off x="4772891" y="1440873"/>
            <a:ext cx="1905000" cy="1066800"/>
            <a:chOff x="1295400" y="762000"/>
            <a:chExt cx="1905000" cy="1066800"/>
          </a:xfrm>
        </p:grpSpPr>
        <p:sp>
          <p:nvSpPr>
            <p:cNvPr id="14" name="Rounded Rectangle 13"/>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Risk Identification</a:t>
              </a:r>
              <a:endParaRPr lang="en-US" sz="1600" dirty="0">
                <a:solidFill>
                  <a:schemeClr val="tx1"/>
                </a:solidFill>
              </a:endParaRPr>
            </a:p>
          </p:txBody>
        </p:sp>
        <p:sp>
          <p:nvSpPr>
            <p:cNvPr id="15" name="Rounded Rectangle 14"/>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2</a:t>
              </a:r>
              <a:endParaRPr lang="en-US" dirty="0"/>
            </a:p>
          </p:txBody>
        </p:sp>
      </p:grpSp>
      <p:grpSp>
        <p:nvGrpSpPr>
          <p:cNvPr id="17" name="Group 16"/>
          <p:cNvGrpSpPr/>
          <p:nvPr/>
        </p:nvGrpSpPr>
        <p:grpSpPr>
          <a:xfrm>
            <a:off x="3553691" y="3020291"/>
            <a:ext cx="1905000" cy="1066800"/>
            <a:chOff x="1295400" y="762000"/>
            <a:chExt cx="1905000" cy="1066800"/>
          </a:xfrm>
        </p:grpSpPr>
        <p:sp>
          <p:nvSpPr>
            <p:cNvPr id="18" name="Rounded Rectangle 17"/>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Response Control</a:t>
              </a:r>
              <a:endParaRPr lang="en-US" sz="1600" dirty="0">
                <a:solidFill>
                  <a:schemeClr val="tx1"/>
                </a:solidFill>
              </a:endParaRPr>
            </a:p>
          </p:txBody>
        </p:sp>
        <p:sp>
          <p:nvSpPr>
            <p:cNvPr id="19" name="Rounded Rectangle 18"/>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4</a:t>
              </a:r>
              <a:endParaRPr lang="en-US" dirty="0"/>
            </a:p>
          </p:txBody>
        </p:sp>
      </p:grpSp>
      <p:grpSp>
        <p:nvGrpSpPr>
          <p:cNvPr id="20" name="Group 19"/>
          <p:cNvGrpSpPr/>
          <p:nvPr/>
        </p:nvGrpSpPr>
        <p:grpSpPr>
          <a:xfrm>
            <a:off x="6068291" y="2992582"/>
            <a:ext cx="1905000" cy="1066800"/>
            <a:chOff x="1295400" y="762000"/>
            <a:chExt cx="1905000" cy="1066800"/>
          </a:xfrm>
        </p:grpSpPr>
        <p:sp>
          <p:nvSpPr>
            <p:cNvPr id="21" name="Rounded Rectangle 20"/>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Demos</a:t>
              </a:r>
              <a:endParaRPr lang="en-US" sz="1600" dirty="0">
                <a:solidFill>
                  <a:schemeClr val="tx1"/>
                </a:solidFill>
              </a:endParaRPr>
            </a:p>
          </p:txBody>
        </p:sp>
        <p:sp>
          <p:nvSpPr>
            <p:cNvPr id="22" name="Rounded Rectangle 21"/>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5</a:t>
              </a:r>
              <a:endParaRPr lang="en-US" dirty="0"/>
            </a:p>
          </p:txBody>
        </p:sp>
      </p:grpSp>
      <p:grpSp>
        <p:nvGrpSpPr>
          <p:cNvPr id="23" name="Group 22"/>
          <p:cNvGrpSpPr/>
          <p:nvPr/>
        </p:nvGrpSpPr>
        <p:grpSpPr>
          <a:xfrm>
            <a:off x="2396836" y="4641273"/>
            <a:ext cx="1905000" cy="1066800"/>
            <a:chOff x="1295400" y="762000"/>
            <a:chExt cx="1905000" cy="1066800"/>
          </a:xfrm>
        </p:grpSpPr>
        <p:sp>
          <p:nvSpPr>
            <p:cNvPr id="24" name="Rounded Rectangle 23"/>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Sample Exam</a:t>
              </a:r>
              <a:endParaRPr lang="en-US" sz="1600" dirty="0">
                <a:solidFill>
                  <a:schemeClr val="tx1"/>
                </a:solidFill>
              </a:endParaRPr>
            </a:p>
          </p:txBody>
        </p:sp>
        <p:sp>
          <p:nvSpPr>
            <p:cNvPr id="25" name="Rounded Rectangle 24"/>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6</a:t>
              </a:r>
              <a:endParaRPr lang="en-US" dirty="0"/>
            </a:p>
          </p:txBody>
        </p:sp>
      </p:grpSp>
      <p:grpSp>
        <p:nvGrpSpPr>
          <p:cNvPr id="26" name="Group 25"/>
          <p:cNvGrpSpPr/>
          <p:nvPr/>
        </p:nvGrpSpPr>
        <p:grpSpPr>
          <a:xfrm>
            <a:off x="4772891" y="4641273"/>
            <a:ext cx="1905000" cy="1066800"/>
            <a:chOff x="1295400" y="762000"/>
            <a:chExt cx="1905000" cy="1066800"/>
          </a:xfrm>
        </p:grpSpPr>
        <p:sp>
          <p:nvSpPr>
            <p:cNvPr id="27" name="Rounded Rectangle 26"/>
            <p:cNvSpPr/>
            <p:nvPr/>
          </p:nvSpPr>
          <p:spPr>
            <a:xfrm>
              <a:off x="1295400" y="762000"/>
              <a:ext cx="1905000" cy="1066800"/>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Int</a:t>
              </a:r>
              <a:endParaRPr lang="en-US" dirty="0" smtClean="0"/>
            </a:p>
            <a:p>
              <a:pPr algn="ctr"/>
              <a:endParaRPr lang="en-US" dirty="0" smtClean="0">
                <a:solidFill>
                  <a:schemeClr val="tx1"/>
                </a:solidFill>
              </a:endParaRPr>
            </a:p>
            <a:p>
              <a:pPr algn="ctr"/>
              <a:r>
                <a:rPr lang="en-US" sz="1600" dirty="0" smtClean="0">
                  <a:solidFill>
                    <a:schemeClr val="tx1"/>
                  </a:solidFill>
                </a:rPr>
                <a:t>Sample Exam</a:t>
              </a:r>
              <a:endParaRPr lang="en-US" sz="1600" dirty="0">
                <a:solidFill>
                  <a:schemeClr val="tx1"/>
                </a:solidFill>
              </a:endParaRPr>
            </a:p>
          </p:txBody>
        </p:sp>
        <p:sp>
          <p:nvSpPr>
            <p:cNvPr id="28" name="Rounded Rectangle 27"/>
            <p:cNvSpPr/>
            <p:nvPr/>
          </p:nvSpPr>
          <p:spPr>
            <a:xfrm>
              <a:off x="1295400" y="762000"/>
              <a:ext cx="19050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 7</a:t>
              </a:r>
              <a:endParaRPr lang="en-US" dirty="0"/>
            </a:p>
          </p:txBody>
        </p:sp>
      </p:grpSp>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2" name="Right Arrow 1"/>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40386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0"/>
            <a:ext cx="4038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Risk Management Course</a:t>
            </a:r>
            <a:endParaRPr lang="en-US" b="1" dirty="0"/>
          </a:p>
        </p:txBody>
      </p:sp>
      <p:sp>
        <p:nvSpPr>
          <p:cNvPr id="5" name="TextBox 4"/>
          <p:cNvSpPr txBox="1"/>
          <p:nvPr/>
        </p:nvSpPr>
        <p:spPr>
          <a:xfrm>
            <a:off x="0" y="685800"/>
            <a:ext cx="40386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Risk identification</a:t>
            </a:r>
            <a:endParaRPr lang="en-US" dirty="0"/>
          </a:p>
        </p:txBody>
      </p:sp>
      <p:sp>
        <p:nvSpPr>
          <p:cNvPr id="13" name="Right Arrow 12"/>
          <p:cNvSpPr/>
          <p:nvPr/>
        </p:nvSpPr>
        <p:spPr>
          <a:xfrm>
            <a:off x="3505200" y="4800600"/>
            <a:ext cx="3048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383054635"/>
              </p:ext>
            </p:extLst>
          </p:nvPr>
        </p:nvGraphicFramePr>
        <p:xfrm>
          <a:off x="457200" y="965200"/>
          <a:ext cx="3352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19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40386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0"/>
            <a:ext cx="4038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Risk Management Course</a:t>
            </a:r>
            <a:endParaRPr lang="en-US" b="1" dirty="0"/>
          </a:p>
        </p:txBody>
      </p:sp>
      <p:sp>
        <p:nvSpPr>
          <p:cNvPr id="5" name="TextBox 4"/>
          <p:cNvSpPr txBox="1"/>
          <p:nvPr/>
        </p:nvSpPr>
        <p:spPr>
          <a:xfrm>
            <a:off x="0" y="685800"/>
            <a:ext cx="40386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Session 1: Quiz</a:t>
            </a:r>
            <a:endParaRPr lang="en-US" dirty="0"/>
          </a:p>
        </p:txBody>
      </p:sp>
      <p:sp>
        <p:nvSpPr>
          <p:cNvPr id="13" name="Right Arrow 12"/>
          <p:cNvSpPr/>
          <p:nvPr/>
        </p:nvSpPr>
        <p:spPr>
          <a:xfrm>
            <a:off x="3505200" y="4800600"/>
            <a:ext cx="3048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p:cNvSpPr txBox="1"/>
          <p:nvPr/>
        </p:nvSpPr>
        <p:spPr>
          <a:xfrm>
            <a:off x="383499" y="1310391"/>
            <a:ext cx="3274101"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Which of the following risk responses is valid response for opportunity, as well as, threat:</a:t>
            </a:r>
          </a:p>
          <a:p>
            <a:endParaRPr lang="en-US" dirty="0"/>
          </a:p>
          <a:p>
            <a:pPr marL="342900" indent="-342900">
              <a:buFont typeface="+mj-lt"/>
              <a:buAutoNum type="alphaUcPeriod"/>
            </a:pPr>
            <a:r>
              <a:rPr lang="en-US" dirty="0" smtClean="0"/>
              <a:t>Share</a:t>
            </a:r>
          </a:p>
          <a:p>
            <a:pPr marL="342900" indent="-342900">
              <a:buFont typeface="+mj-lt"/>
              <a:buAutoNum type="alphaUcPeriod"/>
            </a:pPr>
            <a:r>
              <a:rPr lang="en-US" dirty="0" smtClean="0"/>
              <a:t>Exploit</a:t>
            </a:r>
          </a:p>
          <a:p>
            <a:pPr marL="342900" indent="-342900">
              <a:buFont typeface="+mj-lt"/>
              <a:buAutoNum type="alphaUcPeriod"/>
            </a:pPr>
            <a:r>
              <a:rPr lang="en-US" dirty="0" smtClean="0"/>
              <a:t>Enhance</a:t>
            </a:r>
          </a:p>
          <a:p>
            <a:pPr marL="342900" indent="-342900">
              <a:buFont typeface="+mj-lt"/>
              <a:buAutoNum type="alphaUcPeriod"/>
            </a:pPr>
            <a:r>
              <a:rPr lang="en-US" dirty="0" smtClean="0"/>
              <a:t>Fallback</a:t>
            </a:r>
            <a:endParaRPr lang="en-US" dirty="0"/>
          </a:p>
        </p:txBody>
      </p:sp>
      <p:sp>
        <p:nvSpPr>
          <p:cNvPr id="2" name="Rounded Rectangle 1"/>
          <p:cNvSpPr/>
          <p:nvPr/>
        </p:nvSpPr>
        <p:spPr>
          <a:xfrm>
            <a:off x="1447800" y="4903657"/>
            <a:ext cx="18288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Check Answer</a:t>
            </a:r>
            <a:endParaRPr lang="en-US" dirty="0"/>
          </a:p>
        </p:txBody>
      </p:sp>
    </p:spTree>
    <p:extLst>
      <p:ext uri="{BB962C8B-B14F-4D97-AF65-F5344CB8AC3E}">
        <p14:creationId xmlns:p14="http://schemas.microsoft.com/office/powerpoint/2010/main" val="4171420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31" name="Rectangle 30"/>
          <p:cNvSpPr/>
          <p:nvPr/>
        </p:nvSpPr>
        <p:spPr>
          <a:xfrm>
            <a:off x="0" y="685800"/>
            <a:ext cx="9144000" cy="68580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b="1" dirty="0" smtClean="0"/>
              <a:t>Session </a:t>
            </a:r>
            <a:r>
              <a:rPr lang="en-US" b="1" dirty="0" smtClean="0"/>
              <a:t>1:Introduction – Lesson 1: What </a:t>
            </a:r>
            <a:r>
              <a:rPr lang="en-US" b="1" dirty="0" smtClean="0"/>
              <a:t>is a Risk?</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512" y="1885950"/>
            <a:ext cx="2466975" cy="1847850"/>
          </a:xfrm>
          <a:prstGeom prst="rect">
            <a:avLst/>
          </a:prstGeom>
        </p:spPr>
      </p:pic>
      <p:sp>
        <p:nvSpPr>
          <p:cNvPr id="10" name="Right Arrow 9"/>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0800000">
            <a:off x="7529539"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TextBox 3"/>
          <p:cNvSpPr txBox="1"/>
          <p:nvPr/>
        </p:nvSpPr>
        <p:spPr>
          <a:xfrm>
            <a:off x="1447800" y="4191000"/>
            <a:ext cx="5943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Risk is uncertain event or a set of events that should it occur, will have an effect on the achievement of objectives.</a:t>
            </a:r>
            <a:endParaRPr lang="en-US" dirty="0"/>
          </a:p>
        </p:txBody>
      </p:sp>
    </p:spTree>
    <p:extLst>
      <p:ext uri="{BB962C8B-B14F-4D97-AF65-F5344CB8AC3E}">
        <p14:creationId xmlns:p14="http://schemas.microsoft.com/office/powerpoint/2010/main" val="38488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31" name="Rectangle 30"/>
          <p:cNvSpPr/>
          <p:nvPr/>
        </p:nvSpPr>
        <p:spPr>
          <a:xfrm>
            <a:off x="0" y="685800"/>
            <a:ext cx="9144000" cy="68580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b="1" dirty="0"/>
              <a:t>Session 1:Introduction – Lesson </a:t>
            </a:r>
            <a:r>
              <a:rPr lang="en-US" b="1" dirty="0" smtClean="0"/>
              <a:t>2: Risk Aspect?</a:t>
            </a:r>
            <a:endParaRPr lang="en-US" b="1" dirty="0"/>
          </a:p>
        </p:txBody>
      </p:sp>
      <p:sp>
        <p:nvSpPr>
          <p:cNvPr id="10" name="Right Arrow 9"/>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0800000">
            <a:off x="7529539"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8" name="Group 7"/>
          <p:cNvGrpSpPr/>
          <p:nvPr/>
        </p:nvGrpSpPr>
        <p:grpSpPr>
          <a:xfrm>
            <a:off x="1529358" y="2948583"/>
            <a:ext cx="1601390" cy="960834"/>
            <a:chOff x="5357" y="1089620"/>
            <a:chExt cx="1601390" cy="960834"/>
          </a:xfrm>
        </p:grpSpPr>
        <p:sp>
          <p:nvSpPr>
            <p:cNvPr id="23" name="Rounded Rectangle 22"/>
            <p:cNvSpPr/>
            <p:nvPr/>
          </p:nvSpPr>
          <p:spPr>
            <a:xfrm>
              <a:off x="5357" y="1089620"/>
              <a:ext cx="1601390" cy="960834"/>
            </a:xfrm>
            <a:prstGeom prst="roundRect">
              <a:avLst>
                <a:gd name="adj" fmla="val 10000"/>
              </a:avLst>
            </a:pr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24" name="Rounded Rectangle 4"/>
            <p:cNvSpPr/>
            <p:nvPr/>
          </p:nvSpPr>
          <p:spPr>
            <a:xfrm>
              <a:off x="33499" y="1117762"/>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Cause</a:t>
              </a:r>
              <a:endParaRPr lang="en-US" sz="4000" kern="1200" dirty="0"/>
            </a:p>
          </p:txBody>
        </p:sp>
      </p:grpSp>
      <p:grpSp>
        <p:nvGrpSpPr>
          <p:cNvPr id="9" name="Group 8"/>
          <p:cNvGrpSpPr/>
          <p:nvPr/>
        </p:nvGrpSpPr>
        <p:grpSpPr>
          <a:xfrm>
            <a:off x="3290888" y="3230428"/>
            <a:ext cx="339494" cy="397144"/>
            <a:chOff x="1766887" y="1371465"/>
            <a:chExt cx="339494" cy="397144"/>
          </a:xfrm>
        </p:grpSpPr>
        <p:sp>
          <p:nvSpPr>
            <p:cNvPr id="21" name="Right Arrow 20"/>
            <p:cNvSpPr/>
            <p:nvPr/>
          </p:nvSpPr>
          <p:spPr>
            <a:xfrm>
              <a:off x="1766887" y="1371465"/>
              <a:ext cx="339494" cy="397144"/>
            </a:xfrm>
            <a:prstGeom prst="rightArrow">
              <a:avLst>
                <a:gd name="adj1" fmla="val 60000"/>
                <a:gd name="adj2" fmla="val 50000"/>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22" name="Right Arrow 6"/>
            <p:cNvSpPr/>
            <p:nvPr/>
          </p:nvSpPr>
          <p:spPr>
            <a:xfrm>
              <a:off x="1766887" y="1450894"/>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p:nvGrpSpPr>
          <p:cNvPr id="12" name="Group 11"/>
          <p:cNvGrpSpPr/>
          <p:nvPr/>
        </p:nvGrpSpPr>
        <p:grpSpPr>
          <a:xfrm>
            <a:off x="3771305" y="2948583"/>
            <a:ext cx="1601390" cy="960834"/>
            <a:chOff x="2247304" y="1089620"/>
            <a:chExt cx="1601390" cy="960834"/>
          </a:xfrm>
        </p:grpSpPr>
        <p:sp>
          <p:nvSpPr>
            <p:cNvPr id="19" name="Rounded Rectangle 18"/>
            <p:cNvSpPr/>
            <p:nvPr/>
          </p:nvSpPr>
          <p:spPr>
            <a:xfrm>
              <a:off x="2247304" y="1089620"/>
              <a:ext cx="1601390" cy="960834"/>
            </a:xfrm>
            <a:prstGeom prst="roundRect">
              <a:avLst>
                <a:gd name="adj" fmla="val 10000"/>
              </a:avLst>
            </a:prstGeom>
          </p:spPr>
          <p:style>
            <a:lnRef idx="2">
              <a:schemeClr val="lt1">
                <a:hueOff val="0"/>
                <a:satOff val="0"/>
                <a:lumOff val="0"/>
                <a:alphaOff val="0"/>
              </a:schemeClr>
            </a:lnRef>
            <a:fillRef idx="1">
              <a:schemeClr val="accent1">
                <a:alpha val="90000"/>
                <a:hueOff val="0"/>
                <a:satOff val="0"/>
                <a:lumOff val="0"/>
                <a:alphaOff val="-20000"/>
              </a:schemeClr>
            </a:fillRef>
            <a:effectRef idx="0">
              <a:schemeClr val="accent1">
                <a:alpha val="90000"/>
                <a:hueOff val="0"/>
                <a:satOff val="0"/>
                <a:lumOff val="0"/>
                <a:alphaOff val="-20000"/>
              </a:schemeClr>
            </a:effectRef>
            <a:fontRef idx="minor">
              <a:schemeClr val="lt1"/>
            </a:fontRef>
          </p:style>
        </p:sp>
        <p:sp>
          <p:nvSpPr>
            <p:cNvPr id="20" name="Rounded Rectangle 8"/>
            <p:cNvSpPr/>
            <p:nvPr/>
          </p:nvSpPr>
          <p:spPr>
            <a:xfrm>
              <a:off x="2275446" y="1117762"/>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Event</a:t>
              </a:r>
              <a:endParaRPr lang="en-US" sz="4000" kern="1200" dirty="0"/>
            </a:p>
          </p:txBody>
        </p:sp>
      </p:grpSp>
      <p:grpSp>
        <p:nvGrpSpPr>
          <p:cNvPr id="13" name="Group 12"/>
          <p:cNvGrpSpPr/>
          <p:nvPr/>
        </p:nvGrpSpPr>
        <p:grpSpPr>
          <a:xfrm>
            <a:off x="5532835" y="3230428"/>
            <a:ext cx="339494" cy="397144"/>
            <a:chOff x="4008834" y="1371465"/>
            <a:chExt cx="339494" cy="397144"/>
          </a:xfrm>
        </p:grpSpPr>
        <p:sp>
          <p:nvSpPr>
            <p:cNvPr id="17" name="Right Arrow 16"/>
            <p:cNvSpPr/>
            <p:nvPr/>
          </p:nvSpPr>
          <p:spPr>
            <a:xfrm>
              <a:off x="4008834" y="1371465"/>
              <a:ext cx="339494" cy="397144"/>
            </a:xfrm>
            <a:prstGeom prst="rightArrow">
              <a:avLst>
                <a:gd name="adj1" fmla="val 60000"/>
                <a:gd name="adj2" fmla="val 50000"/>
              </a:avLst>
            </a:prstGeom>
          </p:spPr>
          <p:style>
            <a:lnRef idx="0">
              <a:schemeClr val="accent1">
                <a:shade val="90000"/>
                <a:hueOff val="375112"/>
                <a:satOff val="-6927"/>
                <a:lumOff val="32127"/>
                <a:alphaOff val="0"/>
              </a:schemeClr>
            </a:lnRef>
            <a:fillRef idx="1">
              <a:schemeClr val="accent1">
                <a:shade val="90000"/>
                <a:hueOff val="375112"/>
                <a:satOff val="-6927"/>
                <a:lumOff val="32127"/>
                <a:alphaOff val="0"/>
              </a:schemeClr>
            </a:fillRef>
            <a:effectRef idx="0">
              <a:schemeClr val="accent1">
                <a:shade val="90000"/>
                <a:hueOff val="375112"/>
                <a:satOff val="-6927"/>
                <a:lumOff val="32127"/>
                <a:alphaOff val="0"/>
              </a:schemeClr>
            </a:effectRef>
            <a:fontRef idx="minor">
              <a:schemeClr val="lt1"/>
            </a:fontRef>
          </p:style>
        </p:sp>
        <p:sp>
          <p:nvSpPr>
            <p:cNvPr id="18" name="Right Arrow 10"/>
            <p:cNvSpPr/>
            <p:nvPr/>
          </p:nvSpPr>
          <p:spPr>
            <a:xfrm>
              <a:off x="4008834" y="1450894"/>
              <a:ext cx="237646" cy="2382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p:nvGrpSpPr>
          <p:cNvPr id="14" name="Group 13"/>
          <p:cNvGrpSpPr/>
          <p:nvPr/>
        </p:nvGrpSpPr>
        <p:grpSpPr>
          <a:xfrm>
            <a:off x="6013252" y="2948583"/>
            <a:ext cx="1601390" cy="960834"/>
            <a:chOff x="4489251" y="1089620"/>
            <a:chExt cx="1601390" cy="960834"/>
          </a:xfrm>
        </p:grpSpPr>
        <p:sp>
          <p:nvSpPr>
            <p:cNvPr id="15" name="Rounded Rectangle 14"/>
            <p:cNvSpPr/>
            <p:nvPr/>
          </p:nvSpPr>
          <p:spPr>
            <a:xfrm>
              <a:off x="4489251" y="1089620"/>
              <a:ext cx="1601390" cy="960834"/>
            </a:xfrm>
            <a:prstGeom prst="roundRect">
              <a:avLst>
                <a:gd name="adj" fmla="val 10000"/>
              </a:avLst>
            </a:pr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sp>
        <p:sp>
          <p:nvSpPr>
            <p:cNvPr id="16" name="Rounded Rectangle 12"/>
            <p:cNvSpPr/>
            <p:nvPr/>
          </p:nvSpPr>
          <p:spPr>
            <a:xfrm>
              <a:off x="4517393" y="1117762"/>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Effect</a:t>
              </a:r>
              <a:endParaRPr lang="en-US" sz="4000" kern="1200" dirty="0"/>
            </a:p>
          </p:txBody>
        </p:sp>
      </p:grpSp>
    </p:spTree>
    <p:extLst>
      <p:ext uri="{BB962C8B-B14F-4D97-AF65-F5344CB8AC3E}">
        <p14:creationId xmlns:p14="http://schemas.microsoft.com/office/powerpoint/2010/main" val="216479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31" name="Rectangle 30"/>
          <p:cNvSpPr/>
          <p:nvPr/>
        </p:nvSpPr>
        <p:spPr>
          <a:xfrm>
            <a:off x="0" y="685800"/>
            <a:ext cx="9144000" cy="68580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b="1" dirty="0"/>
              <a:t>Session 1:Introduction – Lesson </a:t>
            </a:r>
            <a:r>
              <a:rPr lang="en-US" b="1" dirty="0" smtClean="0"/>
              <a:t>3: Summary</a:t>
            </a:r>
            <a:endParaRPr lang="en-US" b="1" dirty="0"/>
          </a:p>
        </p:txBody>
      </p:sp>
      <p:sp>
        <p:nvSpPr>
          <p:cNvPr id="10" name="Right Arrow 9"/>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0800000">
            <a:off x="7529539"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extBox 1"/>
          <p:cNvSpPr txBox="1"/>
          <p:nvPr/>
        </p:nvSpPr>
        <p:spPr>
          <a:xfrm>
            <a:off x="1897156" y="3049250"/>
            <a:ext cx="5418044" cy="1446550"/>
          </a:xfrm>
          <a:prstGeom prst="rect">
            <a:avLst/>
          </a:prstGeom>
          <a:noFill/>
        </p:spPr>
        <p:txBody>
          <a:bodyPr wrap="square" rtlCol="0">
            <a:spAutoFit/>
          </a:bodyPr>
          <a:lstStyle/>
          <a:p>
            <a:pPr algn="ctr"/>
            <a:r>
              <a:rPr lang="en-US" sz="8800" b="1" dirty="0" smtClean="0">
                <a:ln w="22225">
                  <a:solidFill>
                    <a:schemeClr val="accent2"/>
                  </a:solidFill>
                  <a:prstDash val="solid"/>
                </a:ln>
                <a:solidFill>
                  <a:schemeClr val="accent2">
                    <a:lumMod val="40000"/>
                    <a:lumOff val="60000"/>
                  </a:schemeClr>
                </a:solidFill>
              </a:rPr>
              <a:t>Summary </a:t>
            </a:r>
            <a:endParaRPr lang="en-US" sz="8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7352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31" name="Rectangle 30"/>
          <p:cNvSpPr/>
          <p:nvPr/>
        </p:nvSpPr>
        <p:spPr>
          <a:xfrm>
            <a:off x="0" y="685800"/>
            <a:ext cx="9144000" cy="68580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b="1" dirty="0"/>
              <a:t>Session </a:t>
            </a:r>
            <a:r>
              <a:rPr lang="en-US" b="1" dirty="0" smtClean="0"/>
              <a:t>2: Risk Identification– </a:t>
            </a:r>
            <a:r>
              <a:rPr lang="en-US" b="1" dirty="0"/>
              <a:t>Lesson 1: </a:t>
            </a:r>
            <a:r>
              <a:rPr lang="en-US" b="1" dirty="0" smtClean="0"/>
              <a:t>Risk Identification Techniques</a:t>
            </a:r>
            <a:endParaRPr lang="en-US" b="1" dirty="0"/>
          </a:p>
        </p:txBody>
      </p:sp>
      <p:sp>
        <p:nvSpPr>
          <p:cNvPr id="10" name="Right Arrow 9"/>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0800000">
            <a:off x="7529539"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8" name="Group 7"/>
          <p:cNvGrpSpPr/>
          <p:nvPr/>
        </p:nvGrpSpPr>
        <p:grpSpPr>
          <a:xfrm>
            <a:off x="1524000" y="1847851"/>
            <a:ext cx="6096000" cy="719549"/>
            <a:chOff x="0" y="60325"/>
            <a:chExt cx="6096000" cy="719549"/>
          </a:xfrm>
        </p:grpSpPr>
        <p:sp>
          <p:nvSpPr>
            <p:cNvPr id="23" name="Rounded Rectangle 22"/>
            <p:cNvSpPr/>
            <p:nvPr/>
          </p:nvSpPr>
          <p:spPr>
            <a:xfrm>
              <a:off x="0" y="60325"/>
              <a:ext cx="6096000" cy="719549"/>
            </a:xfrm>
            <a:prstGeom prst="roundRect">
              <a:avLst/>
            </a:pr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24" name="Rounded Rectangle 4"/>
            <p:cNvSpPr/>
            <p:nvPr/>
          </p:nvSpPr>
          <p:spPr>
            <a:xfrm>
              <a:off x="35125" y="95450"/>
              <a:ext cx="60257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Review lessons</a:t>
              </a:r>
              <a:endParaRPr lang="en-US" sz="3000" kern="1200" dirty="0"/>
            </a:p>
          </p:txBody>
        </p:sp>
      </p:grpSp>
      <p:grpSp>
        <p:nvGrpSpPr>
          <p:cNvPr id="9" name="Group 8"/>
          <p:cNvGrpSpPr/>
          <p:nvPr/>
        </p:nvGrpSpPr>
        <p:grpSpPr>
          <a:xfrm>
            <a:off x="1524000" y="2653800"/>
            <a:ext cx="6096000" cy="719549"/>
            <a:chOff x="0" y="866274"/>
            <a:chExt cx="6096000" cy="719549"/>
          </a:xfrm>
        </p:grpSpPr>
        <p:sp>
          <p:nvSpPr>
            <p:cNvPr id="21" name="Rounded Rectangle 20"/>
            <p:cNvSpPr/>
            <p:nvPr/>
          </p:nvSpPr>
          <p:spPr>
            <a:xfrm>
              <a:off x="0" y="866274"/>
              <a:ext cx="6096000" cy="719549"/>
            </a:xfrm>
            <a:prstGeom prst="roundRect">
              <a:avLst/>
            </a:prstGeom>
          </p:spPr>
          <p:style>
            <a:lnRef idx="2">
              <a:schemeClr val="lt1">
                <a:hueOff val="0"/>
                <a:satOff val="0"/>
                <a:lumOff val="0"/>
                <a:alphaOff val="0"/>
              </a:schemeClr>
            </a:lnRef>
            <a:fillRef idx="1">
              <a:schemeClr val="accent1">
                <a:alpha val="90000"/>
                <a:hueOff val="0"/>
                <a:satOff val="0"/>
                <a:lumOff val="0"/>
                <a:alphaOff val="-10000"/>
              </a:schemeClr>
            </a:fillRef>
            <a:effectRef idx="0">
              <a:schemeClr val="accent1">
                <a:alpha val="90000"/>
                <a:hueOff val="0"/>
                <a:satOff val="0"/>
                <a:lumOff val="0"/>
                <a:alphaOff val="-10000"/>
              </a:schemeClr>
            </a:effectRef>
            <a:fontRef idx="minor">
              <a:schemeClr val="lt1"/>
            </a:fontRef>
          </p:style>
        </p:sp>
        <p:sp>
          <p:nvSpPr>
            <p:cNvPr id="22" name="Rounded Rectangle 6"/>
            <p:cNvSpPr/>
            <p:nvPr/>
          </p:nvSpPr>
          <p:spPr>
            <a:xfrm>
              <a:off x="35125" y="901399"/>
              <a:ext cx="60257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Risk checklists</a:t>
              </a:r>
              <a:endParaRPr lang="en-US" sz="3000" kern="1200" dirty="0"/>
            </a:p>
          </p:txBody>
        </p:sp>
      </p:grpSp>
      <p:grpSp>
        <p:nvGrpSpPr>
          <p:cNvPr id="12" name="Group 11"/>
          <p:cNvGrpSpPr/>
          <p:nvPr/>
        </p:nvGrpSpPr>
        <p:grpSpPr>
          <a:xfrm>
            <a:off x="1524000" y="3459750"/>
            <a:ext cx="6096000" cy="719549"/>
            <a:chOff x="0" y="1672224"/>
            <a:chExt cx="6096000" cy="719549"/>
          </a:xfrm>
        </p:grpSpPr>
        <p:sp>
          <p:nvSpPr>
            <p:cNvPr id="19" name="Rounded Rectangle 18"/>
            <p:cNvSpPr/>
            <p:nvPr/>
          </p:nvSpPr>
          <p:spPr>
            <a:xfrm>
              <a:off x="0" y="1672224"/>
              <a:ext cx="6096000" cy="719549"/>
            </a:xfrm>
            <a:prstGeom prst="roundRect">
              <a:avLst/>
            </a:prstGeom>
          </p:spPr>
          <p:style>
            <a:lnRef idx="2">
              <a:schemeClr val="lt1">
                <a:hueOff val="0"/>
                <a:satOff val="0"/>
                <a:lumOff val="0"/>
                <a:alphaOff val="0"/>
              </a:schemeClr>
            </a:lnRef>
            <a:fillRef idx="1">
              <a:schemeClr val="accent1">
                <a:alpha val="90000"/>
                <a:hueOff val="0"/>
                <a:satOff val="0"/>
                <a:lumOff val="0"/>
                <a:alphaOff val="-20000"/>
              </a:schemeClr>
            </a:fillRef>
            <a:effectRef idx="0">
              <a:schemeClr val="accent1">
                <a:alpha val="90000"/>
                <a:hueOff val="0"/>
                <a:satOff val="0"/>
                <a:lumOff val="0"/>
                <a:alphaOff val="-20000"/>
              </a:schemeClr>
            </a:effectRef>
            <a:fontRef idx="minor">
              <a:schemeClr val="lt1"/>
            </a:fontRef>
          </p:style>
        </p:sp>
        <p:sp>
          <p:nvSpPr>
            <p:cNvPr id="20" name="Rounded Rectangle 8"/>
            <p:cNvSpPr/>
            <p:nvPr/>
          </p:nvSpPr>
          <p:spPr>
            <a:xfrm>
              <a:off x="35125" y="1707349"/>
              <a:ext cx="60257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Risk prompt lists</a:t>
              </a:r>
              <a:endParaRPr lang="en-US" sz="3000" kern="1200" dirty="0"/>
            </a:p>
          </p:txBody>
        </p:sp>
      </p:grpSp>
      <p:grpSp>
        <p:nvGrpSpPr>
          <p:cNvPr id="13" name="Group 12"/>
          <p:cNvGrpSpPr/>
          <p:nvPr/>
        </p:nvGrpSpPr>
        <p:grpSpPr>
          <a:xfrm>
            <a:off x="1524000" y="4265701"/>
            <a:ext cx="6096000" cy="719549"/>
            <a:chOff x="0" y="2478175"/>
            <a:chExt cx="6096000" cy="719549"/>
          </a:xfrm>
        </p:grpSpPr>
        <p:sp>
          <p:nvSpPr>
            <p:cNvPr id="17" name="Rounded Rectangle 16"/>
            <p:cNvSpPr/>
            <p:nvPr/>
          </p:nvSpPr>
          <p:spPr>
            <a:xfrm>
              <a:off x="0" y="2478175"/>
              <a:ext cx="6096000" cy="719549"/>
            </a:xfrm>
            <a:prstGeom prst="roundRect">
              <a:avLst/>
            </a:prstGeom>
          </p:spPr>
          <p:style>
            <a:lnRef idx="2">
              <a:schemeClr val="lt1">
                <a:hueOff val="0"/>
                <a:satOff val="0"/>
                <a:lumOff val="0"/>
                <a:alphaOff val="0"/>
              </a:schemeClr>
            </a:lnRef>
            <a:fillRef idx="1">
              <a:schemeClr val="accent1">
                <a:alpha val="90000"/>
                <a:hueOff val="0"/>
                <a:satOff val="0"/>
                <a:lumOff val="0"/>
                <a:alphaOff val="-30000"/>
              </a:schemeClr>
            </a:fillRef>
            <a:effectRef idx="0">
              <a:schemeClr val="accent1">
                <a:alpha val="90000"/>
                <a:hueOff val="0"/>
                <a:satOff val="0"/>
                <a:lumOff val="0"/>
                <a:alphaOff val="-30000"/>
              </a:schemeClr>
            </a:effectRef>
            <a:fontRef idx="minor">
              <a:schemeClr val="lt1"/>
            </a:fontRef>
          </p:style>
        </p:sp>
        <p:sp>
          <p:nvSpPr>
            <p:cNvPr id="18" name="Rounded Rectangle 10"/>
            <p:cNvSpPr/>
            <p:nvPr/>
          </p:nvSpPr>
          <p:spPr>
            <a:xfrm>
              <a:off x="35125" y="2513300"/>
              <a:ext cx="60257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Brainstorming</a:t>
              </a:r>
              <a:endParaRPr lang="en-US" sz="3000" kern="1200" dirty="0"/>
            </a:p>
          </p:txBody>
        </p:sp>
      </p:grpSp>
      <p:grpSp>
        <p:nvGrpSpPr>
          <p:cNvPr id="14" name="Group 13"/>
          <p:cNvGrpSpPr/>
          <p:nvPr/>
        </p:nvGrpSpPr>
        <p:grpSpPr>
          <a:xfrm>
            <a:off x="1524000" y="5071651"/>
            <a:ext cx="6096000" cy="719549"/>
            <a:chOff x="0" y="3284125"/>
            <a:chExt cx="6096000" cy="719549"/>
          </a:xfrm>
        </p:grpSpPr>
        <p:sp>
          <p:nvSpPr>
            <p:cNvPr id="15" name="Rounded Rectangle 14"/>
            <p:cNvSpPr/>
            <p:nvPr/>
          </p:nvSpPr>
          <p:spPr>
            <a:xfrm>
              <a:off x="0" y="3284125"/>
              <a:ext cx="6096000" cy="719549"/>
            </a:xfrm>
            <a:prstGeom prst="roundRect">
              <a:avLst/>
            </a:pr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sp>
        <p:sp>
          <p:nvSpPr>
            <p:cNvPr id="16" name="Rounded Rectangle 12"/>
            <p:cNvSpPr/>
            <p:nvPr/>
          </p:nvSpPr>
          <p:spPr>
            <a:xfrm>
              <a:off x="35125" y="3319250"/>
              <a:ext cx="60257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Risk breakdown structure</a:t>
              </a:r>
              <a:endParaRPr lang="en-US" sz="3000" kern="1200" dirty="0"/>
            </a:p>
          </p:txBody>
        </p:sp>
      </p:grpSp>
    </p:spTree>
    <p:extLst>
      <p:ext uri="{BB962C8B-B14F-4D97-AF65-F5344CB8AC3E}">
        <p14:creationId xmlns:p14="http://schemas.microsoft.com/office/powerpoint/2010/main" val="404431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91440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t>Risk Management Course</a:t>
            </a:r>
            <a:endParaRPr lang="en-US" b="1" dirty="0"/>
          </a:p>
        </p:txBody>
      </p:sp>
      <p:sp>
        <p:nvSpPr>
          <p:cNvPr id="30" name="TextBox 29"/>
          <p:cNvSpPr txBox="1"/>
          <p:nvPr/>
        </p:nvSpPr>
        <p:spPr>
          <a:xfrm>
            <a:off x="7170644" y="158234"/>
            <a:ext cx="1766509" cy="369332"/>
          </a:xfrm>
          <a:prstGeom prst="rect">
            <a:avLst/>
          </a:prstGeom>
          <a:solidFill>
            <a:schemeClr val="bg1"/>
          </a:solidFill>
        </p:spPr>
        <p:txBody>
          <a:bodyPr wrap="none" rtlCol="0">
            <a:spAutoFit/>
          </a:bodyPr>
          <a:lstStyle/>
          <a:p>
            <a:r>
              <a:rPr lang="en-US" dirty="0" smtClean="0"/>
              <a:t>Home | Content</a:t>
            </a:r>
            <a:endParaRPr lang="en-US" dirty="0"/>
          </a:p>
        </p:txBody>
      </p:sp>
      <p:sp>
        <p:nvSpPr>
          <p:cNvPr id="31" name="Rectangle 30"/>
          <p:cNvSpPr/>
          <p:nvPr/>
        </p:nvSpPr>
        <p:spPr>
          <a:xfrm>
            <a:off x="0" y="685800"/>
            <a:ext cx="9144000" cy="68580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b="1" dirty="0" smtClean="0"/>
              <a:t>Session 1: Quiz</a:t>
            </a:r>
            <a:endParaRPr lang="en-US" b="1" dirty="0"/>
          </a:p>
        </p:txBody>
      </p:sp>
      <p:sp>
        <p:nvSpPr>
          <p:cNvPr id="10" name="Right Arrow 9"/>
          <p:cNvSpPr/>
          <p:nvPr/>
        </p:nvSpPr>
        <p:spPr>
          <a:xfrm>
            <a:off x="8327553"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0800000">
            <a:off x="7529539" y="6019800"/>
            <a:ext cx="6096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p:cNvSpPr txBox="1"/>
          <p:nvPr/>
        </p:nvSpPr>
        <p:spPr>
          <a:xfrm>
            <a:off x="1447800" y="2209800"/>
            <a:ext cx="5943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Which of the following risk responses is valid response for opportunity, as well as, threat:</a:t>
            </a:r>
          </a:p>
          <a:p>
            <a:endParaRPr lang="en-US" dirty="0"/>
          </a:p>
          <a:p>
            <a:pPr marL="342900" indent="-342900">
              <a:buFont typeface="+mj-lt"/>
              <a:buAutoNum type="alphaUcPeriod"/>
            </a:pPr>
            <a:r>
              <a:rPr lang="en-US" dirty="0" smtClean="0"/>
              <a:t>Share</a:t>
            </a:r>
          </a:p>
          <a:p>
            <a:pPr marL="342900" indent="-342900">
              <a:buFont typeface="+mj-lt"/>
              <a:buAutoNum type="alphaUcPeriod"/>
            </a:pPr>
            <a:r>
              <a:rPr lang="en-US" dirty="0" smtClean="0"/>
              <a:t>Exploit</a:t>
            </a:r>
          </a:p>
          <a:p>
            <a:pPr marL="342900" indent="-342900">
              <a:buFont typeface="+mj-lt"/>
              <a:buAutoNum type="alphaUcPeriod"/>
            </a:pPr>
            <a:r>
              <a:rPr lang="en-US" dirty="0" smtClean="0"/>
              <a:t>Enhance</a:t>
            </a:r>
          </a:p>
          <a:p>
            <a:pPr marL="342900" indent="-342900">
              <a:buFont typeface="+mj-lt"/>
              <a:buAutoNum type="alphaUcPeriod"/>
            </a:pPr>
            <a:r>
              <a:rPr lang="en-US" dirty="0" smtClean="0"/>
              <a:t>Fallback</a:t>
            </a:r>
            <a:endParaRPr lang="en-US" dirty="0"/>
          </a:p>
        </p:txBody>
      </p:sp>
      <p:sp>
        <p:nvSpPr>
          <p:cNvPr id="8" name="Rounded Rectangle 7"/>
          <p:cNvSpPr/>
          <p:nvPr/>
        </p:nvSpPr>
        <p:spPr>
          <a:xfrm>
            <a:off x="1444052" y="4572000"/>
            <a:ext cx="18288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Check Answer</a:t>
            </a:r>
            <a:endParaRPr lang="en-US" dirty="0"/>
          </a:p>
        </p:txBody>
      </p:sp>
    </p:spTree>
    <p:extLst>
      <p:ext uri="{BB962C8B-B14F-4D97-AF65-F5344CB8AC3E}">
        <p14:creationId xmlns:p14="http://schemas.microsoft.com/office/powerpoint/2010/main" val="286015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40386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191491" y="914400"/>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Introduction</a:t>
            </a:r>
            <a:endParaRPr lang="en-US" sz="1600" dirty="0">
              <a:solidFill>
                <a:schemeClr val="tx1"/>
              </a:solidFill>
            </a:endParaRPr>
          </a:p>
        </p:txBody>
      </p:sp>
      <p:sp>
        <p:nvSpPr>
          <p:cNvPr id="29" name="Rectangle 28"/>
          <p:cNvSpPr/>
          <p:nvPr/>
        </p:nvSpPr>
        <p:spPr>
          <a:xfrm>
            <a:off x="0" y="0"/>
            <a:ext cx="4038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Risk Management Course</a:t>
            </a:r>
            <a:endParaRPr lang="en-US" b="1" dirty="0"/>
          </a:p>
        </p:txBody>
      </p:sp>
      <p:sp>
        <p:nvSpPr>
          <p:cNvPr id="31" name="Rounded Rectangle 30"/>
          <p:cNvSpPr/>
          <p:nvPr/>
        </p:nvSpPr>
        <p:spPr>
          <a:xfrm>
            <a:off x="1165015" y="1711036"/>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Risk Identification</a:t>
            </a:r>
            <a:endParaRPr lang="en-US" sz="1600" dirty="0">
              <a:solidFill>
                <a:schemeClr val="tx1"/>
              </a:solidFill>
            </a:endParaRPr>
          </a:p>
        </p:txBody>
      </p:sp>
      <p:sp>
        <p:nvSpPr>
          <p:cNvPr id="32" name="Rounded Rectangle 31"/>
          <p:cNvSpPr/>
          <p:nvPr/>
        </p:nvSpPr>
        <p:spPr>
          <a:xfrm>
            <a:off x="1165015" y="2466109"/>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Risk Development</a:t>
            </a:r>
            <a:endParaRPr lang="en-US" sz="1600" dirty="0">
              <a:solidFill>
                <a:schemeClr val="tx1"/>
              </a:solidFill>
            </a:endParaRPr>
          </a:p>
        </p:txBody>
      </p:sp>
      <p:sp>
        <p:nvSpPr>
          <p:cNvPr id="36" name="Rounded Rectangle 35"/>
          <p:cNvSpPr/>
          <p:nvPr/>
        </p:nvSpPr>
        <p:spPr>
          <a:xfrm>
            <a:off x="1191491" y="3211202"/>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Risk Response</a:t>
            </a:r>
            <a:endParaRPr lang="en-US" sz="1600" dirty="0">
              <a:solidFill>
                <a:schemeClr val="tx1"/>
              </a:solidFill>
            </a:endParaRPr>
          </a:p>
        </p:txBody>
      </p:sp>
      <p:sp>
        <p:nvSpPr>
          <p:cNvPr id="2" name="Down Arrow 1"/>
          <p:cNvSpPr/>
          <p:nvPr/>
        </p:nvSpPr>
        <p:spPr>
          <a:xfrm>
            <a:off x="304800" y="2729345"/>
            <a:ext cx="609600" cy="100833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ounded Rectangle 36"/>
          <p:cNvSpPr/>
          <p:nvPr/>
        </p:nvSpPr>
        <p:spPr>
          <a:xfrm>
            <a:off x="1191491" y="3886200"/>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Demos</a:t>
            </a:r>
            <a:endParaRPr lang="en-US" sz="1600" dirty="0">
              <a:solidFill>
                <a:schemeClr val="tx1"/>
              </a:solidFill>
            </a:endParaRPr>
          </a:p>
        </p:txBody>
      </p:sp>
      <p:sp>
        <p:nvSpPr>
          <p:cNvPr id="38" name="Rounded Rectangle 37"/>
          <p:cNvSpPr/>
          <p:nvPr/>
        </p:nvSpPr>
        <p:spPr>
          <a:xfrm>
            <a:off x="1191491" y="4574114"/>
            <a:ext cx="1905000" cy="526473"/>
          </a:xfrm>
          <a:prstGeom prst="roundRect">
            <a:avLst/>
          </a:prstGeom>
          <a:solidFill>
            <a:schemeClr val="bg1"/>
          </a:solidFill>
          <a:ln>
            <a:solidFill>
              <a:schemeClr val="tx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solidFill>
                  <a:schemeClr val="tx1"/>
                </a:solidFill>
              </a:rPr>
              <a:t>Sample Exam</a:t>
            </a:r>
            <a:endParaRPr lang="en-US" sz="1600" dirty="0">
              <a:solidFill>
                <a:schemeClr val="tx1"/>
              </a:solidFill>
            </a:endParaRPr>
          </a:p>
        </p:txBody>
      </p:sp>
    </p:spTree>
    <p:extLst>
      <p:ext uri="{BB962C8B-B14F-4D97-AF65-F5344CB8AC3E}">
        <p14:creationId xmlns:p14="http://schemas.microsoft.com/office/powerpoint/2010/main" val="225144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40386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0"/>
            <a:ext cx="4038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Risk Management Course</a:t>
            </a:r>
            <a:endParaRPr lang="en-US" b="1" dirty="0"/>
          </a:p>
        </p:txBody>
      </p:sp>
      <p:sp>
        <p:nvSpPr>
          <p:cNvPr id="5" name="TextBox 4"/>
          <p:cNvSpPr txBox="1"/>
          <p:nvPr/>
        </p:nvSpPr>
        <p:spPr>
          <a:xfrm>
            <a:off x="0" y="685800"/>
            <a:ext cx="40386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Session 1: What is Risk</a:t>
            </a:r>
            <a:endParaRPr lang="en-US" dirty="0"/>
          </a:p>
        </p:txBody>
      </p:sp>
      <p:sp>
        <p:nvSpPr>
          <p:cNvPr id="13" name="Right Arrow 12"/>
          <p:cNvSpPr/>
          <p:nvPr/>
        </p:nvSpPr>
        <p:spPr>
          <a:xfrm>
            <a:off x="3505200" y="4800600"/>
            <a:ext cx="3048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479" y="2952749"/>
            <a:ext cx="2466975" cy="1847850"/>
          </a:xfrm>
          <a:prstGeom prst="rect">
            <a:avLst/>
          </a:prstGeom>
        </p:spPr>
      </p:pic>
      <p:sp>
        <p:nvSpPr>
          <p:cNvPr id="15" name="TextBox 14"/>
          <p:cNvSpPr txBox="1"/>
          <p:nvPr/>
        </p:nvSpPr>
        <p:spPr>
          <a:xfrm>
            <a:off x="381000" y="1371600"/>
            <a:ext cx="3456904"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Risk is uncertain event or a set of events that should it occur, will have an effect on the achievement of objectives.</a:t>
            </a:r>
            <a:endParaRPr lang="en-US" dirty="0"/>
          </a:p>
        </p:txBody>
      </p:sp>
    </p:spTree>
    <p:extLst>
      <p:ext uri="{BB962C8B-B14F-4D97-AF65-F5344CB8AC3E}">
        <p14:creationId xmlns:p14="http://schemas.microsoft.com/office/powerpoint/2010/main" val="154180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40386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0"/>
            <a:ext cx="40386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Risk Management Course</a:t>
            </a:r>
            <a:endParaRPr lang="en-US" b="1" dirty="0"/>
          </a:p>
        </p:txBody>
      </p:sp>
      <p:sp>
        <p:nvSpPr>
          <p:cNvPr id="5" name="TextBox 4"/>
          <p:cNvSpPr txBox="1"/>
          <p:nvPr/>
        </p:nvSpPr>
        <p:spPr>
          <a:xfrm>
            <a:off x="0" y="685800"/>
            <a:ext cx="40386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Session 2: Risk Aspects</a:t>
            </a:r>
            <a:endParaRPr lang="en-US" dirty="0"/>
          </a:p>
        </p:txBody>
      </p:sp>
      <p:graphicFrame>
        <p:nvGraphicFramePr>
          <p:cNvPr id="12" name="Diagram 11"/>
          <p:cNvGraphicFramePr/>
          <p:nvPr>
            <p:extLst>
              <p:ext uri="{D42A27DB-BD31-4B8C-83A1-F6EECF244321}">
                <p14:modId xmlns:p14="http://schemas.microsoft.com/office/powerpoint/2010/main" val="2905749854"/>
              </p:ext>
            </p:extLst>
          </p:nvPr>
        </p:nvGraphicFramePr>
        <p:xfrm>
          <a:off x="-1028700" y="1477962"/>
          <a:ext cx="60960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ight Arrow 12"/>
          <p:cNvSpPr/>
          <p:nvPr/>
        </p:nvSpPr>
        <p:spPr>
          <a:xfrm>
            <a:off x="3505200" y="4800600"/>
            <a:ext cx="304800" cy="457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78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9400</TotalTime>
  <Words>1100</Words>
  <Application>Microsoft Office PowerPoint</Application>
  <PresentationFormat>On-screen Show (4:3)</PresentationFormat>
  <Paragraphs>183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18</cp:revision>
  <dcterms:created xsi:type="dcterms:W3CDTF">2013-12-29T18:24:46Z</dcterms:created>
  <dcterms:modified xsi:type="dcterms:W3CDTF">2014-05-18T19:33:24Z</dcterms:modified>
</cp:coreProperties>
</file>