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7432000" cx="36576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Montserrat Medium"/>
      <p:regular r:id="rId11"/>
      <p:bold r:id="rId12"/>
      <p:italic r:id="rId13"/>
      <p:boldItalic r:id="rId14"/>
    </p:embeddedFont>
    <p:embeddedFont>
      <p:font typeface="Lor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40" orient="horz"/>
        <p:guide pos="115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Medium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MontserratMedium-italic.fntdata"/><Relationship Id="rId12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5" Type="http://schemas.openxmlformats.org/officeDocument/2006/relationships/font" Target="fonts/Lora-regular.fntdata"/><Relationship Id="rId14" Type="http://schemas.openxmlformats.org/officeDocument/2006/relationships/font" Target="fonts/MontserratMedium-boldItalic.fntdata"/><Relationship Id="rId17" Type="http://schemas.openxmlformats.org/officeDocument/2006/relationships/font" Target="fonts/Lora-italic.fntdata"/><Relationship Id="rId16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ora-boldItalic.fntdata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46833" y="3971067"/>
            <a:ext cx="34082400" cy="109473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6800" y="15115333"/>
            <a:ext cx="34082400" cy="4227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46800" y="5899333"/>
            <a:ext cx="34082400" cy="104721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46800" y="16811867"/>
            <a:ext cx="34082400" cy="6937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736600" lvl="0" marL="457200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 algn="ctr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 algn="ctr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 algn="ctr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 algn="ctr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 algn="ctr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 algn="ctr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 algn="ctr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 algn="ctr">
              <a:spcBef>
                <a:spcPts val="7100"/>
              </a:spcBef>
              <a:spcAft>
                <a:spcPts val="710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46800" y="11471200"/>
            <a:ext cx="34082400" cy="4489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>
              <a:spcBef>
                <a:spcPts val="7100"/>
              </a:spcBef>
              <a:spcAft>
                <a:spcPts val="710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468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7100"/>
              </a:spcBef>
              <a:spcAft>
                <a:spcPts val="710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3296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7100"/>
              </a:spcBef>
              <a:spcAft>
                <a:spcPts val="710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46800" y="2963200"/>
            <a:ext cx="11232000" cy="40305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46800" y="7411200"/>
            <a:ext cx="11232000" cy="16956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565150" lvl="0" marL="4572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1pPr>
            <a:lvl2pPr indent="-565150" lvl="1" marL="9144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7100"/>
              </a:spcBef>
              <a:spcAft>
                <a:spcPts val="710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61000" y="2400800"/>
            <a:ext cx="25471200" cy="21817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667"/>
            <a:ext cx="182880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62000" y="6576933"/>
            <a:ext cx="16180800" cy="79056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62000" y="14949733"/>
            <a:ext cx="16180800" cy="65871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758000" y="3861733"/>
            <a:ext cx="15348000" cy="197073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>
              <a:spcBef>
                <a:spcPts val="7100"/>
              </a:spcBef>
              <a:spcAft>
                <a:spcPts val="710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46800" y="22563067"/>
            <a:ext cx="23995200" cy="3227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736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1pPr>
            <a:lvl2pPr indent="-622300" lvl="1" marL="9144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2pPr>
            <a:lvl3pPr indent="-622300" lvl="2" marL="13716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3pPr>
            <a:lvl4pPr indent="-622300" lvl="3" marL="18288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4pPr>
            <a:lvl5pPr indent="-622300" lvl="4" marL="22860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5pPr>
            <a:lvl6pPr indent="-622300" lvl="5" marL="27432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6pPr>
            <a:lvl7pPr indent="-622300" lvl="6" marL="32004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7pPr>
            <a:lvl8pPr indent="-622300" lvl="7" marL="36576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8pPr>
            <a:lvl9pPr indent="-622300" lvl="8" marL="4114800">
              <a:lnSpc>
                <a:spcPct val="115000"/>
              </a:lnSpc>
              <a:spcBef>
                <a:spcPts val="7100"/>
              </a:spcBef>
              <a:spcAft>
                <a:spcPts val="710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algn="r">
              <a:buNone/>
              <a:defRPr sz="4400">
                <a:solidFill>
                  <a:schemeClr val="dk2"/>
                </a:solidFill>
              </a:defRPr>
            </a:lvl1pPr>
            <a:lvl2pPr lvl="1" algn="r">
              <a:buNone/>
              <a:defRPr sz="4400">
                <a:solidFill>
                  <a:schemeClr val="dk2"/>
                </a:solidFill>
              </a:defRPr>
            </a:lvl2pPr>
            <a:lvl3pPr lvl="2" algn="r">
              <a:buNone/>
              <a:defRPr sz="4400">
                <a:solidFill>
                  <a:schemeClr val="dk2"/>
                </a:solidFill>
              </a:defRPr>
            </a:lvl3pPr>
            <a:lvl4pPr lvl="3" algn="r">
              <a:buNone/>
              <a:defRPr sz="4400">
                <a:solidFill>
                  <a:schemeClr val="dk2"/>
                </a:solidFill>
              </a:defRPr>
            </a:lvl4pPr>
            <a:lvl5pPr lvl="4" algn="r">
              <a:buNone/>
              <a:defRPr sz="4400">
                <a:solidFill>
                  <a:schemeClr val="dk2"/>
                </a:solidFill>
              </a:defRPr>
            </a:lvl5pPr>
            <a:lvl6pPr lvl="5" algn="r">
              <a:buNone/>
              <a:defRPr sz="4400">
                <a:solidFill>
                  <a:schemeClr val="dk2"/>
                </a:solidFill>
              </a:defRPr>
            </a:lvl6pPr>
            <a:lvl7pPr lvl="6" algn="r">
              <a:buNone/>
              <a:defRPr sz="4400">
                <a:solidFill>
                  <a:schemeClr val="dk2"/>
                </a:solidFill>
              </a:defRPr>
            </a:lvl7pPr>
            <a:lvl8pPr lvl="7" algn="r">
              <a:buNone/>
              <a:defRPr sz="4400">
                <a:solidFill>
                  <a:schemeClr val="dk2"/>
                </a:solidFill>
              </a:defRPr>
            </a:lvl8pPr>
            <a:lvl9pPr lvl="8" algn="r">
              <a:buNone/>
              <a:defRPr sz="4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7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325" y="-1061400"/>
            <a:ext cx="34506952" cy="729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225" y="5094200"/>
            <a:ext cx="36767073" cy="223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9843900" y="95375"/>
            <a:ext cx="168882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0">
                <a:solidFill>
                  <a:srgbClr val="235078"/>
                </a:solidFill>
                <a:latin typeface="Lora"/>
                <a:ea typeface="Lora"/>
                <a:cs typeface="Lora"/>
                <a:sym typeface="Lora"/>
              </a:rPr>
              <a:t>Island Rush: K3</a:t>
            </a:r>
            <a:endParaRPr b="1" sz="7000">
              <a:solidFill>
                <a:srgbClr val="23507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0">
                <a:solidFill>
                  <a:srgbClr val="235078"/>
                </a:solidFill>
                <a:latin typeface="Lora"/>
                <a:ea typeface="Lora"/>
                <a:cs typeface="Lora"/>
                <a:sym typeface="Lora"/>
              </a:rPr>
              <a:t>A Military Strategy Teaching Game</a:t>
            </a:r>
            <a:endParaRPr b="1" sz="7000">
              <a:solidFill>
                <a:srgbClr val="23507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7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720775" y="2702225"/>
            <a:ext cx="201969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23507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Group Members: David Huarng, Jonathan Weishuhn, Minhawn Oh, Spencer Adolph, Shipeng Yang, Bozhao Zhang, Barret Pickett</a:t>
            </a:r>
            <a:endParaRPr sz="4500">
              <a:solidFill>
                <a:srgbClr val="23507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23507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CSCE 606 Project Poster</a:t>
            </a:r>
            <a:endParaRPr sz="4500">
              <a:solidFill>
                <a:srgbClr val="23507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41975" y="7839675"/>
            <a:ext cx="8703000" cy="10002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sz="4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9843900" y="7839675"/>
            <a:ext cx="16971900" cy="10002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Design</a:t>
            </a:r>
            <a:endParaRPr sz="4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7431025" y="7839675"/>
            <a:ext cx="8703000" cy="10002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Lessons Learned</a:t>
            </a:r>
            <a:endParaRPr sz="4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41975" y="19574475"/>
            <a:ext cx="8453700" cy="10002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Technologies Used</a:t>
            </a:r>
            <a:endParaRPr sz="4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521384" y="19574475"/>
            <a:ext cx="8453700" cy="10002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Challenges</a:t>
            </a:r>
            <a:endParaRPr sz="4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8600793" y="19574475"/>
            <a:ext cx="8453700" cy="10002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Solutions</a:t>
            </a:r>
            <a:endParaRPr sz="4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7680202" y="19574475"/>
            <a:ext cx="8453700" cy="10002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Results &amp; Conclusions</a:t>
            </a:r>
            <a:endParaRPr sz="4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02025" y="9543900"/>
            <a:ext cx="8453700" cy="6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●"/>
            </a:pP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Military Strategy </a:t>
            </a: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Teaching</a:t>
            </a: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Board Game for USAFA.</a:t>
            </a:r>
            <a:endParaRPr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●"/>
            </a:pP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Game is played through a </a:t>
            </a: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web-app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●"/>
            </a:pP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Consists of </a:t>
            </a: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teams </a:t>
            </a: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4-5 students</a:t>
            </a:r>
            <a:endParaRPr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●"/>
            </a:pP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Objective: </a:t>
            </a: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Teams make </a:t>
            </a: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real-time</a:t>
            </a: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actions to </a:t>
            </a: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place</a:t>
            </a: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move</a:t>
            </a: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units, </a:t>
            </a: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battle </a:t>
            </a: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enemy, </a:t>
            </a: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conquer</a:t>
            </a: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island territories, and ultimately </a:t>
            </a: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capture</a:t>
            </a: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opposing team’s </a:t>
            </a: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home island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825" y="14779451"/>
            <a:ext cx="9304551" cy="433854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814350" y="20866825"/>
            <a:ext cx="4352400" cy="6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●"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Node.js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○"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○"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●"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Redux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●"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●"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●"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Azure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○"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Production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1794" y="20957375"/>
            <a:ext cx="2942549" cy="521611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9812525" y="20866825"/>
            <a:ext cx="78714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AutoNum type="arabicPeriod"/>
            </a:pP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Legacy code hard to understand. (Little Documentation and large code base) </a:t>
            </a:r>
            <a:endParaRPr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AutoNum type="arabicPeriod"/>
            </a:pP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 everyone is familiar with Javascript(Node, React, Redux) or SQL</a:t>
            </a:r>
            <a:endParaRPr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8891950" y="20798175"/>
            <a:ext cx="78714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AutoNum type="arabicPeriod"/>
            </a:pP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Watch Youtube tutorial videos on the things we are working on</a:t>
            </a:r>
            <a:endParaRPr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AutoNum type="arabicPeriod"/>
            </a:pP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owner walks through the code and explain it very detailed to all of the developers</a:t>
            </a:r>
            <a:endParaRPr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7971375" y="20804975"/>
            <a:ext cx="8162400" cy="27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made the game work and met requirements of our customers, although there are still more features that need to be done. We did a lot of work on documenting the whole project(including non-coding part) so that the contractors that our customers hire would have a better understanding of the whole game and the code base.</a:t>
            </a:r>
            <a:endParaRPr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7971350" y="9543900"/>
            <a:ext cx="7871400" cy="7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AutoNum type="arabicPeriod"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Better </a:t>
            </a:r>
            <a:r>
              <a:rPr b="1"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documentation </a:t>
            </a: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code for other developers to understand and take over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AutoNum type="arabicPeriod"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Better file </a:t>
            </a:r>
            <a:r>
              <a:rPr b="1"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</a:t>
            </a: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other developers to navigate code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AutoNum type="arabicPeriod"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Better </a:t>
            </a:r>
            <a:r>
              <a:rPr b="1"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documentation </a:t>
            </a: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the project itself for other non-coding people to understand the project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0250325" y="9050825"/>
            <a:ext cx="5410200" cy="646200"/>
          </a:xfrm>
          <a:prstGeom prst="rect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Units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0199075" y="9266075"/>
            <a:ext cx="4352400" cy="646200"/>
          </a:xfrm>
          <a:prstGeom prst="rect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Combat Arena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674400" y="11994925"/>
            <a:ext cx="4036800" cy="646200"/>
          </a:xfrm>
          <a:prstGeom prst="rect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Capabilities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609350" y="16255850"/>
            <a:ext cx="3700800" cy="646200"/>
          </a:xfrm>
          <a:prstGeom prst="rect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News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Alert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0023675" y="12086800"/>
            <a:ext cx="2500800" cy="646200"/>
          </a:xfrm>
          <a:prstGeom prst="rect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Battles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9894275" y="16430875"/>
            <a:ext cx="4036800" cy="646200"/>
          </a:xfrm>
          <a:prstGeom prst="rect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Real-time Actions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" name="Google Shape;79;p13"/>
          <p:cNvCxnSpPr/>
          <p:nvPr/>
        </p:nvCxnSpPr>
        <p:spPr>
          <a:xfrm flipH="1" rot="10800000">
            <a:off x="18597925" y="9342275"/>
            <a:ext cx="976200" cy="1441800"/>
          </a:xfrm>
          <a:prstGeom prst="straightConnector1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flipH="1" rot="10800000">
            <a:off x="19550575" y="9373475"/>
            <a:ext cx="699900" cy="900"/>
          </a:xfrm>
          <a:prstGeom prst="straightConnector1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flipH="1" rot="10800000">
            <a:off x="21574300" y="12409450"/>
            <a:ext cx="400200" cy="402600"/>
          </a:xfrm>
          <a:prstGeom prst="straightConnector1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 flipH="1" rot="10800000">
            <a:off x="21974500" y="12409450"/>
            <a:ext cx="699900" cy="900"/>
          </a:xfrm>
          <a:prstGeom prst="straightConnector1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 txBox="1"/>
          <p:nvPr/>
        </p:nvSpPr>
        <p:spPr>
          <a:xfrm>
            <a:off x="20250325" y="9697025"/>
            <a:ext cx="54102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Different types of Units: Air, Land, SOF, Maritime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Different costs and abilities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2420975" y="12718475"/>
            <a:ext cx="51039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Special abilities commanders can purchase and use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Different types: Cyber, Space, Nuclear, Unconventional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1694950" y="16908125"/>
            <a:ext cx="53724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Provide info for in-game events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Various levels of impact on in-game activities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21384000" y="16086100"/>
            <a:ext cx="557100" cy="521700"/>
          </a:xfrm>
          <a:prstGeom prst="straightConnector1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 flipH="1" rot="10800000">
            <a:off x="21898300" y="16600450"/>
            <a:ext cx="699900" cy="900"/>
          </a:xfrm>
          <a:prstGeom prst="straightConnector1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/>
        </p:nvSpPr>
        <p:spPr>
          <a:xfrm>
            <a:off x="10122875" y="10017025"/>
            <a:ext cx="47175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Hex grid layout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Land and water tiles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Island terrain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rot="10800000">
            <a:off x="15230188" y="9525875"/>
            <a:ext cx="919200" cy="2503800"/>
          </a:xfrm>
          <a:prstGeom prst="straightConnector1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 flipH="1" rot="10800000">
            <a:off x="14532175" y="9512350"/>
            <a:ext cx="699900" cy="900"/>
          </a:xfrm>
          <a:prstGeom prst="straightConnector1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94426" y="10799784"/>
            <a:ext cx="6751575" cy="686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88726" y="14520518"/>
            <a:ext cx="4036800" cy="170460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9064175" y="12791350"/>
            <a:ext cx="57762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Round-based RNG battles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Units have strengths and weaknesses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741875" y="17091825"/>
            <a:ext cx="68988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Async design allows for real-time actions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Distinct</a:t>
            </a: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phases: News Alert, Purchasing, Planning, Execution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 rot="10800000">
            <a:off x="14499613" y="12369200"/>
            <a:ext cx="842100" cy="2293200"/>
          </a:xfrm>
          <a:prstGeom prst="straightConnector1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 flipH="1" rot="10800000">
            <a:off x="12522475" y="12387250"/>
            <a:ext cx="1996200" cy="22200"/>
          </a:xfrm>
          <a:prstGeom prst="straightConnector1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/>
          <p:nvPr/>
        </p:nvCxnSpPr>
        <p:spPr>
          <a:xfrm rot="10800000">
            <a:off x="13930825" y="16704375"/>
            <a:ext cx="952200" cy="208200"/>
          </a:xfrm>
          <a:prstGeom prst="straightConnector1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/>
          <p:nvPr/>
        </p:nvCxnSpPr>
        <p:spPr>
          <a:xfrm flipH="1" rot="10800000">
            <a:off x="14840375" y="16909413"/>
            <a:ext cx="2305200" cy="7500"/>
          </a:xfrm>
          <a:prstGeom prst="straightConnector1">
            <a:avLst/>
          </a:prstGeom>
          <a:noFill/>
          <a:ln cap="flat" cmpd="sng" w="38100">
            <a:solidFill>
              <a:srgbClr val="23507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