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2" r:id="rId5"/>
    <p:sldId id="265" r:id="rId6"/>
    <p:sldId id="266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094A7-CB4B-4800-A1A6-F4B7C04B22F1}" v="10" dt="2023-11-12T08:41:18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>
      <p:cViewPr varScale="1">
        <p:scale>
          <a:sx n="91" d="100"/>
          <a:sy n="91" d="100"/>
        </p:scale>
        <p:origin x="5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 Xiang" userId="7b671f6ee9b8d937" providerId="LiveId" clId="{076094A7-CB4B-4800-A1A6-F4B7C04B22F1}"/>
    <pc:docChg chg="undo custSel addSld delSld modSld sldOrd">
      <pc:chgData name="Ying Xiang" userId="7b671f6ee9b8d937" providerId="LiveId" clId="{076094A7-CB4B-4800-A1A6-F4B7C04B22F1}" dt="2023-11-12T08:44:32.548" v="252" actId="20577"/>
      <pc:docMkLst>
        <pc:docMk/>
      </pc:docMkLst>
      <pc:sldChg chg="addSp modSp mod ord">
        <pc:chgData name="Ying Xiang" userId="7b671f6ee9b8d937" providerId="LiveId" clId="{076094A7-CB4B-4800-A1A6-F4B7C04B22F1}" dt="2023-11-12T08:02:37.385" v="91" actId="207"/>
        <pc:sldMkLst>
          <pc:docMk/>
          <pc:sldMk cId="3363901452" sldId="262"/>
        </pc:sldMkLst>
        <pc:spChg chg="mod">
          <ac:chgData name="Ying Xiang" userId="7b671f6ee9b8d937" providerId="LiveId" clId="{076094A7-CB4B-4800-A1A6-F4B7C04B22F1}" dt="2023-11-12T07:53:16.666" v="51" actId="20577"/>
          <ac:spMkLst>
            <pc:docMk/>
            <pc:sldMk cId="3363901452" sldId="262"/>
            <ac:spMk id="2" creationId="{C66BA12C-B245-7B1C-32A4-29C30F5A2C4A}"/>
          </ac:spMkLst>
        </pc:spChg>
        <pc:spChg chg="add mod">
          <ac:chgData name="Ying Xiang" userId="7b671f6ee9b8d937" providerId="LiveId" clId="{076094A7-CB4B-4800-A1A6-F4B7C04B22F1}" dt="2023-11-12T08:02:37.385" v="91" actId="207"/>
          <ac:spMkLst>
            <pc:docMk/>
            <pc:sldMk cId="3363901452" sldId="262"/>
            <ac:spMk id="3" creationId="{720CF81E-CA01-EEF7-D30C-B1324EA33675}"/>
          </ac:spMkLst>
        </pc:spChg>
        <pc:spChg chg="mod">
          <ac:chgData name="Ying Xiang" userId="7b671f6ee9b8d937" providerId="LiveId" clId="{076094A7-CB4B-4800-A1A6-F4B7C04B22F1}" dt="2023-11-12T07:55:23.428" v="74" actId="20577"/>
          <ac:spMkLst>
            <pc:docMk/>
            <pc:sldMk cId="3363901452" sldId="262"/>
            <ac:spMk id="4" creationId="{721D3FF6-B8C1-638D-8DF0-3A0DC85E677B}"/>
          </ac:spMkLst>
        </pc:spChg>
      </pc:sldChg>
      <pc:sldChg chg="modSp mod">
        <pc:chgData name="Ying Xiang" userId="7b671f6ee9b8d937" providerId="LiveId" clId="{076094A7-CB4B-4800-A1A6-F4B7C04B22F1}" dt="2023-11-12T07:46:55.003" v="30" actId="20577"/>
        <pc:sldMkLst>
          <pc:docMk/>
          <pc:sldMk cId="3503792720" sldId="263"/>
        </pc:sldMkLst>
        <pc:spChg chg="mod">
          <ac:chgData name="Ying Xiang" userId="7b671f6ee9b8d937" providerId="LiveId" clId="{076094A7-CB4B-4800-A1A6-F4B7C04B22F1}" dt="2023-11-12T07:46:55.003" v="30" actId="20577"/>
          <ac:spMkLst>
            <pc:docMk/>
            <pc:sldMk cId="3503792720" sldId="263"/>
            <ac:spMk id="3" creationId="{B7D02108-7DAB-0B7B-9AD1-A534228F7C86}"/>
          </ac:spMkLst>
        </pc:spChg>
      </pc:sldChg>
      <pc:sldChg chg="add del">
        <pc:chgData name="Ying Xiang" userId="7b671f6ee9b8d937" providerId="LiveId" clId="{076094A7-CB4B-4800-A1A6-F4B7C04B22F1}" dt="2023-11-12T08:05:03.808" v="93" actId="47"/>
        <pc:sldMkLst>
          <pc:docMk/>
          <pc:sldMk cId="738480072" sldId="265"/>
        </pc:sldMkLst>
      </pc:sldChg>
      <pc:sldChg chg="addSp delSp modSp add mod">
        <pc:chgData name="Ying Xiang" userId="7b671f6ee9b8d937" providerId="LiveId" clId="{076094A7-CB4B-4800-A1A6-F4B7C04B22F1}" dt="2023-11-12T08:37:46.354" v="197" actId="1076"/>
        <pc:sldMkLst>
          <pc:docMk/>
          <pc:sldMk cId="1648120050" sldId="265"/>
        </pc:sldMkLst>
        <pc:spChg chg="mod">
          <ac:chgData name="Ying Xiang" userId="7b671f6ee9b8d937" providerId="LiveId" clId="{076094A7-CB4B-4800-A1A6-F4B7C04B22F1}" dt="2023-11-12T08:05:11.353" v="99" actId="20577"/>
          <ac:spMkLst>
            <pc:docMk/>
            <pc:sldMk cId="1648120050" sldId="265"/>
            <ac:spMk id="2" creationId="{C66BA12C-B245-7B1C-32A4-29C30F5A2C4A}"/>
          </ac:spMkLst>
        </pc:spChg>
        <pc:spChg chg="del">
          <ac:chgData name="Ying Xiang" userId="7b671f6ee9b8d937" providerId="LiveId" clId="{076094A7-CB4B-4800-A1A6-F4B7C04B22F1}" dt="2023-11-12T08:31:09.029" v="112" actId="478"/>
          <ac:spMkLst>
            <pc:docMk/>
            <pc:sldMk cId="1648120050" sldId="265"/>
            <ac:spMk id="3" creationId="{720CF81E-CA01-EEF7-D30C-B1324EA33675}"/>
          </ac:spMkLst>
        </pc:spChg>
        <pc:spChg chg="mod">
          <ac:chgData name="Ying Xiang" userId="7b671f6ee9b8d937" providerId="LiveId" clId="{076094A7-CB4B-4800-A1A6-F4B7C04B22F1}" dt="2023-11-12T08:37:46.354" v="197" actId="1076"/>
          <ac:spMkLst>
            <pc:docMk/>
            <pc:sldMk cId="1648120050" sldId="265"/>
            <ac:spMk id="4" creationId="{721D3FF6-B8C1-638D-8DF0-3A0DC85E677B}"/>
          </ac:spMkLst>
        </pc:spChg>
        <pc:spChg chg="add mod">
          <ac:chgData name="Ying Xiang" userId="7b671f6ee9b8d937" providerId="LiveId" clId="{076094A7-CB4B-4800-A1A6-F4B7C04B22F1}" dt="2023-11-12T08:34:44.349" v="196" actId="20577"/>
          <ac:spMkLst>
            <pc:docMk/>
            <pc:sldMk cId="1648120050" sldId="265"/>
            <ac:spMk id="7" creationId="{6CA9A964-23A4-2898-3DC4-247949402D52}"/>
          </ac:spMkLst>
        </pc:spChg>
        <pc:picChg chg="add mod">
          <ac:chgData name="Ying Xiang" userId="7b671f6ee9b8d937" providerId="LiveId" clId="{076094A7-CB4B-4800-A1A6-F4B7C04B22F1}" dt="2023-11-12T08:19:02.066" v="107" actId="1076"/>
          <ac:picMkLst>
            <pc:docMk/>
            <pc:sldMk cId="1648120050" sldId="265"/>
            <ac:picMk id="6" creationId="{3141B20D-E607-7748-765C-809313A77168}"/>
          </ac:picMkLst>
        </pc:picChg>
        <pc:picChg chg="del">
          <ac:chgData name="Ying Xiang" userId="7b671f6ee9b8d937" providerId="LiveId" clId="{076094A7-CB4B-4800-A1A6-F4B7C04B22F1}" dt="2023-11-12T08:05:15.977" v="100" actId="478"/>
          <ac:picMkLst>
            <pc:docMk/>
            <pc:sldMk cId="1648120050" sldId="265"/>
            <ac:picMk id="14" creationId="{E143C7E4-D68B-CB3B-B1D5-E0F51ED7C9F6}"/>
          </ac:picMkLst>
        </pc:picChg>
      </pc:sldChg>
      <pc:sldChg chg="addSp delSp modSp add mod">
        <pc:chgData name="Ying Xiang" userId="7b671f6ee9b8d937" providerId="LiveId" clId="{076094A7-CB4B-4800-A1A6-F4B7C04B22F1}" dt="2023-11-12T08:44:32.548" v="252" actId="20577"/>
        <pc:sldMkLst>
          <pc:docMk/>
          <pc:sldMk cId="507795870" sldId="266"/>
        </pc:sldMkLst>
        <pc:spChg chg="mod">
          <ac:chgData name="Ying Xiang" userId="7b671f6ee9b8d937" providerId="LiveId" clId="{076094A7-CB4B-4800-A1A6-F4B7C04B22F1}" dt="2023-11-12T08:44:32.548" v="252" actId="20577"/>
          <ac:spMkLst>
            <pc:docMk/>
            <pc:sldMk cId="507795870" sldId="266"/>
            <ac:spMk id="2" creationId="{C66BA12C-B245-7B1C-32A4-29C30F5A2C4A}"/>
          </ac:spMkLst>
        </pc:spChg>
        <pc:spChg chg="del mod">
          <ac:chgData name="Ying Xiang" userId="7b671f6ee9b8d937" providerId="LiveId" clId="{076094A7-CB4B-4800-A1A6-F4B7C04B22F1}" dt="2023-11-12T08:41:17.922" v="210" actId="478"/>
          <ac:spMkLst>
            <pc:docMk/>
            <pc:sldMk cId="507795870" sldId="266"/>
            <ac:spMk id="4" creationId="{721D3FF6-B8C1-638D-8DF0-3A0DC85E677B}"/>
          </ac:spMkLst>
        </pc:spChg>
        <pc:spChg chg="mod">
          <ac:chgData name="Ying Xiang" userId="7b671f6ee9b8d937" providerId="LiveId" clId="{076094A7-CB4B-4800-A1A6-F4B7C04B22F1}" dt="2023-11-12T08:41:05.137" v="208" actId="20577"/>
          <ac:spMkLst>
            <pc:docMk/>
            <pc:sldMk cId="507795870" sldId="266"/>
            <ac:spMk id="7" creationId="{6CA9A964-23A4-2898-3DC4-247949402D52}"/>
          </ac:spMkLst>
        </pc:spChg>
        <pc:spChg chg="add del mod">
          <ac:chgData name="Ying Xiang" userId="7b671f6ee9b8d937" providerId="LiveId" clId="{076094A7-CB4B-4800-A1A6-F4B7C04B22F1}" dt="2023-11-12T08:41:20.767" v="212" actId="478"/>
          <ac:spMkLst>
            <pc:docMk/>
            <pc:sldMk cId="507795870" sldId="266"/>
            <ac:spMk id="9" creationId="{71FBE778-3B92-C02D-8AEC-4E3E3E7DB911}"/>
          </ac:spMkLst>
        </pc:spChg>
        <pc:spChg chg="add mod">
          <ac:chgData name="Ying Xiang" userId="7b671f6ee9b8d937" providerId="LiveId" clId="{076094A7-CB4B-4800-A1A6-F4B7C04B22F1}" dt="2023-11-12T08:43:52.461" v="217" actId="20577"/>
          <ac:spMkLst>
            <pc:docMk/>
            <pc:sldMk cId="507795870" sldId="266"/>
            <ac:spMk id="10" creationId="{41B6CAF9-0557-FEC0-03C6-18819D59EEE2}"/>
          </ac:spMkLst>
        </pc:spChg>
        <pc:picChg chg="add mod">
          <ac:chgData name="Ying Xiang" userId="7b671f6ee9b8d937" providerId="LiveId" clId="{076094A7-CB4B-4800-A1A6-F4B7C04B22F1}" dt="2023-11-12T08:41:01.757" v="207" actId="1076"/>
          <ac:picMkLst>
            <pc:docMk/>
            <pc:sldMk cId="507795870" sldId="266"/>
            <ac:picMk id="5" creationId="{9B08A0B1-C3ED-FDEA-E15F-CBF6E9D5B22F}"/>
          </ac:picMkLst>
        </pc:picChg>
        <pc:picChg chg="del">
          <ac:chgData name="Ying Xiang" userId="7b671f6ee9b8d937" providerId="LiveId" clId="{076094A7-CB4B-4800-A1A6-F4B7C04B22F1}" dt="2023-11-12T08:40:59.654" v="203" actId="478"/>
          <ac:picMkLst>
            <pc:docMk/>
            <pc:sldMk cId="507795870" sldId="266"/>
            <ac:picMk id="6" creationId="{3141B20D-E607-7748-765C-809313A771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medlineplus.gov/images/uploads/main_images/Alcohol_use-main.jpg" TargetMode="External"/><Relationship Id="rId2" Type="http://schemas.openxmlformats.org/officeDocument/2006/relationships/hyperlink" Target="https://www.cdc.gov/nchs/images/dhcs/drug-use/drug-use.jpg?_=673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news-room/fact-sheets/detail/hepatitis-b" TargetMode="External"/><Relationship Id="rId5" Type="http://schemas.openxmlformats.org/officeDocument/2006/relationships/hyperlink" Target="https://www.cdc.gov/hepatitis/hbv/index.htm#:~:text=Hepatitis%20B%20is%20spread%20when,or%20during%20pregnancy%20or%20delivery" TargetMode="External"/><Relationship Id="rId4" Type="http://schemas.openxmlformats.org/officeDocument/2006/relationships/hyperlink" Target="https://www.nchealthinfo.org/wp-content/uploads/2019/08/Immunization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0903-5A0D-2E40-2127-9B33C8E27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52" y="685800"/>
            <a:ext cx="10793896" cy="3200400"/>
          </a:xfrm>
        </p:spPr>
        <p:txBody>
          <a:bodyPr/>
          <a:lstStyle/>
          <a:p>
            <a:r>
              <a:rPr lang="en-US" dirty="0"/>
              <a:t>Chronic Hepatitis B Infection Predictive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08DC3-1386-A532-A500-25E64BC88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Ying Xiang &amp; Jack Gschwendtner</a:t>
            </a:r>
          </a:p>
        </p:txBody>
      </p:sp>
    </p:spTree>
    <p:extLst>
      <p:ext uri="{BB962C8B-B14F-4D97-AF65-F5344CB8AC3E}">
        <p14:creationId xmlns:p14="http://schemas.microsoft.com/office/powerpoint/2010/main" val="60516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EB76-AA8E-2C96-1D64-EFD08384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842381" cy="1905000"/>
          </a:xfrm>
        </p:spPr>
        <p:txBody>
          <a:bodyPr>
            <a:normAutofit/>
          </a:bodyPr>
          <a:lstStyle/>
          <a:p>
            <a:r>
              <a:rPr lang="en-US" b="1" dirty="0"/>
              <a:t>What is Hepatitis 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8E80-E190-C75E-1B6C-A0AB46F1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6930871" cy="3124201"/>
          </a:xfrm>
        </p:spPr>
        <p:txBody>
          <a:bodyPr>
            <a:normAutofit/>
          </a:bodyPr>
          <a:lstStyle/>
          <a:p>
            <a:r>
              <a:rPr lang="en-US" dirty="0"/>
              <a:t>Chronic Hepatitis B Virus (HBV) -&gt; liver cancer/failure or cirrhosis</a:t>
            </a:r>
          </a:p>
          <a:p>
            <a:r>
              <a:rPr lang="en-US" dirty="0"/>
              <a:t>Many people are asymptomatic</a:t>
            </a:r>
          </a:p>
          <a:p>
            <a:r>
              <a:rPr lang="en-US" dirty="0"/>
              <a:t>Trying to diagnose, treat, and potentially cure more people</a:t>
            </a:r>
          </a:p>
          <a:p>
            <a:r>
              <a:rPr lang="en-US" dirty="0"/>
              <a:t>Expensive to screen blood samples</a:t>
            </a:r>
          </a:p>
          <a:p>
            <a:r>
              <a:rPr lang="en-US" dirty="0"/>
              <a:t>Spread through bodily fluids</a:t>
            </a:r>
          </a:p>
        </p:txBody>
      </p:sp>
      <p:pic>
        <p:nvPicPr>
          <p:cNvPr id="7" name="Picture 6" descr="Close up of cells">
            <a:extLst>
              <a:ext uri="{FF2B5EF4-FFF2-40B4-BE49-F238E27FC236}">
                <a16:creationId xmlns:a16="http://schemas.microsoft.com/office/drawing/2014/main" id="{8207305B-DC7A-1A70-1081-874CA3471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27" r="34534"/>
          <a:stretch/>
        </p:blipFill>
        <p:spPr>
          <a:xfrm>
            <a:off x="8546182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969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77B6-D765-2F42-2C9C-0D32D95F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2108-7DAB-0B7B-9AD1-A534228F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coding</a:t>
            </a:r>
          </a:p>
          <a:p>
            <a:r>
              <a:rPr lang="en-US" dirty="0"/>
              <a:t>Lasso </a:t>
            </a:r>
          </a:p>
          <a:p>
            <a:r>
              <a:rPr lang="en-US" dirty="0"/>
              <a:t>Random forest</a:t>
            </a:r>
          </a:p>
          <a:p>
            <a:r>
              <a:rPr lang="en-US" altLang="zh-CN" dirty="0"/>
              <a:t>Ordinary Linear regression</a:t>
            </a:r>
            <a:endParaRPr lang="en-US" dirty="0"/>
          </a:p>
        </p:txBody>
      </p:sp>
      <p:pic>
        <p:nvPicPr>
          <p:cNvPr id="3074" name="Picture 2" descr="R (programming language) - Wikipedia">
            <a:extLst>
              <a:ext uri="{FF2B5EF4-FFF2-40B4-BE49-F238E27FC236}">
                <a16:creationId xmlns:a16="http://schemas.microsoft.com/office/drawing/2014/main" id="{CEDEF1B0-A426-B758-80D7-86E13023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13353"/>
            <a:ext cx="3903939" cy="30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9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12C-B245-7B1C-32A4-29C30F5A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37518"/>
            <a:ext cx="5334001" cy="1371600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Random forest</a:t>
            </a:r>
            <a:br>
              <a:rPr lang="en-US" b="1" dirty="0"/>
            </a:br>
            <a:r>
              <a:rPr lang="en-US" b="1" dirty="0"/>
              <a:t>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D3FF6-B8C1-638D-8DF0-3A0DC85E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09440"/>
            <a:ext cx="3826005" cy="3293076"/>
          </a:xfrm>
        </p:spPr>
        <p:txBody>
          <a:bodyPr>
            <a:normAutofit/>
          </a:bodyPr>
          <a:lstStyle/>
          <a:p>
            <a:r>
              <a:rPr lang="en-US" dirty="0"/>
              <a:t>ALQ – Alcohol</a:t>
            </a:r>
          </a:p>
          <a:p>
            <a:r>
              <a:rPr lang="en-US" altLang="zh-CN" dirty="0"/>
              <a:t>FSD – Food Security</a:t>
            </a:r>
          </a:p>
          <a:p>
            <a:r>
              <a:rPr lang="en-US" altLang="zh-CN" dirty="0"/>
              <a:t>HIQ – Health Insurance</a:t>
            </a:r>
          </a:p>
          <a:p>
            <a:r>
              <a:rPr lang="en-US" altLang="zh-CN" dirty="0"/>
              <a:t>IMQ – Immunization</a:t>
            </a:r>
          </a:p>
          <a:p>
            <a:r>
              <a:rPr lang="en-US" altLang="zh-CN" dirty="0"/>
              <a:t>HOQ – Homeowner</a:t>
            </a:r>
            <a:endParaRPr lang="en-US" dirty="0"/>
          </a:p>
          <a:p>
            <a:r>
              <a:rPr lang="en-US" dirty="0"/>
              <a:t>DUQ – Drug Use</a:t>
            </a:r>
          </a:p>
          <a:p>
            <a:r>
              <a:rPr lang="en-US" dirty="0"/>
              <a:t>HSD – Current health status</a:t>
            </a:r>
          </a:p>
          <a:p>
            <a:r>
              <a:rPr lang="en-US" dirty="0"/>
              <a:t>SMQ - Smoking</a:t>
            </a:r>
          </a:p>
        </p:txBody>
      </p:sp>
      <p:pic>
        <p:nvPicPr>
          <p:cNvPr id="14" name="Picture 13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143C7E4-D68B-CB3B-B1D5-E0F51ED7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27" y="1085514"/>
            <a:ext cx="7232687" cy="4686971"/>
          </a:xfrm>
          <a:prstGeom prst="rect">
            <a:avLst/>
          </a:prstGeom>
          <a:effectLst>
            <a:outerShdw blurRad="50800" dist="190500" dir="78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720CF81E-CA01-EEF7-D30C-B1324EA33675}"/>
              </a:ext>
            </a:extLst>
          </p:cNvPr>
          <p:cNvSpPr/>
          <p:nvPr/>
        </p:nvSpPr>
        <p:spPr>
          <a:xfrm>
            <a:off x="625231" y="2328985"/>
            <a:ext cx="367323" cy="3094892"/>
          </a:xfrm>
          <a:prstGeom prst="downArrow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B05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90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12C-B245-7B1C-32A4-29C30F5A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37518"/>
            <a:ext cx="5334001" cy="1371600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LASSO</a:t>
            </a:r>
            <a:br>
              <a:rPr lang="en-US" b="1" dirty="0"/>
            </a:br>
            <a:r>
              <a:rPr lang="en-US" b="1" dirty="0"/>
              <a:t>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D3FF6-B8C1-638D-8DF0-3A0DC85E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3076313"/>
            <a:ext cx="3826005" cy="3293076"/>
          </a:xfrm>
        </p:spPr>
        <p:txBody>
          <a:bodyPr>
            <a:normAutofit/>
          </a:bodyPr>
          <a:lstStyle/>
          <a:p>
            <a:r>
              <a:rPr lang="en-US" dirty="0"/>
              <a:t>ALQ – Alcohol</a:t>
            </a:r>
          </a:p>
          <a:p>
            <a:r>
              <a:rPr lang="en-US" altLang="zh-CN" dirty="0"/>
              <a:t>HIQ – Health Insurance</a:t>
            </a:r>
          </a:p>
          <a:p>
            <a:r>
              <a:rPr lang="en-US" dirty="0"/>
              <a:t>DUQ – Drug Use</a:t>
            </a:r>
          </a:p>
          <a:p>
            <a:r>
              <a:rPr lang="en-US" dirty="0"/>
              <a:t>SMQ - Smoking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3141B20D-E607-7748-765C-809313A7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401" y="2328985"/>
            <a:ext cx="3166402" cy="2539719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CA9A964-23A4-2898-3DC4-247949402D52}"/>
              </a:ext>
            </a:extLst>
          </p:cNvPr>
          <p:cNvSpPr txBox="1">
            <a:spLocks/>
          </p:cNvSpPr>
          <p:nvPr/>
        </p:nvSpPr>
        <p:spPr>
          <a:xfrm>
            <a:off x="1141411" y="1655807"/>
            <a:ext cx="3826005" cy="3293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10-</a:t>
            </a:r>
            <a:r>
              <a:rPr lang="en-US" altLang="zh-CN" dirty="0"/>
              <a:t>fold cross validation</a:t>
            </a:r>
          </a:p>
          <a:p>
            <a:r>
              <a:rPr lang="en-US" altLang="zh-CN" dirty="0"/>
              <a:t>lambda.min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12C-B245-7B1C-32A4-29C30F5A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37518"/>
            <a:ext cx="5706119" cy="1371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altLang="zh-CN" b="1" dirty="0"/>
            </a:br>
            <a:r>
              <a:rPr lang="en-US" altLang="zh-CN" b="1" dirty="0"/>
              <a:t>ordinary linear regression</a:t>
            </a:r>
            <a:br>
              <a:rPr lang="en-US" altLang="zh-CN" b="1" dirty="0"/>
            </a:br>
            <a:endParaRPr lang="en-US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CA9A964-23A4-2898-3DC4-247949402D52}"/>
              </a:ext>
            </a:extLst>
          </p:cNvPr>
          <p:cNvSpPr txBox="1">
            <a:spLocks/>
          </p:cNvSpPr>
          <p:nvPr/>
        </p:nvSpPr>
        <p:spPr>
          <a:xfrm>
            <a:off x="1141411" y="1655807"/>
            <a:ext cx="3826005" cy="3293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B08A0B1-C3ED-FDEA-E15F-CBF6E9D5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54" y="3076313"/>
            <a:ext cx="4877223" cy="1493649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1B6CAF9-0557-FEC0-03C6-18819D59EEE2}"/>
              </a:ext>
            </a:extLst>
          </p:cNvPr>
          <p:cNvSpPr txBox="1">
            <a:spLocks/>
          </p:cNvSpPr>
          <p:nvPr/>
        </p:nvSpPr>
        <p:spPr>
          <a:xfrm>
            <a:off x="1141411" y="2209440"/>
            <a:ext cx="3826005" cy="3293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HIQ – Health Insurance</a:t>
            </a:r>
          </a:p>
          <a:p>
            <a:r>
              <a:rPr lang="en-US" dirty="0"/>
              <a:t>DUQ – Drug Use</a:t>
            </a:r>
          </a:p>
          <a:p>
            <a:r>
              <a:rPr lang="en-US" dirty="0"/>
              <a:t>SMQ - Smoking</a:t>
            </a:r>
          </a:p>
        </p:txBody>
      </p:sp>
    </p:spTree>
    <p:extLst>
      <p:ext uri="{BB962C8B-B14F-4D97-AF65-F5344CB8AC3E}">
        <p14:creationId xmlns:p14="http://schemas.microsoft.com/office/powerpoint/2010/main" val="50779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BA15-EDEC-3F40-47EE-F0CE3B5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Significant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A586D-FC66-51A6-247C-DD1ED6B4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1" y="2658533"/>
            <a:ext cx="1751242" cy="576262"/>
          </a:xfrm>
        </p:spPr>
        <p:txBody>
          <a:bodyPr/>
          <a:lstStyle/>
          <a:p>
            <a:r>
              <a:rPr lang="en-US" dirty="0"/>
              <a:t>Drug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BED8-AC99-5914-E057-D521785EB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3399047" cy="2547937"/>
          </a:xfrm>
        </p:spPr>
        <p:txBody>
          <a:bodyPr/>
          <a:lstStyle/>
          <a:p>
            <a:r>
              <a:rPr lang="en-US" dirty="0"/>
              <a:t>Needles</a:t>
            </a:r>
          </a:p>
          <a:p>
            <a:r>
              <a:rPr lang="en-US" dirty="0"/>
              <a:t>Drug Preparation Equipment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04AEF-8260-22B6-3756-6C636094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4709" y="2667000"/>
            <a:ext cx="2939406" cy="576262"/>
          </a:xfrm>
        </p:spPr>
        <p:txBody>
          <a:bodyPr/>
          <a:lstStyle/>
          <a:p>
            <a:r>
              <a:rPr lang="en-US" dirty="0"/>
              <a:t>Health Insurance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D777D-4A67-024A-A401-843B29EC1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7403" y="3229594"/>
            <a:ext cx="2963449" cy="2547937"/>
          </a:xfrm>
        </p:spPr>
        <p:txBody>
          <a:bodyPr/>
          <a:lstStyle/>
          <a:p>
            <a:r>
              <a:rPr lang="en-US" dirty="0"/>
              <a:t>Bad for health</a:t>
            </a:r>
          </a:p>
          <a:p>
            <a:r>
              <a:rPr lang="en-US" dirty="0"/>
              <a:t>Liver Cancer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393E53A-13D7-87DC-E935-DEF331EF9CEC}"/>
              </a:ext>
            </a:extLst>
          </p:cNvPr>
          <p:cNvSpPr txBox="1">
            <a:spLocks/>
          </p:cNvSpPr>
          <p:nvPr/>
        </p:nvSpPr>
        <p:spPr>
          <a:xfrm>
            <a:off x="8625888" y="2667000"/>
            <a:ext cx="175124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Smoking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91ECA3C-046C-7260-C5DE-F473F5C7829D}"/>
              </a:ext>
            </a:extLst>
          </p:cNvPr>
          <p:cNvSpPr txBox="1">
            <a:spLocks/>
          </p:cNvSpPr>
          <p:nvPr/>
        </p:nvSpPr>
        <p:spPr>
          <a:xfrm>
            <a:off x="4352763" y="3254834"/>
            <a:ext cx="3483297" cy="2547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Doctors Appt.</a:t>
            </a:r>
          </a:p>
          <a:p>
            <a:r>
              <a:rPr lang="en-US" dirty="0"/>
              <a:t>HBV Screening</a:t>
            </a:r>
          </a:p>
        </p:txBody>
      </p:sp>
      <p:pic>
        <p:nvPicPr>
          <p:cNvPr id="1026" name="Picture 2" descr="Drug Use Hospital Data">
            <a:extLst>
              <a:ext uri="{FF2B5EF4-FFF2-40B4-BE49-F238E27FC236}">
                <a16:creationId xmlns:a16="http://schemas.microsoft.com/office/drawing/2014/main" id="{943726BD-AFAF-8AD8-219F-21DA4781F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/>
          <a:stretch/>
        </p:blipFill>
        <p:spPr bwMode="auto">
          <a:xfrm>
            <a:off x="2405873" y="4477984"/>
            <a:ext cx="3130492" cy="2014541"/>
          </a:xfrm>
          <a:prstGeom prst="rect">
            <a:avLst/>
          </a:prstGeom>
          <a:noFill/>
          <a:effectLst>
            <a:outerShdw blurRad="50800" dist="190500" dir="78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Does Smoking Do To Your Metabolism?">
            <a:extLst>
              <a:ext uri="{FF2B5EF4-FFF2-40B4-BE49-F238E27FC236}">
                <a16:creationId xmlns:a16="http://schemas.microsoft.com/office/drawing/2014/main" id="{04BBE62D-6443-623D-4E0E-F7A2B525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82" y="4477983"/>
            <a:ext cx="3044195" cy="2014541"/>
          </a:xfrm>
          <a:prstGeom prst="rect">
            <a:avLst/>
          </a:prstGeom>
          <a:noFill/>
          <a:effectLst>
            <a:outerShdw blurRad="50800" dist="190500" dir="78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7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4E9E-FC4C-5A3B-3561-B8B09FFC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Insignificant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81BD-A408-BC48-BF4B-FD32C020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198288"/>
            <a:ext cx="2539379" cy="576262"/>
          </a:xfrm>
        </p:spPr>
        <p:txBody>
          <a:bodyPr/>
          <a:lstStyle/>
          <a:p>
            <a:r>
              <a:rPr lang="en-US" dirty="0"/>
              <a:t>Food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612A6-84EF-B20F-66BD-86E5BDED3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604" y="3963465"/>
            <a:ext cx="4219642" cy="1804753"/>
          </a:xfrm>
        </p:spPr>
        <p:txBody>
          <a:bodyPr/>
          <a:lstStyle/>
          <a:p>
            <a:r>
              <a:rPr lang="en-US" dirty="0"/>
              <a:t>Hep B spread through bodily fluids</a:t>
            </a:r>
          </a:p>
          <a:p>
            <a:r>
              <a:rPr lang="en-US" dirty="0"/>
              <a:t>Needles</a:t>
            </a:r>
          </a:p>
          <a:p>
            <a:r>
              <a:rPr lang="en-US" dirty="0"/>
              <a:t>Sexual activity</a:t>
            </a:r>
          </a:p>
          <a:p>
            <a:r>
              <a:rPr lang="en-US" dirty="0"/>
              <a:t>Mother to child at birth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B723-994D-6FF6-730F-053DD1B60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06440" y="2270522"/>
            <a:ext cx="2422571" cy="488155"/>
          </a:xfrm>
        </p:spPr>
        <p:txBody>
          <a:bodyPr/>
          <a:lstStyle/>
          <a:p>
            <a:r>
              <a:rPr lang="en-US" dirty="0"/>
              <a:t>Alcohol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8FEA4-2619-201E-BB36-353834CB6C4D}"/>
              </a:ext>
            </a:extLst>
          </p:cNvPr>
          <p:cNvSpPr txBox="1">
            <a:spLocks/>
          </p:cNvSpPr>
          <p:nvPr/>
        </p:nvSpPr>
        <p:spPr>
          <a:xfrm>
            <a:off x="4466563" y="2198288"/>
            <a:ext cx="242257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Immunization</a:t>
            </a:r>
          </a:p>
        </p:txBody>
      </p:sp>
      <p:pic>
        <p:nvPicPr>
          <p:cNvPr id="2052" name="Picture 4" descr="Alcohol's health effects: What you need to know | NIH MedlinePlus Magazine">
            <a:extLst>
              <a:ext uri="{FF2B5EF4-FFF2-40B4-BE49-F238E27FC236}">
                <a16:creationId xmlns:a16="http://schemas.microsoft.com/office/drawing/2014/main" id="{BB26CA53-6656-4223-7090-C5CBF4E27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/>
          <a:stretch/>
        </p:blipFill>
        <p:spPr bwMode="auto">
          <a:xfrm>
            <a:off x="5677849" y="3706559"/>
            <a:ext cx="2388210" cy="1482620"/>
          </a:xfrm>
          <a:prstGeom prst="rect">
            <a:avLst/>
          </a:prstGeom>
          <a:noFill/>
          <a:effectLst>
            <a:outerShdw blurRad="50800" dist="190500" dir="7796291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munizations - NC Health Info">
            <a:extLst>
              <a:ext uri="{FF2B5EF4-FFF2-40B4-BE49-F238E27FC236}">
                <a16:creationId xmlns:a16="http://schemas.microsoft.com/office/drawing/2014/main" id="{ED756093-E2DD-830A-70FD-56A7D3AE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" b="7200"/>
          <a:stretch/>
        </p:blipFill>
        <p:spPr bwMode="auto">
          <a:xfrm>
            <a:off x="8443105" y="4564128"/>
            <a:ext cx="2422572" cy="1503952"/>
          </a:xfrm>
          <a:prstGeom prst="rect">
            <a:avLst/>
          </a:prstGeom>
          <a:noFill/>
          <a:effectLst>
            <a:outerShdw blurRad="50800" dist="190500" dir="7796291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2F8402F-D40C-201E-689E-36AB99E5C589}"/>
              </a:ext>
            </a:extLst>
          </p:cNvPr>
          <p:cNvSpPr txBox="1">
            <a:spLocks/>
          </p:cNvSpPr>
          <p:nvPr/>
        </p:nvSpPr>
        <p:spPr>
          <a:xfrm>
            <a:off x="1141413" y="2878142"/>
            <a:ext cx="2422571" cy="488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Homeowner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77A301-AF1D-F62E-9319-5E9FF5C89F99}"/>
              </a:ext>
            </a:extLst>
          </p:cNvPr>
          <p:cNvSpPr txBox="1">
            <a:spLocks/>
          </p:cNvSpPr>
          <p:nvPr/>
        </p:nvSpPr>
        <p:spPr>
          <a:xfrm>
            <a:off x="4466563" y="2878142"/>
            <a:ext cx="2780770" cy="488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health</a:t>
            </a:r>
          </a:p>
        </p:txBody>
      </p:sp>
    </p:spTree>
    <p:extLst>
      <p:ext uri="{BB962C8B-B14F-4D97-AF65-F5344CB8AC3E}">
        <p14:creationId xmlns:p14="http://schemas.microsoft.com/office/powerpoint/2010/main" val="413747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9339-BB59-104B-F8B8-DCF8BE74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605F-5DF6-AF26-2A95-FFEE074B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https://www.cdc.gov/nchs/images/dhcs/drug-use/drug-use.jpg?_=67388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https://magazine.medlineplus.gov/images/uploads/main_images/Alcohol_use-main.jpg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https://www.nchealthinfo.org/wp-content/uploads/2019/08/Immunization.jpg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https://www.cdc.gov/hepatitis/hbv/index.htm#:~:text=Hepatitis%20B%20is%20spread%20when,or%20during%20pregnancy%20or%20delivery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https://www.who.int/news-room/fact-sheets/detail/hepatitis-b</a:t>
            </a:r>
            <a:endParaRPr lang="en-US" u="sng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174</TotalTime>
  <Words>294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Chronic Hepatitis B Infection Predictive Modeling</vt:lpstr>
      <vt:lpstr>What is Hepatitis B?</vt:lpstr>
      <vt:lpstr>Methods</vt:lpstr>
      <vt:lpstr> Random forest Output</vt:lpstr>
      <vt:lpstr> LASSO Output</vt:lpstr>
      <vt:lpstr>  ordinary linear regression </vt:lpstr>
      <vt:lpstr>Significant Variables</vt:lpstr>
      <vt:lpstr>Insignificant Variables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Hepatitis B Infection Predictive Modeling</dc:title>
  <dc:creator>Gschwendtner, Jack F III</dc:creator>
  <cp:lastModifiedBy>Ying Xiang</cp:lastModifiedBy>
  <cp:revision>4</cp:revision>
  <dcterms:created xsi:type="dcterms:W3CDTF">2023-11-11T23:23:15Z</dcterms:created>
  <dcterms:modified xsi:type="dcterms:W3CDTF">2023-11-12T08:44:43Z</dcterms:modified>
</cp:coreProperties>
</file>