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3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8"/>
    <p:restoredTop sz="96327"/>
  </p:normalViewPr>
  <p:slideViewPr>
    <p:cSldViewPr snapToGrid="0">
      <p:cViewPr varScale="1">
        <p:scale>
          <a:sx n="138" d="100"/>
          <a:sy n="138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gazine.medlineplus.gov/images/uploads/main_images/Alcohol_use-main.jpg" TargetMode="External"/><Relationship Id="rId2" Type="http://schemas.openxmlformats.org/officeDocument/2006/relationships/hyperlink" Target="https://www.cdc.gov/nchs/images/dhcs/drug-use/drug-use.jpg?_=673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ho.int/news-room/fact-sheets/detail/hepatitis-b" TargetMode="External"/><Relationship Id="rId5" Type="http://schemas.openxmlformats.org/officeDocument/2006/relationships/hyperlink" Target="https://www.cdc.gov/hepatitis/hbv/index.htm#:~:text=Hepatitis%20B%20is%20spread%20when,or%20during%20pregnancy%20or%20delivery" TargetMode="External"/><Relationship Id="rId4" Type="http://schemas.openxmlformats.org/officeDocument/2006/relationships/hyperlink" Target="https://www.nchealthinfo.org/wp-content/uploads/2019/08/Immunization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0903-5A0D-2E40-2127-9B33C8E27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052" y="685800"/>
            <a:ext cx="10793896" cy="3200400"/>
          </a:xfrm>
        </p:spPr>
        <p:txBody>
          <a:bodyPr/>
          <a:lstStyle/>
          <a:p>
            <a:r>
              <a:rPr lang="en-US" dirty="0"/>
              <a:t>Chronic Hepatitis B Infection Predictive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08DC3-1386-A532-A500-25E64BC888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Ying Xiang &amp; Jack Gschwendtner</a:t>
            </a:r>
          </a:p>
        </p:txBody>
      </p:sp>
    </p:spTree>
    <p:extLst>
      <p:ext uri="{BB962C8B-B14F-4D97-AF65-F5344CB8AC3E}">
        <p14:creationId xmlns:p14="http://schemas.microsoft.com/office/powerpoint/2010/main" val="60516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EB76-AA8E-2C96-1D64-EFD08384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6842381" cy="1905000"/>
          </a:xfrm>
        </p:spPr>
        <p:txBody>
          <a:bodyPr>
            <a:normAutofit/>
          </a:bodyPr>
          <a:lstStyle/>
          <a:p>
            <a:r>
              <a:rPr lang="en-US" b="1" dirty="0"/>
              <a:t>What is Hepatitis 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8E80-E190-C75E-1B6C-A0AB46F1C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6930871" cy="3124201"/>
          </a:xfrm>
        </p:spPr>
        <p:txBody>
          <a:bodyPr>
            <a:normAutofit/>
          </a:bodyPr>
          <a:lstStyle/>
          <a:p>
            <a:r>
              <a:rPr lang="en-US" dirty="0"/>
              <a:t>Chronic Hepatitis B Virus (HBV) -&gt; liver cancer/failure or cirrhosis</a:t>
            </a:r>
          </a:p>
          <a:p>
            <a:r>
              <a:rPr lang="en-US" dirty="0"/>
              <a:t>Many people are asymptomatic</a:t>
            </a:r>
          </a:p>
          <a:p>
            <a:r>
              <a:rPr lang="en-US" dirty="0"/>
              <a:t>Trying to diagnose, treat, and potentially cure more people</a:t>
            </a:r>
          </a:p>
          <a:p>
            <a:r>
              <a:rPr lang="en-US" dirty="0"/>
              <a:t>Expensive to screen blood samples</a:t>
            </a:r>
          </a:p>
          <a:p>
            <a:r>
              <a:rPr lang="en-US" dirty="0"/>
              <a:t>Spread through bodily fluids</a:t>
            </a:r>
          </a:p>
        </p:txBody>
      </p:sp>
      <p:pic>
        <p:nvPicPr>
          <p:cNvPr id="7" name="Picture 6" descr="Close up of cells">
            <a:extLst>
              <a:ext uri="{FF2B5EF4-FFF2-40B4-BE49-F238E27FC236}">
                <a16:creationId xmlns:a16="http://schemas.microsoft.com/office/drawing/2014/main" id="{8207305B-DC7A-1A70-1081-874CA3471B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27" r="34534"/>
          <a:stretch/>
        </p:blipFill>
        <p:spPr>
          <a:xfrm>
            <a:off x="8546182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969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77B6-D765-2F42-2C9C-0D32D95F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2108-7DAB-0B7B-9AD1-A534228F7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coding</a:t>
            </a:r>
          </a:p>
          <a:p>
            <a:r>
              <a:rPr lang="en-US" dirty="0"/>
              <a:t>Lasso Model</a:t>
            </a:r>
          </a:p>
          <a:p>
            <a:r>
              <a:rPr lang="en-US" dirty="0"/>
              <a:t>Random forest</a:t>
            </a:r>
          </a:p>
        </p:txBody>
      </p:sp>
      <p:pic>
        <p:nvPicPr>
          <p:cNvPr id="3074" name="Picture 2" descr="R (programming language) - Wikipedia">
            <a:extLst>
              <a:ext uri="{FF2B5EF4-FFF2-40B4-BE49-F238E27FC236}">
                <a16:creationId xmlns:a16="http://schemas.microsoft.com/office/drawing/2014/main" id="{CEDEF1B0-A426-B758-80D7-86E130231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13353"/>
            <a:ext cx="3903939" cy="303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79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BA15-EDEC-3F40-47EE-F0CE3B5E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Significant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A586D-FC66-51A6-247C-DD1ED6B46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281" y="2658533"/>
            <a:ext cx="1751242" cy="576262"/>
          </a:xfrm>
        </p:spPr>
        <p:txBody>
          <a:bodyPr/>
          <a:lstStyle/>
          <a:p>
            <a:r>
              <a:rPr lang="en-US" dirty="0"/>
              <a:t>Drug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3BED8-AC99-5914-E057-D521785EB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3399047" cy="2547937"/>
          </a:xfrm>
        </p:spPr>
        <p:txBody>
          <a:bodyPr/>
          <a:lstStyle/>
          <a:p>
            <a:r>
              <a:rPr lang="en-US" dirty="0"/>
              <a:t>Needles</a:t>
            </a:r>
          </a:p>
          <a:p>
            <a:r>
              <a:rPr lang="en-US" dirty="0"/>
              <a:t>Drug Preparation Equipment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04AEF-8260-22B6-3756-6C6360947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4709" y="2667000"/>
            <a:ext cx="2939406" cy="576262"/>
          </a:xfrm>
        </p:spPr>
        <p:txBody>
          <a:bodyPr/>
          <a:lstStyle/>
          <a:p>
            <a:r>
              <a:rPr lang="en-US" dirty="0"/>
              <a:t>Health Insurance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D777D-4A67-024A-A401-843B29EC1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27403" y="3229594"/>
            <a:ext cx="2963449" cy="2547937"/>
          </a:xfrm>
        </p:spPr>
        <p:txBody>
          <a:bodyPr/>
          <a:lstStyle/>
          <a:p>
            <a:r>
              <a:rPr lang="en-US" dirty="0"/>
              <a:t>Bad for health</a:t>
            </a:r>
          </a:p>
          <a:p>
            <a:r>
              <a:rPr lang="en-US" dirty="0"/>
              <a:t>Liver Cancer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393E53A-13D7-87DC-E935-DEF331EF9CEC}"/>
              </a:ext>
            </a:extLst>
          </p:cNvPr>
          <p:cNvSpPr txBox="1">
            <a:spLocks/>
          </p:cNvSpPr>
          <p:nvPr/>
        </p:nvSpPr>
        <p:spPr>
          <a:xfrm>
            <a:off x="8625888" y="2667000"/>
            <a:ext cx="1751242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Smoking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91ECA3C-046C-7260-C5DE-F473F5C7829D}"/>
              </a:ext>
            </a:extLst>
          </p:cNvPr>
          <p:cNvSpPr txBox="1">
            <a:spLocks/>
          </p:cNvSpPr>
          <p:nvPr/>
        </p:nvSpPr>
        <p:spPr>
          <a:xfrm>
            <a:off x="4352763" y="3254834"/>
            <a:ext cx="3483297" cy="2547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Doctors Appt.</a:t>
            </a:r>
          </a:p>
          <a:p>
            <a:r>
              <a:rPr lang="en-US" dirty="0"/>
              <a:t>HBV Screening</a:t>
            </a:r>
          </a:p>
        </p:txBody>
      </p:sp>
      <p:pic>
        <p:nvPicPr>
          <p:cNvPr id="1026" name="Picture 2" descr="Drug Use Hospital Data">
            <a:extLst>
              <a:ext uri="{FF2B5EF4-FFF2-40B4-BE49-F238E27FC236}">
                <a16:creationId xmlns:a16="http://schemas.microsoft.com/office/drawing/2014/main" id="{943726BD-AFAF-8AD8-219F-21DA4781FB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"/>
          <a:stretch/>
        </p:blipFill>
        <p:spPr bwMode="auto">
          <a:xfrm>
            <a:off x="2405873" y="4477984"/>
            <a:ext cx="3130492" cy="2014541"/>
          </a:xfrm>
          <a:prstGeom prst="rect">
            <a:avLst/>
          </a:prstGeom>
          <a:noFill/>
          <a:effectLst>
            <a:outerShdw blurRad="50800" dist="190500" dir="780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Does Smoking Do To Your Metabolism?">
            <a:extLst>
              <a:ext uri="{FF2B5EF4-FFF2-40B4-BE49-F238E27FC236}">
                <a16:creationId xmlns:a16="http://schemas.microsoft.com/office/drawing/2014/main" id="{04BBE62D-6443-623D-4E0E-F7A2B5252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882" y="4477983"/>
            <a:ext cx="3044195" cy="2014541"/>
          </a:xfrm>
          <a:prstGeom prst="rect">
            <a:avLst/>
          </a:prstGeom>
          <a:noFill/>
          <a:effectLst>
            <a:outerShdw blurRad="50800" dist="190500" dir="780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77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4E9E-FC4C-5A3B-3561-B8B09FFC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Insignificant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E81BD-A408-BC48-BF4B-FD32C020F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2198288"/>
            <a:ext cx="2539379" cy="576262"/>
          </a:xfrm>
        </p:spPr>
        <p:txBody>
          <a:bodyPr/>
          <a:lstStyle/>
          <a:p>
            <a:r>
              <a:rPr lang="en-US" dirty="0"/>
              <a:t>Food Security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612A6-84EF-B20F-66BD-86E5BDED3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604" y="3963465"/>
            <a:ext cx="4219642" cy="1804753"/>
          </a:xfrm>
        </p:spPr>
        <p:txBody>
          <a:bodyPr/>
          <a:lstStyle/>
          <a:p>
            <a:r>
              <a:rPr lang="en-US" dirty="0"/>
              <a:t>Hep B spread through bodily fluids</a:t>
            </a:r>
          </a:p>
          <a:p>
            <a:r>
              <a:rPr lang="en-US" dirty="0"/>
              <a:t>Needles</a:t>
            </a:r>
          </a:p>
          <a:p>
            <a:r>
              <a:rPr lang="en-US" dirty="0"/>
              <a:t>Sexual activity</a:t>
            </a:r>
          </a:p>
          <a:p>
            <a:r>
              <a:rPr lang="en-US" dirty="0"/>
              <a:t>Mother to child at birth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7B723-994D-6FF6-730F-053DD1B60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06440" y="2270522"/>
            <a:ext cx="2422571" cy="488155"/>
          </a:xfrm>
        </p:spPr>
        <p:txBody>
          <a:bodyPr/>
          <a:lstStyle/>
          <a:p>
            <a:r>
              <a:rPr lang="en-US" dirty="0"/>
              <a:t>Alcohol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2A8FEA4-2619-201E-BB36-353834CB6C4D}"/>
              </a:ext>
            </a:extLst>
          </p:cNvPr>
          <p:cNvSpPr txBox="1">
            <a:spLocks/>
          </p:cNvSpPr>
          <p:nvPr/>
        </p:nvSpPr>
        <p:spPr>
          <a:xfrm>
            <a:off x="4466563" y="2198288"/>
            <a:ext cx="242257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Immunization</a:t>
            </a:r>
          </a:p>
        </p:txBody>
      </p:sp>
      <p:pic>
        <p:nvPicPr>
          <p:cNvPr id="2052" name="Picture 4" descr="Alcohol's health effects: What you need to know | NIH MedlinePlus Magazine">
            <a:extLst>
              <a:ext uri="{FF2B5EF4-FFF2-40B4-BE49-F238E27FC236}">
                <a16:creationId xmlns:a16="http://schemas.microsoft.com/office/drawing/2014/main" id="{BB26CA53-6656-4223-7090-C5CBF4E274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9"/>
          <a:stretch/>
        </p:blipFill>
        <p:spPr bwMode="auto">
          <a:xfrm>
            <a:off x="5677849" y="3706559"/>
            <a:ext cx="2388210" cy="1482620"/>
          </a:xfrm>
          <a:prstGeom prst="rect">
            <a:avLst/>
          </a:prstGeom>
          <a:noFill/>
          <a:effectLst>
            <a:outerShdw blurRad="50800" dist="190500" dir="7796291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munizations - NC Health Info">
            <a:extLst>
              <a:ext uri="{FF2B5EF4-FFF2-40B4-BE49-F238E27FC236}">
                <a16:creationId xmlns:a16="http://schemas.microsoft.com/office/drawing/2014/main" id="{ED756093-E2DD-830A-70FD-56A7D3AE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" b="7200"/>
          <a:stretch/>
        </p:blipFill>
        <p:spPr bwMode="auto">
          <a:xfrm>
            <a:off x="8443105" y="4564128"/>
            <a:ext cx="2422572" cy="1503952"/>
          </a:xfrm>
          <a:prstGeom prst="rect">
            <a:avLst/>
          </a:prstGeom>
          <a:noFill/>
          <a:effectLst>
            <a:outerShdw blurRad="50800" dist="190500" dir="7796291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2F8402F-D40C-201E-689E-36AB99E5C589}"/>
              </a:ext>
            </a:extLst>
          </p:cNvPr>
          <p:cNvSpPr txBox="1">
            <a:spLocks/>
          </p:cNvSpPr>
          <p:nvPr/>
        </p:nvSpPr>
        <p:spPr>
          <a:xfrm>
            <a:off x="1141413" y="2878142"/>
            <a:ext cx="2422571" cy="4881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Homeowner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77A301-AF1D-F62E-9319-5E9FF5C89F99}"/>
              </a:ext>
            </a:extLst>
          </p:cNvPr>
          <p:cNvSpPr txBox="1">
            <a:spLocks/>
          </p:cNvSpPr>
          <p:nvPr/>
        </p:nvSpPr>
        <p:spPr>
          <a:xfrm>
            <a:off x="4466563" y="2878142"/>
            <a:ext cx="2780770" cy="4881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Current health</a:t>
            </a:r>
          </a:p>
        </p:txBody>
      </p:sp>
    </p:spTree>
    <p:extLst>
      <p:ext uri="{BB962C8B-B14F-4D97-AF65-F5344CB8AC3E}">
        <p14:creationId xmlns:p14="http://schemas.microsoft.com/office/powerpoint/2010/main" val="413747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A12C-B245-7B1C-32A4-29C30F5A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537518"/>
            <a:ext cx="5334001" cy="1371600"/>
          </a:xfrm>
        </p:spPr>
        <p:txBody>
          <a:bodyPr/>
          <a:lstStyle/>
          <a:p>
            <a:r>
              <a:rPr lang="en-US" b="1" dirty="0"/>
              <a:t>Output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D3FF6-B8C1-638D-8DF0-3A0DC85E6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2209440"/>
            <a:ext cx="3826005" cy="3293076"/>
          </a:xfrm>
        </p:spPr>
        <p:txBody>
          <a:bodyPr/>
          <a:lstStyle/>
          <a:p>
            <a:r>
              <a:rPr lang="en-US" dirty="0"/>
              <a:t>ALQ – Alcohol</a:t>
            </a:r>
          </a:p>
          <a:p>
            <a:r>
              <a:rPr lang="en-US" dirty="0"/>
              <a:t>DUQ – Drug Use</a:t>
            </a:r>
          </a:p>
          <a:p>
            <a:r>
              <a:rPr lang="en-US" dirty="0"/>
              <a:t>FSD – Food Security</a:t>
            </a:r>
          </a:p>
          <a:p>
            <a:r>
              <a:rPr lang="en-US" dirty="0"/>
              <a:t>HIQ – Health Insurance</a:t>
            </a:r>
          </a:p>
          <a:p>
            <a:r>
              <a:rPr lang="en-US" dirty="0"/>
              <a:t>HOQ – Homeowner</a:t>
            </a:r>
          </a:p>
          <a:p>
            <a:r>
              <a:rPr lang="en-US" dirty="0"/>
              <a:t>HSQ – Current health status</a:t>
            </a:r>
          </a:p>
          <a:p>
            <a:r>
              <a:rPr lang="en-US" dirty="0"/>
              <a:t>IMQ – Immunization</a:t>
            </a:r>
          </a:p>
          <a:p>
            <a:r>
              <a:rPr lang="en-US" dirty="0"/>
              <a:t>SMQ - Smoking</a:t>
            </a:r>
          </a:p>
        </p:txBody>
      </p:sp>
      <p:pic>
        <p:nvPicPr>
          <p:cNvPr id="14" name="Picture 13" descr="A graph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E143C7E4-D68B-CB3B-B1D5-E0F51ED7C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327" y="1085514"/>
            <a:ext cx="7232687" cy="4686971"/>
          </a:xfrm>
          <a:prstGeom prst="rect">
            <a:avLst/>
          </a:prstGeom>
          <a:effectLst>
            <a:outerShdw blurRad="50800" dist="190500" dir="78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390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9339-BB59-104B-F8B8-DCF8BE74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E605F-5DF6-AF26-2A95-FFEE074B6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https://www.cdc.gov/nchs/images/dhcs/drug-use/drug-use.jpg?_=67388</a:t>
            </a:r>
            <a:endParaRPr lang="en-US" u="sng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https://magazine.medlineplus.gov/images/uploads/main_images/Alcohol_use-main.jpg</a:t>
            </a:r>
            <a:endParaRPr lang="en-US" u="sng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https://www.nchealthinfo.org/wp-content/uploads/2019/08/Immunization.jpg</a:t>
            </a:r>
            <a:endParaRPr lang="en-US" u="sng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https://www.cdc.gov/hepatitis/hbv/index.htm#:~:text=Hepatitis%20B%20is%20spread%20when,or%20during%20pregnancy%20or%20delivery</a:t>
            </a:r>
            <a:endParaRPr lang="en-US" u="sng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https://www.who.int/news-room/fact-sheets/detail/hepatitis-</a:t>
            </a:r>
            <a:r>
              <a:rPr lang="en-US" u="sng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</a:t>
            </a:r>
            <a:endParaRPr lang="en-US" u="sng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20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109</TotalTime>
  <Words>247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Chronic Hepatitis B Infection Predictive Modeling</vt:lpstr>
      <vt:lpstr>What is Hepatitis B?</vt:lpstr>
      <vt:lpstr>Methods</vt:lpstr>
      <vt:lpstr>Significant Variables</vt:lpstr>
      <vt:lpstr>Insignificant Variables</vt:lpstr>
      <vt:lpstr>Output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Chronic Hepatitis B Infection Predictive Modeling</dc:title>
  <dc:creator>Gschwendtner, Jack F III</dc:creator>
  <cp:lastModifiedBy>Gschwendtner, Jack F III</cp:lastModifiedBy>
  <cp:revision>4</cp:revision>
  <dcterms:created xsi:type="dcterms:W3CDTF">2023-11-11T23:23:15Z</dcterms:created>
  <dcterms:modified xsi:type="dcterms:W3CDTF">2023-11-12T01:13:13Z</dcterms:modified>
</cp:coreProperties>
</file>