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  <p:sldMasterId id="2147483676" r:id="rId2"/>
  </p:sldMasterIdLst>
  <p:notesMasterIdLst>
    <p:notesMasterId r:id="rId22"/>
  </p:notesMasterIdLst>
  <p:sldIdLst>
    <p:sldId id="645" r:id="rId3"/>
    <p:sldId id="646" r:id="rId4"/>
    <p:sldId id="647" r:id="rId5"/>
    <p:sldId id="732" r:id="rId6"/>
    <p:sldId id="733" r:id="rId7"/>
    <p:sldId id="740" r:id="rId8"/>
    <p:sldId id="737" r:id="rId9"/>
    <p:sldId id="738" r:id="rId10"/>
    <p:sldId id="736" r:id="rId11"/>
    <p:sldId id="739" r:id="rId12"/>
    <p:sldId id="735" r:id="rId13"/>
    <p:sldId id="742" r:id="rId14"/>
    <p:sldId id="747" r:id="rId15"/>
    <p:sldId id="746" r:id="rId16"/>
    <p:sldId id="741" r:id="rId17"/>
    <p:sldId id="743" r:id="rId18"/>
    <p:sldId id="744" r:id="rId19"/>
    <p:sldId id="745" r:id="rId20"/>
    <p:sldId id="39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9">
          <p15:clr>
            <a:srgbClr val="A4A3A4"/>
          </p15:clr>
        </p15:guide>
        <p15:guide id="2" pos="27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bi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2ECE6"/>
    <a:srgbClr val="82E0D8"/>
    <a:srgbClr val="33CCCC"/>
    <a:srgbClr val="0665B0"/>
    <a:srgbClr val="37CBFF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13" autoAdjust="0"/>
    <p:restoredTop sz="93683" autoAdjust="0"/>
  </p:normalViewPr>
  <p:slideViewPr>
    <p:cSldViewPr>
      <p:cViewPr varScale="1">
        <p:scale>
          <a:sx n="74" d="100"/>
          <a:sy n="74" d="100"/>
        </p:scale>
        <p:origin x="618" y="66"/>
      </p:cViewPr>
      <p:guideLst>
        <p:guide orient="horz" pos="2049"/>
        <p:guide pos="2794"/>
      </p:guideLst>
    </p:cSldViewPr>
  </p:slideViewPr>
  <p:outlineViewPr>
    <p:cViewPr>
      <p:scale>
        <a:sx n="33" d="100"/>
        <a:sy n="33" d="100"/>
      </p:scale>
      <p:origin x="0" y="16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BE2DA-404A-49E1-B5D0-77F2AC15C15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C4B3D-5A3D-487B-83EB-A165708166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15888"/>
            <a:ext cx="2130425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115888"/>
            <a:ext cx="6242050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 smtClean="0"/>
              <a:t>Textmasterformate durch Klicken bearbeiten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115888"/>
            <a:ext cx="85201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 smtClean="0"/>
              <a:t>Klicken Sie, um das Titelformat zu bearbeiten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1685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6257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082925" indent="-26543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123D-48F9-4AF4-9D95-19D990E8A9A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4894-2807-4E6D-A334-4F0C96EF57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894923"/>
            <a:ext cx="9156700" cy="241871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区域</a:t>
            </a:r>
            <a:r>
              <a:rPr lang="zh-CN" altLang="en-US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风暴潮模式</a:t>
            </a:r>
            <a:r>
              <a:rPr lang="en-US" altLang="zh-CN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(RSSM)</a:t>
            </a:r>
            <a:r>
              <a:rPr lang="zh-CN" altLang="en-US" sz="360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charset="0"/>
                <a:ea typeface="Arial Unicode MS" panose="020B0604020202020204" charset="-122"/>
              </a:rPr>
              <a:t>简介</a:t>
            </a:r>
            <a:endParaRPr lang="zh-CN" altLang="en-US" sz="360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charset="0"/>
              <a:ea typeface="Arial Unicode MS" panose="020B060402020202020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705225" y="4437112"/>
            <a:ext cx="19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lang="zh-CN" altLang="en-US" sz="1600" b="1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：高元勇</a:t>
            </a:r>
            <a:endParaRPr lang="zh-CN" altLang="en-US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1880" y="5257165"/>
            <a:ext cx="23761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国家海洋环境预报中心</a:t>
            </a:r>
          </a:p>
        </p:txBody>
      </p:sp>
      <p:pic>
        <p:nvPicPr>
          <p:cNvPr id="9" name="图片 8" descr="预报中心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05" y="5672455"/>
            <a:ext cx="1063625" cy="1042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89293" y="4855676"/>
            <a:ext cx="216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600" b="1" smtClean="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导师</a:t>
            </a:r>
            <a:r>
              <a:rPr lang="zh-CN" altLang="en-US" sz="1600" b="1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：邢建勇</a:t>
            </a:r>
            <a:endParaRPr lang="zh-CN" altLang="en-US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8" grpId="16" animBg="1"/>
      <p:bldP spid="8" grpId="17" animBg="1"/>
      <p:bldP spid="8" grpId="18" animBg="1"/>
      <p:bldP spid="8" grpId="19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初始条件和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边界条件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4657" y="2903393"/>
            <a:ext cx="6882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边界条件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陆地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边界：法向流速为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开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边界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粗网格的水边界采用静压边界条件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流速为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零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910" y="5427665"/>
            <a:ext cx="7478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）细网格采用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海绵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边界条件来自粗网格，为避免开边界条件的反射，采用海绵边界条件，边界过渡区域为三个网格。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45" y="4124796"/>
            <a:ext cx="1971429" cy="12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6135551"/>
            <a:ext cx="3888432" cy="5973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8859" y="1723470"/>
            <a:ext cx="7542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初始条件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初始水位条件为静压水位，流速为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。同时，使用初始时刻的气象场驱动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6h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，完成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spin-up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后再进行积分计算。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151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0012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“派比安”风暴潮模拟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35904" y="1882165"/>
            <a:ext cx="269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）模拟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时间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 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2000-08-30_00 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至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2000-09-01_00 UTC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）空间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分辨率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1/10°</a:t>
            </a: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1/30 °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）时间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步长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9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0s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0s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）台风模型：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45604" y="6448256"/>
            <a:ext cx="2270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东海海域嵌套网格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675996"/>
            <a:ext cx="4202358" cy="47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0012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“派比安”风暴潮模拟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75" y="1535615"/>
            <a:ext cx="5705535" cy="45669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95936" y="6144750"/>
            <a:ext cx="393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0012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号台风过程引起的风暴潮模拟，细网格区域，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0-48h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模拟结果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3202" y="6257192"/>
            <a:ext cx="317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0012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台风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“派比安”路径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07" y="2063716"/>
            <a:ext cx="2775391" cy="38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1818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“温比亚”风暴潮模拟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35904" y="1882165"/>
            <a:ext cx="269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）模拟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时间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 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2018-08-15_00 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至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2018-08-17_00 UTC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）空间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分辨率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1/10°</a:t>
            </a: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1/30 °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）时间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步长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9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0s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0s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）台风模型：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45604" y="6448256"/>
            <a:ext cx="2270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Namelist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参数设置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22" y="1983015"/>
            <a:ext cx="3676190" cy="44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1818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温比亚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”风暴潮模拟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087031" y="6045208"/>
            <a:ext cx="393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1818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号台风过程引起的风暴潮模拟，细网格区域，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0-48h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模拟结果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24" y="1598375"/>
            <a:ext cx="5413551" cy="43076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6" y="2016847"/>
            <a:ext cx="3448976" cy="390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244188" y="6122892"/>
            <a:ext cx="317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1818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号台风“温比亚”路径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1823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“百里嘉”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风暴潮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1684" y="1995254"/>
            <a:ext cx="269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）模拟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时间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 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2018-09-11_00 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至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2018-09-13_00 UTC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）空间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分辨率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1/10°</a:t>
            </a: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1/30 °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）时间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步长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粗网格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9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0s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细网格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0s</a:t>
            </a:r>
          </a:p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）台风模型：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6105251"/>
            <a:ext cx="2113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南海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海域嵌套网格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95" y="1987943"/>
            <a:ext cx="5371628" cy="383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个例模拟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1823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台风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“百里嘉”</a:t>
                </a:r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风暴潮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995936" y="6144750"/>
            <a:ext cx="393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1818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号台风过程引起的风暴潮模拟，细网格区域，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0-48h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模拟结果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73" y="1960838"/>
            <a:ext cx="5047939" cy="37859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74" y="2202958"/>
            <a:ext cx="3177899" cy="330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261674" y="5880139"/>
            <a:ext cx="3174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1823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号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台风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“百里嘉”路径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下一步完善方向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后期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可能改进的方向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45372" y="1988840"/>
            <a:ext cx="73749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寻找观测资料评估模式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模拟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结果，根据误差调优改进模式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优化程序，考虑引入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python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的多线程并行，提高计算时效性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模式动力框架改进，如尝试其他效果更好的积分方案，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ADI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RK3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等，以及其他常用的数值方案，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weno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lax-wendroff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等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引入天文潮，使得模拟结果更合理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改进风场，如引入模式风场与现有的台风模型风场嵌套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参考文献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8040" y="1111965"/>
            <a:ext cx="85365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董剑希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付翔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吴玮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赵联大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于福江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中国海高分辨率业务化风暴潮模式的业务化预报检验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海洋预报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,2008(02):11-17.</a:t>
            </a:r>
          </a:p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冯士笮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风暴潮导论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[M]. 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科学出版社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1982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王喜年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第三讲 风暴潮数值模式计算中气压场和风场的处理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海洋预报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,1986(04):56-64.</a:t>
            </a:r>
          </a:p>
          <a:p>
            <a:pPr indent="-457200"/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王喜年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尹庆江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张保明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中国海台风风暴潮预报模式的研究与应用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水科学进展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,1991(01):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1-10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endParaRPr lang="zh-CN" altLang="en-US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indent="-457200"/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于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福江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张占海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一个东海嵌套网格台风暴潮数值预报模式的研制与应用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[J].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海洋学报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中文版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),2002(04):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23-33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张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亮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基于不同台风场模型的南海风、浪的数值模拟研究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[D].</a:t>
            </a:r>
            <a:r>
              <a:rPr lang="zh-CN" altLang="en-US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大连海洋大学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,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2015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Jain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I , Chittibabu P , Agnihotri N , et al. Numerical storm surge model for India and Pakistan[J]. Natural Hazards, 2007, 42(1):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67-73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de-DE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Jochen Kämpf. Ocean Modelling for Beginners[M]. Springer Berlin Heidelberg, </a:t>
            </a:r>
            <a:r>
              <a:rPr lang="de-DE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2009</a:t>
            </a:r>
            <a:r>
              <a:rPr lang="de-DE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  <a:endParaRPr lang="en-US" altLang="zh-CN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indent="-457200"/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J. An analytic model of the wind and pressure profiles in hurricanes [J]. </a:t>
            </a:r>
          </a:p>
          <a:p>
            <a:pPr indent="-457200"/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Mon. Wea. Rev., 1980, 108: 1 212-1 </a:t>
            </a:r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218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.</a:t>
            </a:r>
          </a:p>
          <a:p>
            <a:pPr indent="-457200"/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Fajita T. Pressure Distribution in Typhoon [J]. Geophys. Mag., 1952, 23: 437. [78] </a:t>
            </a:r>
          </a:p>
          <a:p>
            <a:pPr indent="-457200"/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Ueno T. Numerical computations of the storm surges in tosa bay[J]. Journal of the </a:t>
            </a:r>
          </a:p>
          <a:p>
            <a:pPr indent="-457200"/>
            <a:r>
              <a:rPr lang="en-US" altLang="zh-CN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Oceanographical Society of Japan, 1981, 37(2):61-73. </a:t>
            </a:r>
          </a:p>
        </p:txBody>
      </p:sp>
    </p:spTree>
    <p:extLst>
      <p:ext uri="{BB962C8B-B14F-4D97-AF65-F5344CB8AC3E}">
        <p14:creationId xmlns:p14="http://schemas.microsoft.com/office/powerpoint/2010/main" val="1916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3334" y="404664"/>
            <a:ext cx="8840666" cy="4248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endParaRPr lang="zh-CN" altLang="en-US" sz="4400" smtClean="0">
              <a:latin typeface="+mj-ea"/>
              <a:ea typeface="+mj-ea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4800" b="1" smtClean="0">
                <a:solidFill>
                  <a:srgbClr val="0086E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 谢！</a:t>
            </a:r>
            <a:endParaRPr lang="en-US" altLang="zh-CN" sz="4800" b="1" smtClean="0">
              <a:solidFill>
                <a:srgbClr val="0086EA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buNone/>
              <a:defRPr/>
            </a:pPr>
            <a:r>
              <a:rPr lang="zh-CN" altLang="en-US" sz="4800" b="1">
                <a:solidFill>
                  <a:srgbClr val="0086E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欢迎各位批评指正！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zh-CN" altLang="en-US" sz="4800" b="1" smtClean="0">
              <a:solidFill>
                <a:srgbClr val="0086EA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6000" smtClean="0">
              <a:solidFill>
                <a:srgbClr val="FF3300"/>
              </a:solidFill>
              <a:latin typeface="+mj-ea"/>
              <a:ea typeface="+mj-ea"/>
            </a:endParaRPr>
          </a:p>
          <a:p>
            <a:pPr>
              <a:defRPr/>
            </a:pPr>
            <a:endParaRPr lang="zh-CN" altLang="en-US" sz="440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smtClean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"/>
    </mc:Choice>
    <mc:Fallback xmlns="">
      <p:transition spd="slow" advTm="29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0480" y="5703570"/>
            <a:ext cx="9204960" cy="674370"/>
          </a:xfrm>
          <a:prstGeom prst="rect">
            <a:avLst/>
          </a:prstGeom>
          <a:pattFill prst="pct20">
            <a:fgClr>
              <a:srgbClr val="008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预报中心徽标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5519420"/>
            <a:ext cx="1063625" cy="104267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3645330" y="309179"/>
            <a:ext cx="1853071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defTabSz="-63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zh-CN" altLang="en-US" sz="3600"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汇报</a:t>
            </a:r>
            <a:r>
              <a:rPr lang="zh-CN" altLang="en-US" sz="3600" smtClean="0">
                <a:ln>
                  <a:noFill/>
                </a:ln>
                <a:gradFill>
                  <a:gsLst>
                    <a:gs pos="0">
                      <a:srgbClr val="0C2F60"/>
                    </a:gs>
                    <a:gs pos="100000">
                      <a:srgbClr val="0070C0"/>
                    </a:gs>
                  </a:gsLst>
                  <a:lin ang="16200000" scaled="0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sz="3600">
              <a:ln>
                <a:noFill/>
              </a:ln>
              <a:gradFill>
                <a:gsLst>
                  <a:gs pos="0">
                    <a:srgbClr val="0C2F60"/>
                  </a:gs>
                  <a:gs pos="100000">
                    <a:srgbClr val="0070C0"/>
                  </a:gs>
                </a:gsLst>
                <a:lin ang="16200000" scaled="0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104542" y="1653645"/>
            <a:ext cx="6004112" cy="830997"/>
            <a:chOff x="2015383" y="1928500"/>
            <a:chExt cx="6004112" cy="830997"/>
          </a:xfrm>
        </p:grpSpPr>
        <p:sp>
          <p:nvSpPr>
            <p:cNvPr id="10" name="Text Placeholder 3"/>
            <p:cNvSpPr txBox="1"/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smtClean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28872"/>
              <a:ext cx="5299710" cy="772815"/>
              <a:chOff x="2948385" y="1902881"/>
              <a:chExt cx="5299710" cy="77281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031"/>
                <a:ext cx="5299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48756" y="1902881"/>
                <a:ext cx="1378737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 Part </a:t>
                </a:r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One</a:t>
                </a: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 flipH="1">
            <a:off x="-26670" y="2026920"/>
            <a:ext cx="160972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 flipH="1">
            <a:off x="-30480" y="3320439"/>
            <a:ext cx="1587500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 flipH="1">
            <a:off x="-37465" y="4580890"/>
            <a:ext cx="1619885" cy="0"/>
          </a:xfrm>
          <a:prstGeom prst="line">
            <a:avLst/>
          </a:prstGeom>
          <a:ln w="19050" cap="sq">
            <a:solidFill>
              <a:srgbClr val="33CCCC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2116284" y="4165391"/>
            <a:ext cx="5969328" cy="830997"/>
            <a:chOff x="3609974" y="2795249"/>
            <a:chExt cx="5969328" cy="830997"/>
          </a:xfrm>
        </p:grpSpPr>
        <p:sp>
          <p:nvSpPr>
            <p:cNvPr id="27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 noProof="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379416" y="2814009"/>
              <a:ext cx="5199886" cy="754427"/>
              <a:chOff x="2948385" y="1921269"/>
              <a:chExt cx="5199886" cy="75442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下一步工作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989098" y="1921269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Two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116284" y="2943037"/>
            <a:ext cx="5969328" cy="830997"/>
            <a:chOff x="3609974" y="2795249"/>
            <a:chExt cx="5969328" cy="830997"/>
          </a:xfrm>
        </p:grpSpPr>
        <p:sp>
          <p:nvSpPr>
            <p:cNvPr id="40" name="Text Placeholder 3"/>
            <p:cNvSpPr txBox="1"/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CC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5400">
                  <a:solidFill>
                    <a:srgbClr val="33CC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altLang="zh-CN" sz="5400" b="1" i="0" u="none" strike="noStrike" kern="1200" cap="none" spc="0" normalizeH="0" baseline="0" noProof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379416" y="2814671"/>
              <a:ext cx="5199886" cy="753765"/>
              <a:chOff x="2948385" y="1921931"/>
              <a:chExt cx="5199886" cy="75376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948385" y="2214031"/>
                <a:ext cx="519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模拟个例</a:t>
                </a: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</a:t>
                </a:r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989396" y="1921931"/>
                <a:ext cx="1537195" cy="4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i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i="0" smtClean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charset="0"/>
                    <a:cs typeface="Arial" panose="020B0604020202020204" pitchFamily="34" charset="0"/>
                  </a:rPr>
                  <a:t>Two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  <p:bldP spid="2" grpId="18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RSSM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1.1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305" y="1833566"/>
            <a:ext cx="8936470" cy="419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区域风暴潮模式（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Regional Storm Surge Model, RSSM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可用于风暴潮的模拟和预报或作为数值模式的学习工具。该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模式基于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语言，主要参考于福江等（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2002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研制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的一个嵌套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网格台风暴潮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数值预报模式，在其基础上进行一些扩展。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该模式采用球坐标系，空间离散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Arakaw C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网格，时间积分采用半隐式方案。气压和风场驱动有多种台风模型可选，包括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模型、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Fujita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Takahasi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模型以及两者的嵌套模型。风应力和低摩擦力采用二次平方率。采用嵌套网格，细网格边界来源于粗网格。科氏力可选择显式或者半隐式方案。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模式方程组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58519" y="4509120"/>
            <a:ext cx="4445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球坐标系，运动方程和连续方程。海面风应力和底摩擦力采用二次平方率的参数化方案。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9" y="1625045"/>
            <a:ext cx="8246843" cy="241412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39" y="4112922"/>
            <a:ext cx="2787605" cy="27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离散化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2914" y="1841413"/>
            <a:ext cx="2163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空间水平离散使用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Arakawa C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网格，时间积分使用半隐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式半显式格式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。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841546"/>
            <a:ext cx="4591314" cy="422435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93976" y="6189658"/>
            <a:ext cx="720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Arakawa 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C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网格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图片截取至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《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ocean modeling for beginners》</a:t>
            </a:r>
            <a:endParaRPr lang="en-US" altLang="zh-CN" sz="2000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离散化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0975" y="1755698"/>
            <a:ext cx="718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离散化的控制方程组，空间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Aakaw C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，时间积分半隐式。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8" y="2367267"/>
            <a:ext cx="8517097" cy="290082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51718" y="5715403"/>
            <a:ext cx="718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为了稳定，动量方程中的底层摩擦项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采用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半隐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式，科氏力项也可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通过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设置</a:t>
            </a:r>
            <a:r>
              <a:rPr lang="en-US" altLang="zh-CN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namelist</a:t>
            </a:r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选择半</a:t>
            </a:r>
            <a:r>
              <a:rPr lang="zh-CN" altLang="en-US" sz="2000" b="1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隐式。</a:t>
            </a:r>
            <a:endParaRPr lang="en-US" altLang="zh-CN" sz="2000" b="1" smtClean="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b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大气强迫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场</a:t>
                </a:r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气压场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3892" y="1677515"/>
            <a:ext cx="652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模式中气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压场有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种选项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Fujita-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 Takahashi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嵌套模型：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30" y="3589726"/>
            <a:ext cx="5009524" cy="48571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2404" y="3665436"/>
            <a:ext cx="233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Holland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4947" y="5731636"/>
            <a:ext cx="2729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Takahashi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: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2404" y="4620909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Fujita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模型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: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458" y="5576382"/>
            <a:ext cx="3809524" cy="7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330" y="4518241"/>
            <a:ext cx="4390476" cy="8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832" y="1836818"/>
            <a:ext cx="3785441" cy="14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b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大气强迫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场</a:t>
                </a:r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风场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endPara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3892" y="1677515"/>
            <a:ext cx="3730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）台风梯度风场：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44" y="1717960"/>
            <a:ext cx="3494036" cy="88571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28591" y="2635227"/>
            <a:ext cx="794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上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式中，通过给定不同模型的气压场，即可得到该台风模型的风场。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690" y="3921993"/>
            <a:ext cx="4190476" cy="828571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93892" y="3463791"/>
            <a:ext cx="547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）台风移动风场采用上武野夫模型</a:t>
            </a:r>
            <a:endParaRPr lang="en-US" altLang="zh-CN" sz="2000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541" y="4957411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）叠加风场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375" y="5332861"/>
            <a:ext cx="4057143" cy="83809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81827" y="6272255"/>
            <a:ext cx="5936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上式中，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C1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C2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分别取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1.0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0.8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，台风流入角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β=20°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-31035"/>
            <a:ext cx="9153525" cy="1042670"/>
            <a:chOff x="-15" y="513"/>
            <a:chExt cx="14415" cy="1642"/>
          </a:xfrm>
        </p:grpSpPr>
        <p:sp>
          <p:nvSpPr>
            <p:cNvPr id="4" name="矩形 3"/>
            <p:cNvSpPr/>
            <p:nvPr/>
          </p:nvSpPr>
          <p:spPr>
            <a:xfrm>
              <a:off x="-15" y="767"/>
              <a:ext cx="14415" cy="1062"/>
            </a:xfrm>
            <a:prstGeom prst="rect">
              <a:avLst/>
            </a:prstGeom>
            <a:pattFill prst="pct20">
              <a:fgClr>
                <a:srgbClr val="0086EA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 descr="预报中心徽标"/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5" y="513"/>
              <a:ext cx="1675" cy="1642"/>
            </a:xfrm>
            <a:prstGeom prst="rect">
              <a:avLst/>
            </a:prstGeom>
            <a:noFill/>
          </p:spPr>
        </p:pic>
        <p:sp>
          <p:nvSpPr>
            <p:cNvPr id="12" name="文本框 11"/>
            <p:cNvSpPr txBox="1"/>
            <p:nvPr/>
          </p:nvSpPr>
          <p:spPr>
            <a:xfrm>
              <a:off x="5" y="946"/>
              <a:ext cx="11367" cy="77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defTabSz="-635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   </a:t>
              </a:r>
              <a:r>
                <a:rPr lang="en-US" altLang="zh-CN" sz="3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RSSM</a:t>
              </a:r>
              <a:r>
                <a:rPr lang="zh-CN" altLang="en-US"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简介</a:t>
              </a:r>
              <a:endPara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" y="925"/>
              <a:ext cx="663" cy="8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52" y="817960"/>
            <a:ext cx="8157210" cy="824865"/>
            <a:chOff x="774" y="2286"/>
            <a:chExt cx="12846" cy="1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1896" y="2476"/>
              <a:ext cx="11724" cy="912"/>
              <a:chOff x="4286" y="2588"/>
              <a:chExt cx="6912" cy="912"/>
            </a:xfrm>
            <a:solidFill>
              <a:srgbClr val="33CCCC"/>
            </a:solidFill>
          </p:grpSpPr>
          <p:sp>
            <p:nvSpPr>
              <p:cNvPr id="26" name="Rounded Rectangle 31"/>
              <p:cNvSpPr/>
              <p:nvPr/>
            </p:nvSpPr>
            <p:spPr>
              <a:xfrm flipH="1">
                <a:off x="4286" y="2588"/>
                <a:ext cx="6912" cy="9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32" y="2715"/>
                <a:ext cx="6505" cy="6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网格嵌套</a:t>
                </a:r>
                <a:endParaRPr sz="20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Sev01"/>
            <p:cNvSpPr>
              <a:spLocks noChangeAspect="1"/>
            </p:cNvSpPr>
            <p:nvPr/>
          </p:nvSpPr>
          <p:spPr>
            <a:xfrm flipH="1">
              <a:off x="774" y="2286"/>
              <a:ext cx="1299" cy="129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0" name="Flowchart: Off-page Connector 63"/>
            <p:cNvSpPr/>
            <p:nvPr/>
          </p:nvSpPr>
          <p:spPr>
            <a:xfrm>
              <a:off x="774" y="2610"/>
              <a:ext cx="1266" cy="651"/>
            </a:xfrm>
            <a:prstGeom prst="flowChartOffpageConnector">
              <a:avLst/>
            </a:prstGeom>
            <a:solidFill>
              <a:srgbClr val="33CCCC"/>
            </a:solidFill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lvl="0" algn="ctr"/>
              <a:r>
                <a:rPr lang="en-US" altLang="zh-CN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sz="2800" b="1" smtClean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8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48167" y="1763475"/>
            <a:ext cx="2495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为了避免使用高分辨率时计算量过大，模式中采用了嵌套网格，粗网格为细网格提供开边界条件，为避免开边界的一些反射，采用海棉边界条件，提升模拟结果准确性。</a:t>
            </a:r>
            <a:endParaRPr lang="en-US" altLang="zh-CN" sz="2000" b="1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350" y="1855283"/>
            <a:ext cx="5373612" cy="43099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54607" y="6238701"/>
            <a:ext cx="597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嵌套网格，粗网格区域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domain 1</a:t>
            </a:r>
            <a:r>
              <a:rPr lang="zh-CN" altLang="en-US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，细网格区域</a:t>
            </a:r>
            <a:r>
              <a:rPr lang="en-US" altLang="zh-CN" smtClean="0">
                <a:latin typeface="Adobe 楷体 Std R" panose="02020400000000000000" pitchFamily="18" charset="-122"/>
                <a:ea typeface="Adobe 楷体 Std R" panose="02020400000000000000" pitchFamily="18" charset="-122"/>
                <a:cs typeface="Times New Roman" panose="02020603050405020304" pitchFamily="18" charset="0"/>
              </a:rPr>
              <a:t>domain 2</a:t>
            </a:r>
            <a:endParaRPr lang="en-US" altLang="zh-CN">
              <a:latin typeface="Adobe 楷体 Std R" panose="02020400000000000000" pitchFamily="18" charset="-122"/>
              <a:ea typeface="Adobe 楷体 Std R" panose="020204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PPT助手_模板_888</Template>
  <TotalTime>9425</TotalTime>
  <Words>1260</Words>
  <Application>Microsoft Office PowerPoint</Application>
  <PresentationFormat>全屏显示(4:3)</PresentationFormat>
  <Paragraphs>150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Adobe 楷体 Std R</vt:lpstr>
      <vt:lpstr>Arial Unicode MS</vt:lpstr>
      <vt:lpstr>FontAwesome</vt:lpstr>
      <vt:lpstr>Meiryo UI</vt:lpstr>
      <vt:lpstr>黑体</vt:lpstr>
      <vt:lpstr>华文行楷</vt:lpstr>
      <vt:lpstr>宋体</vt:lpstr>
      <vt:lpstr>微软雅黑</vt:lpstr>
      <vt:lpstr>Arial</vt:lpstr>
      <vt:lpstr>Calibri</vt:lpstr>
      <vt:lpstr>Segoe UI</vt:lpstr>
      <vt:lpstr>Times New Roman</vt:lpstr>
      <vt:lpstr>Wingdings</vt:lpstr>
      <vt:lpstr>1_Standarddesign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gao y</cp:lastModifiedBy>
  <cp:revision>626</cp:revision>
  <dcterms:created xsi:type="dcterms:W3CDTF">2013-04-13T02:59:00Z</dcterms:created>
  <dcterms:modified xsi:type="dcterms:W3CDTF">2020-04-23T16:14:50Z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