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  <p:sldMasterId id="2147483676" r:id="rId2"/>
  </p:sldMasterIdLst>
  <p:notesMasterIdLst>
    <p:notesMasterId r:id="rId30"/>
  </p:notesMasterIdLst>
  <p:sldIdLst>
    <p:sldId id="645" r:id="rId3"/>
    <p:sldId id="751" r:id="rId4"/>
    <p:sldId id="758" r:id="rId5"/>
    <p:sldId id="647" r:id="rId6"/>
    <p:sldId id="732" r:id="rId7"/>
    <p:sldId id="733" r:id="rId8"/>
    <p:sldId id="740" r:id="rId9"/>
    <p:sldId id="737" r:id="rId10"/>
    <p:sldId id="738" r:id="rId11"/>
    <p:sldId id="736" r:id="rId12"/>
    <p:sldId id="739" r:id="rId13"/>
    <p:sldId id="759" r:id="rId14"/>
    <p:sldId id="749" r:id="rId15"/>
    <p:sldId id="750" r:id="rId16"/>
    <p:sldId id="752" r:id="rId17"/>
    <p:sldId id="753" r:id="rId18"/>
    <p:sldId id="761" r:id="rId19"/>
    <p:sldId id="748" r:id="rId20"/>
    <p:sldId id="742" r:id="rId21"/>
    <p:sldId id="747" r:id="rId22"/>
    <p:sldId id="746" r:id="rId23"/>
    <p:sldId id="741" r:id="rId24"/>
    <p:sldId id="743" r:id="rId25"/>
    <p:sldId id="760" r:id="rId26"/>
    <p:sldId id="744" r:id="rId27"/>
    <p:sldId id="745" r:id="rId28"/>
    <p:sldId id="39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9">
          <p15:clr>
            <a:srgbClr val="A4A3A4"/>
          </p15:clr>
        </p15:guide>
        <p15:guide id="2" pos="27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bin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B2ECE6"/>
    <a:srgbClr val="82E0D8"/>
    <a:srgbClr val="33CCCC"/>
    <a:srgbClr val="0665B0"/>
    <a:srgbClr val="37CBFF"/>
    <a:srgbClr val="008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13" autoAdjust="0"/>
    <p:restoredTop sz="93683" autoAdjust="0"/>
  </p:normalViewPr>
  <p:slideViewPr>
    <p:cSldViewPr>
      <p:cViewPr varScale="1">
        <p:scale>
          <a:sx n="74" d="100"/>
          <a:sy n="74" d="100"/>
        </p:scale>
        <p:origin x="618" y="66"/>
      </p:cViewPr>
      <p:guideLst>
        <p:guide orient="horz" pos="2049"/>
        <p:guide pos="2794"/>
      </p:guideLst>
    </p:cSldViewPr>
  </p:slideViewPr>
  <p:outlineViewPr>
    <p:cViewPr>
      <p:scale>
        <a:sx n="33" d="100"/>
        <a:sy n="33" d="100"/>
      </p:scale>
      <p:origin x="0" y="163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BE2DA-404A-49E1-B5D0-77F2AC15C1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C4B3D-5A3D-487B-83EB-A165708166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115888"/>
            <a:ext cx="2130425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115888"/>
            <a:ext cx="6242050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 smtClean="0"/>
              <a:t>Textmasterformate durch Klicken bearbeiten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00038" y="115888"/>
            <a:ext cx="85201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 altLang="zh-CN" smtClean="0"/>
              <a:t>Klicken Sie, um das Titelformat zu bearbeiten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1685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26257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0829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landowner95/RSSM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94923"/>
            <a:ext cx="9156700" cy="241871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charset="0"/>
                <a:ea typeface="Arial Unicode MS" panose="020B0604020202020204" charset="-122"/>
              </a:rPr>
              <a:t>区域</a:t>
            </a:r>
            <a:r>
              <a:rPr lang="zh-CN" altLang="en-US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charset="0"/>
                <a:ea typeface="Arial Unicode MS" panose="020B0604020202020204" charset="-122"/>
              </a:rPr>
              <a:t>风暴潮模式</a:t>
            </a:r>
            <a:r>
              <a:rPr lang="en-US" altLang="zh-CN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charset="0"/>
                <a:ea typeface="Arial Unicode MS" panose="020B0604020202020204" charset="-122"/>
              </a:rPr>
              <a:t>(RSSM)</a:t>
            </a:r>
            <a:r>
              <a:rPr lang="zh-CN" altLang="en-US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charset="0"/>
                <a:ea typeface="Arial Unicode MS" panose="020B0604020202020204" charset="-122"/>
              </a:rPr>
              <a:t>简介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charset="0"/>
              <a:ea typeface="Arial Unicode MS" panose="020B0604020202020204" charset="-122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3705225" y="4437112"/>
            <a:ext cx="19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mtClean="0"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  <a:r>
              <a:rPr lang="zh-CN" altLang="en-US" sz="1600" b="1" smtClean="0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：高元勇</a:t>
            </a:r>
            <a:endParaRPr lang="zh-CN" altLang="en-US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1880" y="5257165"/>
            <a:ext cx="237617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国家海洋环境预报中心</a:t>
            </a:r>
          </a:p>
        </p:txBody>
      </p:sp>
      <p:pic>
        <p:nvPicPr>
          <p:cNvPr id="9" name="图片 8" descr="预报中心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05" y="5672455"/>
            <a:ext cx="1063625" cy="1042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89293" y="4855676"/>
            <a:ext cx="2162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mtClean="0"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  导师</a:t>
            </a:r>
            <a:r>
              <a:rPr lang="zh-CN" altLang="en-US" sz="1600" b="1" smtClean="0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：邢建勇</a:t>
            </a:r>
            <a:endParaRPr lang="zh-CN" altLang="en-US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8" grpId="10" animBg="1"/>
      <p:bldP spid="8" grpId="11" animBg="1"/>
      <p:bldP spid="8" grpId="12" animBg="1"/>
      <p:bldP spid="8" grpId="13" animBg="1"/>
      <p:bldP spid="8" grpId="14" animBg="1"/>
      <p:bldP spid="8" grpId="15" animBg="1"/>
      <p:bldP spid="8" grpId="16" animBg="1"/>
      <p:bldP spid="8" grpId="17" animBg="1"/>
      <p:bldP spid="8" grpId="18" animBg="1"/>
      <p:bldP spid="8" grpId="19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网格嵌套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48167" y="1763475"/>
            <a:ext cx="2351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为了避免使用高分辨率时计算量过大，模式中采用了嵌套网格，粗网格为细网格提供开边界条件，为避免开边界的一些反射，采用海棉边界条件，提升模拟结果准确性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。</a:t>
            </a:r>
            <a:endParaRPr lang="en-US" altLang="zh-CN" sz="2000" b="1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350" y="1855283"/>
            <a:ext cx="5373612" cy="43099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54607" y="6238701"/>
            <a:ext cx="597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嵌套网格，粗网格区域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domain 1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，细网格区域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domain 2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初始条件和边界条件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4657" y="2903393"/>
            <a:ext cx="6882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边界条件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陆地边界：法向流速为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开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边界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粗网格的水边界采用静压边界条件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流速为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零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910" y="5427665"/>
            <a:ext cx="7478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）细网格采用海绵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边界条件来自粗网格，为避免开边界条件的反射，采用海绵边界条件，边界过渡区域为三个网格。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45" y="4124796"/>
            <a:ext cx="1971429" cy="12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6135551"/>
            <a:ext cx="3888432" cy="5973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8859" y="1723470"/>
            <a:ext cx="75422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初始条件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初始水位条件为静压水位，流速为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。同时，使用初始时刻的气象场驱动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6h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，完成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spin-up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后再进行积分计算。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151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5703570"/>
            <a:ext cx="9204960" cy="674370"/>
          </a:xfrm>
          <a:prstGeom prst="rect">
            <a:avLst/>
          </a:prstGeom>
          <a:pattFill prst="pct20">
            <a:fgClr>
              <a:srgbClr val="008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预报中心徽标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5519420"/>
            <a:ext cx="1063625" cy="1042670"/>
          </a:xfrm>
          <a:prstGeom prst="rect">
            <a:avLst/>
          </a:prstGeom>
          <a:noFill/>
        </p:spPr>
      </p:pic>
      <p:sp>
        <p:nvSpPr>
          <p:cNvPr id="26" name="文本框 25"/>
          <p:cNvSpPr txBox="1"/>
          <p:nvPr/>
        </p:nvSpPr>
        <p:spPr>
          <a:xfrm>
            <a:off x="3645330" y="309179"/>
            <a:ext cx="1853071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-63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algn="ctr"/>
            <a:r>
              <a:rPr lang="zh-CN" altLang="en-US" sz="3600"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汇报</a:t>
            </a:r>
            <a:r>
              <a:rPr lang="zh-CN" altLang="en-US" sz="3600" smtClean="0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sz="3600">
              <a:ln>
                <a:noFill/>
              </a:ln>
              <a:gradFill>
                <a:gsLst>
                  <a:gs pos="0">
                    <a:srgbClr val="0C2F60"/>
                  </a:gs>
                  <a:gs pos="100000">
                    <a:srgbClr val="0070C0"/>
                  </a:gs>
                </a:gsLst>
                <a:lin ang="16200000" scaled="0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2078509" y="1230019"/>
            <a:ext cx="6004112" cy="830997"/>
            <a:chOff x="2015383" y="1928500"/>
            <a:chExt cx="6004112" cy="830997"/>
          </a:xfrm>
        </p:grpSpPr>
        <p:sp>
          <p:nvSpPr>
            <p:cNvPr id="10" name="Text Placeholder 3"/>
            <p:cNvSpPr txBox="1"/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28872"/>
              <a:ext cx="5299710" cy="772815"/>
              <a:chOff x="2948385" y="1902881"/>
              <a:chExt cx="5299710" cy="77281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031"/>
                <a:ext cx="5299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简介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48756" y="1902881"/>
                <a:ext cx="1378737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 Part </a:t>
                </a:r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One</a:t>
                </a: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 flipH="1">
            <a:off x="-26670" y="2026920"/>
            <a:ext cx="160972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 flipH="1">
            <a:off x="-30480" y="3320439"/>
            <a:ext cx="1587500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 flipH="1">
            <a:off x="-37465" y="4580890"/>
            <a:ext cx="161988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078509" y="4858787"/>
            <a:ext cx="5969328" cy="830997"/>
            <a:chOff x="3609974" y="2795249"/>
            <a:chExt cx="5969328" cy="830997"/>
          </a:xfrm>
        </p:grpSpPr>
        <p:sp>
          <p:nvSpPr>
            <p:cNvPr id="27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379416" y="2814009"/>
              <a:ext cx="5199886" cy="754427"/>
              <a:chOff x="2948385" y="1921269"/>
              <a:chExt cx="5199886" cy="75442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下一步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989098" y="1921269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Four</a:t>
                </a:r>
                <a:endParaRPr lang="en-US" altLang="zh-CN" sz="2000" i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2078509" y="3704966"/>
            <a:ext cx="5969328" cy="830997"/>
            <a:chOff x="3609974" y="2795249"/>
            <a:chExt cx="5969328" cy="830997"/>
          </a:xfrm>
        </p:grpSpPr>
        <p:sp>
          <p:nvSpPr>
            <p:cNvPr id="40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noProof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379416" y="2814671"/>
              <a:ext cx="5199886" cy="753765"/>
              <a:chOff x="2948385" y="1921931"/>
              <a:chExt cx="5199886" cy="753765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模拟个例</a:t>
                </a:r>
                <a:r>
                  <a:rPr lang="zh-CN" altLang="en-US" sz="24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989396" y="1921931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There</a:t>
                </a:r>
                <a:endParaRPr lang="en-US" altLang="zh-CN" sz="2000" i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078509" y="2428230"/>
            <a:ext cx="5969328" cy="830997"/>
            <a:chOff x="3609974" y="2795249"/>
            <a:chExt cx="5969328" cy="830997"/>
          </a:xfrm>
        </p:grpSpPr>
        <p:sp>
          <p:nvSpPr>
            <p:cNvPr id="33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5199886" cy="753765"/>
              <a:chOff x="2948385" y="1921931"/>
              <a:chExt cx="5199886" cy="75376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代码及运行</a:t>
                </a:r>
                <a:endPara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Two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65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6" animBg="1"/>
      <p:bldP spid="2" grpId="17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代码及运行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模式的代码模块介绍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23201" y="1661025"/>
            <a:ext cx="8771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本模式的前处理、模式本身及后处理全部基于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语言开发，主要包含以下模块：</a:t>
            </a:r>
            <a:endParaRPr lang="en-US" altLang="zh-CN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model_init.py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：模式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前处理，包括网格生成、台风最佳路径数据集处理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constants.py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常数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设置，地球半径、海水密度等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set_domain.py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：定义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domain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的变量，主要是网格的设置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read_namelist.py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：读取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namelist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文件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interp_bdy.py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：插值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程序，将粗网格插值到细网格边界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main.py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 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主程序，模式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循环积分过程、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spin-up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过程、保存文件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solover.py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求解器，完成一个时间步长的积分和边界条件处理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tc_pres_wind.py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根据台风参数计算气压场和风应力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tools.py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一些工具，如计算球面距离、读取台风记录并计算台风移动速度、方位角和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Rmax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等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u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til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文件夹：一些可视化脚本，如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绘制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嵌套网格的、模式输出结果等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ETOPO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文件夹：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水深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数据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7709" y="6149355"/>
            <a:ext cx="8548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模式可通过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github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获取：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  <a:hlinkClick r:id="rId3"/>
              </a:rPr>
              <a:t>github.com/islandowner95/RSSM.git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或联系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1471376165@qq.com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代码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及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运行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Namelist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设置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772816"/>
            <a:ext cx="6438095" cy="483809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9721" y="2476014"/>
            <a:ext cx="23681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Namelist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目前包含四部分设置：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s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d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typhoon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dynamics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代码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及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运行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Namelist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设置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" y="2060848"/>
            <a:ext cx="835708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169" y="0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代码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及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运行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模式的依赖库和运行步骤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11207" y="3934270"/>
            <a:ext cx="7285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运行步骤：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）设置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namelist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，可使用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util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文件夹的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plot_domain.py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检查网格设置区域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）运行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modol_init.py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，生成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gridD0*.nc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静态文件，以及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typhoon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最佳路径资料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tc_best_track.nc</a:t>
            </a: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）运行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main.py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，生成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ssm_out_d0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.nc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文件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4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）模式后处理，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util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文件中的可视化脚本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1207" y="1744042"/>
            <a:ext cx="25098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依赖的第三方库：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math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matplotlib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shutil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912" y="1744042"/>
            <a:ext cx="30395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datetime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namelist_python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netCDF4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scipy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skimage</a:t>
            </a:r>
          </a:p>
        </p:txBody>
      </p:sp>
    </p:spTree>
    <p:extLst>
      <p:ext uri="{BB962C8B-B14F-4D97-AF65-F5344CB8AC3E}">
        <p14:creationId xmlns:p14="http://schemas.microsoft.com/office/powerpoint/2010/main" val="24612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5703570"/>
            <a:ext cx="9204960" cy="674370"/>
          </a:xfrm>
          <a:prstGeom prst="rect">
            <a:avLst/>
          </a:prstGeom>
          <a:pattFill prst="pct20">
            <a:fgClr>
              <a:srgbClr val="008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预报中心徽标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5519420"/>
            <a:ext cx="1063625" cy="1042670"/>
          </a:xfrm>
          <a:prstGeom prst="rect">
            <a:avLst/>
          </a:prstGeom>
          <a:noFill/>
        </p:spPr>
      </p:pic>
      <p:sp>
        <p:nvSpPr>
          <p:cNvPr id="26" name="文本框 25"/>
          <p:cNvSpPr txBox="1"/>
          <p:nvPr/>
        </p:nvSpPr>
        <p:spPr>
          <a:xfrm>
            <a:off x="3645330" y="309179"/>
            <a:ext cx="1853071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-63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algn="ctr"/>
            <a:r>
              <a:rPr lang="zh-CN" altLang="en-US" sz="3600"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汇报</a:t>
            </a:r>
            <a:r>
              <a:rPr lang="zh-CN" altLang="en-US" sz="3600" smtClean="0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sz="3600">
              <a:ln>
                <a:noFill/>
              </a:ln>
              <a:gradFill>
                <a:gsLst>
                  <a:gs pos="0">
                    <a:srgbClr val="0C2F60"/>
                  </a:gs>
                  <a:gs pos="100000">
                    <a:srgbClr val="0070C0"/>
                  </a:gs>
                </a:gsLst>
                <a:lin ang="16200000" scaled="0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2078509" y="1230019"/>
            <a:ext cx="6004112" cy="830997"/>
            <a:chOff x="2015383" y="1928500"/>
            <a:chExt cx="6004112" cy="830997"/>
          </a:xfrm>
        </p:grpSpPr>
        <p:sp>
          <p:nvSpPr>
            <p:cNvPr id="10" name="Text Placeholder 3"/>
            <p:cNvSpPr txBox="1"/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28872"/>
              <a:ext cx="5299710" cy="772815"/>
              <a:chOff x="2948385" y="1902881"/>
              <a:chExt cx="5299710" cy="77281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031"/>
                <a:ext cx="5299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简介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48756" y="1902881"/>
                <a:ext cx="1378737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 Part </a:t>
                </a:r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One</a:t>
                </a: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 flipH="1">
            <a:off x="-26670" y="2026920"/>
            <a:ext cx="160972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 flipH="1">
            <a:off x="-30480" y="3320439"/>
            <a:ext cx="1587500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 flipH="1">
            <a:off x="-37465" y="4580890"/>
            <a:ext cx="161988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078509" y="4858787"/>
            <a:ext cx="5969328" cy="830997"/>
            <a:chOff x="3609974" y="2795249"/>
            <a:chExt cx="5969328" cy="830997"/>
          </a:xfrm>
        </p:grpSpPr>
        <p:sp>
          <p:nvSpPr>
            <p:cNvPr id="27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379416" y="2814009"/>
              <a:ext cx="5199886" cy="754427"/>
              <a:chOff x="2948385" y="1921269"/>
              <a:chExt cx="5199886" cy="75442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下一步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989098" y="1921269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Four</a:t>
                </a:r>
                <a:endParaRPr lang="en-US" altLang="zh-CN" sz="2000" i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2078509" y="3704966"/>
            <a:ext cx="5969328" cy="830997"/>
            <a:chOff x="3609974" y="2795249"/>
            <a:chExt cx="5969328" cy="830997"/>
          </a:xfrm>
        </p:grpSpPr>
        <p:sp>
          <p:nvSpPr>
            <p:cNvPr id="40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noProof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379416" y="2814671"/>
              <a:ext cx="5199886" cy="753765"/>
              <a:chOff x="2948385" y="1921931"/>
              <a:chExt cx="5199886" cy="753765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模拟个</a:t>
                </a:r>
                <a:r>
                  <a:rPr lang="zh-CN" altLang="en-US" sz="2400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endPara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989396" y="1921931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There</a:t>
                </a:r>
                <a:endParaRPr lang="en-US" altLang="zh-CN" sz="2000" i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078509" y="2428230"/>
            <a:ext cx="5969328" cy="830997"/>
            <a:chOff x="3609974" y="2795249"/>
            <a:chExt cx="5969328" cy="830997"/>
          </a:xfrm>
        </p:grpSpPr>
        <p:sp>
          <p:nvSpPr>
            <p:cNvPr id="33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5199886" cy="753765"/>
              <a:chOff x="2948385" y="1921931"/>
              <a:chExt cx="5199886" cy="75376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代码及运行</a:t>
                </a:r>
                <a:r>
                  <a:rPr lang="zh-CN" altLang="en-US" sz="24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Two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54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6" animBg="1"/>
      <p:bldP spid="2" grpId="17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0012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“派比安”风暴潮模拟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35904" y="1882165"/>
            <a:ext cx="26921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）模拟时间</a:t>
            </a:r>
            <a:r>
              <a:rPr lang="zh-CN" altLang="en-US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 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2000-08-30_00 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至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2000-09-01_00 UTC</a:t>
            </a: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）空间分辨率：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1/10°</a:t>
            </a: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1/30 °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）时间步长：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90s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30s</a:t>
            </a: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）台风模型：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45604" y="6448256"/>
            <a:ext cx="2270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东海海域嵌套网格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675996"/>
            <a:ext cx="4202358" cy="47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0012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“派比安”风暴潮模拟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75" y="1535615"/>
            <a:ext cx="5705535" cy="45669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95936" y="6144750"/>
            <a:ext cx="3935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0012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号台风过程引起的风暴潮模拟，细网格区域，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0-48h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模拟结果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3202" y="6257192"/>
            <a:ext cx="3340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0012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台风“派比安”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路径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（截取自日本气象厅）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07" y="2063716"/>
            <a:ext cx="2775391" cy="38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5703570"/>
            <a:ext cx="9204960" cy="674370"/>
          </a:xfrm>
          <a:prstGeom prst="rect">
            <a:avLst/>
          </a:prstGeom>
          <a:pattFill prst="pct20">
            <a:fgClr>
              <a:srgbClr val="008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预报中心徽标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5519420"/>
            <a:ext cx="1063625" cy="1042670"/>
          </a:xfrm>
          <a:prstGeom prst="rect">
            <a:avLst/>
          </a:prstGeom>
          <a:noFill/>
        </p:spPr>
      </p:pic>
      <p:sp>
        <p:nvSpPr>
          <p:cNvPr id="26" name="文本框 25"/>
          <p:cNvSpPr txBox="1"/>
          <p:nvPr/>
        </p:nvSpPr>
        <p:spPr>
          <a:xfrm>
            <a:off x="3645330" y="309179"/>
            <a:ext cx="1853071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-63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algn="ctr"/>
            <a:r>
              <a:rPr lang="zh-CN" altLang="en-US" sz="3600"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汇报</a:t>
            </a:r>
            <a:r>
              <a:rPr lang="zh-CN" altLang="en-US" sz="3600" smtClean="0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sz="3600">
              <a:ln>
                <a:noFill/>
              </a:ln>
              <a:gradFill>
                <a:gsLst>
                  <a:gs pos="0">
                    <a:srgbClr val="0C2F60"/>
                  </a:gs>
                  <a:gs pos="100000">
                    <a:srgbClr val="0070C0"/>
                  </a:gs>
                </a:gsLst>
                <a:lin ang="16200000" scaled="0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2078509" y="1230019"/>
            <a:ext cx="6004112" cy="830997"/>
            <a:chOff x="2015383" y="1928500"/>
            <a:chExt cx="6004112" cy="830997"/>
          </a:xfrm>
        </p:grpSpPr>
        <p:sp>
          <p:nvSpPr>
            <p:cNvPr id="10" name="Text Placeholder 3"/>
            <p:cNvSpPr txBox="1"/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28872"/>
              <a:ext cx="5299710" cy="772815"/>
              <a:chOff x="2948385" y="1902881"/>
              <a:chExt cx="5299710" cy="77281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031"/>
                <a:ext cx="5299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简介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48756" y="1902881"/>
                <a:ext cx="1378737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 Part </a:t>
                </a:r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One</a:t>
                </a: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 flipH="1">
            <a:off x="-26670" y="2026920"/>
            <a:ext cx="160972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 flipH="1">
            <a:off x="-30480" y="3320439"/>
            <a:ext cx="1587500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 flipH="1">
            <a:off x="-37465" y="4580890"/>
            <a:ext cx="161988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078509" y="4858787"/>
            <a:ext cx="5969328" cy="830997"/>
            <a:chOff x="3609974" y="2795249"/>
            <a:chExt cx="5969328" cy="830997"/>
          </a:xfrm>
        </p:grpSpPr>
        <p:sp>
          <p:nvSpPr>
            <p:cNvPr id="27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379416" y="2814009"/>
              <a:ext cx="5199886" cy="754427"/>
              <a:chOff x="2948385" y="1921269"/>
              <a:chExt cx="5199886" cy="75442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下一步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989098" y="1921269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Four</a:t>
                </a:r>
                <a:endParaRPr lang="en-US" altLang="zh-CN" sz="2000" i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2078509" y="3704966"/>
            <a:ext cx="5969328" cy="830997"/>
            <a:chOff x="3609974" y="2795249"/>
            <a:chExt cx="5969328" cy="830997"/>
          </a:xfrm>
        </p:grpSpPr>
        <p:sp>
          <p:nvSpPr>
            <p:cNvPr id="40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noProof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379416" y="2814671"/>
              <a:ext cx="5199886" cy="753765"/>
              <a:chOff x="2948385" y="1921931"/>
              <a:chExt cx="5199886" cy="753765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模拟个例</a:t>
                </a:r>
                <a:r>
                  <a:rPr lang="zh-CN" altLang="en-US" sz="24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989396" y="1921931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There</a:t>
                </a:r>
                <a:endParaRPr lang="en-US" altLang="zh-CN" sz="2000" i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078509" y="2428230"/>
            <a:ext cx="5969328" cy="830997"/>
            <a:chOff x="3609974" y="2795249"/>
            <a:chExt cx="5969328" cy="830997"/>
          </a:xfrm>
        </p:grpSpPr>
        <p:sp>
          <p:nvSpPr>
            <p:cNvPr id="33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5199886" cy="753765"/>
              <a:chOff x="2948385" y="1921931"/>
              <a:chExt cx="5199886" cy="75376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代码及运行</a:t>
                </a:r>
                <a:r>
                  <a:rPr lang="zh-CN" altLang="en-US" sz="24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Two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308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6" animBg="1"/>
      <p:bldP spid="2" grpId="17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1818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“温比亚”风暴潮模拟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35904" y="1882165"/>
            <a:ext cx="26921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）模拟时间</a:t>
            </a:r>
            <a:r>
              <a:rPr lang="zh-CN" altLang="en-US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 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2018-08-15_00 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至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2018-08-17_00 UTC</a:t>
            </a: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）空间分辨率：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1/10°</a:t>
            </a: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1/30 °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）时间步长：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90s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30s</a:t>
            </a: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）台风模型：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675996"/>
            <a:ext cx="4202358" cy="477226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50453" y="6448256"/>
            <a:ext cx="2270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东海海域嵌套网格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1818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温比亚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”风暴潮模拟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087031" y="6045208"/>
            <a:ext cx="3935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1818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号台风过程引起的风暴潮模拟，细网格区域，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0-48h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模拟结果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24" y="1598375"/>
            <a:ext cx="5413551" cy="43076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6" y="2016847"/>
            <a:ext cx="3448976" cy="3900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矩形 17"/>
          <p:cNvSpPr/>
          <p:nvPr/>
        </p:nvSpPr>
        <p:spPr>
          <a:xfrm>
            <a:off x="244188" y="6122892"/>
            <a:ext cx="317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1818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号台风“温比亚”路径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1823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“百里嘉”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风暴潮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1684" y="1995254"/>
            <a:ext cx="26921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）模拟时间</a:t>
            </a:r>
            <a:r>
              <a:rPr lang="zh-CN" altLang="en-US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 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2018-09-11_00 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至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2018-09-13_00 UTC</a:t>
            </a: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）空间分辨率：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1/10°</a:t>
            </a: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1/30 °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）时间步长：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90s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30s</a:t>
            </a: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）台风模型：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6105251"/>
            <a:ext cx="2113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南海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海域嵌套网格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095" y="1987943"/>
            <a:ext cx="5371628" cy="383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1823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“百里嘉”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风暴潮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995936" y="6144750"/>
            <a:ext cx="3935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1818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号台风过程引起的风暴潮模拟，细网格区域，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0-48h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模拟结果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73" y="1960838"/>
            <a:ext cx="5047939" cy="37859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74" y="2202958"/>
            <a:ext cx="3177899" cy="3301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261674" y="5880139"/>
            <a:ext cx="317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1823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台风“百里嘉”路径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5703570"/>
            <a:ext cx="9204960" cy="674370"/>
          </a:xfrm>
          <a:prstGeom prst="rect">
            <a:avLst/>
          </a:prstGeom>
          <a:pattFill prst="pct20">
            <a:fgClr>
              <a:srgbClr val="008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预报中心徽标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5519420"/>
            <a:ext cx="1063625" cy="1042670"/>
          </a:xfrm>
          <a:prstGeom prst="rect">
            <a:avLst/>
          </a:prstGeom>
          <a:noFill/>
        </p:spPr>
      </p:pic>
      <p:sp>
        <p:nvSpPr>
          <p:cNvPr id="26" name="文本框 25"/>
          <p:cNvSpPr txBox="1"/>
          <p:nvPr/>
        </p:nvSpPr>
        <p:spPr>
          <a:xfrm>
            <a:off x="3645330" y="309179"/>
            <a:ext cx="1853071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-63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algn="ctr"/>
            <a:r>
              <a:rPr lang="zh-CN" altLang="en-US" sz="3600"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汇报</a:t>
            </a:r>
            <a:r>
              <a:rPr lang="zh-CN" altLang="en-US" sz="3600" smtClean="0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sz="3600">
              <a:ln>
                <a:noFill/>
              </a:ln>
              <a:gradFill>
                <a:gsLst>
                  <a:gs pos="0">
                    <a:srgbClr val="0C2F60"/>
                  </a:gs>
                  <a:gs pos="100000">
                    <a:srgbClr val="0070C0"/>
                  </a:gs>
                </a:gsLst>
                <a:lin ang="16200000" scaled="0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2078509" y="1230019"/>
            <a:ext cx="6004112" cy="830997"/>
            <a:chOff x="2015383" y="1928500"/>
            <a:chExt cx="6004112" cy="830997"/>
          </a:xfrm>
        </p:grpSpPr>
        <p:sp>
          <p:nvSpPr>
            <p:cNvPr id="10" name="Text Placeholder 3"/>
            <p:cNvSpPr txBox="1"/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28872"/>
              <a:ext cx="5299710" cy="772815"/>
              <a:chOff x="2948385" y="1902881"/>
              <a:chExt cx="5299710" cy="77281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031"/>
                <a:ext cx="5299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简介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48756" y="1902881"/>
                <a:ext cx="1378737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 Part </a:t>
                </a:r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One</a:t>
                </a: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 flipH="1">
            <a:off x="-26670" y="2026920"/>
            <a:ext cx="160972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 flipH="1">
            <a:off x="-30480" y="3320439"/>
            <a:ext cx="1587500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 flipH="1">
            <a:off x="-37465" y="4580890"/>
            <a:ext cx="161988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078509" y="4858787"/>
            <a:ext cx="5969328" cy="830997"/>
            <a:chOff x="3609974" y="2795249"/>
            <a:chExt cx="5969328" cy="830997"/>
          </a:xfrm>
        </p:grpSpPr>
        <p:sp>
          <p:nvSpPr>
            <p:cNvPr id="27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379416" y="2814009"/>
              <a:ext cx="5199886" cy="754427"/>
              <a:chOff x="2948385" y="1921269"/>
              <a:chExt cx="5199886" cy="75442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下一步</a:t>
                </a:r>
                <a:r>
                  <a:rPr lang="zh-CN" altLang="en-US" sz="2400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989098" y="1921269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Four</a:t>
                </a:r>
                <a:endParaRPr lang="en-US" altLang="zh-CN" sz="2000" i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2078509" y="3704966"/>
            <a:ext cx="5969328" cy="830997"/>
            <a:chOff x="3609974" y="2795249"/>
            <a:chExt cx="5969328" cy="830997"/>
          </a:xfrm>
        </p:grpSpPr>
        <p:sp>
          <p:nvSpPr>
            <p:cNvPr id="40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noProof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379416" y="2814671"/>
              <a:ext cx="5199886" cy="753765"/>
              <a:chOff x="2948385" y="1921931"/>
              <a:chExt cx="5199886" cy="753765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模拟个例</a:t>
                </a:r>
                <a:r>
                  <a:rPr lang="zh-CN" altLang="en-US" sz="24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989396" y="1921931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There</a:t>
                </a:r>
                <a:endParaRPr lang="en-US" altLang="zh-CN" sz="2000" i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078509" y="2428230"/>
            <a:ext cx="5969328" cy="830997"/>
            <a:chOff x="3609974" y="2795249"/>
            <a:chExt cx="5969328" cy="830997"/>
          </a:xfrm>
        </p:grpSpPr>
        <p:sp>
          <p:nvSpPr>
            <p:cNvPr id="33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5199886" cy="753765"/>
              <a:chOff x="2948385" y="1921931"/>
              <a:chExt cx="5199886" cy="75376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代码及运行</a:t>
                </a:r>
                <a:r>
                  <a:rPr lang="zh-CN" altLang="en-US" sz="24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Two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7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6" animBg="1"/>
      <p:bldP spid="2" grpId="17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下一步完善方向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后期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可能改进的方向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45372" y="1988840"/>
            <a:ext cx="73749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寻找观测资料评估模式模拟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结果，根据误差调优改进模式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优化程序，考虑引入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python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的多线程并行，提高计算时效性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模式动力框架改进，如尝试其他效果更好的积分方案，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ADI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RK3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等，以及其他常用的数值方案，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weno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lax-wendroff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等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引入天文潮，使得模拟结果更合理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改进风场，如引入模式风场与现有的台风模型风场嵌套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主要参考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文献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8040" y="1111965"/>
            <a:ext cx="85365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/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董剑希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付翔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吴玮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赵联大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于福江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中国海高分辨率业务化风暴潮模式的业务化预报检验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[J].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海洋预报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,2008(02):11-17.</a:t>
            </a:r>
          </a:p>
          <a:p>
            <a:pPr indent="-457200"/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冯士笮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风暴潮导论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[M]. 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科学出版社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 1982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</a:p>
          <a:p>
            <a:pPr indent="-457200"/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王喜年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第三讲 风暴潮数值模式计算中气压场和风场的处理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[J].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海洋预报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,1986(04):56-64.</a:t>
            </a:r>
          </a:p>
          <a:p>
            <a:pPr indent="-457200"/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王喜年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尹庆江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张保明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中国海台风风暴潮预报模式的研究与应用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[J].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水科学进展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,1991(01):1-10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endParaRPr lang="zh-CN" altLang="en-US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indent="-457200"/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于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福江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张占海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一个东海嵌套网格台风暴潮数值预报模式的研制与应用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[J].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海洋学报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中文版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),2002(04):23-33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</a:p>
          <a:p>
            <a:pPr indent="-457200"/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张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亮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基于不同台风场模型的南海风、浪的数值模拟研究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[D].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大连海洋大学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,2015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</a:p>
          <a:p>
            <a:pPr indent="-457200"/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Fajita T. Pressure Distribution in Typhoon [J]. Geophys. Mag., 1952, 23: 437. [78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] 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indent="-457200"/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 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J. An analytic model of the wind and pressure profiles in hurricanes [J]. </a:t>
            </a:r>
          </a:p>
          <a:p>
            <a:pPr indent="-457200"/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Mon. Wea. Rev., 1980, 108: 1 212-1 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218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indent="-457200"/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Jain 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I , Chittibabu P , Agnihotri N , et al. Numerical storm surge model for India and Pakistan[J]. Natural Hazards, 2007, 42(1):67-73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</a:p>
          <a:p>
            <a:pPr indent="-457200"/>
            <a:r>
              <a:rPr lang="de-DE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Jochen Kämpf. Ocean Modelling for Beginners[M]. Springer Berlin Heidelberg, 2009</a:t>
            </a:r>
            <a:r>
              <a:rPr lang="de-DE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indent="-457200"/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Ueno 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T. Numerical computations of the storm surges in tosa bay[J]. Journal of the </a:t>
            </a:r>
          </a:p>
          <a:p>
            <a:pPr indent="-457200"/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Oceanographical Society of Japan, 1981, 37(2):61-73. </a:t>
            </a:r>
          </a:p>
        </p:txBody>
      </p:sp>
    </p:spTree>
    <p:extLst>
      <p:ext uri="{BB962C8B-B14F-4D97-AF65-F5344CB8AC3E}">
        <p14:creationId xmlns:p14="http://schemas.microsoft.com/office/powerpoint/2010/main" val="1916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3334" y="404664"/>
            <a:ext cx="8840666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endParaRPr lang="zh-CN" altLang="en-US" sz="4400" smtClean="0">
              <a:latin typeface="+mj-ea"/>
              <a:ea typeface="+mj-ea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4800" b="1" smtClean="0">
                <a:solidFill>
                  <a:srgbClr val="0086EA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 谢！</a:t>
            </a:r>
            <a:endParaRPr lang="en-US" altLang="zh-CN" sz="4800" b="1" smtClean="0">
              <a:solidFill>
                <a:srgbClr val="0086EA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buNone/>
              <a:defRPr/>
            </a:pPr>
            <a:r>
              <a:rPr lang="zh-CN" altLang="en-US" sz="4800" b="1">
                <a:solidFill>
                  <a:srgbClr val="0086EA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欢迎各位批评指正！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sz="4800" b="1" smtClean="0">
              <a:solidFill>
                <a:srgbClr val="0086EA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6000" smtClean="0">
              <a:solidFill>
                <a:srgbClr val="FF3300"/>
              </a:solidFill>
              <a:latin typeface="+mj-ea"/>
              <a:ea typeface="+mj-ea"/>
            </a:endParaRPr>
          </a:p>
          <a:p>
            <a:pPr>
              <a:defRPr/>
            </a:pPr>
            <a:endParaRPr lang="zh-CN" altLang="en-US" sz="440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9"/>
    </mc:Choice>
    <mc:Fallback xmlns="">
      <p:transition spd="slow" advTm="296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5703570"/>
            <a:ext cx="9204960" cy="674370"/>
          </a:xfrm>
          <a:prstGeom prst="rect">
            <a:avLst/>
          </a:prstGeom>
          <a:pattFill prst="pct20">
            <a:fgClr>
              <a:srgbClr val="008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预报中心徽标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5519420"/>
            <a:ext cx="1063625" cy="1042670"/>
          </a:xfrm>
          <a:prstGeom prst="rect">
            <a:avLst/>
          </a:prstGeom>
          <a:noFill/>
        </p:spPr>
      </p:pic>
      <p:sp>
        <p:nvSpPr>
          <p:cNvPr id="26" name="文本框 25"/>
          <p:cNvSpPr txBox="1"/>
          <p:nvPr/>
        </p:nvSpPr>
        <p:spPr>
          <a:xfrm>
            <a:off x="3645330" y="309179"/>
            <a:ext cx="1853071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-63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algn="ctr"/>
            <a:r>
              <a:rPr lang="zh-CN" altLang="en-US" sz="3600"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汇报</a:t>
            </a:r>
            <a:r>
              <a:rPr lang="zh-CN" altLang="en-US" sz="3600" smtClean="0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sz="3600">
              <a:ln>
                <a:noFill/>
              </a:ln>
              <a:gradFill>
                <a:gsLst>
                  <a:gs pos="0">
                    <a:srgbClr val="0C2F60"/>
                  </a:gs>
                  <a:gs pos="100000">
                    <a:srgbClr val="0070C0"/>
                  </a:gs>
                </a:gsLst>
                <a:lin ang="16200000" scaled="0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2078509" y="1230019"/>
            <a:ext cx="6004112" cy="830997"/>
            <a:chOff x="2015383" y="1928500"/>
            <a:chExt cx="6004112" cy="830997"/>
          </a:xfrm>
        </p:grpSpPr>
        <p:sp>
          <p:nvSpPr>
            <p:cNvPr id="10" name="Text Placeholder 3"/>
            <p:cNvSpPr txBox="1"/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28872"/>
              <a:ext cx="5299710" cy="772815"/>
              <a:chOff x="2948385" y="1902881"/>
              <a:chExt cx="5299710" cy="77281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031"/>
                <a:ext cx="5299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简介</a:t>
                </a:r>
                <a:endPara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48756" y="1902881"/>
                <a:ext cx="1378737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 Part </a:t>
                </a:r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One</a:t>
                </a: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 flipH="1">
            <a:off x="-26670" y="2026920"/>
            <a:ext cx="160972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 flipH="1">
            <a:off x="-30480" y="3320439"/>
            <a:ext cx="1587500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 flipH="1">
            <a:off x="-37465" y="4580890"/>
            <a:ext cx="161988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078509" y="4858787"/>
            <a:ext cx="5969328" cy="830997"/>
            <a:chOff x="3609974" y="2795249"/>
            <a:chExt cx="5969328" cy="830997"/>
          </a:xfrm>
        </p:grpSpPr>
        <p:sp>
          <p:nvSpPr>
            <p:cNvPr id="27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379416" y="2814009"/>
              <a:ext cx="5199886" cy="754427"/>
              <a:chOff x="2948385" y="1921269"/>
              <a:chExt cx="5199886" cy="75442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下一步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989098" y="1921269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Four</a:t>
                </a:r>
                <a:endParaRPr lang="en-US" altLang="zh-CN" sz="2000" i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2078509" y="3704966"/>
            <a:ext cx="5969328" cy="830997"/>
            <a:chOff x="3609974" y="2795249"/>
            <a:chExt cx="5969328" cy="830997"/>
          </a:xfrm>
        </p:grpSpPr>
        <p:sp>
          <p:nvSpPr>
            <p:cNvPr id="40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noProof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379416" y="2814671"/>
              <a:ext cx="5199886" cy="753765"/>
              <a:chOff x="2948385" y="1921931"/>
              <a:chExt cx="5199886" cy="753765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模拟个例</a:t>
                </a:r>
                <a:r>
                  <a:rPr lang="zh-CN" altLang="en-US" sz="24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989396" y="1921931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There</a:t>
                </a:r>
                <a:endParaRPr lang="en-US" altLang="zh-CN" sz="2000" i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078509" y="2428230"/>
            <a:ext cx="5969328" cy="830997"/>
            <a:chOff x="3609974" y="2795249"/>
            <a:chExt cx="5969328" cy="830997"/>
          </a:xfrm>
        </p:grpSpPr>
        <p:sp>
          <p:nvSpPr>
            <p:cNvPr id="33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5199886" cy="753765"/>
              <a:chOff x="2948385" y="1921931"/>
              <a:chExt cx="5199886" cy="75376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代码及运行</a:t>
                </a:r>
                <a:r>
                  <a:rPr lang="zh-CN" altLang="en-US" sz="24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Two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34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6" animBg="1"/>
      <p:bldP spid="2" grpId="17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简介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1.1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8305" y="1833566"/>
            <a:ext cx="89364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区域风暴潮模式（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Regional Storm Surge Model, RSSM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可用于风暴潮的模拟和预报或作为数值模式的学习工具。该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模式基于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语言，主要参考于福江等（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2002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研制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的一个嵌套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网格台风暴潮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数值预报模式，在其基础上进行一些扩展。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该模式采用球坐标系，空间离散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Arakaw C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网格，时间积分采用半隐式方案。气压和风场驱动有多种台风模型可选，包括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模型、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Fujita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Takahasi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模型以及两者的嵌套模型。风应力和低摩擦力采用二次平方率。采用嵌套网格，细网格边界来源于粗网格。科氏力可选择显式或者半隐式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方案。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模式方程组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58519" y="4509120"/>
            <a:ext cx="4445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球坐标系，运动方程和连续方程。海面风应力和底摩擦力采用二次平方率的参数化方案。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9" y="1625045"/>
            <a:ext cx="8246843" cy="241412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39" y="4112922"/>
            <a:ext cx="2787605" cy="27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离散化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2914" y="1841413"/>
            <a:ext cx="20188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空间水平离散使用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Arakawa C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网格，时间积分使用半隐式半显式格式。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841546"/>
            <a:ext cx="4591314" cy="422435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93976" y="6189658"/>
            <a:ext cx="72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Arakawa C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网格，图片截取至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《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ocean modeling for beginners》</a:t>
            </a:r>
          </a:p>
        </p:txBody>
      </p:sp>
    </p:spTree>
    <p:extLst>
      <p:ext uri="{BB962C8B-B14F-4D97-AF65-F5344CB8AC3E}">
        <p14:creationId xmlns:p14="http://schemas.microsoft.com/office/powerpoint/2010/main" val="19585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离散化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0975" y="1755698"/>
            <a:ext cx="7189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离散化的控制方程组，空间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Aakaw C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，时间积分半隐式。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8" y="2367267"/>
            <a:ext cx="8517097" cy="290082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51718" y="5715403"/>
            <a:ext cx="718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为了稳定，动量方程中的底层摩擦项采用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半隐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式，科氏力项也可通过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设置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namelist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选择半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隐式。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b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大气强迫场</a:t>
                </a:r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气压场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3892" y="1677515"/>
            <a:ext cx="6528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模式中气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压场有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4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种选项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Fujita-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 Takahashi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嵌套模型：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330" y="3589726"/>
            <a:ext cx="5009524" cy="48571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2404" y="3665436"/>
            <a:ext cx="233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模型：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4947" y="5731636"/>
            <a:ext cx="2729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4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Takahashi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: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2404" y="4620909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Fujita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: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458" y="5576382"/>
            <a:ext cx="3809524" cy="7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330" y="4518241"/>
            <a:ext cx="4390476" cy="8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832" y="1836818"/>
            <a:ext cx="3785441" cy="14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b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大气强迫场</a:t>
                </a:r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风场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endPara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3892" y="1677515"/>
            <a:ext cx="373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）台风梯度风场：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744" y="1717960"/>
            <a:ext cx="3494036" cy="88571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28591" y="2635227"/>
            <a:ext cx="7943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上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式中，通过给定不同模型的气压场，即可得到该台风模型的风场。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690" y="3921993"/>
            <a:ext cx="4190476" cy="82857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93892" y="3463791"/>
            <a:ext cx="547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）台风移动风场采用上武野夫模型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541" y="4957411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）叠加风场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375" y="5332861"/>
            <a:ext cx="4057143" cy="83809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81827" y="6272255"/>
            <a:ext cx="5936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上式中，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C1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C2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分别取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1.0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0.8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，台风流入角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β=20°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1_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PPT助手_模板_888</Template>
  <TotalTime>9502</TotalTime>
  <Words>1686</Words>
  <Application>Microsoft Office PowerPoint</Application>
  <PresentationFormat>全屏显示(4:3)</PresentationFormat>
  <Paragraphs>253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Adobe 楷体 Std R</vt:lpstr>
      <vt:lpstr>Arial Unicode MS</vt:lpstr>
      <vt:lpstr>FontAwesome</vt:lpstr>
      <vt:lpstr>Meiryo UI</vt:lpstr>
      <vt:lpstr>黑体</vt:lpstr>
      <vt:lpstr>华文行楷</vt:lpstr>
      <vt:lpstr>宋体</vt:lpstr>
      <vt:lpstr>微软雅黑</vt:lpstr>
      <vt:lpstr>Arial</vt:lpstr>
      <vt:lpstr>Calibri</vt:lpstr>
      <vt:lpstr>Segoe UI</vt:lpstr>
      <vt:lpstr>Times New Roman</vt:lpstr>
      <vt:lpstr>Wingdings</vt:lpstr>
      <vt:lpstr>1_Standarddesign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unknown</dc:creator>
  <cp:lastModifiedBy>gao y</cp:lastModifiedBy>
  <cp:revision>637</cp:revision>
  <dcterms:created xsi:type="dcterms:W3CDTF">2013-04-13T02:59:00Z</dcterms:created>
  <dcterms:modified xsi:type="dcterms:W3CDTF">2020-04-24T01:23:35Z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