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0" r:id="rId1"/>
  </p:sldMasterIdLst>
  <p:notesMasterIdLst>
    <p:notesMasterId r:id="rId30"/>
  </p:notesMasterIdLst>
  <p:sldIdLst>
    <p:sldId id="257" r:id="rId2"/>
    <p:sldId id="270" r:id="rId3"/>
    <p:sldId id="259" r:id="rId4"/>
    <p:sldId id="258" r:id="rId5"/>
    <p:sldId id="264" r:id="rId6"/>
    <p:sldId id="271" r:id="rId7"/>
    <p:sldId id="274" r:id="rId8"/>
    <p:sldId id="286" r:id="rId9"/>
    <p:sldId id="287" r:id="rId10"/>
    <p:sldId id="288" r:id="rId11"/>
    <p:sldId id="289" r:id="rId12"/>
    <p:sldId id="290" r:id="rId13"/>
    <p:sldId id="295" r:id="rId14"/>
    <p:sldId id="285" r:id="rId15"/>
    <p:sldId id="291" r:id="rId16"/>
    <p:sldId id="292" r:id="rId17"/>
    <p:sldId id="293" r:id="rId18"/>
    <p:sldId id="294" r:id="rId19"/>
    <p:sldId id="284" r:id="rId20"/>
    <p:sldId id="272" r:id="rId21"/>
    <p:sldId id="273" r:id="rId22"/>
    <p:sldId id="275" r:id="rId23"/>
    <p:sldId id="276" r:id="rId24"/>
    <p:sldId id="282" r:id="rId25"/>
    <p:sldId id="277" r:id="rId26"/>
    <p:sldId id="279" r:id="rId27"/>
    <p:sldId id="278"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7"/>
    <p:restoredTop sz="95455" autoAdjust="0"/>
  </p:normalViewPr>
  <p:slideViewPr>
    <p:cSldViewPr snapToGrid="0" snapToObjects="1">
      <p:cViewPr varScale="1">
        <p:scale>
          <a:sx n="91" d="100"/>
          <a:sy n="91" d="100"/>
        </p:scale>
        <p:origin x="192"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4D6BF-B9BD-4338-90A3-91B6768E1A15}" type="datetimeFigureOut">
              <a:rPr lang="en-US" smtClean="0"/>
              <a:t>4/7/20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17D78-F1C7-4592-8843-493934A58F74}" type="slidenum">
              <a:rPr lang="en-US" smtClean="0"/>
              <a:t>‹#›</a:t>
            </a:fld>
            <a:endParaRPr lang="en-US"/>
          </a:p>
        </p:txBody>
      </p:sp>
    </p:spTree>
    <p:extLst>
      <p:ext uri="{BB962C8B-B14F-4D97-AF65-F5344CB8AC3E}">
        <p14:creationId xmlns:p14="http://schemas.microsoft.com/office/powerpoint/2010/main" val="3478623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who.int/gho/mental_health/human_resources/psychiatrists_nurses/en/"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journals.sagepub.com/doi/pdf/10.1177/070674371005500406" TargetMode="External"/><Relationship Id="rId5" Type="http://schemas.openxmlformats.org/officeDocument/2006/relationships/hyperlink" Target="https://www.who.int/gho/health_financing/health_expenditure/en/" TargetMode="External"/><Relationship Id="rId4" Type="http://schemas.openxmlformats.org/officeDocument/2006/relationships/hyperlink" Target="https://datacatalog.worldbank.org/current-health-expenditure-gdp"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[x1]</a:t>
            </a:r>
            <a:r>
              <a:rPr lang="en-US" sz="1200" kern="1200" dirty="0">
                <a:solidFill>
                  <a:schemeClr val="tx1"/>
                </a:solidFill>
                <a:effectLst/>
                <a:latin typeface="+mn-lt"/>
                <a:ea typeface="+mn-ea"/>
                <a:cs typeface="+mn-cs"/>
                <a:hlinkClick r:id="rId3"/>
              </a:rPr>
              <a:t> https://www.who.int/health_financing/topics/resource-tracking/ghed-update/en/</a:t>
            </a:r>
            <a:endParaRPr lang="en-US" sz="1200" kern="1200" dirty="0">
              <a:solidFill>
                <a:schemeClr val="tx1"/>
              </a:solidFill>
              <a:effectLst/>
              <a:latin typeface="+mn-lt"/>
              <a:ea typeface="+mn-ea"/>
              <a:cs typeface="+mn-cs"/>
            </a:endParaRPr>
          </a:p>
          <a:p>
            <a:endParaRPr lang="en-US" dirty="0"/>
          </a:p>
          <a:p>
            <a:r>
              <a:rPr lang="en-US" dirty="0"/>
              <a:t>[x6]</a:t>
            </a:r>
            <a:r>
              <a:rPr lang="en-US" sz="1200" u="sng" kern="1200" dirty="0">
                <a:solidFill>
                  <a:schemeClr val="tx1"/>
                </a:solidFill>
                <a:effectLst/>
                <a:latin typeface="+mn-lt"/>
                <a:ea typeface="+mn-ea"/>
                <a:cs typeface="+mn-cs"/>
                <a:hlinkClick r:id="rId4"/>
              </a:rPr>
              <a:t> https://www.who.int/gho/mental_health/human_resources/psychiatrists_nurses/en/</a:t>
            </a:r>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8</a:t>
            </a:fld>
            <a:endParaRPr lang="en-US"/>
          </a:p>
        </p:txBody>
      </p:sp>
    </p:spTree>
    <p:extLst>
      <p:ext uri="{BB962C8B-B14F-4D97-AF65-F5344CB8AC3E}">
        <p14:creationId xmlns:p14="http://schemas.microsoft.com/office/powerpoint/2010/main" val="362411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a:t>
            </a:r>
            <a:r>
              <a:rPr lang="en-US" sz="1200" u="sng" kern="1200" dirty="0">
                <a:solidFill>
                  <a:schemeClr val="tx1"/>
                </a:solidFill>
                <a:effectLst/>
                <a:latin typeface="+mn-lt"/>
                <a:ea typeface="+mn-ea"/>
                <a:cs typeface="+mn-cs"/>
                <a:hlinkClick r:id="rId3"/>
              </a:rPr>
              <a:t>https://www.who.int/health_financing/topics/resource-tracking/ghed-update/en/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[2] </a:t>
            </a:r>
            <a:r>
              <a:rPr lang="en-US" sz="1200" u="sng" kern="1200" dirty="0">
                <a:solidFill>
                  <a:schemeClr val="tx1"/>
                </a:solidFill>
                <a:effectLst/>
                <a:latin typeface="+mn-lt"/>
                <a:ea typeface="+mn-ea"/>
                <a:cs typeface="+mn-cs"/>
                <a:hlinkClick r:id="rId4"/>
              </a:rPr>
              <a:t>https://datacatalog.worldbank.org/current-health-expenditure-gdp</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a:t>
            </a:r>
            <a:r>
              <a:rPr lang="en-US" sz="1200" kern="1200" dirty="0">
                <a:solidFill>
                  <a:schemeClr val="tx1"/>
                </a:solidFill>
                <a:effectLst/>
                <a:latin typeface="+mn-lt"/>
                <a:ea typeface="+mn-ea"/>
                <a:cs typeface="+mn-cs"/>
                <a:hlinkClick r:id="rId5"/>
              </a:rPr>
              <a:t>https://www.who.int/gho/health_financing/health_expenditure/en/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a:t>
            </a:r>
            <a:r>
              <a:rPr lang="en-US" sz="1200" kern="1200" dirty="0">
                <a:solidFill>
                  <a:schemeClr val="tx1"/>
                </a:solidFill>
                <a:effectLst/>
                <a:latin typeface="+mn-lt"/>
                <a:ea typeface="+mn-ea"/>
                <a:cs typeface="+mn-cs"/>
                <a:hlinkClick r:id="rId6"/>
              </a:rPr>
              <a:t> https://journals.sagepub.com/doi/pdf/10.1177/070674371005500406</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10</a:t>
            </a:fld>
            <a:endParaRPr lang="en-US"/>
          </a:p>
        </p:txBody>
      </p:sp>
    </p:spTree>
    <p:extLst>
      <p:ext uri="{BB962C8B-B14F-4D97-AF65-F5344CB8AC3E}">
        <p14:creationId xmlns:p14="http://schemas.microsoft.com/office/powerpoint/2010/main" val="3448824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C2F0-EE9C-DE40-B398-E01A43DDAB71}"/>
              </a:ext>
            </a:extLst>
          </p:cNvPr>
          <p:cNvSpPr>
            <a:spLocks noGrp="1"/>
          </p:cNvSpPr>
          <p:nvPr>
            <p:ph type="ctrTitle"/>
          </p:nvPr>
        </p:nvSpPr>
        <p:spPr>
          <a:xfrm>
            <a:off x="1524000" y="1122363"/>
            <a:ext cx="9144000" cy="2387600"/>
          </a:xfrm>
        </p:spPr>
        <p:txBody>
          <a:bodyPr anchor="b"/>
          <a:lstStyle>
            <a:lvl1pPr algn="ctr">
              <a:defRPr sz="6000">
                <a:solidFill>
                  <a:schemeClr val="bg1"/>
                </a:solidFill>
                <a:latin typeface="Avenir Book" panose="02000503020000020003"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4CE5D8B2-DC87-C44D-9FC5-70CEE8A7E741}"/>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97DA1-B48E-4644-940A-84D0BF6DCC08}"/>
              </a:ext>
            </a:extLst>
          </p:cNvPr>
          <p:cNvSpPr>
            <a:spLocks noGrp="1"/>
          </p:cNvSpPr>
          <p:nvPr>
            <p:ph type="dt" sz="half" idx="10"/>
          </p:nvPr>
        </p:nvSpPr>
        <p:spPr/>
        <p:txBody>
          <a:bodyPr/>
          <a:lstStyle>
            <a:lvl1pPr>
              <a:defRPr>
                <a:solidFill>
                  <a:schemeClr val="bg1"/>
                </a:solidFill>
                <a:latin typeface="Avenir Book" panose="02000503020000020003" pitchFamily="2" charset="0"/>
              </a:defRPr>
            </a:lvl1pPr>
          </a:lstStyle>
          <a:p>
            <a:fld id="{8AECDF24-0F62-6442-A2C0-578570B09936}" type="datetimeFigureOut">
              <a:rPr lang="en-US" smtClean="0"/>
              <a:pPr/>
              <a:t>4/7/20</a:t>
            </a:fld>
            <a:endParaRPr lang="en-US"/>
          </a:p>
        </p:txBody>
      </p:sp>
      <p:sp>
        <p:nvSpPr>
          <p:cNvPr id="5" name="Footer Placeholder 4">
            <a:extLst>
              <a:ext uri="{FF2B5EF4-FFF2-40B4-BE49-F238E27FC236}">
                <a16:creationId xmlns:a16="http://schemas.microsoft.com/office/drawing/2014/main" id="{D67EE3A0-096E-EC4B-B956-3D301A74F6C7}"/>
              </a:ext>
            </a:extLst>
          </p:cNvPr>
          <p:cNvSpPr>
            <a:spLocks noGrp="1"/>
          </p:cNvSpPr>
          <p:nvPr>
            <p:ph type="ftr" sz="quarter" idx="11"/>
          </p:nvPr>
        </p:nvSpPr>
        <p:spPr/>
        <p:txBody>
          <a:bodyPr/>
          <a:lstStyle>
            <a:lvl1pPr>
              <a:defRPr>
                <a:solidFill>
                  <a:schemeClr val="bg1"/>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7754ED69-8582-D747-B846-03AB02D08329}"/>
              </a:ext>
            </a:extLst>
          </p:cNvPr>
          <p:cNvSpPr>
            <a:spLocks noGrp="1"/>
          </p:cNvSpPr>
          <p:nvPr>
            <p:ph type="sldNum" sz="quarter" idx="12"/>
          </p:nvPr>
        </p:nvSpPr>
        <p:spPr/>
        <p:txBody>
          <a:bodyPr/>
          <a:lstStyle>
            <a:lvl1pPr>
              <a:defRPr>
                <a:solidFill>
                  <a:schemeClr val="bg1"/>
                </a:solidFill>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389096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C462-8414-7046-B5AA-094724ED66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D88F54-F904-9646-A17A-B55AC74C9D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1C65D-A4E6-2744-9468-81C3B125A345}"/>
              </a:ext>
            </a:extLst>
          </p:cNvPr>
          <p:cNvSpPr>
            <a:spLocks noGrp="1"/>
          </p:cNvSpPr>
          <p:nvPr>
            <p:ph type="dt" sz="half" idx="10"/>
          </p:nvPr>
        </p:nvSpPr>
        <p:spPr/>
        <p:txBody>
          <a:bodyPr/>
          <a:lstStyle/>
          <a:p>
            <a:fld id="{8AECDF24-0F62-6442-A2C0-578570B09936}" type="datetimeFigureOut">
              <a:rPr lang="en-US" smtClean="0"/>
              <a:t>4/7/20</a:t>
            </a:fld>
            <a:endParaRPr lang="en-US"/>
          </a:p>
        </p:txBody>
      </p:sp>
      <p:sp>
        <p:nvSpPr>
          <p:cNvPr id="5" name="Footer Placeholder 4">
            <a:extLst>
              <a:ext uri="{FF2B5EF4-FFF2-40B4-BE49-F238E27FC236}">
                <a16:creationId xmlns:a16="http://schemas.microsoft.com/office/drawing/2014/main" id="{F49D8A20-3BFB-0843-8343-03E2E3223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C704F-B3F8-1C49-8678-7658A830331B}"/>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48797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C4B5B-8740-B343-88D3-7688678FE6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532EDE-CF2C-E348-ADCE-34B7DC6AD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DCDB9-9876-9843-BB45-416A26F35C19}"/>
              </a:ext>
            </a:extLst>
          </p:cNvPr>
          <p:cNvSpPr>
            <a:spLocks noGrp="1"/>
          </p:cNvSpPr>
          <p:nvPr>
            <p:ph type="dt" sz="half" idx="10"/>
          </p:nvPr>
        </p:nvSpPr>
        <p:spPr/>
        <p:txBody>
          <a:bodyPr/>
          <a:lstStyle/>
          <a:p>
            <a:fld id="{8AECDF24-0F62-6442-A2C0-578570B09936}" type="datetimeFigureOut">
              <a:rPr lang="en-US" smtClean="0"/>
              <a:t>4/7/20</a:t>
            </a:fld>
            <a:endParaRPr lang="en-US"/>
          </a:p>
        </p:txBody>
      </p:sp>
      <p:sp>
        <p:nvSpPr>
          <p:cNvPr id="5" name="Footer Placeholder 4">
            <a:extLst>
              <a:ext uri="{FF2B5EF4-FFF2-40B4-BE49-F238E27FC236}">
                <a16:creationId xmlns:a16="http://schemas.microsoft.com/office/drawing/2014/main" id="{208B7597-948F-8D46-9C6B-3D7E27F7D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A7CB0-DCF4-344B-9085-4C203BD6ADD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16164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40C5-F58F-CB4C-BB76-AE0B9D4B070E}"/>
              </a:ext>
            </a:extLst>
          </p:cNvPr>
          <p:cNvSpPr>
            <a:spLocks noGrp="1"/>
          </p:cNvSpPr>
          <p:nvPr>
            <p:ph type="title"/>
          </p:nvPr>
        </p:nvSpPr>
        <p:spPr/>
        <p:txBody>
          <a:bodyPr/>
          <a:lstStyle>
            <a:lvl1pPr>
              <a:defRPr>
                <a:latin typeface="Avenir Book"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5B295320-7D33-9746-B6CD-39B8526AD901}"/>
              </a:ext>
            </a:extLst>
          </p:cNvPr>
          <p:cNvSpPr>
            <a:spLocks noGrp="1"/>
          </p:cNvSpPr>
          <p:nvPr>
            <p:ph idx="1"/>
          </p:nvPr>
        </p:nvSpPr>
        <p:spPr/>
        <p:txBody>
          <a:bodyPr/>
          <a:lstStyle>
            <a:lvl1pPr>
              <a:defRPr>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CB40C-DB78-3E42-9372-5261771D028F}"/>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4/7/20</a:t>
            </a:fld>
            <a:endParaRPr lang="en-US"/>
          </a:p>
        </p:txBody>
      </p:sp>
      <p:sp>
        <p:nvSpPr>
          <p:cNvPr id="5" name="Footer Placeholder 4">
            <a:extLst>
              <a:ext uri="{FF2B5EF4-FFF2-40B4-BE49-F238E27FC236}">
                <a16:creationId xmlns:a16="http://schemas.microsoft.com/office/drawing/2014/main" id="{3280B8C1-3588-794B-8D49-4BE8CB55CF1A}"/>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398008BE-07F5-3840-AF05-63860F47FE05}"/>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
        <p:nvSpPr>
          <p:cNvPr id="7" name="Rectangle 6">
            <a:extLst>
              <a:ext uri="{FF2B5EF4-FFF2-40B4-BE49-F238E27FC236}">
                <a16:creationId xmlns:a16="http://schemas.microsoft.com/office/drawing/2014/main" id="{E46E6509-BC4E-E540-81AE-D37E3CCDD07F}"/>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 name="Rectangle 7">
            <a:extLst>
              <a:ext uri="{FF2B5EF4-FFF2-40B4-BE49-F238E27FC236}">
                <a16:creationId xmlns:a16="http://schemas.microsoft.com/office/drawing/2014/main" id="{3B5C3969-3B8A-9E45-8D0A-15A424234A32}"/>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203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A449-7E29-D649-B7AA-B57E72CCA3F9}"/>
              </a:ext>
            </a:extLst>
          </p:cNvPr>
          <p:cNvSpPr>
            <a:spLocks noGrp="1"/>
          </p:cNvSpPr>
          <p:nvPr>
            <p:ph type="title"/>
          </p:nvPr>
        </p:nvSpPr>
        <p:spPr>
          <a:xfrm>
            <a:off x="831850" y="1709738"/>
            <a:ext cx="10515600" cy="2852737"/>
          </a:xfrm>
        </p:spPr>
        <p:txBody>
          <a:bodyPr anchor="b"/>
          <a:lstStyle>
            <a:lvl1pPr>
              <a:defRPr sz="6000">
                <a:latin typeface="Avenir Book" panose="02000503020000020003"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5B57C9AA-1E83-6843-8F3C-0E88E096D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venir Book"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020EC-31A9-C443-B548-062F29A608B0}"/>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4/7/20</a:t>
            </a:fld>
            <a:endParaRPr lang="en-US"/>
          </a:p>
        </p:txBody>
      </p:sp>
      <p:sp>
        <p:nvSpPr>
          <p:cNvPr id="5" name="Footer Placeholder 4">
            <a:extLst>
              <a:ext uri="{FF2B5EF4-FFF2-40B4-BE49-F238E27FC236}">
                <a16:creationId xmlns:a16="http://schemas.microsoft.com/office/drawing/2014/main" id="{0ADC8C58-F9BA-224D-B136-86BEA233BEB5}"/>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02761832-19F8-4044-9CB7-22BB897AB816}"/>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416157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F191-BB2F-8440-9F66-D10E25314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76833-A476-AE45-B1E5-54F1FCF3E8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F56FD2-83CF-2E4C-8249-F31348A96A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6BD8E3-A723-3F4C-A53B-532F45F1344C}"/>
              </a:ext>
            </a:extLst>
          </p:cNvPr>
          <p:cNvSpPr>
            <a:spLocks noGrp="1"/>
          </p:cNvSpPr>
          <p:nvPr>
            <p:ph type="dt" sz="half" idx="10"/>
          </p:nvPr>
        </p:nvSpPr>
        <p:spPr/>
        <p:txBody>
          <a:bodyPr/>
          <a:lstStyle/>
          <a:p>
            <a:fld id="{8AECDF24-0F62-6442-A2C0-578570B09936}" type="datetimeFigureOut">
              <a:rPr lang="en-US" smtClean="0"/>
              <a:t>4/7/20</a:t>
            </a:fld>
            <a:endParaRPr lang="en-US"/>
          </a:p>
        </p:txBody>
      </p:sp>
      <p:sp>
        <p:nvSpPr>
          <p:cNvPr id="6" name="Footer Placeholder 5">
            <a:extLst>
              <a:ext uri="{FF2B5EF4-FFF2-40B4-BE49-F238E27FC236}">
                <a16:creationId xmlns:a16="http://schemas.microsoft.com/office/drawing/2014/main" id="{C22035AB-2F30-F746-9784-2CE241EE7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65B59-774D-EC42-B39D-5B375C47D9DE}"/>
              </a:ext>
            </a:extLst>
          </p:cNvPr>
          <p:cNvSpPr>
            <a:spLocks noGrp="1"/>
          </p:cNvSpPr>
          <p:nvPr>
            <p:ph type="sldNum" sz="quarter" idx="12"/>
          </p:nvPr>
        </p:nvSpPr>
        <p:spPr/>
        <p:txBody>
          <a:bodyPr/>
          <a:lstStyle/>
          <a:p>
            <a:fld id="{0EDEF7FB-CCDB-0D41-A164-7F316B9B1972}" type="slidenum">
              <a:rPr lang="en-US" smtClean="0"/>
              <a:t>‹#›</a:t>
            </a:fld>
            <a:endParaRPr lang="en-US"/>
          </a:p>
        </p:txBody>
      </p:sp>
      <p:sp>
        <p:nvSpPr>
          <p:cNvPr id="8" name="Rectangle 7">
            <a:extLst>
              <a:ext uri="{FF2B5EF4-FFF2-40B4-BE49-F238E27FC236}">
                <a16:creationId xmlns:a16="http://schemas.microsoft.com/office/drawing/2014/main" id="{37575D23-7B22-6E41-8885-9ADD90F6673E}"/>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 name="Rectangle 8">
            <a:extLst>
              <a:ext uri="{FF2B5EF4-FFF2-40B4-BE49-F238E27FC236}">
                <a16:creationId xmlns:a16="http://schemas.microsoft.com/office/drawing/2014/main" id="{C038A554-7C13-8640-89F2-92EA3694DC26}"/>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03654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9E00-CDE5-C64F-8DB9-07F8D9F54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1BFB55-60D6-8D47-AF21-DED018434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908A9-F455-D041-8944-04701007DE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CCC9F9-9634-E749-8CCE-B76E78A097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85E5E-71B1-0542-ABC4-8D66D7B95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169622-ADF5-1F4D-8E46-40B41F20AFE5}"/>
              </a:ext>
            </a:extLst>
          </p:cNvPr>
          <p:cNvSpPr>
            <a:spLocks noGrp="1"/>
          </p:cNvSpPr>
          <p:nvPr>
            <p:ph type="dt" sz="half" idx="10"/>
          </p:nvPr>
        </p:nvSpPr>
        <p:spPr/>
        <p:txBody>
          <a:bodyPr/>
          <a:lstStyle/>
          <a:p>
            <a:fld id="{8AECDF24-0F62-6442-A2C0-578570B09936}" type="datetimeFigureOut">
              <a:rPr lang="en-US" smtClean="0"/>
              <a:t>4/7/20</a:t>
            </a:fld>
            <a:endParaRPr lang="en-US"/>
          </a:p>
        </p:txBody>
      </p:sp>
      <p:sp>
        <p:nvSpPr>
          <p:cNvPr id="8" name="Footer Placeholder 7">
            <a:extLst>
              <a:ext uri="{FF2B5EF4-FFF2-40B4-BE49-F238E27FC236}">
                <a16:creationId xmlns:a16="http://schemas.microsoft.com/office/drawing/2014/main" id="{5F4CC10C-C3F7-564B-94A2-77B6FDE396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27FF2F-6E59-514D-A006-2E1D1B83FDE9}"/>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6356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8A52B-512B-4E40-9B04-E5E68EFB6D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A349F-354F-C648-9D39-0479D9122358}"/>
              </a:ext>
            </a:extLst>
          </p:cNvPr>
          <p:cNvSpPr>
            <a:spLocks noGrp="1"/>
          </p:cNvSpPr>
          <p:nvPr>
            <p:ph type="dt" sz="half" idx="10"/>
          </p:nvPr>
        </p:nvSpPr>
        <p:spPr/>
        <p:txBody>
          <a:bodyPr/>
          <a:lstStyle/>
          <a:p>
            <a:fld id="{8AECDF24-0F62-6442-A2C0-578570B09936}" type="datetimeFigureOut">
              <a:rPr lang="en-US" smtClean="0"/>
              <a:t>4/7/20</a:t>
            </a:fld>
            <a:endParaRPr lang="en-US"/>
          </a:p>
        </p:txBody>
      </p:sp>
      <p:sp>
        <p:nvSpPr>
          <p:cNvPr id="4" name="Footer Placeholder 3">
            <a:extLst>
              <a:ext uri="{FF2B5EF4-FFF2-40B4-BE49-F238E27FC236}">
                <a16:creationId xmlns:a16="http://schemas.microsoft.com/office/drawing/2014/main" id="{3BB13C42-4D66-2F42-922C-E07837D24A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EEC949-7E81-E143-91EA-41EC94071532}"/>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64398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9A4D6E-CA2B-3E41-92A3-DEFF0817A82C}"/>
              </a:ext>
            </a:extLst>
          </p:cNvPr>
          <p:cNvSpPr>
            <a:spLocks noGrp="1"/>
          </p:cNvSpPr>
          <p:nvPr>
            <p:ph type="dt" sz="half" idx="10"/>
          </p:nvPr>
        </p:nvSpPr>
        <p:spPr/>
        <p:txBody>
          <a:bodyPr/>
          <a:lstStyle/>
          <a:p>
            <a:fld id="{8AECDF24-0F62-6442-A2C0-578570B09936}" type="datetimeFigureOut">
              <a:rPr lang="en-US" smtClean="0"/>
              <a:t>4/7/20</a:t>
            </a:fld>
            <a:endParaRPr lang="en-US"/>
          </a:p>
        </p:txBody>
      </p:sp>
      <p:sp>
        <p:nvSpPr>
          <p:cNvPr id="3" name="Footer Placeholder 2">
            <a:extLst>
              <a:ext uri="{FF2B5EF4-FFF2-40B4-BE49-F238E27FC236}">
                <a16:creationId xmlns:a16="http://schemas.microsoft.com/office/drawing/2014/main" id="{5158B0AA-9820-C94C-8667-3820DEC964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E767D9-4CA0-D344-9C8A-7222F209F6ED}"/>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0861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F522-CF92-854B-B147-C009E56F5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B8BE71-7479-1A49-B627-7B418F2FC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F0D118-EC60-0940-A249-38F472607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61CBC-F4EB-B748-8F06-275BA9B4897D}"/>
              </a:ext>
            </a:extLst>
          </p:cNvPr>
          <p:cNvSpPr>
            <a:spLocks noGrp="1"/>
          </p:cNvSpPr>
          <p:nvPr>
            <p:ph type="dt" sz="half" idx="10"/>
          </p:nvPr>
        </p:nvSpPr>
        <p:spPr/>
        <p:txBody>
          <a:bodyPr/>
          <a:lstStyle/>
          <a:p>
            <a:fld id="{8AECDF24-0F62-6442-A2C0-578570B09936}" type="datetimeFigureOut">
              <a:rPr lang="en-US" smtClean="0"/>
              <a:t>4/7/20</a:t>
            </a:fld>
            <a:endParaRPr lang="en-US"/>
          </a:p>
        </p:txBody>
      </p:sp>
      <p:sp>
        <p:nvSpPr>
          <p:cNvPr id="6" name="Footer Placeholder 5">
            <a:extLst>
              <a:ext uri="{FF2B5EF4-FFF2-40B4-BE49-F238E27FC236}">
                <a16:creationId xmlns:a16="http://schemas.microsoft.com/office/drawing/2014/main" id="{E10D1C47-D330-E74B-AD2F-B44B926C3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6EDE7B-7322-EF46-80D7-20503B0B373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73028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45EA-8B5C-8745-9CA7-F7C0126C4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3C15A-35F5-CD4D-BFEE-847C35E731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2A735D-A534-BF4B-B730-F0CE640B9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A69AE-A4D6-A742-B0D9-A1A7D998E08A}"/>
              </a:ext>
            </a:extLst>
          </p:cNvPr>
          <p:cNvSpPr>
            <a:spLocks noGrp="1"/>
          </p:cNvSpPr>
          <p:nvPr>
            <p:ph type="dt" sz="half" idx="10"/>
          </p:nvPr>
        </p:nvSpPr>
        <p:spPr/>
        <p:txBody>
          <a:bodyPr/>
          <a:lstStyle/>
          <a:p>
            <a:fld id="{8AECDF24-0F62-6442-A2C0-578570B09936}" type="datetimeFigureOut">
              <a:rPr lang="en-US" smtClean="0"/>
              <a:t>4/7/20</a:t>
            </a:fld>
            <a:endParaRPr lang="en-US"/>
          </a:p>
        </p:txBody>
      </p:sp>
      <p:sp>
        <p:nvSpPr>
          <p:cNvPr id="6" name="Footer Placeholder 5">
            <a:extLst>
              <a:ext uri="{FF2B5EF4-FFF2-40B4-BE49-F238E27FC236}">
                <a16:creationId xmlns:a16="http://schemas.microsoft.com/office/drawing/2014/main" id="{38803AA5-334A-0E44-9963-D71A3C0D69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757F4-E6EC-9545-B328-175E0C555890}"/>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40796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A0F4B4-2740-0846-AE78-BECA4C837B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F7E302-C92B-A347-B69A-E974426DA1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542E3-D5CE-FD41-B313-998F837C04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CDF24-0F62-6442-A2C0-578570B09936}" type="datetimeFigureOut">
              <a:rPr lang="en-US" smtClean="0"/>
              <a:t>4/7/20</a:t>
            </a:fld>
            <a:endParaRPr lang="en-US"/>
          </a:p>
        </p:txBody>
      </p:sp>
      <p:sp>
        <p:nvSpPr>
          <p:cNvPr id="5" name="Footer Placeholder 4">
            <a:extLst>
              <a:ext uri="{FF2B5EF4-FFF2-40B4-BE49-F238E27FC236}">
                <a16:creationId xmlns:a16="http://schemas.microsoft.com/office/drawing/2014/main" id="{F1486742-82D4-6A44-B369-3A6805C8F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05F94A-F365-F14E-ACC6-8B8FA3D800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EF7FB-CCDB-0D41-A164-7F316B9B1972}" type="slidenum">
              <a:rPr lang="en-US" smtClean="0"/>
              <a:t>‹#›</a:t>
            </a:fld>
            <a:endParaRPr lang="en-US"/>
          </a:p>
        </p:txBody>
      </p:sp>
    </p:spTree>
    <p:extLst>
      <p:ext uri="{BB962C8B-B14F-4D97-AF65-F5344CB8AC3E}">
        <p14:creationId xmlns:p14="http://schemas.microsoft.com/office/powerpoint/2010/main" val="1295624973"/>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ntal_disorder" TargetMode="External"/><Relationship Id="rId2" Type="http://schemas.openxmlformats.org/officeDocument/2006/relationships/hyperlink" Target="https://en.wikipedia.org/wiki/Psychiatry"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Country Level Indicators of Suicide Risk: </a:t>
            </a:r>
            <a:br>
              <a:rPr lang="en-US" sz="3600" dirty="0"/>
            </a:br>
            <a:r>
              <a:rPr lang="en-US" sz="3600" dirty="0"/>
              <a:t>Data Analysis and Decision Making Support for Policy Makers </a:t>
            </a:r>
          </a:p>
        </p:txBody>
      </p:sp>
      <p:sp>
        <p:nvSpPr>
          <p:cNvPr id="3" name="Content Placeholder 2">
            <a:extLst>
              <a:ext uri="{FF2B5EF4-FFF2-40B4-BE49-F238E27FC236}">
                <a16:creationId xmlns:a16="http://schemas.microsoft.com/office/drawing/2014/main" id="{5207898B-0BE3-394E-B7F8-21D43FE47E32}"/>
              </a:ext>
            </a:extLst>
          </p:cNvPr>
          <p:cNvSpPr>
            <a:spLocks noGrp="1"/>
          </p:cNvSpPr>
          <p:nvPr>
            <p:ph type="subTitle" idx="1"/>
          </p:nvPr>
        </p:nvSpPr>
        <p:spPr>
          <a:xfrm>
            <a:off x="416859" y="4328179"/>
            <a:ext cx="9144000" cy="1655762"/>
          </a:xfrm>
        </p:spPr>
        <p:txBody>
          <a:bodyPr>
            <a:normAutofit/>
          </a:bodyPr>
          <a:lstStyle/>
          <a:p>
            <a:pPr algn="l"/>
            <a:r>
              <a:rPr lang="en-US" sz="2600" i="1" dirty="0"/>
              <a:t>Team 25: </a:t>
            </a:r>
            <a:r>
              <a:rPr lang="en-US" sz="2600" i="1" dirty="0" err="1"/>
              <a:t>ISyE</a:t>
            </a:r>
            <a:r>
              <a:rPr lang="en-US" sz="2600" i="1" dirty="0"/>
              <a:t> 6414 Spring 2020</a:t>
            </a:r>
            <a:endParaRPr lang="en-US" sz="2600" dirty="0"/>
          </a:p>
        </p:txBody>
      </p:sp>
    </p:spTree>
    <p:extLst>
      <p:ext uri="{BB962C8B-B14F-4D97-AF65-F5344CB8AC3E}">
        <p14:creationId xmlns:p14="http://schemas.microsoft.com/office/powerpoint/2010/main" val="3241272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O Ranks Healthcare Around the World - BORGEN">
            <a:extLst>
              <a:ext uri="{FF2B5EF4-FFF2-40B4-BE49-F238E27FC236}">
                <a16:creationId xmlns:a16="http://schemas.microsoft.com/office/drawing/2014/main" id="{CB56F8EE-5934-4BE1-9950-FBA655323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8436" y="5550350"/>
            <a:ext cx="2769862" cy="13258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46D7FF-1F52-4ACD-BCEB-9816F9F94274}"/>
              </a:ext>
            </a:extLst>
          </p:cNvPr>
          <p:cNvSpPr>
            <a:spLocks noGrp="1"/>
          </p:cNvSpPr>
          <p:nvPr>
            <p:ph type="title"/>
          </p:nvPr>
        </p:nvSpPr>
        <p:spPr/>
        <p:txBody>
          <a:bodyPr/>
          <a:lstStyle/>
          <a:p>
            <a:r>
              <a:rPr lang="en-US" dirty="0"/>
              <a:t>Remaining Inputs: Health Expenditure</a:t>
            </a:r>
          </a:p>
        </p:txBody>
      </p:sp>
      <p:sp>
        <p:nvSpPr>
          <p:cNvPr id="3" name="Content Placeholder 2">
            <a:extLst>
              <a:ext uri="{FF2B5EF4-FFF2-40B4-BE49-F238E27FC236}">
                <a16:creationId xmlns:a16="http://schemas.microsoft.com/office/drawing/2014/main" id="{AA9E6257-DED2-4591-958B-CB13AFD34262}"/>
              </a:ext>
            </a:extLst>
          </p:cNvPr>
          <p:cNvSpPr>
            <a:spLocks noGrp="1"/>
          </p:cNvSpPr>
          <p:nvPr>
            <p:ph idx="1"/>
          </p:nvPr>
        </p:nvSpPr>
        <p:spPr/>
        <p:txBody>
          <a:bodyPr>
            <a:normAutofit fontScale="92500" lnSpcReduction="10000"/>
          </a:bodyPr>
          <a:lstStyle/>
          <a:p>
            <a:r>
              <a:rPr lang="en-US" dirty="0"/>
              <a:t>Current Health Expenditure as % of GDP</a:t>
            </a:r>
          </a:p>
          <a:p>
            <a:r>
              <a:rPr lang="en-US" dirty="0"/>
              <a:t>Data retrieved from the WHO gathered from Civil Registration records [1]</a:t>
            </a:r>
          </a:p>
          <a:p>
            <a:r>
              <a:rPr lang="en-US" dirty="0"/>
              <a:t>CHE is based on expenditures “including healthcare goods and services consumed during each year. This indicator does not include capital health expenditures such as buildings, machinery, IT and stocks of vaccines for emergency or outbreaks.” [2]. </a:t>
            </a:r>
          </a:p>
          <a:p>
            <a:r>
              <a:rPr lang="en-US" dirty="0"/>
              <a:t>In 2015 CHE was 10% globally [3], and is typically higher for devolved countries</a:t>
            </a:r>
          </a:p>
          <a:p>
            <a:r>
              <a:rPr lang="en-US" dirty="0"/>
              <a:t>Studies in the past have seen a negative correlation between CHE and suicide rates [4]</a:t>
            </a:r>
          </a:p>
        </p:txBody>
      </p:sp>
    </p:spTree>
    <p:extLst>
      <p:ext uri="{BB962C8B-B14F-4D97-AF65-F5344CB8AC3E}">
        <p14:creationId xmlns:p14="http://schemas.microsoft.com/office/powerpoint/2010/main" val="404606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7610-A6B3-47B5-A0CE-732CABDE8453}"/>
              </a:ext>
            </a:extLst>
          </p:cNvPr>
          <p:cNvSpPr>
            <a:spLocks noGrp="1"/>
          </p:cNvSpPr>
          <p:nvPr>
            <p:ph type="title"/>
          </p:nvPr>
        </p:nvSpPr>
        <p:spPr/>
        <p:txBody>
          <a:bodyPr/>
          <a:lstStyle/>
          <a:p>
            <a:r>
              <a:rPr lang="en-US" dirty="0"/>
              <a:t>Remaining Inputs: Psychiatrists</a:t>
            </a:r>
          </a:p>
        </p:txBody>
      </p:sp>
      <p:sp>
        <p:nvSpPr>
          <p:cNvPr id="3" name="Content Placeholder 2">
            <a:extLst>
              <a:ext uri="{FF2B5EF4-FFF2-40B4-BE49-F238E27FC236}">
                <a16:creationId xmlns:a16="http://schemas.microsoft.com/office/drawing/2014/main" id="{10C2490A-36F5-460F-9E2D-1075A24D58B1}"/>
              </a:ext>
            </a:extLst>
          </p:cNvPr>
          <p:cNvSpPr>
            <a:spLocks noGrp="1"/>
          </p:cNvSpPr>
          <p:nvPr>
            <p:ph idx="1"/>
          </p:nvPr>
        </p:nvSpPr>
        <p:spPr>
          <a:xfrm>
            <a:off x="838200" y="1825625"/>
            <a:ext cx="8050823" cy="4351338"/>
          </a:xfrm>
        </p:spPr>
        <p:txBody>
          <a:bodyPr>
            <a:normAutofit/>
          </a:bodyPr>
          <a:lstStyle/>
          <a:p>
            <a:r>
              <a:rPr lang="en-US" dirty="0"/>
              <a:t>Psychiatrists Working in Mental Health Sector (per 1000000 population)</a:t>
            </a:r>
          </a:p>
          <a:p>
            <a:r>
              <a:rPr lang="en-US" dirty="0"/>
              <a:t>A Psychiatrist is a practitioner of </a:t>
            </a:r>
            <a:r>
              <a:rPr lang="en-US" u="sng" dirty="0">
                <a:hlinkClick r:id="rId2" tooltip="Psychiatry"/>
              </a:rPr>
              <a:t>psychiatry</a:t>
            </a:r>
            <a:r>
              <a:rPr lang="en-US" dirty="0"/>
              <a:t>, the branch of medicine devoted to the diagnosis, prevention, study, and treatment of </a:t>
            </a:r>
            <a:r>
              <a:rPr lang="en-US" u="sng" dirty="0">
                <a:hlinkClick r:id="rId3" tooltip="Mental disorder"/>
              </a:rPr>
              <a:t>mental disorders</a:t>
            </a:r>
            <a:r>
              <a:rPr lang="en-US" dirty="0"/>
              <a:t> [1]. </a:t>
            </a:r>
          </a:p>
          <a:p>
            <a:r>
              <a:rPr lang="en-US" dirty="0"/>
              <a:t>Low-income countries have 0.1 psychiatrists and the rate of psychiatrists in high income countries is 120 times greater [1]</a:t>
            </a:r>
          </a:p>
        </p:txBody>
      </p:sp>
      <p:pic>
        <p:nvPicPr>
          <p:cNvPr id="4" name="Picture 3" descr="A screenshot of a cell phone&#10;&#10;Description automatically generated">
            <a:extLst>
              <a:ext uri="{FF2B5EF4-FFF2-40B4-BE49-F238E27FC236}">
                <a16:creationId xmlns:a16="http://schemas.microsoft.com/office/drawing/2014/main" id="{665BDC86-894D-4805-8A6B-961CBDC53542}"/>
              </a:ext>
            </a:extLst>
          </p:cNvPr>
          <p:cNvPicPr/>
          <p:nvPr/>
        </p:nvPicPr>
        <p:blipFill>
          <a:blip r:embed="rId4"/>
          <a:stretch>
            <a:fillRect/>
          </a:stretch>
        </p:blipFill>
        <p:spPr>
          <a:xfrm>
            <a:off x="8968740" y="3694430"/>
            <a:ext cx="3223260" cy="316357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E17AC1C8-64DE-40E9-AEDA-BD09D71D18A9}"/>
              </a:ext>
            </a:extLst>
          </p:cNvPr>
          <p:cNvPicPr/>
          <p:nvPr/>
        </p:nvPicPr>
        <p:blipFill rotWithShape="1">
          <a:blip r:embed="rId5"/>
          <a:srcRect r="44319" b="27183"/>
          <a:stretch/>
        </p:blipFill>
        <p:spPr>
          <a:xfrm>
            <a:off x="10256505" y="1373216"/>
            <a:ext cx="1358064" cy="2321214"/>
          </a:xfrm>
          <a:prstGeom prst="rect">
            <a:avLst/>
          </a:prstGeom>
        </p:spPr>
      </p:pic>
    </p:spTree>
    <p:extLst>
      <p:ext uri="{BB962C8B-B14F-4D97-AF65-F5344CB8AC3E}">
        <p14:creationId xmlns:p14="http://schemas.microsoft.com/office/powerpoint/2010/main" val="3134789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DD38-4D9D-443C-BF58-6B4598FDA215}"/>
              </a:ext>
            </a:extLst>
          </p:cNvPr>
          <p:cNvSpPr>
            <a:spLocks noGrp="1"/>
          </p:cNvSpPr>
          <p:nvPr>
            <p:ph type="title"/>
          </p:nvPr>
        </p:nvSpPr>
        <p:spPr/>
        <p:txBody>
          <a:bodyPr/>
          <a:lstStyle/>
          <a:p>
            <a:r>
              <a:rPr lang="en-US" dirty="0"/>
              <a:t>Remaining Input: Alcohol Consumption</a:t>
            </a:r>
          </a:p>
        </p:txBody>
      </p:sp>
      <p:sp>
        <p:nvSpPr>
          <p:cNvPr id="3" name="Content Placeholder 2">
            <a:extLst>
              <a:ext uri="{FF2B5EF4-FFF2-40B4-BE49-F238E27FC236}">
                <a16:creationId xmlns:a16="http://schemas.microsoft.com/office/drawing/2014/main" id="{AF813B53-FB4E-4AEF-8405-EAC60F9441FA}"/>
              </a:ext>
            </a:extLst>
          </p:cNvPr>
          <p:cNvSpPr>
            <a:spLocks noGrp="1"/>
          </p:cNvSpPr>
          <p:nvPr>
            <p:ph idx="1"/>
          </p:nvPr>
        </p:nvSpPr>
        <p:spPr/>
        <p:txBody>
          <a:bodyPr>
            <a:normAutofit fontScale="92500" lnSpcReduction="10000"/>
          </a:bodyPr>
          <a:lstStyle/>
          <a:p>
            <a:r>
              <a:rPr lang="en-US" dirty="0"/>
              <a:t>Liters of Pure Alcohol Consumed per Capita per Year</a:t>
            </a:r>
          </a:p>
          <a:p>
            <a:r>
              <a:rPr lang="en-US" dirty="0"/>
              <a:t>Data gathered from World Health Organization’s (WHO) Substance Abuse Country Profiles</a:t>
            </a:r>
          </a:p>
          <a:p>
            <a:r>
              <a:rPr lang="en-US" dirty="0"/>
              <a:t>Harmful use of alcohol is among the major risk factors for suicide</a:t>
            </a:r>
          </a:p>
          <a:p>
            <a:r>
              <a:rPr lang="en-US" dirty="0"/>
              <a:t>Risk of suicidal ideation, suicidal attempts and completed suicide are each increased by 2–3 times among those with Alcohol Use Disorders (AUD) </a:t>
            </a:r>
          </a:p>
          <a:p>
            <a:r>
              <a:rPr lang="en-US" dirty="0"/>
              <a:t>A study published in </a:t>
            </a:r>
            <a:r>
              <a:rPr lang="en-US" b="1" dirty="0"/>
              <a:t>The Lancet</a:t>
            </a:r>
            <a:r>
              <a:rPr lang="en-US" dirty="0"/>
              <a:t> found that global alcohol consumption saw an increase of about 70% from 1990 to 2017, going from about 21 billion liters of pure alcohol to 35.7 billion liters of pure alcohol</a:t>
            </a:r>
          </a:p>
        </p:txBody>
      </p:sp>
    </p:spTree>
    <p:extLst>
      <p:ext uri="{BB962C8B-B14F-4D97-AF65-F5344CB8AC3E}">
        <p14:creationId xmlns:p14="http://schemas.microsoft.com/office/powerpoint/2010/main" val="3850477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86DE-63B1-413F-BFDD-A742A84AECE9}"/>
              </a:ext>
            </a:extLst>
          </p:cNvPr>
          <p:cNvSpPr>
            <a:spLocks noGrp="1"/>
          </p:cNvSpPr>
          <p:nvPr>
            <p:ph type="title"/>
          </p:nvPr>
        </p:nvSpPr>
        <p:spPr>
          <a:xfrm>
            <a:off x="838200" y="365125"/>
            <a:ext cx="10515600" cy="1325563"/>
          </a:xfrm>
        </p:spPr>
        <p:txBody>
          <a:bodyPr/>
          <a:lstStyle/>
          <a:p>
            <a:r>
              <a:rPr lang="en-US" dirty="0"/>
              <a:t>Alcohol Consumption: continued</a:t>
            </a:r>
          </a:p>
        </p:txBody>
      </p:sp>
      <p:pic>
        <p:nvPicPr>
          <p:cNvPr id="5" name="Content Placeholder 4" descr="A close up of a map&#10;&#10;Description automatically generated">
            <a:extLst>
              <a:ext uri="{FF2B5EF4-FFF2-40B4-BE49-F238E27FC236}">
                <a16:creationId xmlns:a16="http://schemas.microsoft.com/office/drawing/2014/main" id="{9E69C644-BC05-4CB9-B6C2-BA9CD47A2C3F}"/>
              </a:ext>
            </a:extLst>
          </p:cNvPr>
          <p:cNvPicPr>
            <a:picLocks noGrp="1" noChangeAspect="1"/>
          </p:cNvPicPr>
          <p:nvPr>
            <p:ph idx="1"/>
          </p:nvPr>
        </p:nvPicPr>
        <p:blipFill>
          <a:blip r:embed="rId2"/>
          <a:stretch>
            <a:fillRect/>
          </a:stretch>
        </p:blipFill>
        <p:spPr>
          <a:xfrm>
            <a:off x="1293081" y="1406769"/>
            <a:ext cx="9605837" cy="5451231"/>
          </a:xfrm>
        </p:spPr>
      </p:pic>
    </p:spTree>
    <p:extLst>
      <p:ext uri="{BB962C8B-B14F-4D97-AF65-F5344CB8AC3E}">
        <p14:creationId xmlns:p14="http://schemas.microsoft.com/office/powerpoint/2010/main" val="2893686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Regression Model</a:t>
            </a:r>
          </a:p>
        </p:txBody>
      </p:sp>
    </p:spTree>
    <p:extLst>
      <p:ext uri="{BB962C8B-B14F-4D97-AF65-F5344CB8AC3E}">
        <p14:creationId xmlns:p14="http://schemas.microsoft.com/office/powerpoint/2010/main" val="2366447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1C4E-63CB-4FE7-B972-B803D7679B03}"/>
              </a:ext>
            </a:extLst>
          </p:cNvPr>
          <p:cNvSpPr>
            <a:spLocks noGrp="1"/>
          </p:cNvSpPr>
          <p:nvPr>
            <p:ph type="title"/>
          </p:nvPr>
        </p:nvSpPr>
        <p:spPr/>
        <p:txBody>
          <a:bodyPr/>
          <a:lstStyle/>
          <a:p>
            <a:r>
              <a:rPr lang="en-US" dirty="0"/>
              <a:t>Model Creation</a:t>
            </a:r>
          </a:p>
        </p:txBody>
      </p:sp>
      <p:sp>
        <p:nvSpPr>
          <p:cNvPr id="3" name="Content Placeholder 2">
            <a:extLst>
              <a:ext uri="{FF2B5EF4-FFF2-40B4-BE49-F238E27FC236}">
                <a16:creationId xmlns:a16="http://schemas.microsoft.com/office/drawing/2014/main" id="{0E62FB0E-6CF7-48F8-8A90-0CDCAE26F087}"/>
              </a:ext>
            </a:extLst>
          </p:cNvPr>
          <p:cNvSpPr>
            <a:spLocks noGrp="1"/>
          </p:cNvSpPr>
          <p:nvPr>
            <p:ph idx="1"/>
          </p:nvPr>
        </p:nvSpPr>
        <p:spPr/>
        <p:txBody>
          <a:bodyPr/>
          <a:lstStyle/>
          <a:p>
            <a:pPr fontAlgn="base"/>
            <a:r>
              <a:rPr lang="en-US" dirty="0" err="1"/>
              <a:t>qqOsman</a:t>
            </a:r>
            <a:endParaRPr lang="en-US" dirty="0"/>
          </a:p>
          <a:p>
            <a:endParaRPr lang="en-US" dirty="0"/>
          </a:p>
        </p:txBody>
      </p:sp>
    </p:spTree>
    <p:extLst>
      <p:ext uri="{BB962C8B-B14F-4D97-AF65-F5344CB8AC3E}">
        <p14:creationId xmlns:p14="http://schemas.microsoft.com/office/powerpoint/2010/main" val="1998129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EA03-72AA-4A62-9C5E-93A1D60018B1}"/>
              </a:ext>
            </a:extLst>
          </p:cNvPr>
          <p:cNvSpPr>
            <a:spLocks noGrp="1"/>
          </p:cNvSpPr>
          <p:nvPr>
            <p:ph type="title"/>
          </p:nvPr>
        </p:nvSpPr>
        <p:spPr/>
        <p:txBody>
          <a:bodyPr/>
          <a:lstStyle/>
          <a:p>
            <a:r>
              <a:rPr lang="en-US" dirty="0"/>
              <a:t>Model Refinement</a:t>
            </a:r>
          </a:p>
        </p:txBody>
      </p:sp>
      <p:sp>
        <p:nvSpPr>
          <p:cNvPr id="3" name="Content Placeholder 2">
            <a:extLst>
              <a:ext uri="{FF2B5EF4-FFF2-40B4-BE49-F238E27FC236}">
                <a16:creationId xmlns:a16="http://schemas.microsoft.com/office/drawing/2014/main" id="{0872993A-5D50-4F30-BA62-56A008497EB7}"/>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3407115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966A-6DCE-45CB-B2B4-A4CB78B27016}"/>
              </a:ext>
            </a:extLst>
          </p:cNvPr>
          <p:cNvSpPr>
            <a:spLocks noGrp="1"/>
          </p:cNvSpPr>
          <p:nvPr>
            <p:ph type="title"/>
          </p:nvPr>
        </p:nvSpPr>
        <p:spPr/>
        <p:txBody>
          <a:bodyPr/>
          <a:lstStyle/>
          <a:p>
            <a:r>
              <a:rPr lang="en-US" dirty="0"/>
              <a:t>Model Limitations</a:t>
            </a:r>
          </a:p>
        </p:txBody>
      </p:sp>
      <p:sp>
        <p:nvSpPr>
          <p:cNvPr id="3" name="Content Placeholder 2">
            <a:extLst>
              <a:ext uri="{FF2B5EF4-FFF2-40B4-BE49-F238E27FC236}">
                <a16:creationId xmlns:a16="http://schemas.microsoft.com/office/drawing/2014/main" id="{57574260-73D6-4C2F-B05F-DA8EA9C8CA88}"/>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1698259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4A80-B4DD-4EFB-80F6-CE4AED5F00B1}"/>
              </a:ext>
            </a:extLst>
          </p:cNvPr>
          <p:cNvSpPr>
            <a:spLocks noGrp="1"/>
          </p:cNvSpPr>
          <p:nvPr>
            <p:ph type="title"/>
          </p:nvPr>
        </p:nvSpPr>
        <p:spPr/>
        <p:txBody>
          <a:bodyPr/>
          <a:lstStyle/>
          <a:p>
            <a:r>
              <a:rPr lang="en-US" dirty="0"/>
              <a:t>Model Outcomes</a:t>
            </a:r>
          </a:p>
        </p:txBody>
      </p:sp>
      <p:sp>
        <p:nvSpPr>
          <p:cNvPr id="3" name="Content Placeholder 2">
            <a:extLst>
              <a:ext uri="{FF2B5EF4-FFF2-40B4-BE49-F238E27FC236}">
                <a16:creationId xmlns:a16="http://schemas.microsoft.com/office/drawing/2014/main" id="{43DD36A2-8495-431F-83BA-B5F0C4C38CFB}"/>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202907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Research &amp; Data Analysis </a:t>
            </a:r>
          </a:p>
        </p:txBody>
      </p:sp>
    </p:spTree>
    <p:extLst>
      <p:ext uri="{BB962C8B-B14F-4D97-AF65-F5344CB8AC3E}">
        <p14:creationId xmlns:p14="http://schemas.microsoft.com/office/powerpoint/2010/main" val="244205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Team Members: Team 25</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a:xfrm>
            <a:off x="838200" y="1825625"/>
            <a:ext cx="10515600" cy="742763"/>
          </a:xfrm>
        </p:spPr>
        <p:txBody>
          <a:bodyPr>
            <a:normAutofit fontScale="77500" lnSpcReduction="20000"/>
          </a:bodyPr>
          <a:lstStyle/>
          <a:p>
            <a:r>
              <a:rPr lang="en-US" dirty="0"/>
              <a:t>Background Information on Team (add a picture)</a:t>
            </a:r>
          </a:p>
          <a:p>
            <a:r>
              <a:rPr lang="en-US" dirty="0"/>
              <a:t>Little bit of get to know you</a:t>
            </a:r>
          </a:p>
        </p:txBody>
      </p:sp>
      <p:pic>
        <p:nvPicPr>
          <p:cNvPr id="4" name="Picture 3">
            <a:extLst>
              <a:ext uri="{FF2B5EF4-FFF2-40B4-BE49-F238E27FC236}">
                <a16:creationId xmlns:a16="http://schemas.microsoft.com/office/drawing/2014/main" id="{B8D29407-0201-5843-B028-E958C63BE0FE}"/>
              </a:ext>
            </a:extLst>
          </p:cNvPr>
          <p:cNvPicPr>
            <a:picLocks noChangeAspect="1"/>
          </p:cNvPicPr>
          <p:nvPr/>
        </p:nvPicPr>
        <p:blipFill>
          <a:blip r:embed="rId2"/>
          <a:stretch>
            <a:fillRect/>
          </a:stretch>
        </p:blipFill>
        <p:spPr>
          <a:xfrm>
            <a:off x="9362514" y="3196789"/>
            <a:ext cx="1409700" cy="1587500"/>
          </a:xfrm>
          <a:prstGeom prst="rect">
            <a:avLst/>
          </a:prstGeom>
        </p:spPr>
      </p:pic>
      <p:sp>
        <p:nvSpPr>
          <p:cNvPr id="5" name="TextBox 4">
            <a:extLst>
              <a:ext uri="{FF2B5EF4-FFF2-40B4-BE49-F238E27FC236}">
                <a16:creationId xmlns:a16="http://schemas.microsoft.com/office/drawing/2014/main" id="{705F767F-FCE5-FE47-A6ED-14184D4492F3}"/>
              </a:ext>
            </a:extLst>
          </p:cNvPr>
          <p:cNvSpPr txBox="1"/>
          <p:nvPr/>
        </p:nvSpPr>
        <p:spPr>
          <a:xfrm>
            <a:off x="9008408" y="4982383"/>
            <a:ext cx="2345392" cy="1200329"/>
          </a:xfrm>
          <a:prstGeom prst="rect">
            <a:avLst/>
          </a:prstGeom>
          <a:noFill/>
        </p:spPr>
        <p:txBody>
          <a:bodyPr wrap="square" rtlCol="0">
            <a:spAutoFit/>
          </a:bodyPr>
          <a:lstStyle/>
          <a:p>
            <a:r>
              <a:rPr lang="en-US" sz="1200" b="1" dirty="0"/>
              <a:t>Peter Williams </a:t>
            </a:r>
          </a:p>
          <a:p>
            <a:r>
              <a:rPr lang="en-US" sz="1200" dirty="0"/>
              <a:t>MS in Statistics </a:t>
            </a:r>
          </a:p>
          <a:p>
            <a:r>
              <a:rPr lang="en-US" sz="1200" dirty="0"/>
              <a:t>(Part-time - School of Math)</a:t>
            </a:r>
            <a:br>
              <a:rPr lang="en-US" sz="1200" dirty="0"/>
            </a:br>
            <a:endParaRPr lang="en-US" sz="1200" dirty="0"/>
          </a:p>
          <a:p>
            <a:r>
              <a:rPr lang="en-US" sz="1200" dirty="0"/>
              <a:t>From Atlanta, GA</a:t>
            </a:r>
          </a:p>
          <a:p>
            <a:r>
              <a:rPr lang="en-US" sz="1200" dirty="0"/>
              <a:t>Hobbies: Running &amp; Board Games</a:t>
            </a:r>
          </a:p>
        </p:txBody>
      </p:sp>
      <p:sp>
        <p:nvSpPr>
          <p:cNvPr id="9" name="Rectangle 8">
            <a:extLst>
              <a:ext uri="{FF2B5EF4-FFF2-40B4-BE49-F238E27FC236}">
                <a16:creationId xmlns:a16="http://schemas.microsoft.com/office/drawing/2014/main" id="{6BCBCA3A-3A6D-DB4E-A740-258DCDF0629B}"/>
              </a:ext>
            </a:extLst>
          </p:cNvPr>
          <p:cNvSpPr/>
          <p:nvPr/>
        </p:nvSpPr>
        <p:spPr>
          <a:xfrm>
            <a:off x="8780929"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665AF92-76FE-4AE4-9326-51E5D21937C7}"/>
              </a:ext>
            </a:extLst>
          </p:cNvPr>
          <p:cNvPicPr>
            <a:picLocks noChangeAspect="1"/>
          </p:cNvPicPr>
          <p:nvPr/>
        </p:nvPicPr>
        <p:blipFill>
          <a:blip r:embed="rId3"/>
          <a:srcRect/>
          <a:stretch/>
        </p:blipFill>
        <p:spPr>
          <a:xfrm>
            <a:off x="6802145" y="3196789"/>
            <a:ext cx="1153909" cy="1587500"/>
          </a:xfrm>
          <a:prstGeom prst="rect">
            <a:avLst/>
          </a:prstGeom>
        </p:spPr>
      </p:pic>
      <p:sp>
        <p:nvSpPr>
          <p:cNvPr id="8" name="TextBox 7">
            <a:extLst>
              <a:ext uri="{FF2B5EF4-FFF2-40B4-BE49-F238E27FC236}">
                <a16:creationId xmlns:a16="http://schemas.microsoft.com/office/drawing/2014/main" id="{C19FF405-2491-4C12-B03F-8FE1D47C52B6}"/>
              </a:ext>
            </a:extLst>
          </p:cNvPr>
          <p:cNvSpPr txBox="1"/>
          <p:nvPr/>
        </p:nvSpPr>
        <p:spPr>
          <a:xfrm>
            <a:off x="6320144" y="4982383"/>
            <a:ext cx="2345392" cy="1200329"/>
          </a:xfrm>
          <a:prstGeom prst="rect">
            <a:avLst/>
          </a:prstGeom>
          <a:noFill/>
        </p:spPr>
        <p:txBody>
          <a:bodyPr wrap="square" rtlCol="0">
            <a:spAutoFit/>
          </a:bodyPr>
          <a:lstStyle/>
          <a:p>
            <a:r>
              <a:rPr lang="en-US" sz="1200" b="1" dirty="0"/>
              <a:t>Michael Szostak</a:t>
            </a:r>
          </a:p>
          <a:p>
            <a:r>
              <a:rPr lang="en-US" sz="1200" dirty="0"/>
              <a:t>MS in Aerospace </a:t>
            </a:r>
          </a:p>
          <a:p>
            <a:r>
              <a:rPr lang="en-US" sz="1200" dirty="0"/>
              <a:t>Aerospace Systems Design Lab</a:t>
            </a:r>
            <a:br>
              <a:rPr lang="en-US" sz="1200" dirty="0"/>
            </a:br>
            <a:endParaRPr lang="en-US" sz="1200" dirty="0"/>
          </a:p>
          <a:p>
            <a:r>
              <a:rPr lang="en-US" sz="1200" dirty="0"/>
              <a:t>From Austin, TX</a:t>
            </a:r>
          </a:p>
          <a:p>
            <a:r>
              <a:rPr lang="en-US" sz="1200" dirty="0"/>
              <a:t>Hobbies: Running &amp; Mtn Biking</a:t>
            </a:r>
          </a:p>
        </p:txBody>
      </p:sp>
      <p:sp>
        <p:nvSpPr>
          <p:cNvPr id="10" name="Rectangle 9">
            <a:extLst>
              <a:ext uri="{FF2B5EF4-FFF2-40B4-BE49-F238E27FC236}">
                <a16:creationId xmlns:a16="http://schemas.microsoft.com/office/drawing/2014/main" id="{698B3D34-688A-4C11-9566-40CFADF0765C}"/>
              </a:ext>
            </a:extLst>
          </p:cNvPr>
          <p:cNvSpPr/>
          <p:nvPr/>
        </p:nvSpPr>
        <p:spPr>
          <a:xfrm>
            <a:off x="6092665"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Brain">
            <a:extLst>
              <a:ext uri="{FF2B5EF4-FFF2-40B4-BE49-F238E27FC236}">
                <a16:creationId xmlns:a16="http://schemas.microsoft.com/office/drawing/2014/main" id="{7ECA00DA-D15C-43EF-AD38-FD199B51ADE4}"/>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936668" y="3295882"/>
            <a:ext cx="1409700" cy="1409700"/>
          </a:xfrm>
          <a:prstGeom prst="rect">
            <a:avLst/>
          </a:prstGeom>
        </p:spPr>
      </p:pic>
      <p:sp>
        <p:nvSpPr>
          <p:cNvPr id="12" name="TextBox 11">
            <a:extLst>
              <a:ext uri="{FF2B5EF4-FFF2-40B4-BE49-F238E27FC236}">
                <a16:creationId xmlns:a16="http://schemas.microsoft.com/office/drawing/2014/main" id="{A266B7F0-CF8D-44F0-BCD9-A94605737217}"/>
              </a:ext>
            </a:extLst>
          </p:cNvPr>
          <p:cNvSpPr txBox="1"/>
          <p:nvPr/>
        </p:nvSpPr>
        <p:spPr>
          <a:xfrm>
            <a:off x="3582562" y="4992576"/>
            <a:ext cx="2345392" cy="1384995"/>
          </a:xfrm>
          <a:prstGeom prst="rect">
            <a:avLst/>
          </a:prstGeom>
          <a:noFill/>
        </p:spPr>
        <p:txBody>
          <a:bodyPr wrap="square" rtlCol="0">
            <a:spAutoFit/>
          </a:bodyPr>
          <a:lstStyle/>
          <a:p>
            <a:r>
              <a:rPr lang="en-US" sz="1200" b="1" dirty="0"/>
              <a:t>Sam Garcia </a:t>
            </a:r>
          </a:p>
          <a:p>
            <a:r>
              <a:rPr lang="en-US" sz="1200" dirty="0"/>
              <a:t>MS in Statistics </a:t>
            </a:r>
          </a:p>
          <a:p>
            <a:r>
              <a:rPr lang="en-US" sz="1200" dirty="0"/>
              <a:t>(Part-time - </a:t>
            </a:r>
            <a:r>
              <a:rPr lang="en-US" sz="1200" dirty="0" err="1"/>
              <a:t>ISyE</a:t>
            </a:r>
            <a:r>
              <a:rPr lang="en-US" sz="1200" dirty="0"/>
              <a:t>)</a:t>
            </a:r>
            <a:br>
              <a:rPr lang="en-US" sz="1200" dirty="0"/>
            </a:br>
            <a:endParaRPr lang="en-US" sz="1200" dirty="0"/>
          </a:p>
          <a:p>
            <a:r>
              <a:rPr lang="en-US" sz="1200" dirty="0"/>
              <a:t>From San Juan, PR</a:t>
            </a:r>
          </a:p>
          <a:p>
            <a:r>
              <a:rPr lang="en-US" sz="1200" dirty="0"/>
              <a:t>Hobbies: Software Development and Linux</a:t>
            </a:r>
          </a:p>
        </p:txBody>
      </p:sp>
      <p:sp>
        <p:nvSpPr>
          <p:cNvPr id="13" name="Rectangle 12">
            <a:extLst>
              <a:ext uri="{FF2B5EF4-FFF2-40B4-BE49-F238E27FC236}">
                <a16:creationId xmlns:a16="http://schemas.microsoft.com/office/drawing/2014/main" id="{80CB21F0-F9E0-49E6-A558-ABA3434C4C3C}"/>
              </a:ext>
            </a:extLst>
          </p:cNvPr>
          <p:cNvSpPr/>
          <p:nvPr/>
        </p:nvSpPr>
        <p:spPr>
          <a:xfrm>
            <a:off x="3355083" y="3008887"/>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rain in head">
            <a:extLst>
              <a:ext uri="{FF2B5EF4-FFF2-40B4-BE49-F238E27FC236}">
                <a16:creationId xmlns:a16="http://schemas.microsoft.com/office/drawing/2014/main" id="{1388A2FC-2450-418A-8B08-01D44704D539}"/>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199086" y="3295403"/>
            <a:ext cx="1409700" cy="1409700"/>
          </a:xfrm>
          <a:prstGeom prst="rect">
            <a:avLst/>
          </a:prstGeom>
        </p:spPr>
      </p:pic>
      <p:sp>
        <p:nvSpPr>
          <p:cNvPr id="15" name="TextBox 14">
            <a:extLst>
              <a:ext uri="{FF2B5EF4-FFF2-40B4-BE49-F238E27FC236}">
                <a16:creationId xmlns:a16="http://schemas.microsoft.com/office/drawing/2014/main" id="{56834E23-4695-4DFF-8096-B02F26D04D4C}"/>
              </a:ext>
            </a:extLst>
          </p:cNvPr>
          <p:cNvSpPr txBox="1"/>
          <p:nvPr/>
        </p:nvSpPr>
        <p:spPr>
          <a:xfrm>
            <a:off x="844980" y="4992097"/>
            <a:ext cx="2345392" cy="1200329"/>
          </a:xfrm>
          <a:prstGeom prst="rect">
            <a:avLst/>
          </a:prstGeom>
          <a:noFill/>
        </p:spPr>
        <p:txBody>
          <a:bodyPr wrap="square" rtlCol="0">
            <a:spAutoFit/>
          </a:bodyPr>
          <a:lstStyle/>
          <a:p>
            <a:r>
              <a:rPr lang="en-US" sz="1200" b="1" dirty="0"/>
              <a:t>Osman </a:t>
            </a:r>
            <a:r>
              <a:rPr lang="en-US" sz="1200" b="1" dirty="0" err="1"/>
              <a:t>Ghandour</a:t>
            </a:r>
            <a:endParaRPr lang="en-US" sz="1200" b="1" dirty="0"/>
          </a:p>
          <a:p>
            <a:r>
              <a:rPr lang="en-US" sz="1200" dirty="0"/>
              <a:t>MS in __ </a:t>
            </a:r>
          </a:p>
          <a:p>
            <a:r>
              <a:rPr lang="en-US" sz="1200" dirty="0"/>
              <a:t>Aerospace Systems Design Lab</a:t>
            </a:r>
            <a:br>
              <a:rPr lang="en-US" sz="1200" dirty="0"/>
            </a:br>
            <a:endParaRPr lang="en-US" sz="1200" dirty="0"/>
          </a:p>
          <a:p>
            <a:r>
              <a:rPr lang="en-US" sz="1200" dirty="0"/>
              <a:t>From Austin, TX</a:t>
            </a:r>
          </a:p>
          <a:p>
            <a:r>
              <a:rPr lang="en-US" sz="1200" dirty="0"/>
              <a:t>Hobbies: Running &amp; Mtn Biking</a:t>
            </a:r>
          </a:p>
        </p:txBody>
      </p:sp>
      <p:sp>
        <p:nvSpPr>
          <p:cNvPr id="16" name="Rectangle 15">
            <a:extLst>
              <a:ext uri="{FF2B5EF4-FFF2-40B4-BE49-F238E27FC236}">
                <a16:creationId xmlns:a16="http://schemas.microsoft.com/office/drawing/2014/main" id="{DB21DE29-8431-481C-8888-60E5EFA6FF8A}"/>
              </a:ext>
            </a:extLst>
          </p:cNvPr>
          <p:cNvSpPr/>
          <p:nvPr/>
        </p:nvSpPr>
        <p:spPr>
          <a:xfrm>
            <a:off x="617501" y="3008408"/>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561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Does the Data Tell Us?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Sections:</a:t>
            </a:r>
          </a:p>
          <a:p>
            <a:endParaRPr lang="en-US" dirty="0"/>
          </a:p>
          <a:p>
            <a:pPr lvl="1"/>
            <a:r>
              <a:rPr lang="en-US" dirty="0"/>
              <a:t>Impact of Economic Indicators (GDP)</a:t>
            </a:r>
          </a:p>
          <a:p>
            <a:pPr lvl="1"/>
            <a:endParaRPr lang="en-US" dirty="0"/>
          </a:p>
          <a:p>
            <a:pPr lvl="1"/>
            <a:r>
              <a:rPr lang="en-US" dirty="0"/>
              <a:t>Impact of Substance Abuse Indications (Alcohol Abuse)</a:t>
            </a:r>
          </a:p>
          <a:p>
            <a:pPr lvl="1"/>
            <a:endParaRPr lang="en-US" dirty="0"/>
          </a:p>
          <a:p>
            <a:pPr lvl="1"/>
            <a:r>
              <a:rPr lang="en-US" dirty="0"/>
              <a:t>Impact of Mental Health Resources</a:t>
            </a:r>
          </a:p>
        </p:txBody>
      </p:sp>
    </p:spTree>
    <p:extLst>
      <p:ext uri="{BB962C8B-B14F-4D97-AF65-F5344CB8AC3E}">
        <p14:creationId xmlns:p14="http://schemas.microsoft.com/office/powerpoint/2010/main" val="182351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Wealth, Country Level Economic Indicators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1808011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Alcohol Abuse</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normAutofit fontScale="77500" lnSpcReduction="20000"/>
          </a:bodyPr>
          <a:lstStyle/>
          <a:p>
            <a:r>
              <a:rPr lang="en-US" dirty="0"/>
              <a:t>Exploratory Analysis – Visual</a:t>
            </a:r>
          </a:p>
          <a:p>
            <a:pPr lvl="1"/>
            <a:r>
              <a:rPr lang="en-US" dirty="0"/>
              <a:t>An association exists between alcohol consumption and the rate of suicide.</a:t>
            </a:r>
          </a:p>
          <a:p>
            <a:endParaRPr lang="en-US" dirty="0"/>
          </a:p>
          <a:p>
            <a:r>
              <a:rPr lang="en-US" dirty="0"/>
              <a:t>Testing (Hypothesis etc.)</a:t>
            </a:r>
          </a:p>
          <a:p>
            <a:pPr lvl="1"/>
            <a:r>
              <a:rPr lang="en-US" dirty="0"/>
              <a:t>Countries with higher rates of alcohol consumption tend to have higher suicide rates. By reducing the amount of alcohol consumed, suicides will be reduced. </a:t>
            </a:r>
          </a:p>
          <a:p>
            <a:endParaRPr lang="en-US" dirty="0"/>
          </a:p>
          <a:p>
            <a:r>
              <a:rPr lang="en-US" dirty="0" err="1"/>
              <a:t>Elasiticity</a:t>
            </a:r>
            <a:r>
              <a:rPr lang="en-US" dirty="0"/>
              <a:t>/impact on our outcome</a:t>
            </a:r>
          </a:p>
          <a:p>
            <a:pPr lvl="1"/>
            <a:r>
              <a:rPr lang="en-US" dirty="0"/>
              <a:t>Each X-unit increase/decrease in liters of alcohol consumed per capita resulted in Y-unit increase/decrease in the rate of suicide per capita.</a:t>
            </a:r>
          </a:p>
          <a:p>
            <a:endParaRPr lang="en-US" dirty="0"/>
          </a:p>
          <a:p>
            <a:r>
              <a:rPr lang="en-US" dirty="0"/>
              <a:t>What policy makers should know and do</a:t>
            </a:r>
          </a:p>
          <a:p>
            <a:pPr lvl="1"/>
            <a:r>
              <a:rPr lang="en-US" dirty="0"/>
              <a:t>Policy makers should consider implementing measures designed to mitigate the harmful use of alcohol as a means of reducing the rate of suicide.</a:t>
            </a:r>
          </a:p>
          <a:p>
            <a:endParaRPr lang="en-US" dirty="0"/>
          </a:p>
          <a:p>
            <a:endParaRPr lang="en-US" dirty="0"/>
          </a:p>
          <a:p>
            <a:endParaRPr lang="en-US" dirty="0"/>
          </a:p>
        </p:txBody>
      </p:sp>
    </p:spTree>
    <p:extLst>
      <p:ext uri="{BB962C8B-B14F-4D97-AF65-F5344CB8AC3E}">
        <p14:creationId xmlns:p14="http://schemas.microsoft.com/office/powerpoint/2010/main" val="2733299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Availability of Mental Health Resources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3553279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Availability of Mental Health Resources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2745908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Recommendations &amp; Decision Making Support for Policy Makers (Prescriptive)</a:t>
            </a:r>
          </a:p>
        </p:txBody>
      </p:sp>
    </p:spTree>
    <p:extLst>
      <p:ext uri="{BB962C8B-B14F-4D97-AF65-F5344CB8AC3E}">
        <p14:creationId xmlns:p14="http://schemas.microsoft.com/office/powerpoint/2010/main" val="3276250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kind of Country Level Decision Making Support This Analysis Provides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Justify investment and potential impact of decision making</a:t>
            </a:r>
          </a:p>
          <a:p>
            <a:endParaRPr lang="en-US" dirty="0"/>
          </a:p>
          <a:p>
            <a:r>
              <a:rPr lang="en-US" dirty="0"/>
              <a:t>Bringing up statistics that would motivate decision makers</a:t>
            </a:r>
          </a:p>
          <a:p>
            <a:endParaRPr lang="en-US" dirty="0"/>
          </a:p>
          <a:p>
            <a:r>
              <a:rPr lang="en-US" dirty="0"/>
              <a:t>Outlining a high-level strategy a country could take</a:t>
            </a:r>
          </a:p>
          <a:p>
            <a:endParaRPr lang="en-US" dirty="0"/>
          </a:p>
          <a:p>
            <a:r>
              <a:rPr lang="en-US" dirty="0"/>
              <a:t>Highlighting where policy makers could invest in additional research to better understand the problem</a:t>
            </a:r>
          </a:p>
          <a:p>
            <a:endParaRPr lang="en-US" dirty="0"/>
          </a:p>
          <a:p>
            <a:endParaRPr lang="en-US" dirty="0"/>
          </a:p>
          <a:p>
            <a:endParaRPr lang="en-US" dirty="0"/>
          </a:p>
        </p:txBody>
      </p:sp>
    </p:spTree>
    <p:extLst>
      <p:ext uri="{BB962C8B-B14F-4D97-AF65-F5344CB8AC3E}">
        <p14:creationId xmlns:p14="http://schemas.microsoft.com/office/powerpoint/2010/main" val="19698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Supporting Future Researchers on This Topic</a:t>
            </a:r>
          </a:p>
        </p:txBody>
      </p:sp>
    </p:spTree>
    <p:extLst>
      <p:ext uri="{BB962C8B-B14F-4D97-AF65-F5344CB8AC3E}">
        <p14:creationId xmlns:p14="http://schemas.microsoft.com/office/powerpoint/2010/main" val="2993728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Conclusions &amp; Appendix</a:t>
            </a:r>
          </a:p>
        </p:txBody>
      </p:sp>
    </p:spTree>
    <p:extLst>
      <p:ext uri="{BB962C8B-B14F-4D97-AF65-F5344CB8AC3E}">
        <p14:creationId xmlns:p14="http://schemas.microsoft.com/office/powerpoint/2010/main" val="104773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a:xfrm>
            <a:off x="838200" y="185383"/>
            <a:ext cx="10515600" cy="1325563"/>
          </a:xfrm>
        </p:spPr>
        <p:txBody>
          <a:bodyPr>
            <a:normAutofit/>
          </a:bodyPr>
          <a:lstStyle/>
          <a:p>
            <a:r>
              <a:rPr lang="en-US" sz="3200" dirty="0"/>
              <a:t>Suicide is a Global Problem With Significant Effects</a:t>
            </a:r>
          </a:p>
        </p:txBody>
      </p:sp>
      <p:pic>
        <p:nvPicPr>
          <p:cNvPr id="6" name="Picture 5">
            <a:extLst>
              <a:ext uri="{FF2B5EF4-FFF2-40B4-BE49-F238E27FC236}">
                <a16:creationId xmlns:a16="http://schemas.microsoft.com/office/drawing/2014/main" id="{880E359D-2F62-494D-B67E-C67FBE0E6EE9}"/>
              </a:ext>
            </a:extLst>
          </p:cNvPr>
          <p:cNvPicPr>
            <a:picLocks noChangeAspect="1"/>
          </p:cNvPicPr>
          <p:nvPr/>
        </p:nvPicPr>
        <p:blipFill>
          <a:blip r:embed="rId2"/>
          <a:stretch>
            <a:fillRect/>
          </a:stretch>
        </p:blipFill>
        <p:spPr>
          <a:xfrm>
            <a:off x="669389" y="2001859"/>
            <a:ext cx="6742789" cy="4155649"/>
          </a:xfrm>
          <a:prstGeom prst="rect">
            <a:avLst/>
          </a:prstGeom>
        </p:spPr>
      </p:pic>
      <p:sp>
        <p:nvSpPr>
          <p:cNvPr id="7" name="Title 1">
            <a:extLst>
              <a:ext uri="{FF2B5EF4-FFF2-40B4-BE49-F238E27FC236}">
                <a16:creationId xmlns:a16="http://schemas.microsoft.com/office/drawing/2014/main" id="{678AED76-4D30-AF44-95B5-8D12AF7AF409}"/>
              </a:ext>
            </a:extLst>
          </p:cNvPr>
          <p:cNvSpPr txBox="1">
            <a:spLocks/>
          </p:cNvSpPr>
          <p:nvPr/>
        </p:nvSpPr>
        <p:spPr>
          <a:xfrm>
            <a:off x="7931332" y="1660505"/>
            <a:ext cx="3225520" cy="4155649"/>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1800" b="1" dirty="0"/>
              <a:t>Key Insights*</a:t>
            </a:r>
          </a:p>
          <a:p>
            <a:endParaRPr lang="en-US" sz="1800" b="1" dirty="0"/>
          </a:p>
          <a:p>
            <a:pPr marL="285750" indent="-285750">
              <a:buFont typeface="Arial" panose="020B0604020202020204" pitchFamily="34" charset="0"/>
              <a:buChar char="•"/>
            </a:pPr>
            <a:r>
              <a:rPr lang="en-US" sz="1600" dirty="0"/>
              <a:t>One person dies every 40 seconds from suicide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Suicide is the 2</a:t>
            </a:r>
            <a:r>
              <a:rPr lang="en-US" sz="1600" baseline="30000" dirty="0"/>
              <a:t>nd</a:t>
            </a:r>
            <a:r>
              <a:rPr lang="en-US" sz="1600" dirty="0"/>
              <a:t> leading cause of death among persons 18-29</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Only 38 governments worldwide have a national suicide prevention program</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Sadly, many deaths attributed to suicide are preventable</a:t>
            </a:r>
          </a:p>
          <a:p>
            <a:endParaRPr lang="en-US" sz="1800" dirty="0"/>
          </a:p>
          <a:p>
            <a:endParaRPr lang="en-US" sz="1800" dirty="0"/>
          </a:p>
        </p:txBody>
      </p:sp>
      <p:sp>
        <p:nvSpPr>
          <p:cNvPr id="8" name="Title 1">
            <a:extLst>
              <a:ext uri="{FF2B5EF4-FFF2-40B4-BE49-F238E27FC236}">
                <a16:creationId xmlns:a16="http://schemas.microsoft.com/office/drawing/2014/main" id="{C030FEF0-4B55-764A-8756-D49FD4D8AF6F}"/>
              </a:ext>
            </a:extLst>
          </p:cNvPr>
          <p:cNvSpPr txBox="1">
            <a:spLocks/>
          </p:cNvSpPr>
          <p:nvPr/>
        </p:nvSpPr>
        <p:spPr>
          <a:xfrm>
            <a:off x="838200" y="1615737"/>
            <a:ext cx="5790028" cy="2813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pPr algn="ctr"/>
            <a:r>
              <a:rPr lang="en-US" sz="1600" dirty="0"/>
              <a:t>Worldwide Suicide Rate by Country (per 100,000 persons)</a:t>
            </a:r>
          </a:p>
        </p:txBody>
      </p:sp>
      <p:sp>
        <p:nvSpPr>
          <p:cNvPr id="9" name="Title 1">
            <a:extLst>
              <a:ext uri="{FF2B5EF4-FFF2-40B4-BE49-F238E27FC236}">
                <a16:creationId xmlns:a16="http://schemas.microsoft.com/office/drawing/2014/main" id="{C94EFC1D-D97D-2F4C-8E73-EAECE87B39D1}"/>
              </a:ext>
            </a:extLst>
          </p:cNvPr>
          <p:cNvSpPr txBox="1">
            <a:spLocks/>
          </p:cNvSpPr>
          <p:nvPr/>
        </p:nvSpPr>
        <p:spPr>
          <a:xfrm>
            <a:off x="838200" y="6570270"/>
            <a:ext cx="5790028" cy="2813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1000" b="1" i="1" dirty="0"/>
              <a:t>*Sourced from the World Health Organization report: “Suicide: Key Facts, 2019” </a:t>
            </a:r>
          </a:p>
          <a:p>
            <a:endParaRPr lang="en-US" sz="1000" b="1" i="1" dirty="0"/>
          </a:p>
        </p:txBody>
      </p:sp>
    </p:spTree>
    <p:extLst>
      <p:ext uri="{BB962C8B-B14F-4D97-AF65-F5344CB8AC3E}">
        <p14:creationId xmlns:p14="http://schemas.microsoft.com/office/powerpoint/2010/main" val="330189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Research Motivation – Why We Chose This Topic</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p:txBody>
          <a:bodyPr>
            <a:normAutofit lnSpcReduction="10000"/>
          </a:bodyPr>
          <a:lstStyle/>
          <a:p>
            <a:r>
              <a:rPr lang="en-US" dirty="0"/>
              <a:t>Suicide is a national problem, deaths are tragic, also preventable</a:t>
            </a:r>
          </a:p>
          <a:p>
            <a:endParaRPr lang="en-US" dirty="0"/>
          </a:p>
          <a:p>
            <a:r>
              <a:rPr lang="en-US" dirty="0"/>
              <a:t>The possibility of prevention and the scale of the problem highlight the need for policy makers, at the national level, to understand the factors that contribute to suicide not only in their respective countries but also in neighboring countries</a:t>
            </a:r>
          </a:p>
          <a:p>
            <a:endParaRPr lang="en-US" dirty="0"/>
          </a:p>
          <a:p>
            <a:r>
              <a:rPr lang="en-US" dirty="0"/>
              <a:t>Quick Overview of Data Sources (no need to spend a lot of time here)</a:t>
            </a:r>
          </a:p>
          <a:p>
            <a:endParaRPr lang="en-US" dirty="0"/>
          </a:p>
          <a:p>
            <a:endParaRPr lang="en-US" dirty="0"/>
          </a:p>
        </p:txBody>
      </p:sp>
    </p:spTree>
    <p:extLst>
      <p:ext uri="{BB962C8B-B14F-4D97-AF65-F5344CB8AC3E}">
        <p14:creationId xmlns:p14="http://schemas.microsoft.com/office/powerpoint/2010/main" val="189507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6968-BA3F-C041-B49D-B8BAF0A13E5C}"/>
              </a:ext>
            </a:extLst>
          </p:cNvPr>
          <p:cNvSpPr>
            <a:spLocks noGrp="1"/>
          </p:cNvSpPr>
          <p:nvPr>
            <p:ph type="title"/>
          </p:nvPr>
        </p:nvSpPr>
        <p:spPr/>
        <p:txBody>
          <a:bodyPr/>
          <a:lstStyle/>
          <a:p>
            <a:r>
              <a:rPr lang="en-US" dirty="0"/>
              <a:t>What We Want to Share</a:t>
            </a:r>
          </a:p>
        </p:txBody>
      </p:sp>
      <p:sp>
        <p:nvSpPr>
          <p:cNvPr id="3" name="Content Placeholder 2">
            <a:extLst>
              <a:ext uri="{FF2B5EF4-FFF2-40B4-BE49-F238E27FC236}">
                <a16:creationId xmlns:a16="http://schemas.microsoft.com/office/drawing/2014/main" id="{A08ED8B4-4C61-2147-BBD2-F58243DFBD2A}"/>
              </a:ext>
            </a:extLst>
          </p:cNvPr>
          <p:cNvSpPr>
            <a:spLocks noGrp="1"/>
          </p:cNvSpPr>
          <p:nvPr>
            <p:ph idx="1"/>
          </p:nvPr>
        </p:nvSpPr>
        <p:spPr>
          <a:xfrm>
            <a:off x="838200" y="1530203"/>
            <a:ext cx="10515600" cy="4351338"/>
          </a:xfrm>
        </p:spPr>
        <p:txBody>
          <a:bodyPr>
            <a:normAutofit fontScale="77500" lnSpcReduction="20000"/>
          </a:bodyPr>
          <a:lstStyle/>
          <a:p>
            <a:r>
              <a:rPr lang="en-US" dirty="0"/>
              <a:t>The objective of our project is to analyze country-level and gender specific data related to suicide rates over the past ten years, and augment it with other country level data and metadata to gain an understanding and better describe rising suicide rates worldwide. Our intentions are two-fold: </a:t>
            </a:r>
          </a:p>
          <a:p>
            <a:endParaRPr lang="en-US" dirty="0"/>
          </a:p>
          <a:p>
            <a:pPr lvl="1"/>
            <a:r>
              <a:rPr lang="en-US" dirty="0"/>
              <a:t>To describe and identify measures and indicators that impact suicide rates at the country level for both males and females, in order to provide high-level decision making support for leaders and authors of public policy related to mental health and suicide. This includes identifying, and monitoring over time, meaningful factors and measures related to suicide prevention, for those who manage health related planning activities and priorities. </a:t>
            </a:r>
          </a:p>
          <a:p>
            <a:pPr lvl="1"/>
            <a:endParaRPr lang="en-US" dirty="0"/>
          </a:p>
          <a:p>
            <a:pPr lvl="1"/>
            <a:r>
              <a:rPr lang="en-US" dirty="0"/>
              <a:t>To discuss the sources, and process of collection, of data related to suicide at the country level; describe ancillary datasets that were employed to augment and enrich insights related to international differences in suicide rates. The goal is to make further research and data analysis on this topic more accessible to other interested researchers and data analysts in the future. </a:t>
            </a:r>
          </a:p>
        </p:txBody>
      </p:sp>
    </p:spTree>
    <p:extLst>
      <p:ext uri="{BB962C8B-B14F-4D97-AF65-F5344CB8AC3E}">
        <p14:creationId xmlns:p14="http://schemas.microsoft.com/office/powerpoint/2010/main" val="3754035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Anecdotal Evidence From the News About Highlight Countries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Pick some countries from the world heatmap and highlight specific news stories, or descriptions of the problem</a:t>
            </a:r>
          </a:p>
          <a:p>
            <a:endParaRPr lang="en-US" dirty="0"/>
          </a:p>
          <a:p>
            <a:r>
              <a:rPr lang="en-US" dirty="0"/>
              <a:t>Point: Motivate the contribution of the factors we are going to study further:</a:t>
            </a:r>
          </a:p>
          <a:p>
            <a:pPr lvl="1"/>
            <a:r>
              <a:rPr lang="en-US" dirty="0"/>
              <a:t>Economic impact: GDP (poor economic conditions – create stress)</a:t>
            </a:r>
          </a:p>
          <a:p>
            <a:pPr lvl="1"/>
            <a:r>
              <a:rPr lang="en-US" dirty="0"/>
              <a:t>Substance Abuse: Alcohol abuse</a:t>
            </a:r>
          </a:p>
          <a:p>
            <a:pPr lvl="1"/>
            <a:r>
              <a:rPr lang="en-US" dirty="0"/>
              <a:t>Mental Health Resource available (counts of professional or facilities)</a:t>
            </a:r>
          </a:p>
        </p:txBody>
      </p:sp>
    </p:spTree>
    <p:extLst>
      <p:ext uri="{BB962C8B-B14F-4D97-AF65-F5344CB8AC3E}">
        <p14:creationId xmlns:p14="http://schemas.microsoft.com/office/powerpoint/2010/main" val="251786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Considered Data Sources</a:t>
            </a:r>
          </a:p>
        </p:txBody>
      </p:sp>
    </p:spTree>
    <p:extLst>
      <p:ext uri="{BB962C8B-B14F-4D97-AF65-F5344CB8AC3E}">
        <p14:creationId xmlns:p14="http://schemas.microsoft.com/office/powerpoint/2010/main" val="4027517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A503-F400-4A1A-93F8-5931FAC2D9A7}"/>
              </a:ext>
            </a:extLst>
          </p:cNvPr>
          <p:cNvSpPr>
            <a:spLocks noGrp="1"/>
          </p:cNvSpPr>
          <p:nvPr>
            <p:ph type="title"/>
          </p:nvPr>
        </p:nvSpPr>
        <p:spPr/>
        <p:txBody>
          <a:bodyPr/>
          <a:lstStyle/>
          <a:p>
            <a:r>
              <a:rPr lang="en-US" dirty="0"/>
              <a:t>Initially considered data sources</a:t>
            </a:r>
          </a:p>
        </p:txBody>
      </p:sp>
      <p:graphicFrame>
        <p:nvGraphicFramePr>
          <p:cNvPr id="4" name="Table 4">
            <a:extLst>
              <a:ext uri="{FF2B5EF4-FFF2-40B4-BE49-F238E27FC236}">
                <a16:creationId xmlns:a16="http://schemas.microsoft.com/office/drawing/2014/main" id="{69788B7A-01AB-47FD-B02D-48D8C181747F}"/>
              </a:ext>
            </a:extLst>
          </p:cNvPr>
          <p:cNvGraphicFramePr>
            <a:graphicFrameLocks noGrp="1"/>
          </p:cNvGraphicFramePr>
          <p:nvPr>
            <p:extLst>
              <p:ext uri="{D42A27DB-BD31-4B8C-83A1-F6EECF244321}">
                <p14:modId xmlns:p14="http://schemas.microsoft.com/office/powerpoint/2010/main" val="2009046471"/>
              </p:ext>
            </p:extLst>
          </p:nvPr>
        </p:nvGraphicFramePr>
        <p:xfrm>
          <a:off x="828336" y="1429879"/>
          <a:ext cx="10525463" cy="5561221"/>
        </p:xfrm>
        <a:graphic>
          <a:graphicData uri="http://schemas.openxmlformats.org/drawingml/2006/table">
            <a:tbl>
              <a:tblPr firstRow="1" bandRow="1">
                <a:tableStyleId>{073A0DAA-6AF3-43AB-8588-CEC1D06C72B9}</a:tableStyleId>
              </a:tblPr>
              <a:tblGrid>
                <a:gridCol w="3473148">
                  <a:extLst>
                    <a:ext uri="{9D8B030D-6E8A-4147-A177-3AD203B41FA5}">
                      <a16:colId xmlns:a16="http://schemas.microsoft.com/office/drawing/2014/main" val="337383516"/>
                    </a:ext>
                  </a:extLst>
                </a:gridCol>
                <a:gridCol w="5540828">
                  <a:extLst>
                    <a:ext uri="{9D8B030D-6E8A-4147-A177-3AD203B41FA5}">
                      <a16:colId xmlns:a16="http://schemas.microsoft.com/office/drawing/2014/main" val="2531797783"/>
                    </a:ext>
                  </a:extLst>
                </a:gridCol>
                <a:gridCol w="1511487">
                  <a:extLst>
                    <a:ext uri="{9D8B030D-6E8A-4147-A177-3AD203B41FA5}">
                      <a16:colId xmlns:a16="http://schemas.microsoft.com/office/drawing/2014/main" val="2405823740"/>
                    </a:ext>
                  </a:extLst>
                </a:gridCol>
              </a:tblGrid>
              <a:tr h="381214">
                <a:tc>
                  <a:txBody>
                    <a:bodyPr/>
                    <a:lstStyle/>
                    <a:p>
                      <a:r>
                        <a:rPr lang="en-US" dirty="0"/>
                        <a:t>Input</a:t>
                      </a:r>
                    </a:p>
                  </a:txBody>
                  <a:tcPr/>
                </a:tc>
                <a:tc>
                  <a:txBody>
                    <a:bodyPr/>
                    <a:lstStyle/>
                    <a:p>
                      <a:r>
                        <a:rPr lang="en-US" dirty="0"/>
                        <a:t>Description, Hypothesis of suicide relationship</a:t>
                      </a:r>
                    </a:p>
                  </a:txBody>
                  <a:tcPr/>
                </a:tc>
                <a:tc>
                  <a:txBody>
                    <a:bodyPr/>
                    <a:lstStyle/>
                    <a:p>
                      <a:r>
                        <a:rPr lang="en-US" dirty="0"/>
                        <a:t>Source</a:t>
                      </a:r>
                    </a:p>
                  </a:txBody>
                  <a:tcPr/>
                </a:tc>
                <a:extLst>
                  <a:ext uri="{0D108BD9-81ED-4DB2-BD59-A6C34878D82A}">
                    <a16:rowId xmlns:a16="http://schemas.microsoft.com/office/drawing/2014/main" val="1378150262"/>
                  </a:ext>
                </a:extLst>
              </a:tr>
              <a:tr h="939979">
                <a:tc>
                  <a:txBody>
                    <a:bodyPr/>
                    <a:lstStyle/>
                    <a:p>
                      <a:r>
                        <a:rPr lang="en-US" dirty="0"/>
                        <a:t>#X1 = </a:t>
                      </a:r>
                      <a:r>
                        <a:rPr lang="en-US" dirty="0" err="1"/>
                        <a:t>Current_health_expenditure_percentage_of_GDP</a:t>
                      </a:r>
                      <a:endParaRPr lang="en-US" dirty="0"/>
                    </a:p>
                  </a:txBody>
                  <a:tcPr/>
                </a:tc>
                <a:tc>
                  <a:txBody>
                    <a:bodyPr/>
                    <a:lstStyle/>
                    <a:p>
                      <a:r>
                        <a:rPr lang="en-US" sz="1400" dirty="0"/>
                        <a:t>Money spent per country on Health care. Good health care may represent healthier and longer life for citizens. Assumption is healthy life would decrease suicide</a:t>
                      </a:r>
                    </a:p>
                  </a:txBody>
                  <a:tcPr/>
                </a:tc>
                <a:tc>
                  <a:txBody>
                    <a:bodyPr/>
                    <a:lstStyle/>
                    <a:p>
                      <a:r>
                        <a:rPr lang="en-US" sz="1800" kern="1200" dirty="0">
                          <a:solidFill>
                            <a:schemeClr val="dk1"/>
                          </a:solidFill>
                          <a:effectLst/>
                          <a:latin typeface="+mn-lt"/>
                          <a:ea typeface="+mn-ea"/>
                          <a:cs typeface="+mn-cs"/>
                        </a:rPr>
                        <a:t>WHO [1] </a:t>
                      </a:r>
                      <a:endParaRPr lang="en-US" dirty="0"/>
                    </a:p>
                  </a:txBody>
                  <a:tcPr/>
                </a:tc>
                <a:extLst>
                  <a:ext uri="{0D108BD9-81ED-4DB2-BD59-A6C34878D82A}">
                    <a16:rowId xmlns:a16="http://schemas.microsoft.com/office/drawing/2014/main" val="1319181595"/>
                  </a:ext>
                </a:extLst>
              </a:tr>
              <a:tr h="657985">
                <a:tc>
                  <a:txBody>
                    <a:bodyPr/>
                    <a:lstStyle/>
                    <a:p>
                      <a:r>
                        <a:rPr lang="en-US" dirty="0"/>
                        <a:t>#X2 = </a:t>
                      </a:r>
                      <a:r>
                        <a:rPr lang="en-US" dirty="0" err="1"/>
                        <a:t>female_male_labor_participation</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3105293379"/>
                  </a:ext>
                </a:extLst>
              </a:tr>
              <a:tr h="381214">
                <a:tc>
                  <a:txBody>
                    <a:bodyPr/>
                    <a:lstStyle/>
                    <a:p>
                      <a:r>
                        <a:rPr lang="en-US" dirty="0"/>
                        <a:t>#X3 = </a:t>
                      </a:r>
                      <a:r>
                        <a:rPr lang="en-US" dirty="0" err="1"/>
                        <a:t>gdp</a:t>
                      </a:r>
                      <a:r>
                        <a:rPr lang="en-US" dirty="0"/>
                        <a:t>/capita </a:t>
                      </a:r>
                      <a:r>
                        <a:rPr lang="en-US" dirty="0" err="1"/>
                        <a:t>ppp</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994003380"/>
                  </a:ext>
                </a:extLst>
              </a:tr>
              <a:tr h="381214">
                <a:tc>
                  <a:txBody>
                    <a:bodyPr/>
                    <a:lstStyle/>
                    <a:p>
                      <a:r>
                        <a:rPr lang="en-US" dirty="0"/>
                        <a:t>#X4 = </a:t>
                      </a:r>
                      <a:r>
                        <a:rPr lang="en-US" dirty="0" err="1"/>
                        <a:t>litres_alcohol_per_capita</a:t>
                      </a:r>
                      <a:endParaRPr lang="en-US" dirty="0"/>
                    </a:p>
                  </a:txBody>
                  <a:tcPr/>
                </a:tc>
                <a:tc>
                  <a:txBody>
                    <a:bodyPr/>
                    <a:lstStyle/>
                    <a:p>
                      <a:r>
                        <a:rPr lang="en-US" sz="1400" dirty="0"/>
                        <a:t>Alcohol per capita consumption per year in liters of pure alcohol. Countries with higher rates of alcohol consumption tend to have higher suicide rates. By reducing the amount of alcohol consumed, suicides will be reduced.</a:t>
                      </a:r>
                    </a:p>
                  </a:txBody>
                  <a:tcPr/>
                </a:tc>
                <a:tc>
                  <a:txBody>
                    <a:bodyPr/>
                    <a:lstStyle/>
                    <a:p>
                      <a:endParaRPr lang="en-US" dirty="0"/>
                    </a:p>
                  </a:txBody>
                  <a:tcPr/>
                </a:tc>
                <a:extLst>
                  <a:ext uri="{0D108BD9-81ED-4DB2-BD59-A6C34878D82A}">
                    <a16:rowId xmlns:a16="http://schemas.microsoft.com/office/drawing/2014/main" val="3877105991"/>
                  </a:ext>
                </a:extLst>
              </a:tr>
              <a:tr h="657985">
                <a:tc>
                  <a:txBody>
                    <a:bodyPr/>
                    <a:lstStyle/>
                    <a:p>
                      <a:r>
                        <a:rPr lang="en-US" dirty="0"/>
                        <a:t>#X5 = </a:t>
                      </a:r>
                      <a:r>
                        <a:rPr lang="en-US" dirty="0" err="1"/>
                        <a:t>Suicide_prevention_strategy</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1139278270"/>
                  </a:ext>
                </a:extLst>
              </a:tr>
              <a:tr h="939979">
                <a:tc>
                  <a:txBody>
                    <a:bodyPr/>
                    <a:lstStyle/>
                    <a:p>
                      <a:r>
                        <a:rPr lang="en-US" dirty="0"/>
                        <a:t>#X6 = Psychiatrists working in mental health sector (per 100 000 population)</a:t>
                      </a:r>
                    </a:p>
                  </a:txBody>
                  <a:tcPr/>
                </a:tc>
                <a:tc>
                  <a:txBody>
                    <a:bodyPr/>
                    <a:lstStyle/>
                    <a:p>
                      <a:r>
                        <a:rPr lang="en-US" sz="1400" kern="1200" dirty="0">
                          <a:solidFill>
                            <a:schemeClr val="dk1"/>
                          </a:solidFill>
                          <a:effectLst/>
                          <a:latin typeface="+mn-lt"/>
                          <a:ea typeface="+mn-ea"/>
                          <a:cs typeface="+mn-cs"/>
                        </a:rPr>
                        <a:t># of Practitioners of psychiatry per capita, as they are Mental health care personnel and can help identify mental health disorders which are linked to suicide</a:t>
                      </a:r>
                      <a:endParaRPr lang="en-US" sz="1400" dirty="0"/>
                    </a:p>
                  </a:txBody>
                  <a:tcPr/>
                </a:tc>
                <a:tc>
                  <a:txBody>
                    <a:bodyPr/>
                    <a:lstStyle/>
                    <a:p>
                      <a:r>
                        <a:rPr lang="en-US" sz="1800" kern="1200" dirty="0">
                          <a:solidFill>
                            <a:schemeClr val="dk1"/>
                          </a:solidFill>
                          <a:effectLst/>
                          <a:latin typeface="+mn-lt"/>
                          <a:ea typeface="+mn-ea"/>
                          <a:cs typeface="+mn-cs"/>
                        </a:rPr>
                        <a:t>WHO [6] </a:t>
                      </a:r>
                      <a:endParaRPr lang="en-US" dirty="0"/>
                    </a:p>
                  </a:txBody>
                  <a:tcPr/>
                </a:tc>
                <a:extLst>
                  <a:ext uri="{0D108BD9-81ED-4DB2-BD59-A6C34878D82A}">
                    <a16:rowId xmlns:a16="http://schemas.microsoft.com/office/drawing/2014/main" val="2844546980"/>
                  </a:ext>
                </a:extLst>
              </a:tr>
              <a:tr h="65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#X7 = Mental hospitals (per 100 000 population)</a:t>
                      </a:r>
                    </a:p>
                  </a:txBody>
                  <a:tcPr/>
                </a:tc>
                <a:tc>
                  <a:txBody>
                    <a:bodyPr/>
                    <a:lstStyle/>
                    <a:p>
                      <a:r>
                        <a:rPr lang="en-US" sz="1400" dirty="0" err="1"/>
                        <a:t>qqPeter</a:t>
                      </a:r>
                      <a:endParaRPr lang="en-US" sz="1400" dirty="0"/>
                    </a:p>
                  </a:txBody>
                  <a:tcPr/>
                </a:tc>
                <a:tc>
                  <a:txBody>
                    <a:bodyPr/>
                    <a:lstStyle/>
                    <a:p>
                      <a:endParaRPr lang="en-US" dirty="0"/>
                    </a:p>
                  </a:txBody>
                  <a:tcPr/>
                </a:tc>
                <a:extLst>
                  <a:ext uri="{0D108BD9-81ED-4DB2-BD59-A6C34878D82A}">
                    <a16:rowId xmlns:a16="http://schemas.microsoft.com/office/drawing/2014/main" val="578237239"/>
                  </a:ext>
                </a:extLst>
              </a:tr>
            </a:tbl>
          </a:graphicData>
        </a:graphic>
      </p:graphicFrame>
    </p:spTree>
    <p:extLst>
      <p:ext uri="{BB962C8B-B14F-4D97-AF65-F5344CB8AC3E}">
        <p14:creationId xmlns:p14="http://schemas.microsoft.com/office/powerpoint/2010/main" val="3877960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C610-98C4-4732-81F8-489E110900B8}"/>
              </a:ext>
            </a:extLst>
          </p:cNvPr>
          <p:cNvSpPr>
            <a:spLocks noGrp="1"/>
          </p:cNvSpPr>
          <p:nvPr>
            <p:ph type="title"/>
          </p:nvPr>
        </p:nvSpPr>
        <p:spPr/>
        <p:txBody>
          <a:bodyPr/>
          <a:lstStyle/>
          <a:p>
            <a:r>
              <a:rPr lang="en-US" dirty="0"/>
              <a:t>Chosen Model</a:t>
            </a:r>
          </a:p>
        </p:txBody>
      </p:sp>
      <p:sp>
        <p:nvSpPr>
          <p:cNvPr id="3" name="Content Placeholder 2">
            <a:extLst>
              <a:ext uri="{FF2B5EF4-FFF2-40B4-BE49-F238E27FC236}">
                <a16:creationId xmlns:a16="http://schemas.microsoft.com/office/drawing/2014/main" id="{D0032FB9-CD46-4003-B3D0-BA96497A9FF6}"/>
              </a:ext>
            </a:extLst>
          </p:cNvPr>
          <p:cNvSpPr>
            <a:spLocks noGrp="1"/>
          </p:cNvSpPr>
          <p:nvPr>
            <p:ph idx="1"/>
          </p:nvPr>
        </p:nvSpPr>
        <p:spPr/>
        <p:txBody>
          <a:bodyPr/>
          <a:lstStyle/>
          <a:p>
            <a:r>
              <a:rPr lang="en-US" dirty="0" err="1"/>
              <a:t>qqOsman</a:t>
            </a:r>
            <a:endParaRPr lang="en-US" dirty="0"/>
          </a:p>
          <a:p>
            <a:r>
              <a:rPr lang="en-US" dirty="0"/>
              <a:t>Show the model</a:t>
            </a:r>
          </a:p>
          <a:p>
            <a:pPr lvl="1"/>
            <a:r>
              <a:rPr lang="en-US" dirty="0"/>
              <a:t>Very brief</a:t>
            </a:r>
          </a:p>
          <a:p>
            <a:pPr lvl="1"/>
            <a:r>
              <a:rPr lang="en-US" dirty="0"/>
              <a:t>Show data transformations</a:t>
            </a:r>
          </a:p>
          <a:p>
            <a:r>
              <a:rPr lang="en-US" dirty="0"/>
              <a:t>Which Inputs were dropped</a:t>
            </a:r>
          </a:p>
          <a:p>
            <a:r>
              <a:rPr lang="en-US" dirty="0"/>
              <a:t>Model Explanation in later sections</a:t>
            </a:r>
          </a:p>
        </p:txBody>
      </p:sp>
    </p:spTree>
    <p:extLst>
      <p:ext uri="{BB962C8B-B14F-4D97-AF65-F5344CB8AC3E}">
        <p14:creationId xmlns:p14="http://schemas.microsoft.com/office/powerpoint/2010/main" val="24823786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1045</TotalTime>
  <Words>1472</Words>
  <Application>Microsoft Macintosh PowerPoint</Application>
  <PresentationFormat>Widescreen</PresentationFormat>
  <Paragraphs>180</Paragraphs>
  <Slides>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Avenir Book</vt:lpstr>
      <vt:lpstr>Calibri</vt:lpstr>
      <vt:lpstr>Calibri Light</vt:lpstr>
      <vt:lpstr>Custom Design</vt:lpstr>
      <vt:lpstr>Country Level Indicators of Suicide Risk:  Data Analysis and Decision Making Support for Policy Makers </vt:lpstr>
      <vt:lpstr>Team Members: Team 25</vt:lpstr>
      <vt:lpstr>Suicide is a Global Problem With Significant Effects</vt:lpstr>
      <vt:lpstr>Research Motivation – Why We Chose This Topic</vt:lpstr>
      <vt:lpstr>What We Want to Share</vt:lpstr>
      <vt:lpstr>Anecdotal Evidence From the News About Highlight Countries</vt:lpstr>
      <vt:lpstr>Considered Data Sources</vt:lpstr>
      <vt:lpstr>Initially considered data sources</vt:lpstr>
      <vt:lpstr>Chosen Model</vt:lpstr>
      <vt:lpstr>Remaining Inputs: Health Expenditure</vt:lpstr>
      <vt:lpstr>Remaining Inputs: Psychiatrists</vt:lpstr>
      <vt:lpstr>Remaining Input: Alcohol Consumption</vt:lpstr>
      <vt:lpstr>Alcohol Consumption: continued</vt:lpstr>
      <vt:lpstr>Regression Model</vt:lpstr>
      <vt:lpstr>Model Creation</vt:lpstr>
      <vt:lpstr>Model Refinement</vt:lpstr>
      <vt:lpstr>Model Limitations</vt:lpstr>
      <vt:lpstr>Model Outcomes</vt:lpstr>
      <vt:lpstr>Research &amp; Data Analysis </vt:lpstr>
      <vt:lpstr>What Does the Data Tell Us?</vt:lpstr>
      <vt:lpstr>Impact of Wealth, Country Level Economic Indicators</vt:lpstr>
      <vt:lpstr>Impact Alcohol Abuse</vt:lpstr>
      <vt:lpstr>Impact of Availability of Mental Health Resources</vt:lpstr>
      <vt:lpstr>Impact of Availability of Mental Health Resources</vt:lpstr>
      <vt:lpstr>Recommendations &amp; Decision Making Support for Policy Makers (Prescriptive)</vt:lpstr>
      <vt:lpstr>What kind of Country Level Decision Making Support This Analysis Provides</vt:lpstr>
      <vt:lpstr>Supporting Future Researchers on This Topic</vt:lpstr>
      <vt:lpstr>Conclusions &amp; 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Peter Williams</cp:lastModifiedBy>
  <cp:revision>42</cp:revision>
  <cp:lastPrinted>2020-03-24T23:07:34Z</cp:lastPrinted>
  <dcterms:created xsi:type="dcterms:W3CDTF">2020-03-24T19:23:34Z</dcterms:created>
  <dcterms:modified xsi:type="dcterms:W3CDTF">2020-04-08T03:22:58Z</dcterms:modified>
</cp:coreProperties>
</file>