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1"/>
  </p:notesMasterIdLst>
  <p:sldIdLst>
    <p:sldId id="257" r:id="rId2"/>
    <p:sldId id="270" r:id="rId3"/>
    <p:sldId id="259" r:id="rId4"/>
    <p:sldId id="305" r:id="rId5"/>
    <p:sldId id="258" r:id="rId6"/>
    <p:sldId id="264" r:id="rId7"/>
    <p:sldId id="271" r:id="rId8"/>
    <p:sldId id="274" r:id="rId9"/>
    <p:sldId id="286" r:id="rId10"/>
    <p:sldId id="287" r:id="rId11"/>
    <p:sldId id="288" r:id="rId12"/>
    <p:sldId id="289" r:id="rId13"/>
    <p:sldId id="290" r:id="rId14"/>
    <p:sldId id="295" r:id="rId15"/>
    <p:sldId id="285" r:id="rId16"/>
    <p:sldId id="291" r:id="rId17"/>
    <p:sldId id="292" r:id="rId18"/>
    <p:sldId id="293" r:id="rId19"/>
    <p:sldId id="294" r:id="rId20"/>
    <p:sldId id="284" r:id="rId21"/>
    <p:sldId id="272" r:id="rId22"/>
    <p:sldId id="273" r:id="rId23"/>
    <p:sldId id="275" r:id="rId24"/>
    <p:sldId id="276" r:id="rId25"/>
    <p:sldId id="282" r:id="rId26"/>
    <p:sldId id="277" r:id="rId27"/>
    <p:sldId id="279" r:id="rId28"/>
    <p:sldId id="278"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p:restoredTop sz="95490" autoAdjust="0"/>
  </p:normalViewPr>
  <p:slideViewPr>
    <p:cSldViewPr snapToGrid="0" snapToObjects="1">
      <p:cViewPr varScale="1">
        <p:scale>
          <a:sx n="106" d="100"/>
          <a:sy n="106" d="100"/>
        </p:scale>
        <p:origin x="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4</a:t>
            </a:fld>
            <a:endParaRPr lang="en-US"/>
          </a:p>
        </p:txBody>
      </p:sp>
    </p:spTree>
    <p:extLst>
      <p:ext uri="{BB962C8B-B14F-4D97-AF65-F5344CB8AC3E}">
        <p14:creationId xmlns:p14="http://schemas.microsoft.com/office/powerpoint/2010/main" val="139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9</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11</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4/11/20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4/11/20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4/11/20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4/11/20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4/11/20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4/11/20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4/11/20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4/11/20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4/11/20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4/11/20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err="1"/>
              <a:t>qqOsman</a:t>
            </a:r>
            <a:endParaRPr lang="en-US" dirty="0"/>
          </a:p>
          <a:p>
            <a:r>
              <a:rPr lang="en-US" dirty="0"/>
              <a:t>Show the model</a:t>
            </a:r>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p:spTree>
    <p:extLst>
      <p:ext uri="{BB962C8B-B14F-4D97-AF65-F5344CB8AC3E}">
        <p14:creationId xmlns:p14="http://schemas.microsoft.com/office/powerpoint/2010/main" val="2482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lnSpcReduction="100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fontScale="92500"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MS in __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a:xfrm>
            <a:off x="838200" y="185383"/>
            <a:ext cx="10515600" cy="1325563"/>
          </a:xfrm>
        </p:spPr>
        <p:txBody>
          <a:bodyPr>
            <a:normAutofit/>
          </a:bodyPr>
          <a:lstStyle/>
          <a:p>
            <a:r>
              <a:rPr lang="en-US" sz="3200" dirty="0"/>
              <a:t>Suicide is a Global Problem With Significant Effects</a:t>
            </a:r>
          </a:p>
        </p:txBody>
      </p:sp>
      <p:pic>
        <p:nvPicPr>
          <p:cNvPr id="6" name="Picture 5">
            <a:extLst>
              <a:ext uri="{FF2B5EF4-FFF2-40B4-BE49-F238E27FC236}">
                <a16:creationId xmlns:a16="http://schemas.microsoft.com/office/drawing/2014/main" id="{880E359D-2F62-494D-B67E-C67FBE0E6EE9}"/>
              </a:ext>
            </a:extLst>
          </p:cNvPr>
          <p:cNvPicPr>
            <a:picLocks noChangeAspect="1"/>
          </p:cNvPicPr>
          <p:nvPr/>
        </p:nvPicPr>
        <p:blipFill>
          <a:blip r:embed="rId2"/>
          <a:stretch>
            <a:fillRect/>
          </a:stretch>
        </p:blipFill>
        <p:spPr>
          <a:xfrm>
            <a:off x="669389" y="2001859"/>
            <a:ext cx="6742789" cy="4155649"/>
          </a:xfrm>
          <a:prstGeom prst="rect">
            <a:avLst/>
          </a:prstGeom>
        </p:spPr>
      </p:pic>
      <p:sp>
        <p:nvSpPr>
          <p:cNvPr id="7" name="Title 1">
            <a:extLst>
              <a:ext uri="{FF2B5EF4-FFF2-40B4-BE49-F238E27FC236}">
                <a16:creationId xmlns:a16="http://schemas.microsoft.com/office/drawing/2014/main" id="{678AED76-4D30-AF44-95B5-8D12AF7AF409}"/>
              </a:ext>
            </a:extLst>
          </p:cNvPr>
          <p:cNvSpPr txBox="1">
            <a:spLocks/>
          </p:cNvSpPr>
          <p:nvPr/>
        </p:nvSpPr>
        <p:spPr>
          <a:xfrm>
            <a:off x="7931332" y="1660505"/>
            <a:ext cx="3225520" cy="4155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b="1" dirty="0"/>
              <a:t>Key Insights*</a:t>
            </a:r>
          </a:p>
          <a:p>
            <a:endParaRPr lang="en-US" sz="1800" b="1" dirty="0"/>
          </a:p>
          <a:p>
            <a:pPr marL="285750" indent="-285750">
              <a:buFont typeface="Arial" panose="020B0604020202020204" pitchFamily="34" charset="0"/>
              <a:buChar char="•"/>
            </a:pPr>
            <a:r>
              <a:rPr lang="en-US" sz="1600" dirty="0"/>
              <a:t>One person dies every 40 seconds from suicide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Suicide is the 2</a:t>
            </a:r>
            <a:r>
              <a:rPr lang="en-US" sz="1600" baseline="30000" dirty="0"/>
              <a:t>nd</a:t>
            </a:r>
            <a:r>
              <a:rPr lang="en-US" sz="1600" dirty="0"/>
              <a:t> leading cause of death among persons 18-29</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Only 38 governments worldwide have a national suicide prevention program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Sadly, many deaths attributed to suicide are preventable</a:t>
            </a:r>
          </a:p>
          <a:p>
            <a:endParaRPr lang="en-US" sz="1800" dirty="0"/>
          </a:p>
          <a:p>
            <a:endParaRPr lang="en-US" sz="1800" dirty="0"/>
          </a:p>
        </p:txBody>
      </p:sp>
      <p:sp>
        <p:nvSpPr>
          <p:cNvPr id="8" name="Title 1">
            <a:extLst>
              <a:ext uri="{FF2B5EF4-FFF2-40B4-BE49-F238E27FC236}">
                <a16:creationId xmlns:a16="http://schemas.microsoft.com/office/drawing/2014/main" id="{C030FEF0-4B55-764A-8756-D49FD4D8AF6F}"/>
              </a:ext>
            </a:extLst>
          </p:cNvPr>
          <p:cNvSpPr txBox="1">
            <a:spLocks/>
          </p:cNvSpPr>
          <p:nvPr/>
        </p:nvSpPr>
        <p:spPr>
          <a:xfrm>
            <a:off x="838200" y="1615737"/>
            <a:ext cx="5790028" cy="2813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pPr algn="ctr"/>
            <a:r>
              <a:rPr lang="en-US" sz="1600" dirty="0"/>
              <a:t>Worldwide Suicide Rate by Country (per 100,000 persons)</a:t>
            </a:r>
          </a:p>
        </p:txBody>
      </p:sp>
      <p:sp>
        <p:nvSpPr>
          <p:cNvPr id="9" name="Title 1">
            <a:extLst>
              <a:ext uri="{FF2B5EF4-FFF2-40B4-BE49-F238E27FC236}">
                <a16:creationId xmlns:a16="http://schemas.microsoft.com/office/drawing/2014/main" id="{C94EFC1D-D97D-2F4C-8E73-EAECE87B39D1}"/>
              </a:ext>
            </a:extLst>
          </p:cNvPr>
          <p:cNvSpPr txBox="1">
            <a:spLocks/>
          </p:cNvSpPr>
          <p:nvPr/>
        </p:nvSpPr>
        <p:spPr>
          <a:xfrm>
            <a:off x="838200" y="6570270"/>
            <a:ext cx="5790028" cy="2813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000" b="1" i="1" dirty="0"/>
              <a:t>*Sourced from the World Health Organization report: “Suicide: Key Facts, 2019” </a:t>
            </a:r>
          </a:p>
          <a:p>
            <a:endParaRPr lang="en-US" sz="1000" b="1" i="1" dirty="0"/>
          </a:p>
        </p:txBody>
      </p:sp>
    </p:spTree>
    <p:extLst>
      <p:ext uri="{BB962C8B-B14F-4D97-AF65-F5344CB8AC3E}">
        <p14:creationId xmlns:p14="http://schemas.microsoft.com/office/powerpoint/2010/main" val="330189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a:xfrm>
            <a:off x="633418" y="0"/>
            <a:ext cx="10706528" cy="1325563"/>
          </a:xfrm>
        </p:spPr>
        <p:txBody>
          <a:bodyPr>
            <a:normAutofit/>
          </a:bodyPr>
          <a:lstStyle/>
          <a:p>
            <a:r>
              <a:rPr lang="en-US" sz="3800" dirty="0"/>
              <a:t>Model Specification</a:t>
            </a:r>
            <a:endParaRPr lang="en-US" sz="3800" u="sng" dirty="0"/>
          </a:p>
        </p:txBody>
      </p:sp>
      <p:pic>
        <p:nvPicPr>
          <p:cNvPr id="9" name="Picture 8">
            <a:extLst>
              <a:ext uri="{FF2B5EF4-FFF2-40B4-BE49-F238E27FC236}">
                <a16:creationId xmlns:a16="http://schemas.microsoft.com/office/drawing/2014/main" id="{59740B86-06FE-694D-B7F9-A34119241C04}"/>
              </a:ext>
            </a:extLst>
          </p:cNvPr>
          <p:cNvPicPr>
            <a:picLocks noChangeAspect="1"/>
          </p:cNvPicPr>
          <p:nvPr/>
        </p:nvPicPr>
        <p:blipFill>
          <a:blip r:embed="rId3"/>
          <a:stretch>
            <a:fillRect/>
          </a:stretch>
        </p:blipFill>
        <p:spPr>
          <a:xfrm>
            <a:off x="984384" y="1165723"/>
            <a:ext cx="10223231" cy="5559624"/>
          </a:xfrm>
          <a:prstGeom prst="rect">
            <a:avLst/>
          </a:prstGeom>
        </p:spPr>
      </p:pic>
    </p:spTree>
    <p:extLst>
      <p:ext uri="{BB962C8B-B14F-4D97-AF65-F5344CB8AC3E}">
        <p14:creationId xmlns:p14="http://schemas.microsoft.com/office/powerpoint/2010/main" val="168699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lnSpcReduction="10000"/>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What We Want to Share</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a:xfrm>
            <a:off x="838200" y="1530203"/>
            <a:ext cx="10515600" cy="4351338"/>
          </a:xfrm>
        </p:spPr>
        <p:txBody>
          <a:bodyPr>
            <a:normAutofit fontScale="77500" lnSpcReduction="20000"/>
          </a:bodyPr>
          <a:lstStyle/>
          <a:p>
            <a:r>
              <a:rPr lang="en-US" dirty="0"/>
              <a:t>The objective of our project is to analyze country-level and gender specific data related to suicide rates over the past ten years, and augment it with other country level data and metadata to gain an understanding and better describe rising suicide rates worldwide. Our intentions are two-fold: </a:t>
            </a:r>
          </a:p>
          <a:p>
            <a:endParaRPr lang="en-US" dirty="0"/>
          </a:p>
          <a:p>
            <a:pPr lvl="1"/>
            <a:r>
              <a:rPr lang="en-US" dirty="0"/>
              <a:t>To describe and identify measures and indicators that impact suicide rates at the country level for both males and females, in order to provide high-level decision making support for leaders and authors of public policy related to mental health and suicide. This includes identifying, and monitoring over time, meaningful factors and measures related to suicide prevention, for those who manage health related planning activities and priorities. </a:t>
            </a:r>
          </a:p>
          <a:p>
            <a:pPr lvl="1"/>
            <a:endParaRPr lang="en-US" dirty="0"/>
          </a:p>
          <a:p>
            <a:pPr lvl="1"/>
            <a:r>
              <a:rPr lang="en-US" dirty="0"/>
              <a:t>To discuss the sources, and process of collection, of data related to suicide at the country level; describe ancillary datasets that were employed to augment and enrich insights related to international differences in suicide rates. The goal is to make further research and data analysis on this topic more accessible to other interested researchers and data analysts in the future. </a:t>
            </a:r>
          </a:p>
        </p:txBody>
      </p:sp>
    </p:spTree>
    <p:extLst>
      <p:ext uri="{BB962C8B-B14F-4D97-AF65-F5344CB8AC3E}">
        <p14:creationId xmlns:p14="http://schemas.microsoft.com/office/powerpoint/2010/main" val="375403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1045</TotalTime>
  <Words>1475</Words>
  <Application>Microsoft Macintosh PowerPoint</Application>
  <PresentationFormat>Widescreen</PresentationFormat>
  <Paragraphs>182</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Book</vt:lpstr>
      <vt:lpstr>Calibri</vt:lpstr>
      <vt:lpstr>Calibri Light</vt:lpstr>
      <vt:lpstr>Custom Design</vt:lpstr>
      <vt:lpstr>Country Level Indicators of Suicide Risk:  Data Analysis and Decision Making Support for Policy Makers </vt:lpstr>
      <vt:lpstr>Team Members: Team 25</vt:lpstr>
      <vt:lpstr>Suicide is a Global Problem With Significant Effects</vt:lpstr>
      <vt:lpstr>Model Specification</vt:lpstr>
      <vt:lpstr>Research Motivation – Why We Chose This Topic</vt:lpstr>
      <vt:lpstr>What We Want to Share</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Peter Williams</cp:lastModifiedBy>
  <cp:revision>43</cp:revision>
  <cp:lastPrinted>2020-03-24T23:07:34Z</cp:lastPrinted>
  <dcterms:created xsi:type="dcterms:W3CDTF">2020-03-24T19:23:34Z</dcterms:created>
  <dcterms:modified xsi:type="dcterms:W3CDTF">2020-04-11T12:53:18Z</dcterms:modified>
</cp:coreProperties>
</file>