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7"/>
  </p:notesMasterIdLst>
  <p:sldIdLst>
    <p:sldId id="257" r:id="rId2"/>
    <p:sldId id="270" r:id="rId3"/>
    <p:sldId id="258" r:id="rId4"/>
    <p:sldId id="264" r:id="rId5"/>
    <p:sldId id="259" r:id="rId6"/>
    <p:sldId id="271" r:id="rId7"/>
    <p:sldId id="274" r:id="rId8"/>
    <p:sldId id="286" r:id="rId9"/>
    <p:sldId id="287" r:id="rId10"/>
    <p:sldId id="288" r:id="rId11"/>
    <p:sldId id="289" r:id="rId12"/>
    <p:sldId id="290" r:id="rId13"/>
    <p:sldId id="295" r:id="rId14"/>
    <p:sldId id="285" r:id="rId15"/>
    <p:sldId id="291" r:id="rId16"/>
    <p:sldId id="292" r:id="rId17"/>
    <p:sldId id="293" r:id="rId18"/>
    <p:sldId id="294" r:id="rId19"/>
    <p:sldId id="284" r:id="rId20"/>
    <p:sldId id="272" r:id="rId21"/>
    <p:sldId id="273" r:id="rId22"/>
    <p:sldId id="275" r:id="rId23"/>
    <p:sldId id="276" r:id="rId24"/>
    <p:sldId id="282" r:id="rId25"/>
    <p:sldId id="277" r:id="rId26"/>
    <p:sldId id="279" r:id="rId27"/>
    <p:sldId id="278" r:id="rId28"/>
    <p:sldId id="281" r:id="rId29"/>
    <p:sldId id="296" r:id="rId30"/>
    <p:sldId id="298" r:id="rId31"/>
    <p:sldId id="297" r:id="rId32"/>
    <p:sldId id="299" r:id="rId33"/>
    <p:sldId id="300" r:id="rId34"/>
    <p:sldId id="301" r:id="rId35"/>
    <p:sldId id="30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95417" autoAdjust="0"/>
  </p:normalViewPr>
  <p:slideViewPr>
    <p:cSldViewPr snapToGrid="0" snapToObjects="1">
      <p:cViewPr varScale="1">
        <p:scale>
          <a:sx n="62" d="100"/>
          <a:sy n="62" d="100"/>
        </p:scale>
        <p:origin x="10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a:xfrm>
            <a:off x="647272" y="365125"/>
            <a:ext cx="10706528" cy="1325563"/>
          </a:xfrm>
        </p:spPr>
        <p:txBody>
          <a:bodyPr/>
          <a:lstStyle/>
          <a:p>
            <a:r>
              <a:rPr lang="en-US" dirty="0"/>
              <a:t>Model Development </a:t>
            </a:r>
            <a:br>
              <a:rPr lang="en-US" dirty="0"/>
            </a:br>
            <a:r>
              <a:rPr lang="en-US" dirty="0"/>
              <a:t>Initial Model: </a:t>
            </a:r>
            <a:r>
              <a:rPr lang="en-US" u="sng" dirty="0"/>
              <a:t>Multiple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982474"/>
                <a:ext cx="9127733" cy="809107"/>
              </a:xfrm>
            </p:spPr>
            <p:txBody>
              <a:bodyPr/>
              <a:lstStyle/>
              <a:p>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982474"/>
                <a:ext cx="9127733" cy="809107"/>
              </a:xfrm>
              <a:blipFill>
                <a:blip r:embed="rId2"/>
                <a:stretch>
                  <a:fillRect t="-12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B99BBA-0D81-46EA-A6B6-D3CB56682BDD}"/>
              </a:ext>
            </a:extLst>
          </p:cNvPr>
          <p:cNvPicPr>
            <a:picLocks noChangeAspect="1"/>
          </p:cNvPicPr>
          <p:nvPr/>
        </p:nvPicPr>
        <p:blipFill>
          <a:blip r:embed="rId3"/>
          <a:stretch>
            <a:fillRect/>
          </a:stretch>
        </p:blipFill>
        <p:spPr>
          <a:xfrm>
            <a:off x="5402066" y="2791581"/>
            <a:ext cx="4037744" cy="3568525"/>
          </a:xfrm>
          <a:prstGeom prst="rect">
            <a:avLst/>
          </a:prstGeom>
        </p:spPr>
      </p:pic>
      <p:sp>
        <p:nvSpPr>
          <p:cNvPr id="6" name="TextBox 5">
            <a:extLst>
              <a:ext uri="{FF2B5EF4-FFF2-40B4-BE49-F238E27FC236}">
                <a16:creationId xmlns:a16="http://schemas.microsoft.com/office/drawing/2014/main" id="{7C9DF7B2-12D7-4183-BC1F-53FFE987E9D3}"/>
              </a:ext>
            </a:extLst>
          </p:cNvPr>
          <p:cNvSpPr txBox="1"/>
          <p:nvPr/>
        </p:nvSpPr>
        <p:spPr>
          <a:xfrm>
            <a:off x="838200" y="2730339"/>
            <a:ext cx="39392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Normal Q-Q plot shows that the points deviate from the reference line at the higher quintiles. In order to correct for this, our next step was to try a Box Cox transformation on Y. </a:t>
            </a:r>
          </a:p>
          <a:p>
            <a:endParaRPr lang="en-US" dirty="0"/>
          </a:p>
        </p:txBody>
      </p:sp>
    </p:spTree>
    <p:extLst>
      <p:ext uri="{BB962C8B-B14F-4D97-AF65-F5344CB8AC3E}">
        <p14:creationId xmlns:p14="http://schemas.microsoft.com/office/powerpoint/2010/main" val="354391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Box Cox Transformation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461416"/>
                <a:ext cx="9127733" cy="809107"/>
              </a:xfrm>
            </p:spPr>
            <p:txBody>
              <a:bodyPr/>
              <a:lstStyle/>
              <a:p>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461416"/>
                <a:ext cx="9127733" cy="809107"/>
              </a:xfr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9DF7B2-12D7-4183-BC1F-53FFE987E9D3}"/>
              </a:ext>
            </a:extLst>
          </p:cNvPr>
          <p:cNvSpPr txBox="1"/>
          <p:nvPr/>
        </p:nvSpPr>
        <p:spPr>
          <a:xfrm>
            <a:off x="5695307" y="2288144"/>
            <a:ext cx="5472702" cy="1231106"/>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Box Cox transformation on </a:t>
            </a:r>
            <a:r>
              <a:rPr lang="el-GR" sz="2800">
                <a:latin typeface="Times New Roman" panose="02020603050405020304" pitchFamily="18" charset="0"/>
                <a:cs typeface="Times New Roman" panose="02020603050405020304" pitchFamily="18" charset="0"/>
              </a:rPr>
              <a:t>λ</a:t>
            </a:r>
            <a:r>
              <a:rPr lang="en-US" sz="2800">
                <a:latin typeface="Avenir Book" panose="02000503020000020003"/>
              </a:rPr>
              <a:t> = 0.4 seems to be appropriate</a:t>
            </a:r>
          </a:p>
          <a:p>
            <a:endParaRPr lang="en-US" dirty="0"/>
          </a:p>
        </p:txBody>
      </p:sp>
      <p:pic>
        <p:nvPicPr>
          <p:cNvPr id="4" name="Picture 3">
            <a:extLst>
              <a:ext uri="{FF2B5EF4-FFF2-40B4-BE49-F238E27FC236}">
                <a16:creationId xmlns:a16="http://schemas.microsoft.com/office/drawing/2014/main" id="{19509D4D-1C3F-45D6-A251-DDBAB5BFADFA}"/>
              </a:ext>
            </a:extLst>
          </p:cNvPr>
          <p:cNvPicPr>
            <a:picLocks noChangeAspect="1"/>
          </p:cNvPicPr>
          <p:nvPr/>
        </p:nvPicPr>
        <p:blipFill>
          <a:blip r:embed="rId3"/>
          <a:stretch>
            <a:fillRect/>
          </a:stretch>
        </p:blipFill>
        <p:spPr>
          <a:xfrm>
            <a:off x="1938961" y="2140107"/>
            <a:ext cx="2769171" cy="2447371"/>
          </a:xfrm>
          <a:prstGeom prst="rect">
            <a:avLst/>
          </a:prstGeom>
        </p:spPr>
      </p:pic>
      <p:sp>
        <p:nvSpPr>
          <p:cNvPr id="7" name="TextBox 6">
            <a:extLst>
              <a:ext uri="{FF2B5EF4-FFF2-40B4-BE49-F238E27FC236}">
                <a16:creationId xmlns:a16="http://schemas.microsoft.com/office/drawing/2014/main" id="{2C402839-ACD4-450A-922F-583DF9F5ECD5}"/>
              </a:ext>
            </a:extLst>
          </p:cNvPr>
          <p:cNvSpPr txBox="1"/>
          <p:nvPr/>
        </p:nvSpPr>
        <p:spPr>
          <a:xfrm>
            <a:off x="1037690" y="4767978"/>
            <a:ext cx="4771203" cy="2092881"/>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After transformation, the points in the Normal Q-Q plot are much closer to the reference line</a:t>
            </a:r>
          </a:p>
          <a:p>
            <a:endParaRPr lang="en-US" dirty="0"/>
          </a:p>
        </p:txBody>
      </p:sp>
      <p:pic>
        <p:nvPicPr>
          <p:cNvPr id="8" name="Picture 7">
            <a:extLst>
              <a:ext uri="{FF2B5EF4-FFF2-40B4-BE49-F238E27FC236}">
                <a16:creationId xmlns:a16="http://schemas.microsoft.com/office/drawing/2014/main" id="{1354C3E9-A441-472F-95D3-B5B37E91750A}"/>
              </a:ext>
            </a:extLst>
          </p:cNvPr>
          <p:cNvPicPr>
            <a:picLocks noChangeAspect="1"/>
          </p:cNvPicPr>
          <p:nvPr/>
        </p:nvPicPr>
        <p:blipFill>
          <a:blip r:embed="rId4"/>
          <a:stretch>
            <a:fillRect/>
          </a:stretch>
        </p:blipFill>
        <p:spPr>
          <a:xfrm>
            <a:off x="5917915" y="3223752"/>
            <a:ext cx="3965825" cy="3504963"/>
          </a:xfrm>
          <a:prstGeom prst="rect">
            <a:avLst/>
          </a:prstGeom>
        </p:spPr>
      </p:pic>
    </p:spTree>
    <p:extLst>
      <p:ext uri="{BB962C8B-B14F-4D97-AF65-F5344CB8AC3E}">
        <p14:creationId xmlns:p14="http://schemas.microsoft.com/office/powerpoint/2010/main" val="693503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a:t>Model Development – Remove Outliers</a:t>
            </a:r>
            <a:endParaRPr lang="en-US" dirty="0"/>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a:t>Points 12, 65, and 88 were identified as outliers on the Residuals vs Fitted, Scale-Location, and Normal Q-Q plots (refer to previous slide)  </a:t>
            </a:r>
            <a:endParaRPr lang="en-US" dirty="0"/>
          </a:p>
        </p:txBody>
      </p:sp>
      <p:pic>
        <p:nvPicPr>
          <p:cNvPr id="4" name="Picture 3">
            <a:extLst>
              <a:ext uri="{FF2B5EF4-FFF2-40B4-BE49-F238E27FC236}">
                <a16:creationId xmlns:a16="http://schemas.microsoft.com/office/drawing/2014/main" id="{B0FAC7E1-4E5F-4EA5-8682-7AF2FA26C96B}"/>
              </a:ext>
            </a:extLst>
          </p:cNvPr>
          <p:cNvPicPr>
            <a:picLocks noChangeAspect="1"/>
          </p:cNvPicPr>
          <p:nvPr/>
        </p:nvPicPr>
        <p:blipFill>
          <a:blip r:embed="rId2"/>
          <a:stretch>
            <a:fillRect/>
          </a:stretch>
        </p:blipFill>
        <p:spPr>
          <a:xfrm>
            <a:off x="838200" y="2785670"/>
            <a:ext cx="4499746" cy="3976839"/>
          </a:xfrm>
          <a:prstGeom prst="rect">
            <a:avLst/>
          </a:prstGeom>
        </p:spPr>
      </p:pic>
      <p:pic>
        <p:nvPicPr>
          <p:cNvPr id="5" name="Picture 4">
            <a:extLst>
              <a:ext uri="{FF2B5EF4-FFF2-40B4-BE49-F238E27FC236}">
                <a16:creationId xmlns:a16="http://schemas.microsoft.com/office/drawing/2014/main" id="{0924DFE8-7659-4167-AC33-4E25E0DB30C6}"/>
              </a:ext>
            </a:extLst>
          </p:cNvPr>
          <p:cNvPicPr>
            <a:picLocks noChangeAspect="1"/>
          </p:cNvPicPr>
          <p:nvPr/>
        </p:nvPicPr>
        <p:blipFill>
          <a:blip r:embed="rId3"/>
          <a:stretch>
            <a:fillRect/>
          </a:stretch>
        </p:blipFill>
        <p:spPr>
          <a:xfrm>
            <a:off x="6431623" y="2785670"/>
            <a:ext cx="4499746" cy="3976839"/>
          </a:xfrm>
          <a:prstGeom prst="rect">
            <a:avLst/>
          </a:prstGeom>
        </p:spPr>
      </p:pic>
    </p:spTree>
    <p:extLst>
      <p:ext uri="{BB962C8B-B14F-4D97-AF65-F5344CB8AC3E}">
        <p14:creationId xmlns:p14="http://schemas.microsoft.com/office/powerpoint/2010/main" val="4226417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In addition, point 79 was identified as an outlier that should be removed, as it had very high leverage in the model</a:t>
            </a:r>
          </a:p>
        </p:txBody>
      </p:sp>
      <p:pic>
        <p:nvPicPr>
          <p:cNvPr id="6" name="Picture 5">
            <a:extLst>
              <a:ext uri="{FF2B5EF4-FFF2-40B4-BE49-F238E27FC236}">
                <a16:creationId xmlns:a16="http://schemas.microsoft.com/office/drawing/2014/main" id="{B708620C-83A3-4CBD-B943-DF4AAC344111}"/>
              </a:ext>
            </a:extLst>
          </p:cNvPr>
          <p:cNvPicPr>
            <a:picLocks noChangeAspect="1"/>
          </p:cNvPicPr>
          <p:nvPr/>
        </p:nvPicPr>
        <p:blipFill>
          <a:blip r:embed="rId2"/>
          <a:stretch>
            <a:fillRect/>
          </a:stretch>
        </p:blipFill>
        <p:spPr>
          <a:xfrm>
            <a:off x="3326129" y="2785670"/>
            <a:ext cx="4400094" cy="3888768"/>
          </a:xfrm>
          <a:prstGeom prst="rect">
            <a:avLst/>
          </a:prstGeom>
        </p:spPr>
      </p:pic>
    </p:spTree>
    <p:extLst>
      <p:ext uri="{BB962C8B-B14F-4D97-AF65-F5344CB8AC3E}">
        <p14:creationId xmlns:p14="http://schemas.microsoft.com/office/powerpoint/2010/main" val="4205935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530-F960-44B4-B6A6-9665E584336A}"/>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DFC3F2D1-924B-437D-BE9B-9C332EBCF026}"/>
              </a:ext>
            </a:extLst>
          </p:cNvPr>
          <p:cNvSpPr>
            <a:spLocks noGrp="1"/>
          </p:cNvSpPr>
          <p:nvPr>
            <p:ph idx="1"/>
          </p:nvPr>
        </p:nvSpPr>
        <p:spPr>
          <a:xfrm>
            <a:off x="750013" y="1561672"/>
            <a:ext cx="10798140" cy="5296327"/>
          </a:xfrm>
        </p:spPr>
        <p:txBody>
          <a:bodyPr>
            <a:normAutofit fontScale="62500" lnSpcReduction="20000"/>
          </a:bodyPr>
          <a:lstStyle/>
          <a:p>
            <a:r>
              <a:rPr lang="en-US" dirty="0"/>
              <a:t>Points 12, 65, 79, and 88 also had country specific reasons for being removed from the data set </a:t>
            </a:r>
          </a:p>
          <a:p>
            <a:endParaRPr lang="en-US" dirty="0"/>
          </a:p>
          <a:p>
            <a:r>
              <a:rPr lang="en-US" dirty="0"/>
              <a:t>12 – Barbados:</a:t>
            </a:r>
          </a:p>
          <a:p>
            <a:pPr lvl="1"/>
            <a:r>
              <a:rPr lang="en-US" dirty="0"/>
              <a:t> Caribbean's leading tourism island, transitioned from agricultural to service based economy very successfully </a:t>
            </a:r>
          </a:p>
          <a:p>
            <a:pPr lvl="1"/>
            <a:r>
              <a:rPr lang="en-US" dirty="0"/>
              <a:t> “very high human development‟ status in terms of the UNDP’s human development index</a:t>
            </a:r>
          </a:p>
          <a:p>
            <a:pPr lvl="1"/>
            <a:r>
              <a:rPr lang="en-US" dirty="0"/>
              <a:t>Extremely low suicide rate</a:t>
            </a:r>
          </a:p>
          <a:p>
            <a:r>
              <a:rPr lang="en-US" dirty="0"/>
              <a:t>65 – Guyana: </a:t>
            </a:r>
          </a:p>
          <a:p>
            <a:pPr lvl="1"/>
            <a:r>
              <a:rPr lang="en-US" dirty="0"/>
              <a:t>Extremely poor island country largely made up of agricultural villages.</a:t>
            </a:r>
          </a:p>
          <a:p>
            <a:pPr lvl="1"/>
            <a:r>
              <a:rPr lang="en-US" dirty="0"/>
              <a:t>Very high alcohol and suicide statistics</a:t>
            </a:r>
          </a:p>
          <a:p>
            <a:pPr lvl="1"/>
            <a:r>
              <a:rPr lang="en-US" dirty="0"/>
              <a:t>Ministry of health identified poverty, pervasive stigma about mental illness, access to lethal chemicals, alcohol misuse, interpersonal violence, family dysfunction and insufficient mental health resources as key factors causing one of the highest suicide rates in the world.</a:t>
            </a:r>
          </a:p>
          <a:p>
            <a:r>
              <a:rPr lang="en-US" dirty="0"/>
              <a:t>79 – Japan:</a:t>
            </a:r>
          </a:p>
          <a:p>
            <a:pPr lvl="1"/>
            <a:r>
              <a:rPr lang="en-US" dirty="0"/>
              <a:t>Notoriously overworked and over stressed population, although the country is very wealthy</a:t>
            </a:r>
          </a:p>
          <a:p>
            <a:pPr lvl="1"/>
            <a:r>
              <a:rPr lang="en-US" dirty="0"/>
              <a:t>Long cultural history of considering certain types of suicides honorable, relatively high cultural tolerance for suicide</a:t>
            </a:r>
          </a:p>
          <a:p>
            <a:pPr lvl="1"/>
            <a:r>
              <a:rPr lang="en-US" dirty="0"/>
              <a:t>Very high suicide rate when compared to other rich nations</a:t>
            </a:r>
          </a:p>
          <a:p>
            <a:r>
              <a:rPr lang="en-US" dirty="0"/>
              <a:t>88 – Lesotho:</a:t>
            </a:r>
          </a:p>
          <a:p>
            <a:pPr lvl="1"/>
            <a:r>
              <a:rPr lang="en-US" dirty="0"/>
              <a:t>Small, landlocked, mountainous country in Africa</a:t>
            </a:r>
          </a:p>
          <a:p>
            <a:pPr lvl="1"/>
            <a:r>
              <a:rPr lang="en-US" dirty="0"/>
              <a:t>Highest suicide rate in Africa</a:t>
            </a:r>
          </a:p>
          <a:p>
            <a:pPr lvl="1"/>
            <a:r>
              <a:rPr lang="en-US" dirty="0"/>
              <a:t>High levels of child labor</a:t>
            </a:r>
          </a:p>
          <a:p>
            <a:pPr lvl="1"/>
            <a:r>
              <a:rPr lang="en-US" dirty="0"/>
              <a:t>Very poor general health outcomes, ex. second highest instances of tuberculosis and HIV/AIDS in the world </a:t>
            </a:r>
          </a:p>
        </p:txBody>
      </p:sp>
    </p:spTree>
    <p:extLst>
      <p:ext uri="{BB962C8B-B14F-4D97-AF65-F5344CB8AC3E}">
        <p14:creationId xmlns:p14="http://schemas.microsoft.com/office/powerpoint/2010/main" val="2563061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Variable Reduction </a:t>
            </a:r>
          </a:p>
        </p:txBody>
      </p:sp>
      <p:sp>
        <p:nvSpPr>
          <p:cNvPr id="6" name="TextBox 5">
            <a:extLst>
              <a:ext uri="{FF2B5EF4-FFF2-40B4-BE49-F238E27FC236}">
                <a16:creationId xmlns:a16="http://schemas.microsoft.com/office/drawing/2014/main" id="{7C9DF7B2-12D7-4183-BC1F-53FFE987E9D3}"/>
              </a:ext>
            </a:extLst>
          </p:cNvPr>
          <p:cNvSpPr txBox="1"/>
          <p:nvPr/>
        </p:nvSpPr>
        <p:spPr>
          <a:xfrm>
            <a:off x="725183" y="1998324"/>
            <a:ext cx="9384588" cy="335476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Next step was to remove the variables that were redundant or unnecessary in our model. We used the step function which removes variables based on AIC.</a:t>
            </a:r>
          </a:p>
          <a:p>
            <a:pPr marL="285750" indent="-285750">
              <a:buFont typeface="Arial" panose="020B0604020202020204" pitchFamily="34" charset="0"/>
              <a:buChar char="•"/>
            </a:pPr>
            <a:endParaRPr lang="en-US" sz="2800" dirty="0">
              <a:latin typeface="Avenir Book" panose="02000503020000020003"/>
            </a:endParaRPr>
          </a:p>
          <a:p>
            <a:pPr marL="285750" indent="-285750">
              <a:buFont typeface="Arial" panose="020B0604020202020204" pitchFamily="34" charset="0"/>
              <a:buChar char="•"/>
            </a:pPr>
            <a:r>
              <a:rPr lang="en-US" sz="2800" dirty="0">
                <a:latin typeface="Avenir Book" panose="02000503020000020003"/>
              </a:rPr>
              <a:t>Removed Variables:</a:t>
            </a:r>
          </a:p>
          <a:p>
            <a:pPr marL="742950" lvl="1" indent="-285750">
              <a:buFont typeface="Arial" panose="020B0604020202020204" pitchFamily="34" charset="0"/>
              <a:buChar char="•"/>
            </a:pPr>
            <a:r>
              <a:rPr lang="en-US" dirty="0">
                <a:latin typeface="Avenir Book" panose="02000503020000020003"/>
              </a:rPr>
              <a:t>X1 –  Health Expenditure as a percentage of GDP</a:t>
            </a:r>
          </a:p>
          <a:p>
            <a:pPr marL="742950" lvl="1" indent="-285750">
              <a:buFont typeface="Arial" panose="020B0604020202020204" pitchFamily="34" charset="0"/>
              <a:buChar char="•"/>
            </a:pPr>
            <a:r>
              <a:rPr lang="en-US" dirty="0">
                <a:latin typeface="Avenir Book" panose="02000503020000020003"/>
              </a:rPr>
              <a:t>X6 – Psychiatrists working in mental health sector (per 100 000 population)</a:t>
            </a:r>
          </a:p>
          <a:p>
            <a:pPr marL="742950" lvl="1" indent="-285750">
              <a:buFont typeface="Arial" panose="020B0604020202020204" pitchFamily="34" charset="0"/>
              <a:buChar char="•"/>
            </a:pPr>
            <a:r>
              <a:rPr lang="en-US" dirty="0">
                <a:latin typeface="Avenir Book" panose="02000503020000020003"/>
              </a:rPr>
              <a:t>X7 – Mental hospitals (per 100 000 population)</a:t>
            </a:r>
          </a:p>
          <a:p>
            <a:pPr marL="742950" lvl="1" indent="-285750">
              <a:buFont typeface="Arial" panose="020B0604020202020204" pitchFamily="34" charset="0"/>
              <a:buChar char="•"/>
            </a:pPr>
            <a:endParaRPr lang="en-US"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29901B9A-A1AC-42F4-BAC3-F0CF50CD5E8D}"/>
                  </a:ext>
                </a:extLst>
              </p:cNvPr>
              <p:cNvSpPr txBox="1">
                <a:spLocks/>
              </p:cNvSpPr>
              <p:nvPr/>
            </p:nvSpPr>
            <p:spPr>
              <a:xfrm>
                <a:off x="838200" y="5456025"/>
                <a:ext cx="10515600" cy="809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 After Variable Reduction: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oMath>
                </a14:m>
                <a:endParaRPr lang="en-US" dirty="0"/>
              </a:p>
            </p:txBody>
          </p:sp>
        </mc:Choice>
        <mc:Fallback>
          <p:sp>
            <p:nvSpPr>
              <p:cNvPr id="7" name="Content Placeholder 2">
                <a:extLst>
                  <a:ext uri="{FF2B5EF4-FFF2-40B4-BE49-F238E27FC236}">
                    <a16:creationId xmlns:a16="http://schemas.microsoft.com/office/drawing/2014/main" id="{29901B9A-A1AC-42F4-BAC3-F0CF50CD5E8D}"/>
                  </a:ext>
                </a:extLst>
              </p:cNvPr>
              <p:cNvSpPr txBox="1">
                <a:spLocks noRot="1" noChangeAspect="1" noMove="1" noResize="1" noEditPoints="1" noAdjustHandles="1" noChangeArrowheads="1" noChangeShapeType="1" noTextEdit="1"/>
              </p:cNvSpPr>
              <p:nvPr/>
            </p:nvSpPr>
            <p:spPr>
              <a:xfrm>
                <a:off x="838200" y="5456025"/>
                <a:ext cx="10515600" cy="809107"/>
              </a:xfrm>
              <a:prstGeom prst="rect">
                <a:avLst/>
              </a:prstGeo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60780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DF0A39-7824-4ED3-A10D-DEE276E0A2E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Model Development – IWLS and Final Model</a:t>
            </a:r>
          </a:p>
        </p:txBody>
      </p:sp>
      <p:sp>
        <p:nvSpPr>
          <p:cNvPr id="3" name="Content Placeholder 2">
            <a:extLst>
              <a:ext uri="{FF2B5EF4-FFF2-40B4-BE49-F238E27FC236}">
                <a16:creationId xmlns:a16="http://schemas.microsoft.com/office/drawing/2014/main" id="{D9A9EDFF-EAD4-41A2-9AAD-27B72D92D85C}"/>
              </a:ext>
            </a:extLst>
          </p:cNvPr>
          <p:cNvSpPr>
            <a:spLocks noGrp="1"/>
          </p:cNvSpPr>
          <p:nvPr>
            <p:ph idx="1"/>
          </p:nvPr>
        </p:nvSpPr>
        <p:spPr>
          <a:xfrm>
            <a:off x="643468" y="2638043"/>
            <a:ext cx="3363974" cy="3415623"/>
          </a:xfrm>
        </p:spPr>
        <p:txBody>
          <a:bodyPr>
            <a:normAutofit/>
          </a:bodyPr>
          <a:lstStyle/>
          <a:p>
            <a:r>
              <a:rPr lang="en-US" sz="2000" dirty="0"/>
              <a:t>Final step was to implement iteratively weighted least squares</a:t>
            </a:r>
          </a:p>
          <a:p>
            <a:r>
              <a:rPr lang="en-US" sz="2000" dirty="0"/>
              <a:t>Performed 10 iterations</a:t>
            </a:r>
          </a:p>
          <a:p>
            <a:r>
              <a:rPr lang="en-US" sz="2000" dirty="0"/>
              <a:t>To the right is the summary of the final model after IWLS</a:t>
            </a:r>
          </a:p>
        </p:txBody>
      </p:sp>
      <p:pic>
        <p:nvPicPr>
          <p:cNvPr id="4" name="Picture 3">
            <a:extLst>
              <a:ext uri="{FF2B5EF4-FFF2-40B4-BE49-F238E27FC236}">
                <a16:creationId xmlns:a16="http://schemas.microsoft.com/office/drawing/2014/main" id="{F2AD647C-8C1A-4F8D-9286-AA1A6963A0A7}"/>
              </a:ext>
            </a:extLst>
          </p:cNvPr>
          <p:cNvPicPr>
            <a:picLocks noChangeAspect="1"/>
          </p:cNvPicPr>
          <p:nvPr/>
        </p:nvPicPr>
        <p:blipFill>
          <a:blip r:embed="rId2"/>
          <a:stretch>
            <a:fillRect/>
          </a:stretch>
        </p:blipFill>
        <p:spPr>
          <a:xfrm>
            <a:off x="5297763" y="1660859"/>
            <a:ext cx="6250769" cy="3375414"/>
          </a:xfrm>
          <a:prstGeom prst="rect">
            <a:avLst/>
          </a:prstGeom>
        </p:spPr>
      </p:pic>
    </p:spTree>
    <p:extLst>
      <p:ext uri="{BB962C8B-B14F-4D97-AF65-F5344CB8AC3E}">
        <p14:creationId xmlns:p14="http://schemas.microsoft.com/office/powerpoint/2010/main" val="15445886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14:m>
                  <m:oMath xmlns:m="http://schemas.openxmlformats.org/officeDocument/2006/math">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1</m:t>
                            </m:r>
                          </m:sub>
                          <m:sup>
                            <m:r>
                              <a:rPr lang="en-US" i="1">
                                <a:latin typeface="Cambria Math" panose="02040503050406030204" pitchFamily="18" charset="0"/>
                              </a:rPr>
                              <m:t>.4</m:t>
                            </m:r>
                          </m:sup>
                        </m:sSubSup>
                        <m:r>
                          <a:rPr lang="en-US" i="1">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r>
                      <a:rPr lang="en-US" i="1">
                        <a:latin typeface="Cambria Math" panose="02040503050406030204" pitchFamily="18" charset="0"/>
                      </a:rPr>
                      <m:t> </m:t>
                    </m:r>
                  </m:oMath>
                </a14:m>
                <a:endParaRPr lang="en-US" dirty="0"/>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mc:Choice>
        <mc:Fallback xmlns="">
          <p:sp>
            <p:nvSpPr>
              <p:cNvPr id="3" name="Content Placeholder 2">
                <a:extLst>
                  <a:ext uri="{FF2B5EF4-FFF2-40B4-BE49-F238E27FC236}">
                    <a16:creationId xmlns:a16="http://schemas.microsoft.com/office/drawing/2014/main" id="{D0032FB9-CD46-4003-B3D0-BA96497A9FF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1738</Words>
  <Application>Microsoft Office PowerPoint</Application>
  <PresentationFormat>Widescreen</PresentationFormat>
  <Paragraphs>209</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Avenir Book</vt:lpstr>
      <vt:lpstr>Calibri</vt:lpstr>
      <vt:lpstr>Calibri Light</vt:lpstr>
      <vt:lpstr>Cambria Math</vt:lpstr>
      <vt:lpstr>Times New Roman</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lpstr>Model Development  Initial Model: Multiple Linear Regression</vt:lpstr>
      <vt:lpstr>Model Development – Box Cox Transformation </vt:lpstr>
      <vt:lpstr>Model Development – Remove Outliers</vt:lpstr>
      <vt:lpstr>Model Development – Remove Outliers</vt:lpstr>
      <vt:lpstr>Model Development – Remove Outliers</vt:lpstr>
      <vt:lpstr>Model Development – Variable Reduction </vt:lpstr>
      <vt:lpstr>Model Development – IWLS and Final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Level Indicators of Suicide Risk:  Data Analysis and Decision Making Support for Policy Makers </dc:title>
  <dc:creator>Ghandour, Osman</dc:creator>
  <cp:lastModifiedBy>Ghandour, Osman</cp:lastModifiedBy>
  <cp:revision>1</cp:revision>
  <dcterms:created xsi:type="dcterms:W3CDTF">2020-04-11T02:04:22Z</dcterms:created>
  <dcterms:modified xsi:type="dcterms:W3CDTF">2020-04-11T02:07:58Z</dcterms:modified>
</cp:coreProperties>
</file>