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42"/>
  </p:notesMasterIdLst>
  <p:sldIdLst>
    <p:sldId id="257" r:id="rId2"/>
    <p:sldId id="270" r:id="rId3"/>
    <p:sldId id="305" r:id="rId4"/>
    <p:sldId id="308" r:id="rId5"/>
    <p:sldId id="258" r:id="rId6"/>
    <p:sldId id="264" r:id="rId7"/>
    <p:sldId id="259" r:id="rId8"/>
    <p:sldId id="271" r:id="rId9"/>
    <p:sldId id="274" r:id="rId10"/>
    <p:sldId id="286" r:id="rId11"/>
    <p:sldId id="287" r:id="rId12"/>
    <p:sldId id="288" r:id="rId13"/>
    <p:sldId id="303" r:id="rId14"/>
    <p:sldId id="289" r:id="rId15"/>
    <p:sldId id="290" r:id="rId16"/>
    <p:sldId id="295" r:id="rId17"/>
    <p:sldId id="285" r:id="rId18"/>
    <p:sldId id="291" r:id="rId19"/>
    <p:sldId id="292" r:id="rId20"/>
    <p:sldId id="293" r:id="rId21"/>
    <p:sldId id="294" r:id="rId22"/>
    <p:sldId id="284" r:id="rId23"/>
    <p:sldId id="272" r:id="rId24"/>
    <p:sldId id="273" r:id="rId25"/>
    <p:sldId id="275" r:id="rId26"/>
    <p:sldId id="276" r:id="rId27"/>
    <p:sldId id="304" r:id="rId28"/>
    <p:sldId id="277" r:id="rId29"/>
    <p:sldId id="279" r:id="rId30"/>
    <p:sldId id="278" r:id="rId31"/>
    <p:sldId id="281" r:id="rId32"/>
    <p:sldId id="307" r:id="rId33"/>
    <p:sldId id="296" r:id="rId34"/>
    <p:sldId id="298" r:id="rId35"/>
    <p:sldId id="297" r:id="rId36"/>
    <p:sldId id="299" r:id="rId37"/>
    <p:sldId id="300" r:id="rId38"/>
    <p:sldId id="301" r:id="rId39"/>
    <p:sldId id="302" r:id="rId40"/>
    <p:sldId id="30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p:restoredTop sz="84025" autoAdjust="0"/>
  </p:normalViewPr>
  <p:slideViewPr>
    <p:cSldViewPr snapToGrid="0" snapToObjects="1">
      <p:cViewPr>
        <p:scale>
          <a:sx n="80" d="100"/>
          <a:sy n="80" d="100"/>
        </p:scale>
        <p:origin x="12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s.who.int/iris/rest/bitstreams/1174021/retriev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B17D78-F1C7-4592-8843-493934A58F74}" type="slidenum">
              <a:rPr lang="en-US" smtClean="0"/>
              <a:t>3</a:t>
            </a:fld>
            <a:endParaRPr lang="en-US"/>
          </a:p>
        </p:txBody>
      </p:sp>
    </p:spTree>
    <p:extLst>
      <p:ext uri="{BB962C8B-B14F-4D97-AF65-F5344CB8AC3E}">
        <p14:creationId xmlns:p14="http://schemas.microsoft.com/office/powerpoint/2010/main" val="7028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12</a:t>
            </a:fld>
            <a:endParaRPr lang="en-US"/>
          </a:p>
        </p:txBody>
      </p:sp>
    </p:spTree>
    <p:extLst>
      <p:ext uri="{BB962C8B-B14F-4D97-AF65-F5344CB8AC3E}">
        <p14:creationId xmlns:p14="http://schemas.microsoft.com/office/powerpoint/2010/main" val="3448824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https://apps.who.int/iris/rest/bitstreams/1174021/retrieve</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13</a:t>
            </a:fld>
            <a:endParaRPr lang="en-US"/>
          </a:p>
        </p:txBody>
      </p:sp>
    </p:spTree>
    <p:extLst>
      <p:ext uri="{BB962C8B-B14F-4D97-AF65-F5344CB8AC3E}">
        <p14:creationId xmlns:p14="http://schemas.microsoft.com/office/powerpoint/2010/main" val="2653735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17D78-F1C7-4592-8843-493934A58F7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3139366197"/>
              </p:ext>
            </p:extLst>
          </p:nvPr>
        </p:nvGraphicFramePr>
        <p:xfrm>
          <a:off x="828336" y="1429879"/>
          <a:ext cx="10525463" cy="5634756"/>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a:t>Countries which have a “stand-alone” national suicide prevention strategy (NSPSs) are included as 1s, else 0. These NSPSs have implemented policies which combat suicide. </a:t>
                      </a:r>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a:t>qqOsman</a:t>
            </a:r>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p:spTree>
    <p:extLst>
      <p:ext uri="{BB962C8B-B14F-4D97-AF65-F5344CB8AC3E}">
        <p14:creationId xmlns:p14="http://schemas.microsoft.com/office/powerpoint/2010/main" val="24823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olicies - Hill Havurah">
            <a:extLst>
              <a:ext uri="{FF2B5EF4-FFF2-40B4-BE49-F238E27FC236}">
                <a16:creationId xmlns:a16="http://schemas.microsoft.com/office/drawing/2014/main" id="{7322F9A1-8741-4A13-B097-6AA6951FF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7826" y="5532436"/>
            <a:ext cx="2397376" cy="13255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NSPS</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Countries which have a National Suicide Prevention Strategy (NSPS)</a:t>
            </a:r>
          </a:p>
          <a:p>
            <a:r>
              <a:rPr lang="en-US" dirty="0"/>
              <a:t>Data retrieved from the UN report gathered from participating countries [1]</a:t>
            </a:r>
          </a:p>
          <a:p>
            <a:r>
              <a:rPr lang="en-US" dirty="0"/>
              <a:t>An implementation of a NSPS in Scotland called “Choose Live” decreased suicide rates by 20% over 10 years. [1]. </a:t>
            </a:r>
          </a:p>
          <a:p>
            <a:r>
              <a:rPr lang="en-US" dirty="0"/>
              <a:t>Since a WHO report on suicide prevention, the WHO has tracked a growing number of technical requests from countries on how to implement NSPSs. [1] </a:t>
            </a:r>
          </a:p>
          <a:p>
            <a:r>
              <a:rPr lang="en-US" dirty="0"/>
              <a:t>While government implementation of NSPSs may lead to a reduction in suicide, it may also be the cultural recognition of the issue by government, in addition to specific policy actions which decrease overall suicide. </a:t>
            </a:r>
          </a:p>
        </p:txBody>
      </p:sp>
    </p:spTree>
    <p:extLst>
      <p:ext uri="{BB962C8B-B14F-4D97-AF65-F5344CB8AC3E}">
        <p14:creationId xmlns:p14="http://schemas.microsoft.com/office/powerpoint/2010/main" val="247452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lnSpcReduction="10000"/>
          </a:bodyPr>
          <a:lstStyle/>
          <a:p>
            <a:r>
              <a:rPr lang="en-US" dirty="0"/>
              <a:t>Liters of Pure Alcohol Consumed per Capita per Year</a:t>
            </a:r>
          </a:p>
          <a:p>
            <a:r>
              <a:rPr lang="en-US" dirty="0"/>
              <a:t>Data gathered from World Health Organization’s (WHO) Substance Abuse Country Profiles</a:t>
            </a:r>
          </a:p>
          <a:p>
            <a:r>
              <a:rPr lang="en-US" dirty="0"/>
              <a:t>Harmful use of alcohol is among the major risk factors for suicide</a:t>
            </a:r>
          </a:p>
          <a:p>
            <a:r>
              <a:rPr lang="en-US" dirty="0"/>
              <a:t>Risk of suicidal ideation, suicidal attempts and completed suicide are each increased by 2–3 times among those with Alcohol Use Disorders (AUD) </a:t>
            </a:r>
          </a:p>
          <a:p>
            <a:r>
              <a:rPr lang="en-US" dirty="0"/>
              <a:t>A study published in </a:t>
            </a:r>
            <a:r>
              <a:rPr lang="en-US" b="1" dirty="0"/>
              <a:t>The Lancet</a:t>
            </a:r>
            <a:r>
              <a:rPr lang="en-US" dirty="0"/>
              <a:t> found that global alcohol consumption saw an increase of about 70% from 1990 to 2017, going from about 21 billion liters of pure alcohol to 35.7 billion liters of pure alcohol</a:t>
            </a:r>
          </a:p>
        </p:txBody>
      </p:sp>
    </p:spTree>
    <p:extLst>
      <p:ext uri="{BB962C8B-B14F-4D97-AF65-F5344CB8AC3E}">
        <p14:creationId xmlns:p14="http://schemas.microsoft.com/office/powerpoint/2010/main" val="385047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BS in </a:t>
            </a:r>
            <a:r>
              <a:rPr lang="en-US" sz="1200" dirty="0" err="1"/>
              <a:t>ISyE</a:t>
            </a:r>
            <a:endParaRPr lang="en-US" sz="1200" dirty="0"/>
          </a:p>
          <a:p>
            <a:br>
              <a:rPr lang="en-US" sz="1200" dirty="0"/>
            </a:br>
            <a:endParaRPr lang="en-US" sz="1200" dirty="0"/>
          </a:p>
          <a:p>
            <a:r>
              <a:rPr lang="en-US" sz="1200" dirty="0"/>
              <a:t>From Columbia, SC</a:t>
            </a:r>
          </a:p>
          <a:p>
            <a:r>
              <a:rPr lang="en-US" sz="1200" dirty="0"/>
              <a:t>Hobbies: Fitness &amp; Podcasts</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Current Health Expenditure as % GDP</a:t>
            </a:r>
          </a:p>
          <a:p>
            <a:pPr lvl="1"/>
            <a:endParaRPr lang="en-US" dirty="0"/>
          </a:p>
          <a:p>
            <a:pPr lvl="1"/>
            <a:r>
              <a:rPr lang="en-US" dirty="0"/>
              <a:t>Impact of Substance Abuse Indications (Alcohol Abuse)</a:t>
            </a:r>
          </a:p>
          <a:p>
            <a:pPr lvl="1"/>
            <a:endParaRPr lang="en-US" dirty="0"/>
          </a:p>
          <a:p>
            <a:pPr lvl="1"/>
            <a:r>
              <a:rPr lang="en-US" dirty="0"/>
              <a:t>Impact of Mental Health Resources (Psychiatrists working in mental health sector (per 100000 population) )</a:t>
            </a:r>
          </a:p>
          <a:p>
            <a:pPr lvl="1"/>
            <a:endParaRPr lang="en-US" dirty="0"/>
          </a:p>
          <a:p>
            <a:pPr lvl="1"/>
            <a:r>
              <a:rPr lang="en-US" dirty="0"/>
              <a:t>Impact of National Suicide Prevention Strategies (NSPS)</a:t>
            </a:r>
          </a:p>
        </p:txBody>
      </p:sp>
    </p:spTree>
    <p:extLst>
      <p:ext uri="{BB962C8B-B14F-4D97-AF65-F5344CB8AC3E}">
        <p14:creationId xmlns:p14="http://schemas.microsoft.com/office/powerpoint/2010/main" val="182351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Current Health Expenditure as % GDP </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316A1E26-2C9F-4953-A41D-EDE351B31FAB}"/>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1808011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fontScale="77500" lnSpcReduction="20000"/>
          </a:bodyPr>
          <a:lstStyle/>
          <a:p>
            <a:r>
              <a:rPr lang="en-US" dirty="0"/>
              <a:t>Exploratory Analysis – Visual</a:t>
            </a:r>
          </a:p>
          <a:p>
            <a:pPr lvl="1"/>
            <a:r>
              <a:rPr lang="en-US" dirty="0"/>
              <a:t>An association exists between alcohol consumption and the rate of suicide.</a:t>
            </a:r>
          </a:p>
          <a:p>
            <a:endParaRPr lang="en-US" dirty="0"/>
          </a:p>
          <a:p>
            <a:r>
              <a:rPr lang="en-US" dirty="0"/>
              <a:t>Testing (Hypothesis etc.)</a:t>
            </a:r>
          </a:p>
          <a:p>
            <a:pPr lvl="1"/>
            <a:r>
              <a:rPr lang="en-US" dirty="0"/>
              <a:t>Countries with higher rates of alcohol consumption tend to have higher suicide rates. By reducing the amount of alcohol consumed, suicides will be reduced. </a:t>
            </a:r>
          </a:p>
          <a:p>
            <a:endParaRPr lang="en-US" dirty="0"/>
          </a:p>
          <a:p>
            <a:r>
              <a:rPr lang="en-US" dirty="0" err="1"/>
              <a:t>Elasiticity</a:t>
            </a:r>
            <a:r>
              <a:rPr lang="en-US" dirty="0"/>
              <a:t>/impact on our outcome</a:t>
            </a:r>
          </a:p>
          <a:p>
            <a:pPr lvl="1"/>
            <a:r>
              <a:rPr lang="en-US" dirty="0"/>
              <a:t>Each X-unit increase/decrease in liters of alcohol consumed per capita resulted in Y-unit increase/decrease in the rate of suicide per capita.</a:t>
            </a:r>
          </a:p>
          <a:p>
            <a:endParaRPr lang="en-US" dirty="0"/>
          </a:p>
          <a:p>
            <a:r>
              <a:rPr lang="en-US" dirty="0"/>
              <a:t>What policy makers should know and do</a:t>
            </a:r>
          </a:p>
          <a:p>
            <a:pPr lvl="1"/>
            <a:r>
              <a:rPr lang="en-US" dirty="0"/>
              <a:t>Policy makers should consider implementing measures designed to mitigate the harmful use of alcohol as a means of reducing the rate of suicide.</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Psychiatrists working in mental health sector (per 100000 population) </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059A0453-6D5E-4AA1-9847-15F6A6F7C1A2}"/>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3553279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NSPS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A4EB4297-D4D3-42DB-BEFD-747C53900203}"/>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2540235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3BA2-1E1C-4607-A794-0323B0FA6865}"/>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4F29B895-6D49-411A-BF97-47A617C549CA}"/>
              </a:ext>
            </a:extLst>
          </p:cNvPr>
          <p:cNvSpPr>
            <a:spLocks noGrp="1"/>
          </p:cNvSpPr>
          <p:nvPr>
            <p:ph idx="1"/>
          </p:nvPr>
        </p:nvSpPr>
        <p:spPr/>
        <p:txBody>
          <a:bodyPr numCol="2">
            <a:normAutofit fontScale="40000" lnSpcReduction="20000"/>
          </a:bodyPr>
          <a:lstStyle/>
          <a:p>
            <a:r>
              <a:rPr lang="en-US" dirty="0"/>
              <a:t>Research Motivation</a:t>
            </a:r>
          </a:p>
          <a:p>
            <a:pPr lvl="1"/>
            <a:r>
              <a:rPr lang="en-US" dirty="0"/>
              <a:t>Why this is important</a:t>
            </a:r>
          </a:p>
          <a:p>
            <a:pPr lvl="1"/>
            <a:r>
              <a:rPr lang="en-US" dirty="0"/>
              <a:t>What we as researchers can do</a:t>
            </a:r>
          </a:p>
          <a:p>
            <a:r>
              <a:rPr lang="en-US" dirty="0"/>
              <a:t>Descriptive Analysis (working title)</a:t>
            </a:r>
          </a:p>
          <a:p>
            <a:pPr lvl="1"/>
            <a:r>
              <a:rPr lang="en-US" dirty="0"/>
              <a:t>Why is this problem complex?</a:t>
            </a:r>
          </a:p>
          <a:p>
            <a:pPr lvl="1"/>
            <a:r>
              <a:rPr lang="en-US" dirty="0"/>
              <a:t>Where is this a problem</a:t>
            </a:r>
          </a:p>
          <a:p>
            <a:pPr lvl="2"/>
            <a:r>
              <a:rPr lang="en-US" dirty="0"/>
              <a:t>Economics - Zimbabwe </a:t>
            </a:r>
          </a:p>
          <a:p>
            <a:pPr lvl="2"/>
            <a:r>
              <a:rPr lang="en-US" dirty="0"/>
              <a:t>Alcohol - Russia</a:t>
            </a:r>
          </a:p>
          <a:p>
            <a:r>
              <a:rPr lang="en-US" dirty="0"/>
              <a:t>Considered Data Sources</a:t>
            </a:r>
          </a:p>
          <a:p>
            <a:pPr lvl="1"/>
            <a:r>
              <a:rPr lang="en-US" dirty="0"/>
              <a:t>Sources – Where and Why</a:t>
            </a:r>
          </a:p>
          <a:p>
            <a:pPr lvl="1"/>
            <a:r>
              <a:rPr lang="en-US" dirty="0"/>
              <a:t>Inputs</a:t>
            </a:r>
          </a:p>
          <a:p>
            <a:pPr lvl="2"/>
            <a:r>
              <a:rPr lang="en-US" dirty="0"/>
              <a:t>X1, X3…</a:t>
            </a:r>
          </a:p>
          <a:p>
            <a:r>
              <a:rPr lang="en-US" dirty="0"/>
              <a:t>Analysis</a:t>
            </a:r>
          </a:p>
          <a:p>
            <a:pPr lvl="1"/>
            <a:r>
              <a:rPr lang="en-US" dirty="0"/>
              <a:t>Model</a:t>
            </a:r>
          </a:p>
          <a:p>
            <a:pPr lvl="1"/>
            <a:r>
              <a:rPr lang="en-US" dirty="0"/>
              <a:t>Hypotheses and testing</a:t>
            </a:r>
          </a:p>
          <a:p>
            <a:pPr lvl="1"/>
            <a:r>
              <a:rPr lang="en-US" dirty="0"/>
              <a:t>Inferential vs Predictive</a:t>
            </a:r>
          </a:p>
          <a:p>
            <a:pPr marL="914400" lvl="2" indent="0">
              <a:buNone/>
            </a:pPr>
            <a:endParaRPr lang="en-US" dirty="0"/>
          </a:p>
          <a:p>
            <a:r>
              <a:rPr lang="en-US" dirty="0"/>
              <a:t>Impact</a:t>
            </a:r>
          </a:p>
          <a:p>
            <a:pPr lvl="1"/>
            <a:r>
              <a:rPr lang="en-US" dirty="0"/>
              <a:t>Each variable/country </a:t>
            </a:r>
          </a:p>
          <a:p>
            <a:pPr lvl="1"/>
            <a:r>
              <a:rPr lang="en-US" dirty="0"/>
              <a:t>Visuals: </a:t>
            </a:r>
          </a:p>
          <a:p>
            <a:pPr lvl="2"/>
            <a:r>
              <a:rPr lang="en-US" dirty="0"/>
              <a:t>Alcohol</a:t>
            </a:r>
          </a:p>
          <a:p>
            <a:pPr lvl="2"/>
            <a:r>
              <a:rPr lang="en-US" dirty="0" err="1"/>
              <a:t>Gdp</a:t>
            </a:r>
            <a:r>
              <a:rPr lang="en-US" dirty="0"/>
              <a:t> as proxy for economic stability</a:t>
            </a:r>
          </a:p>
          <a:p>
            <a:pPr lvl="2"/>
            <a:r>
              <a:rPr lang="en-US" dirty="0"/>
              <a:t>Suicide prevention strategy</a:t>
            </a:r>
          </a:p>
          <a:p>
            <a:pPr lvl="2"/>
            <a:r>
              <a:rPr lang="en-US" dirty="0"/>
              <a:t>Female-to-Male labor ratio: something we controlled for </a:t>
            </a:r>
          </a:p>
          <a:p>
            <a:r>
              <a:rPr lang="en-US" dirty="0"/>
              <a:t>Recommendations</a:t>
            </a:r>
          </a:p>
          <a:p>
            <a:pPr lvl="1"/>
            <a:r>
              <a:rPr lang="en-US" dirty="0"/>
              <a:t>Suicide Prevention Strategy</a:t>
            </a:r>
          </a:p>
          <a:p>
            <a:pPr lvl="1"/>
            <a:r>
              <a:rPr lang="en-US" dirty="0"/>
              <a:t>Reduce Alcohol Consumption</a:t>
            </a:r>
          </a:p>
          <a:p>
            <a:pPr lvl="1"/>
            <a:r>
              <a:rPr lang="en-US" dirty="0"/>
              <a:t>GDP: ensure income security</a:t>
            </a:r>
          </a:p>
          <a:p>
            <a:r>
              <a:rPr lang="en-US" dirty="0"/>
              <a:t>Limitations and Future Research</a:t>
            </a:r>
          </a:p>
          <a:p>
            <a:pPr lvl="1"/>
            <a:r>
              <a:rPr lang="en-US" dirty="0"/>
              <a:t>Our assumption: GDP is a proxy for individual income</a:t>
            </a:r>
          </a:p>
          <a:p>
            <a:pPr lvl="1"/>
            <a:r>
              <a:rPr lang="en-US" dirty="0"/>
              <a:t>Policy recommendation re: GDP not as strong</a:t>
            </a:r>
          </a:p>
          <a:p>
            <a:pPr lvl="1"/>
            <a:r>
              <a:rPr lang="en-US" dirty="0"/>
              <a:t>Use Median Income data instead of GDP as a proxy</a:t>
            </a:r>
          </a:p>
          <a:p>
            <a:r>
              <a:rPr lang="en-US" dirty="0"/>
              <a:t>Next Steps</a:t>
            </a:r>
          </a:p>
          <a:p>
            <a:pPr lvl="1"/>
            <a:r>
              <a:rPr lang="en-US" dirty="0"/>
              <a:t>Recommendations for Further Research</a:t>
            </a:r>
          </a:p>
          <a:p>
            <a:r>
              <a:rPr lang="en-US" dirty="0"/>
              <a:t>Appendix</a:t>
            </a:r>
          </a:p>
          <a:p>
            <a:pPr lvl="1"/>
            <a:r>
              <a:rPr lang="en-US" dirty="0"/>
              <a:t>Model Specs</a:t>
            </a:r>
          </a:p>
          <a:p>
            <a:pPr lvl="1"/>
            <a:r>
              <a:rPr lang="en-US" dirty="0"/>
              <a:t>Model Summary</a:t>
            </a:r>
          </a:p>
          <a:p>
            <a:pPr lvl="1"/>
            <a:r>
              <a:rPr lang="en-US" dirty="0"/>
              <a:t>References</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55476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a:t>
            </a:r>
          </a:p>
        </p:txBody>
      </p:sp>
    </p:spTree>
    <p:extLst>
      <p:ext uri="{BB962C8B-B14F-4D97-AF65-F5344CB8AC3E}">
        <p14:creationId xmlns:p14="http://schemas.microsoft.com/office/powerpoint/2010/main" val="1047738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Appendix</a:t>
            </a:r>
          </a:p>
        </p:txBody>
      </p:sp>
    </p:spTree>
    <p:extLst>
      <p:ext uri="{BB962C8B-B14F-4D97-AF65-F5344CB8AC3E}">
        <p14:creationId xmlns:p14="http://schemas.microsoft.com/office/powerpoint/2010/main" val="738477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a:xfrm>
            <a:off x="647272" y="365125"/>
            <a:ext cx="10706528" cy="1325563"/>
          </a:xfrm>
        </p:spPr>
        <p:txBody>
          <a:bodyPr/>
          <a:lstStyle/>
          <a:p>
            <a:r>
              <a:rPr lang="en-US" dirty="0"/>
              <a:t>Model Development </a:t>
            </a:r>
            <a:br>
              <a:rPr lang="en-US" dirty="0"/>
            </a:br>
            <a:r>
              <a:rPr lang="en-US" dirty="0"/>
              <a:t>Initial Model: </a:t>
            </a:r>
            <a:r>
              <a:rPr lang="en-US" u="sng" dirty="0"/>
              <a:t>Multiple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982474"/>
                <a:ext cx="9127733" cy="809107"/>
              </a:xfrm>
            </p:spPr>
            <p:txBody>
              <a:bodyPr/>
              <a:lstStyle/>
              <a:p>
                <a14:m>
                  <m:oMath xmlns:m="http://schemas.openxmlformats.org/officeDocument/2006/math">
                    <m:r>
                      <m:rPr>
                        <m:sty m:val="p"/>
                      </m:rPr>
                      <a:rPr lang="en-US" b="0" i="0" smtClean="0">
                        <a:latin typeface="Cambria Math" panose="02040503050406030204" pitchFamily="18" charset="0"/>
                      </a:rPr>
                      <m:t>Y</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xmlns="">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982474"/>
                <a:ext cx="9127733" cy="809107"/>
              </a:xfrm>
              <a:blipFill>
                <a:blip r:embed="rId2"/>
                <a:stretch>
                  <a:fillRect t="-127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B99BBA-0D81-46EA-A6B6-D3CB56682BDD}"/>
              </a:ext>
            </a:extLst>
          </p:cNvPr>
          <p:cNvPicPr>
            <a:picLocks noChangeAspect="1"/>
          </p:cNvPicPr>
          <p:nvPr/>
        </p:nvPicPr>
        <p:blipFill>
          <a:blip r:embed="rId3"/>
          <a:stretch>
            <a:fillRect/>
          </a:stretch>
        </p:blipFill>
        <p:spPr>
          <a:xfrm>
            <a:off x="5402066" y="2791581"/>
            <a:ext cx="4037744" cy="3568525"/>
          </a:xfrm>
          <a:prstGeom prst="rect">
            <a:avLst/>
          </a:prstGeom>
        </p:spPr>
      </p:pic>
      <p:sp>
        <p:nvSpPr>
          <p:cNvPr id="6" name="TextBox 5">
            <a:extLst>
              <a:ext uri="{FF2B5EF4-FFF2-40B4-BE49-F238E27FC236}">
                <a16:creationId xmlns:a16="http://schemas.microsoft.com/office/drawing/2014/main" id="{7C9DF7B2-12D7-4183-BC1F-53FFE987E9D3}"/>
              </a:ext>
            </a:extLst>
          </p:cNvPr>
          <p:cNvSpPr txBox="1"/>
          <p:nvPr/>
        </p:nvSpPr>
        <p:spPr>
          <a:xfrm>
            <a:off x="838200" y="2730339"/>
            <a:ext cx="3939283"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Normal Q-Q plot shows that the points deviate from the reference line at the higher quintiles. In order to correct for this, our next step was to try a Box Cox transformation on Y. </a:t>
            </a:r>
          </a:p>
          <a:p>
            <a:endParaRPr lang="en-US" dirty="0"/>
          </a:p>
        </p:txBody>
      </p:sp>
    </p:spTree>
    <p:extLst>
      <p:ext uri="{BB962C8B-B14F-4D97-AF65-F5344CB8AC3E}">
        <p14:creationId xmlns:p14="http://schemas.microsoft.com/office/powerpoint/2010/main" val="3543918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Box Cox Transformation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461416"/>
                <a:ext cx="9127733" cy="809107"/>
              </a:xfrm>
            </p:spPr>
            <p:txBody>
              <a:bodyPr/>
              <a:lstStyle/>
              <a:p>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xmlns="">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461416"/>
                <a:ext cx="9127733" cy="809107"/>
              </a:xfr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C9DF7B2-12D7-4183-BC1F-53FFE987E9D3}"/>
              </a:ext>
            </a:extLst>
          </p:cNvPr>
          <p:cNvSpPr txBox="1"/>
          <p:nvPr/>
        </p:nvSpPr>
        <p:spPr>
          <a:xfrm>
            <a:off x="5695307" y="2288144"/>
            <a:ext cx="5472702" cy="1231106"/>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Avenir Book" panose="02000503020000020003"/>
              </a:rPr>
              <a:t>Box Cox transformation on </a:t>
            </a:r>
            <a:r>
              <a:rPr lang="el-GR" sz="2800">
                <a:latin typeface="Times New Roman" panose="02020603050405020304" pitchFamily="18" charset="0"/>
                <a:cs typeface="Times New Roman" panose="02020603050405020304" pitchFamily="18" charset="0"/>
              </a:rPr>
              <a:t>λ</a:t>
            </a:r>
            <a:r>
              <a:rPr lang="en-US" sz="2800">
                <a:latin typeface="Avenir Book" panose="02000503020000020003"/>
              </a:rPr>
              <a:t> = 0.4 seems to be appropriate</a:t>
            </a:r>
          </a:p>
          <a:p>
            <a:endParaRPr lang="en-US" dirty="0"/>
          </a:p>
        </p:txBody>
      </p:sp>
      <p:pic>
        <p:nvPicPr>
          <p:cNvPr id="4" name="Picture 3">
            <a:extLst>
              <a:ext uri="{FF2B5EF4-FFF2-40B4-BE49-F238E27FC236}">
                <a16:creationId xmlns:a16="http://schemas.microsoft.com/office/drawing/2014/main" id="{19509D4D-1C3F-45D6-A251-DDBAB5BFADFA}"/>
              </a:ext>
            </a:extLst>
          </p:cNvPr>
          <p:cNvPicPr>
            <a:picLocks noChangeAspect="1"/>
          </p:cNvPicPr>
          <p:nvPr/>
        </p:nvPicPr>
        <p:blipFill>
          <a:blip r:embed="rId3"/>
          <a:stretch>
            <a:fillRect/>
          </a:stretch>
        </p:blipFill>
        <p:spPr>
          <a:xfrm>
            <a:off x="1938961" y="2140107"/>
            <a:ext cx="2769171" cy="2447371"/>
          </a:xfrm>
          <a:prstGeom prst="rect">
            <a:avLst/>
          </a:prstGeom>
        </p:spPr>
      </p:pic>
      <p:sp>
        <p:nvSpPr>
          <p:cNvPr id="7" name="TextBox 6">
            <a:extLst>
              <a:ext uri="{FF2B5EF4-FFF2-40B4-BE49-F238E27FC236}">
                <a16:creationId xmlns:a16="http://schemas.microsoft.com/office/drawing/2014/main" id="{2C402839-ACD4-450A-922F-583DF9F5ECD5}"/>
              </a:ext>
            </a:extLst>
          </p:cNvPr>
          <p:cNvSpPr txBox="1"/>
          <p:nvPr/>
        </p:nvSpPr>
        <p:spPr>
          <a:xfrm>
            <a:off x="1037690" y="4767978"/>
            <a:ext cx="4771203" cy="2092881"/>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Avenir Book" panose="02000503020000020003"/>
              </a:rPr>
              <a:t>After transformation, the points in the Normal Q-Q plot are much closer to the reference line</a:t>
            </a:r>
          </a:p>
          <a:p>
            <a:endParaRPr lang="en-US" dirty="0"/>
          </a:p>
        </p:txBody>
      </p:sp>
      <p:pic>
        <p:nvPicPr>
          <p:cNvPr id="8" name="Picture 7">
            <a:extLst>
              <a:ext uri="{FF2B5EF4-FFF2-40B4-BE49-F238E27FC236}">
                <a16:creationId xmlns:a16="http://schemas.microsoft.com/office/drawing/2014/main" id="{1354C3E9-A441-472F-95D3-B5B37E91750A}"/>
              </a:ext>
            </a:extLst>
          </p:cNvPr>
          <p:cNvPicPr>
            <a:picLocks noChangeAspect="1"/>
          </p:cNvPicPr>
          <p:nvPr/>
        </p:nvPicPr>
        <p:blipFill>
          <a:blip r:embed="rId4"/>
          <a:stretch>
            <a:fillRect/>
          </a:stretch>
        </p:blipFill>
        <p:spPr>
          <a:xfrm>
            <a:off x="5917915" y="3223752"/>
            <a:ext cx="3965825" cy="3504963"/>
          </a:xfrm>
          <a:prstGeom prst="rect">
            <a:avLst/>
          </a:prstGeom>
        </p:spPr>
      </p:pic>
    </p:spTree>
    <p:extLst>
      <p:ext uri="{BB962C8B-B14F-4D97-AF65-F5344CB8AC3E}">
        <p14:creationId xmlns:p14="http://schemas.microsoft.com/office/powerpoint/2010/main" val="693503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a:t>Model Development – Remove Outliers</a:t>
            </a:r>
            <a:endParaRPr lang="en-US" dirty="0"/>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a:t>Points 12, 65, and 88 were identified as outliers on the Residuals vs Fitted, Scale-Location, and Normal Q-Q plots (refer to previous slide)  </a:t>
            </a:r>
            <a:endParaRPr lang="en-US" dirty="0"/>
          </a:p>
        </p:txBody>
      </p:sp>
      <p:pic>
        <p:nvPicPr>
          <p:cNvPr id="4" name="Picture 3">
            <a:extLst>
              <a:ext uri="{FF2B5EF4-FFF2-40B4-BE49-F238E27FC236}">
                <a16:creationId xmlns:a16="http://schemas.microsoft.com/office/drawing/2014/main" id="{B0FAC7E1-4E5F-4EA5-8682-7AF2FA26C96B}"/>
              </a:ext>
            </a:extLst>
          </p:cNvPr>
          <p:cNvPicPr>
            <a:picLocks noChangeAspect="1"/>
          </p:cNvPicPr>
          <p:nvPr/>
        </p:nvPicPr>
        <p:blipFill>
          <a:blip r:embed="rId2"/>
          <a:stretch>
            <a:fillRect/>
          </a:stretch>
        </p:blipFill>
        <p:spPr>
          <a:xfrm>
            <a:off x="838200" y="2785670"/>
            <a:ext cx="4499746" cy="3976839"/>
          </a:xfrm>
          <a:prstGeom prst="rect">
            <a:avLst/>
          </a:prstGeom>
        </p:spPr>
      </p:pic>
      <p:pic>
        <p:nvPicPr>
          <p:cNvPr id="5" name="Picture 4">
            <a:extLst>
              <a:ext uri="{FF2B5EF4-FFF2-40B4-BE49-F238E27FC236}">
                <a16:creationId xmlns:a16="http://schemas.microsoft.com/office/drawing/2014/main" id="{0924DFE8-7659-4167-AC33-4E25E0DB30C6}"/>
              </a:ext>
            </a:extLst>
          </p:cNvPr>
          <p:cNvPicPr>
            <a:picLocks noChangeAspect="1"/>
          </p:cNvPicPr>
          <p:nvPr/>
        </p:nvPicPr>
        <p:blipFill>
          <a:blip r:embed="rId3"/>
          <a:stretch>
            <a:fillRect/>
          </a:stretch>
        </p:blipFill>
        <p:spPr>
          <a:xfrm>
            <a:off x="6431623" y="2785670"/>
            <a:ext cx="4499746" cy="3976839"/>
          </a:xfrm>
          <a:prstGeom prst="rect">
            <a:avLst/>
          </a:prstGeom>
        </p:spPr>
      </p:pic>
    </p:spTree>
    <p:extLst>
      <p:ext uri="{BB962C8B-B14F-4D97-AF65-F5344CB8AC3E}">
        <p14:creationId xmlns:p14="http://schemas.microsoft.com/office/powerpoint/2010/main" val="4226417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dirty="0"/>
              <a:t>In addition, point 79 was identified as an outlier that should be removed, as it had very high leverage in the model</a:t>
            </a:r>
          </a:p>
        </p:txBody>
      </p:sp>
      <p:pic>
        <p:nvPicPr>
          <p:cNvPr id="6" name="Picture 5">
            <a:extLst>
              <a:ext uri="{FF2B5EF4-FFF2-40B4-BE49-F238E27FC236}">
                <a16:creationId xmlns:a16="http://schemas.microsoft.com/office/drawing/2014/main" id="{B708620C-83A3-4CBD-B943-DF4AAC344111}"/>
              </a:ext>
            </a:extLst>
          </p:cNvPr>
          <p:cNvPicPr>
            <a:picLocks noChangeAspect="1"/>
          </p:cNvPicPr>
          <p:nvPr/>
        </p:nvPicPr>
        <p:blipFill>
          <a:blip r:embed="rId2"/>
          <a:stretch>
            <a:fillRect/>
          </a:stretch>
        </p:blipFill>
        <p:spPr>
          <a:xfrm>
            <a:off x="3326129" y="2785670"/>
            <a:ext cx="4400094" cy="3888768"/>
          </a:xfrm>
          <a:prstGeom prst="rect">
            <a:avLst/>
          </a:prstGeom>
        </p:spPr>
      </p:pic>
    </p:spTree>
    <p:extLst>
      <p:ext uri="{BB962C8B-B14F-4D97-AF65-F5344CB8AC3E}">
        <p14:creationId xmlns:p14="http://schemas.microsoft.com/office/powerpoint/2010/main" val="4205935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0530-F960-44B4-B6A6-9665E584336A}"/>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DFC3F2D1-924B-437D-BE9B-9C332EBCF026}"/>
              </a:ext>
            </a:extLst>
          </p:cNvPr>
          <p:cNvSpPr>
            <a:spLocks noGrp="1"/>
          </p:cNvSpPr>
          <p:nvPr>
            <p:ph idx="1"/>
          </p:nvPr>
        </p:nvSpPr>
        <p:spPr>
          <a:xfrm>
            <a:off x="750013" y="1561672"/>
            <a:ext cx="10798140" cy="5296327"/>
          </a:xfrm>
        </p:spPr>
        <p:txBody>
          <a:bodyPr>
            <a:normAutofit fontScale="62500" lnSpcReduction="20000"/>
          </a:bodyPr>
          <a:lstStyle/>
          <a:p>
            <a:r>
              <a:rPr lang="en-US" dirty="0"/>
              <a:t>Points 12, 65, 79, and 88 also had country specific reasons for being removed from the data set </a:t>
            </a:r>
          </a:p>
          <a:p>
            <a:endParaRPr lang="en-US" dirty="0"/>
          </a:p>
          <a:p>
            <a:r>
              <a:rPr lang="en-US" dirty="0"/>
              <a:t>12 – Barbados:</a:t>
            </a:r>
          </a:p>
          <a:p>
            <a:pPr lvl="1"/>
            <a:r>
              <a:rPr lang="en-US" dirty="0"/>
              <a:t> Caribbean's leading tourism island, transitioned from agricultural to service based economy very successfully </a:t>
            </a:r>
          </a:p>
          <a:p>
            <a:pPr lvl="1"/>
            <a:r>
              <a:rPr lang="en-US" dirty="0"/>
              <a:t> “very high human development‟ status in terms of the UNDP’s human development index</a:t>
            </a:r>
          </a:p>
          <a:p>
            <a:pPr lvl="1"/>
            <a:r>
              <a:rPr lang="en-US" dirty="0"/>
              <a:t>Extremely low suicide rate</a:t>
            </a:r>
          </a:p>
          <a:p>
            <a:r>
              <a:rPr lang="en-US" dirty="0"/>
              <a:t>65 – Guyana: </a:t>
            </a:r>
          </a:p>
          <a:p>
            <a:pPr lvl="1"/>
            <a:r>
              <a:rPr lang="en-US" dirty="0"/>
              <a:t>Extremely poor island country largely made up of agricultural villages.</a:t>
            </a:r>
          </a:p>
          <a:p>
            <a:pPr lvl="1"/>
            <a:r>
              <a:rPr lang="en-US" dirty="0"/>
              <a:t>Very high alcohol and suicide statistics</a:t>
            </a:r>
          </a:p>
          <a:p>
            <a:pPr lvl="1"/>
            <a:r>
              <a:rPr lang="en-US" dirty="0"/>
              <a:t>Ministry of health identified poverty, pervasive stigma about mental illness, access to lethal chemicals, alcohol misuse, interpersonal violence, family dysfunction and insufficient mental health resources as key factors causing one of the highest suicide rates in the world.</a:t>
            </a:r>
          </a:p>
          <a:p>
            <a:r>
              <a:rPr lang="en-US" dirty="0"/>
              <a:t>79 – Japan:</a:t>
            </a:r>
          </a:p>
          <a:p>
            <a:pPr lvl="1"/>
            <a:r>
              <a:rPr lang="en-US" dirty="0"/>
              <a:t>Notoriously overworked and over stressed population, although the country is very wealthy</a:t>
            </a:r>
          </a:p>
          <a:p>
            <a:pPr lvl="1"/>
            <a:r>
              <a:rPr lang="en-US" dirty="0"/>
              <a:t>Long cultural history of considering certain types of suicides honorable, relatively high cultural tolerance for suicide</a:t>
            </a:r>
          </a:p>
          <a:p>
            <a:pPr lvl="1"/>
            <a:r>
              <a:rPr lang="en-US" dirty="0"/>
              <a:t>Very high suicide rate when compared to other rich nations</a:t>
            </a:r>
          </a:p>
          <a:p>
            <a:r>
              <a:rPr lang="en-US" dirty="0"/>
              <a:t>88 – Lesotho:</a:t>
            </a:r>
          </a:p>
          <a:p>
            <a:pPr lvl="1"/>
            <a:r>
              <a:rPr lang="en-US" dirty="0"/>
              <a:t>Small, landlocked, mountainous country in Africa</a:t>
            </a:r>
          </a:p>
          <a:p>
            <a:pPr lvl="1"/>
            <a:r>
              <a:rPr lang="en-US" dirty="0"/>
              <a:t>Highest suicide rate in Africa</a:t>
            </a:r>
          </a:p>
          <a:p>
            <a:pPr lvl="1"/>
            <a:r>
              <a:rPr lang="en-US" dirty="0"/>
              <a:t>High levels of child labor</a:t>
            </a:r>
          </a:p>
          <a:p>
            <a:pPr lvl="1"/>
            <a:r>
              <a:rPr lang="en-US" dirty="0"/>
              <a:t>Very poor general health outcomes, ex. second highest instances of tuberculosis and HIV/AIDS in the world </a:t>
            </a:r>
          </a:p>
        </p:txBody>
      </p:sp>
    </p:spTree>
    <p:extLst>
      <p:ext uri="{BB962C8B-B14F-4D97-AF65-F5344CB8AC3E}">
        <p14:creationId xmlns:p14="http://schemas.microsoft.com/office/powerpoint/2010/main" val="256306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Variable Reduction </a:t>
            </a:r>
          </a:p>
        </p:txBody>
      </p:sp>
      <p:sp>
        <p:nvSpPr>
          <p:cNvPr id="6" name="TextBox 5">
            <a:extLst>
              <a:ext uri="{FF2B5EF4-FFF2-40B4-BE49-F238E27FC236}">
                <a16:creationId xmlns:a16="http://schemas.microsoft.com/office/drawing/2014/main" id="{7C9DF7B2-12D7-4183-BC1F-53FFE987E9D3}"/>
              </a:ext>
            </a:extLst>
          </p:cNvPr>
          <p:cNvSpPr txBox="1"/>
          <p:nvPr/>
        </p:nvSpPr>
        <p:spPr>
          <a:xfrm>
            <a:off x="725183" y="1998324"/>
            <a:ext cx="9384588" cy="335476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Next step was to remove the variables that were redundant or unnecessary in our model. We used the step function which removes variables based on AIC.</a:t>
            </a:r>
          </a:p>
          <a:p>
            <a:pPr marL="285750" indent="-285750">
              <a:buFont typeface="Arial" panose="020B0604020202020204" pitchFamily="34" charset="0"/>
              <a:buChar char="•"/>
            </a:pPr>
            <a:endParaRPr lang="en-US" sz="2800" dirty="0">
              <a:latin typeface="Avenir Book" panose="02000503020000020003"/>
            </a:endParaRPr>
          </a:p>
          <a:p>
            <a:pPr marL="285750" indent="-285750">
              <a:buFont typeface="Arial" panose="020B0604020202020204" pitchFamily="34" charset="0"/>
              <a:buChar char="•"/>
            </a:pPr>
            <a:r>
              <a:rPr lang="en-US" sz="2800" dirty="0">
                <a:latin typeface="Avenir Book" panose="02000503020000020003"/>
              </a:rPr>
              <a:t>Removed Variables:</a:t>
            </a:r>
          </a:p>
          <a:p>
            <a:pPr marL="742950" lvl="1" indent="-285750">
              <a:buFont typeface="Arial" panose="020B0604020202020204" pitchFamily="34" charset="0"/>
              <a:buChar char="•"/>
            </a:pPr>
            <a:r>
              <a:rPr lang="en-US" dirty="0">
                <a:latin typeface="Avenir Book" panose="02000503020000020003"/>
              </a:rPr>
              <a:t>X1 –  Health Expenditure as a percentage of GDP</a:t>
            </a:r>
          </a:p>
          <a:p>
            <a:pPr marL="742950" lvl="1" indent="-285750">
              <a:buFont typeface="Arial" panose="020B0604020202020204" pitchFamily="34" charset="0"/>
              <a:buChar char="•"/>
            </a:pPr>
            <a:r>
              <a:rPr lang="en-US" dirty="0">
                <a:latin typeface="Avenir Book" panose="02000503020000020003"/>
              </a:rPr>
              <a:t>X6 – Psychiatrists working in mental health sector (per 100 000 population)</a:t>
            </a:r>
          </a:p>
          <a:p>
            <a:pPr marL="742950" lvl="1" indent="-285750">
              <a:buFont typeface="Arial" panose="020B0604020202020204" pitchFamily="34" charset="0"/>
              <a:buChar char="•"/>
            </a:pPr>
            <a:r>
              <a:rPr lang="en-US" dirty="0">
                <a:latin typeface="Avenir Book" panose="02000503020000020003"/>
              </a:rPr>
              <a:t>X7 – Mental hospitals (per 100 000 population)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9901B9A-A1AC-42F4-BAC3-F0CF50CD5E8D}"/>
                  </a:ext>
                </a:extLst>
              </p:cNvPr>
              <p:cNvSpPr txBox="1">
                <a:spLocks/>
              </p:cNvSpPr>
              <p:nvPr/>
            </p:nvSpPr>
            <p:spPr>
              <a:xfrm>
                <a:off x="838200" y="5456025"/>
                <a:ext cx="10515600" cy="809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 After Variable Reduction: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oMath>
                </a14:m>
                <a:endParaRPr lang="en-US" dirty="0"/>
              </a:p>
            </p:txBody>
          </p:sp>
        </mc:Choice>
        <mc:Fallback xmlns="">
          <p:sp>
            <p:nvSpPr>
              <p:cNvPr id="7" name="Content Placeholder 2">
                <a:extLst>
                  <a:ext uri="{FF2B5EF4-FFF2-40B4-BE49-F238E27FC236}">
                    <a16:creationId xmlns:a16="http://schemas.microsoft.com/office/drawing/2014/main" id="{29901B9A-A1AC-42F4-BAC3-F0CF50CD5E8D}"/>
                  </a:ext>
                </a:extLst>
              </p:cNvPr>
              <p:cNvSpPr txBox="1">
                <a:spLocks noRot="1" noChangeAspect="1" noMove="1" noResize="1" noEditPoints="1" noAdjustHandles="1" noChangeArrowheads="1" noChangeShapeType="1" noTextEdit="1"/>
              </p:cNvSpPr>
              <p:nvPr/>
            </p:nvSpPr>
            <p:spPr>
              <a:xfrm>
                <a:off x="838200" y="5456025"/>
                <a:ext cx="10515600" cy="809107"/>
              </a:xfrm>
              <a:prstGeom prst="rect">
                <a:avLst/>
              </a:prstGeom>
              <a:blipFill>
                <a:blip r:embed="rId2"/>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313DD98F-E13F-4181-8C3E-E29D89B916A4}"/>
              </a:ext>
            </a:extLst>
          </p:cNvPr>
          <p:cNvSpPr/>
          <p:nvPr/>
        </p:nvSpPr>
        <p:spPr>
          <a:xfrm rot="1919411">
            <a:off x="5688047" y="1568560"/>
            <a:ext cx="5367131" cy="2874312"/>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qqOsman</a:t>
            </a:r>
            <a:r>
              <a:rPr lang="en-US" sz="6000" dirty="0"/>
              <a:t>, Removed Vars is wrong</a:t>
            </a:r>
          </a:p>
        </p:txBody>
      </p:sp>
    </p:spTree>
    <p:extLst>
      <p:ext uri="{BB962C8B-B14F-4D97-AF65-F5344CB8AC3E}">
        <p14:creationId xmlns:p14="http://schemas.microsoft.com/office/powerpoint/2010/main" val="260780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DF0A39-7824-4ED3-A10D-DEE276E0A2ED}"/>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Model Development – IWLS and Final Model</a:t>
            </a:r>
          </a:p>
        </p:txBody>
      </p:sp>
      <p:sp>
        <p:nvSpPr>
          <p:cNvPr id="3" name="Content Placeholder 2">
            <a:extLst>
              <a:ext uri="{FF2B5EF4-FFF2-40B4-BE49-F238E27FC236}">
                <a16:creationId xmlns:a16="http://schemas.microsoft.com/office/drawing/2014/main" id="{D9A9EDFF-EAD4-41A2-9AAD-27B72D92D85C}"/>
              </a:ext>
            </a:extLst>
          </p:cNvPr>
          <p:cNvSpPr>
            <a:spLocks noGrp="1"/>
          </p:cNvSpPr>
          <p:nvPr>
            <p:ph idx="1"/>
          </p:nvPr>
        </p:nvSpPr>
        <p:spPr>
          <a:xfrm>
            <a:off x="643468" y="2638043"/>
            <a:ext cx="3363974" cy="3415623"/>
          </a:xfrm>
        </p:spPr>
        <p:txBody>
          <a:bodyPr>
            <a:normAutofit/>
          </a:bodyPr>
          <a:lstStyle/>
          <a:p>
            <a:r>
              <a:rPr lang="en-US" sz="2000" dirty="0"/>
              <a:t>Final step was to implement iteratively weighted least squares</a:t>
            </a:r>
          </a:p>
          <a:p>
            <a:r>
              <a:rPr lang="en-US" sz="2000" dirty="0"/>
              <a:t>Performed 10 iterations</a:t>
            </a:r>
          </a:p>
          <a:p>
            <a:r>
              <a:rPr lang="en-US" sz="2000" dirty="0"/>
              <a:t>To the right is the summary of the final model after IWLS</a:t>
            </a:r>
          </a:p>
        </p:txBody>
      </p:sp>
      <p:pic>
        <p:nvPicPr>
          <p:cNvPr id="4" name="Picture 3">
            <a:extLst>
              <a:ext uri="{FF2B5EF4-FFF2-40B4-BE49-F238E27FC236}">
                <a16:creationId xmlns:a16="http://schemas.microsoft.com/office/drawing/2014/main" id="{F2AD647C-8C1A-4F8D-9286-AA1A6963A0A7}"/>
              </a:ext>
            </a:extLst>
          </p:cNvPr>
          <p:cNvPicPr>
            <a:picLocks noChangeAspect="1"/>
          </p:cNvPicPr>
          <p:nvPr/>
        </p:nvPicPr>
        <p:blipFill>
          <a:blip r:embed="rId2"/>
          <a:stretch>
            <a:fillRect/>
          </a:stretch>
        </p:blipFill>
        <p:spPr>
          <a:xfrm>
            <a:off x="5297763" y="1660859"/>
            <a:ext cx="6250769" cy="3375414"/>
          </a:xfrm>
          <a:prstGeom prst="rect">
            <a:avLst/>
          </a:prstGeom>
        </p:spPr>
      </p:pic>
    </p:spTree>
    <p:extLst>
      <p:ext uri="{BB962C8B-B14F-4D97-AF65-F5344CB8AC3E}">
        <p14:creationId xmlns:p14="http://schemas.microsoft.com/office/powerpoint/2010/main" val="15445886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Motivation</a:t>
            </a:r>
          </a:p>
        </p:txBody>
      </p:sp>
    </p:spTree>
    <p:extLst>
      <p:ext uri="{BB962C8B-B14F-4D97-AF65-F5344CB8AC3E}">
        <p14:creationId xmlns:p14="http://schemas.microsoft.com/office/powerpoint/2010/main" val="88804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a:xfrm>
            <a:off x="633418" y="0"/>
            <a:ext cx="10706528" cy="1325563"/>
          </a:xfrm>
        </p:spPr>
        <p:txBody>
          <a:bodyPr>
            <a:normAutofit/>
          </a:bodyPr>
          <a:lstStyle/>
          <a:p>
            <a:r>
              <a:rPr lang="en-US" sz="3800" dirty="0"/>
              <a:t>Model Specification</a:t>
            </a:r>
            <a:endParaRPr lang="en-US" sz="3800" u="sng" dirty="0"/>
          </a:p>
        </p:txBody>
      </p:sp>
      <p:pic>
        <p:nvPicPr>
          <p:cNvPr id="4" name="Picture 3">
            <a:extLst>
              <a:ext uri="{FF2B5EF4-FFF2-40B4-BE49-F238E27FC236}">
                <a16:creationId xmlns:a16="http://schemas.microsoft.com/office/drawing/2014/main" id="{6FB57E4A-A058-5245-B352-86278EDAC6BB}"/>
              </a:ext>
            </a:extLst>
          </p:cNvPr>
          <p:cNvPicPr>
            <a:picLocks noChangeAspect="1"/>
          </p:cNvPicPr>
          <p:nvPr/>
        </p:nvPicPr>
        <p:blipFill>
          <a:blip r:embed="rId3"/>
          <a:stretch>
            <a:fillRect/>
          </a:stretch>
        </p:blipFill>
        <p:spPr>
          <a:xfrm>
            <a:off x="852054" y="1093799"/>
            <a:ext cx="10035393" cy="5360926"/>
          </a:xfrm>
          <a:prstGeom prst="rect">
            <a:avLst/>
          </a:prstGeom>
        </p:spPr>
      </p:pic>
    </p:spTree>
    <p:extLst>
      <p:ext uri="{BB962C8B-B14F-4D97-AF65-F5344CB8AC3E}">
        <p14:creationId xmlns:p14="http://schemas.microsoft.com/office/powerpoint/2010/main" val="168699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2080</Words>
  <Application>Microsoft Office PowerPoint</Application>
  <PresentationFormat>Widescreen</PresentationFormat>
  <Paragraphs>269</Paragraphs>
  <Slides>40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Avenir Book</vt:lpstr>
      <vt:lpstr>Calibri</vt:lpstr>
      <vt:lpstr>Calibri Light</vt:lpstr>
      <vt:lpstr>Cambria Math</vt:lpstr>
      <vt:lpstr>Times New Roman</vt:lpstr>
      <vt:lpstr>Custom Design</vt:lpstr>
      <vt:lpstr>Country Level Indicators of Suicide Risk:  Data Analysis and Decision Making Support for Policy Makers </vt:lpstr>
      <vt:lpstr>Team Members: Team 25</vt:lpstr>
      <vt:lpstr>Table of Contents</vt:lpstr>
      <vt:lpstr>Research Motivation</vt:lpstr>
      <vt:lpstr>Research Motivation – Why We Chose This Topic</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NSPS</vt:lpstr>
      <vt:lpstr>Remaining Inputs: Psychiatrists</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Current Health Expenditure as % GDP </vt:lpstr>
      <vt:lpstr>Impact Alcohol Abuse</vt:lpstr>
      <vt:lpstr>Impact of Psychiatrists working in mental health sector (per 100000 population) </vt:lpstr>
      <vt:lpstr>Impact of NSPS</vt:lpstr>
      <vt:lpstr>Recommendations &amp; Decision Making Support for Policy Makers (Prescriptive)</vt:lpstr>
      <vt:lpstr>What kind of Country Level Decision Making Support This Analysis Provides</vt:lpstr>
      <vt:lpstr>Supporting Future Researchers on This Topic</vt:lpstr>
      <vt:lpstr>Conclusions</vt:lpstr>
      <vt:lpstr>Appendix</vt:lpstr>
      <vt:lpstr>Model Development  Initial Model: Multiple Linear Regression</vt:lpstr>
      <vt:lpstr>Model Development – Box Cox Transformation </vt:lpstr>
      <vt:lpstr>Model Development – Remove Outliers</vt:lpstr>
      <vt:lpstr>Model Development – Remove Outliers</vt:lpstr>
      <vt:lpstr>Model Development – Remove Outliers</vt:lpstr>
      <vt:lpstr>Model Development – Variable Reduction </vt:lpstr>
      <vt:lpstr>Model Development – IWLS and Final Model</vt:lpstr>
      <vt:lpstr>Model Specification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Level Indicators of Suicide Risk:  Data Analysis and Decision Making Support for Policy Makers </dc:title>
  <dc:creator>Ghandour, Osman</dc:creator>
  <cp:lastModifiedBy>Samuel Garcia</cp:lastModifiedBy>
  <cp:revision>14</cp:revision>
  <dcterms:created xsi:type="dcterms:W3CDTF">2020-04-11T02:04:22Z</dcterms:created>
  <dcterms:modified xsi:type="dcterms:W3CDTF">2020-04-11T14:53:49Z</dcterms:modified>
</cp:coreProperties>
</file>