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0" r:id="rId1"/>
  </p:sldMasterIdLst>
  <p:notesMasterIdLst>
    <p:notesMasterId r:id="rId38"/>
  </p:notesMasterIdLst>
  <p:sldIdLst>
    <p:sldId id="257" r:id="rId2"/>
    <p:sldId id="270" r:id="rId3"/>
    <p:sldId id="258" r:id="rId4"/>
    <p:sldId id="264" r:id="rId5"/>
    <p:sldId id="259" r:id="rId6"/>
    <p:sldId id="271" r:id="rId7"/>
    <p:sldId id="274" r:id="rId8"/>
    <p:sldId id="286" r:id="rId9"/>
    <p:sldId id="287" r:id="rId10"/>
    <p:sldId id="288" r:id="rId11"/>
    <p:sldId id="303" r:id="rId12"/>
    <p:sldId id="289" r:id="rId13"/>
    <p:sldId id="290" r:id="rId14"/>
    <p:sldId id="295" r:id="rId15"/>
    <p:sldId id="285" r:id="rId16"/>
    <p:sldId id="291" r:id="rId17"/>
    <p:sldId id="292" r:id="rId18"/>
    <p:sldId id="293" r:id="rId19"/>
    <p:sldId id="294" r:id="rId20"/>
    <p:sldId id="284" r:id="rId21"/>
    <p:sldId id="272" r:id="rId22"/>
    <p:sldId id="273" r:id="rId23"/>
    <p:sldId id="275" r:id="rId24"/>
    <p:sldId id="276" r:id="rId25"/>
    <p:sldId id="304" r:id="rId26"/>
    <p:sldId id="277" r:id="rId27"/>
    <p:sldId id="279" r:id="rId28"/>
    <p:sldId id="278" r:id="rId29"/>
    <p:sldId id="281" r:id="rId30"/>
    <p:sldId id="296" r:id="rId31"/>
    <p:sldId id="298" r:id="rId32"/>
    <p:sldId id="297" r:id="rId33"/>
    <p:sldId id="299" r:id="rId34"/>
    <p:sldId id="300" r:id="rId35"/>
    <p:sldId id="301" r:id="rId36"/>
    <p:sldId id="30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p:restoredTop sz="84025" autoAdjust="0"/>
  </p:normalViewPr>
  <p:slideViewPr>
    <p:cSldViewPr snapToGrid="0" snapToObjects="1">
      <p:cViewPr varScale="1">
        <p:scale>
          <a:sx n="96" d="100"/>
          <a:sy n="96" d="100"/>
        </p:scale>
        <p:origin x="11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4D6BF-B9BD-4338-90A3-91B6768E1A15}" type="datetimeFigureOut">
              <a:rPr lang="en-US" smtClean="0"/>
              <a:t>4/11/2020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17D78-F1C7-4592-8843-493934A58F74}" type="slidenum">
              <a:rPr lang="en-US" smtClean="0"/>
              <a:t>‹#›</a:t>
            </a:fld>
            <a:endParaRPr lang="en-US"/>
          </a:p>
        </p:txBody>
      </p:sp>
    </p:spTree>
    <p:extLst>
      <p:ext uri="{BB962C8B-B14F-4D97-AF65-F5344CB8AC3E}">
        <p14:creationId xmlns:p14="http://schemas.microsoft.com/office/powerpoint/2010/main" val="3478623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who.int/gho/mental_health/human_resources/psychiatrists_nurses/en/"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journals.sagepub.com/doi/pdf/10.1177/070674371005500406" TargetMode="External"/><Relationship Id="rId5" Type="http://schemas.openxmlformats.org/officeDocument/2006/relationships/hyperlink" Target="https://www.who.int/gho/health_financing/health_expenditure/en/" TargetMode="External"/><Relationship Id="rId4" Type="http://schemas.openxmlformats.org/officeDocument/2006/relationships/hyperlink" Target="https://datacatalog.worldbank.org/current-health-expenditure-gdp"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pps.who.int/iris/rest/bitstreams/1174021/retriev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[x1]</a:t>
            </a:r>
            <a:r>
              <a:rPr lang="en-US" sz="1200" kern="1200" dirty="0">
                <a:solidFill>
                  <a:schemeClr val="tx1"/>
                </a:solidFill>
                <a:effectLst/>
                <a:latin typeface="+mn-lt"/>
                <a:ea typeface="+mn-ea"/>
                <a:cs typeface="+mn-cs"/>
                <a:hlinkClick r:id="rId3"/>
              </a:rPr>
              <a:t> https://www.who.int/health_financing/topics/resource-tracking/ghed-update/en/</a:t>
            </a:r>
            <a:endParaRPr lang="en-US" sz="1200" kern="1200" dirty="0">
              <a:solidFill>
                <a:schemeClr val="tx1"/>
              </a:solidFill>
              <a:effectLst/>
              <a:latin typeface="+mn-lt"/>
              <a:ea typeface="+mn-ea"/>
              <a:cs typeface="+mn-cs"/>
            </a:endParaRPr>
          </a:p>
          <a:p>
            <a:endParaRPr lang="en-US" dirty="0"/>
          </a:p>
          <a:p>
            <a:r>
              <a:rPr lang="en-US" dirty="0"/>
              <a:t>[x6]</a:t>
            </a:r>
            <a:r>
              <a:rPr lang="en-US" sz="1200" u="sng" kern="1200" dirty="0">
                <a:solidFill>
                  <a:schemeClr val="tx1"/>
                </a:solidFill>
                <a:effectLst/>
                <a:latin typeface="+mn-lt"/>
                <a:ea typeface="+mn-ea"/>
                <a:cs typeface="+mn-cs"/>
                <a:hlinkClick r:id="rId4"/>
              </a:rPr>
              <a:t> https://www.who.int/gho/mental_health/human_resources/psychiatrists_nurses/en/</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8</a:t>
            </a:fld>
            <a:endParaRPr lang="en-US"/>
          </a:p>
        </p:txBody>
      </p:sp>
    </p:spTree>
    <p:extLst>
      <p:ext uri="{BB962C8B-B14F-4D97-AF65-F5344CB8AC3E}">
        <p14:creationId xmlns:p14="http://schemas.microsoft.com/office/powerpoint/2010/main" val="362411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a:t>
            </a:r>
            <a:r>
              <a:rPr lang="en-US" sz="1200" u="sng" kern="1200" dirty="0">
                <a:solidFill>
                  <a:schemeClr val="tx1"/>
                </a:solidFill>
                <a:effectLst/>
                <a:latin typeface="+mn-lt"/>
                <a:ea typeface="+mn-ea"/>
                <a:cs typeface="+mn-cs"/>
                <a:hlinkClick r:id="rId3"/>
              </a:rPr>
              <a:t>https://www.who.int/health_financing/topics/resource-tracking/ghed-update/en/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 </a:t>
            </a:r>
            <a:r>
              <a:rPr lang="en-US" sz="1200" u="sng" kern="1200" dirty="0">
                <a:solidFill>
                  <a:schemeClr val="tx1"/>
                </a:solidFill>
                <a:effectLst/>
                <a:latin typeface="+mn-lt"/>
                <a:ea typeface="+mn-ea"/>
                <a:cs typeface="+mn-cs"/>
                <a:hlinkClick r:id="rId4"/>
              </a:rPr>
              <a:t>https://datacatalog.worldbank.org/current-health-expenditure-gdp</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a:t>
            </a:r>
            <a:r>
              <a:rPr lang="en-US" sz="1200" kern="1200" dirty="0">
                <a:solidFill>
                  <a:schemeClr val="tx1"/>
                </a:solidFill>
                <a:effectLst/>
                <a:latin typeface="+mn-lt"/>
                <a:ea typeface="+mn-ea"/>
                <a:cs typeface="+mn-cs"/>
                <a:hlinkClick r:id="rId5"/>
              </a:rPr>
              <a:t>https://www.who.int/gho/health_financing/health_expenditure/en/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r>
              <a:rPr lang="en-US" sz="1200" kern="1200" dirty="0">
                <a:solidFill>
                  <a:schemeClr val="tx1"/>
                </a:solidFill>
                <a:effectLst/>
                <a:latin typeface="+mn-lt"/>
                <a:ea typeface="+mn-ea"/>
                <a:cs typeface="+mn-cs"/>
                <a:hlinkClick r:id="rId6"/>
              </a:rPr>
              <a:t> https://journals.sagepub.com/doi/pdf/10.1177/070674371005500406</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10</a:t>
            </a:fld>
            <a:endParaRPr lang="en-US"/>
          </a:p>
        </p:txBody>
      </p:sp>
    </p:spTree>
    <p:extLst>
      <p:ext uri="{BB962C8B-B14F-4D97-AF65-F5344CB8AC3E}">
        <p14:creationId xmlns:p14="http://schemas.microsoft.com/office/powerpoint/2010/main" val="3448824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a:t>
            </a:r>
            <a:r>
              <a:rPr lang="en-US" sz="1200" u="sng" kern="1200" dirty="0">
                <a:solidFill>
                  <a:schemeClr val="tx1"/>
                </a:solidFill>
                <a:effectLst/>
                <a:latin typeface="+mn-lt"/>
                <a:ea typeface="+mn-ea"/>
                <a:cs typeface="+mn-cs"/>
                <a:hlinkClick r:id="rId3"/>
              </a:rPr>
              <a:t>https://apps.who.int/iris/rest/bitstreams/1174021/retrieve</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11</a:t>
            </a:fld>
            <a:endParaRPr lang="en-US"/>
          </a:p>
        </p:txBody>
      </p:sp>
    </p:spTree>
    <p:extLst>
      <p:ext uri="{BB962C8B-B14F-4D97-AF65-F5344CB8AC3E}">
        <p14:creationId xmlns:p14="http://schemas.microsoft.com/office/powerpoint/2010/main" val="2653735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2F0-EE9C-DE40-B398-E01A43DDAB71}"/>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Avenir Book" panose="02000503020000020003"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4CE5D8B2-DC87-C44D-9FC5-70CEE8A7E741}"/>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97DA1-B48E-4644-940A-84D0BF6DCC08}"/>
              </a:ext>
            </a:extLst>
          </p:cNvPr>
          <p:cNvSpPr>
            <a:spLocks noGrp="1"/>
          </p:cNvSpPr>
          <p:nvPr>
            <p:ph type="dt" sz="half" idx="10"/>
          </p:nvPr>
        </p:nvSpPr>
        <p:spPr/>
        <p:txBody>
          <a:bodyPr/>
          <a:lstStyle>
            <a:lvl1pPr>
              <a:defRPr>
                <a:solidFill>
                  <a:schemeClr val="bg1"/>
                </a:solidFill>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D67EE3A0-096E-EC4B-B956-3D301A74F6C7}"/>
              </a:ext>
            </a:extLst>
          </p:cNvPr>
          <p:cNvSpPr>
            <a:spLocks noGrp="1"/>
          </p:cNvSpPr>
          <p:nvPr>
            <p:ph type="ftr" sz="quarter" idx="11"/>
          </p:nvPr>
        </p:nvSpPr>
        <p:spPr/>
        <p:txBody>
          <a:bodyPr/>
          <a:lstStyle>
            <a:lvl1pPr>
              <a:defRPr>
                <a:solidFill>
                  <a:schemeClr val="bg1"/>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7754ED69-8582-D747-B846-03AB02D08329}"/>
              </a:ext>
            </a:extLst>
          </p:cNvPr>
          <p:cNvSpPr>
            <a:spLocks noGrp="1"/>
          </p:cNvSpPr>
          <p:nvPr>
            <p:ph type="sldNum" sz="quarter" idx="12"/>
          </p:nvPr>
        </p:nvSpPr>
        <p:spPr/>
        <p:txBody>
          <a:bodyPr/>
          <a:lstStyle>
            <a:lvl1pPr>
              <a:defRPr>
                <a:solidFill>
                  <a:schemeClr val="bg1"/>
                </a:solidFill>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389096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C462-8414-7046-B5AA-094724ED6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D88F54-F904-9646-A17A-B55AC74C9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1C65D-A4E6-2744-9468-81C3B125A345}"/>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F49D8A20-3BFB-0843-8343-03E2E3223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C704F-B3F8-1C49-8678-7658A830331B}"/>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48797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C4B5B-8740-B343-88D3-7688678FE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532EDE-CF2C-E348-ADCE-34B7DC6AD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DCDB9-9876-9843-BB45-416A26F35C19}"/>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208B7597-948F-8D46-9C6B-3D7E27F7D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A7CB0-DCF4-344B-9085-4C203BD6ADD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16164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40C5-F58F-CB4C-BB76-AE0B9D4B070E}"/>
              </a:ext>
            </a:extLst>
          </p:cNvPr>
          <p:cNvSpPr>
            <a:spLocks noGrp="1"/>
          </p:cNvSpPr>
          <p:nvPr>
            <p:ph type="title"/>
          </p:nvPr>
        </p:nvSpPr>
        <p:spPr/>
        <p:txBody>
          <a:bodyPr/>
          <a:lstStyle>
            <a:lvl1pPr>
              <a:defRPr>
                <a:latin typeface="Avenir Book"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B295320-7D33-9746-B6CD-39B8526AD90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CB40C-DB78-3E42-9372-5261771D028F}"/>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3280B8C1-3588-794B-8D49-4BE8CB55CF1A}"/>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98008BE-07F5-3840-AF05-63860F47FE05}"/>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
        <p:nvSpPr>
          <p:cNvPr id="7" name="Rectangle 6">
            <a:extLst>
              <a:ext uri="{FF2B5EF4-FFF2-40B4-BE49-F238E27FC236}">
                <a16:creationId xmlns:a16="http://schemas.microsoft.com/office/drawing/2014/main" id="{E46E6509-BC4E-E540-81AE-D37E3CCDD07F}"/>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Rectangle 7">
            <a:extLst>
              <a:ext uri="{FF2B5EF4-FFF2-40B4-BE49-F238E27FC236}">
                <a16:creationId xmlns:a16="http://schemas.microsoft.com/office/drawing/2014/main" id="{3B5C3969-3B8A-9E45-8D0A-15A424234A32}"/>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203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449-7E29-D649-B7AA-B57E72CCA3F9}"/>
              </a:ext>
            </a:extLst>
          </p:cNvPr>
          <p:cNvSpPr>
            <a:spLocks noGrp="1"/>
          </p:cNvSpPr>
          <p:nvPr>
            <p:ph type="title"/>
          </p:nvPr>
        </p:nvSpPr>
        <p:spPr>
          <a:xfrm>
            <a:off x="831850" y="1709738"/>
            <a:ext cx="10515600" cy="2852737"/>
          </a:xfrm>
        </p:spPr>
        <p:txBody>
          <a:bodyPr anchor="b"/>
          <a:lstStyle>
            <a:lvl1pPr>
              <a:defRPr sz="6000">
                <a:latin typeface="Avenir Book"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5B57C9AA-1E83-6843-8F3C-0E88E096D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Book"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020EC-31A9-C443-B548-062F29A608B0}"/>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4/11/2020</a:t>
            </a:fld>
            <a:endParaRPr lang="en-US"/>
          </a:p>
        </p:txBody>
      </p:sp>
      <p:sp>
        <p:nvSpPr>
          <p:cNvPr id="5" name="Footer Placeholder 4">
            <a:extLst>
              <a:ext uri="{FF2B5EF4-FFF2-40B4-BE49-F238E27FC236}">
                <a16:creationId xmlns:a16="http://schemas.microsoft.com/office/drawing/2014/main" id="{0ADC8C58-F9BA-224D-B136-86BEA233BEB5}"/>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02761832-19F8-4044-9CB7-22BB897AB816}"/>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41615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F191-BB2F-8440-9F66-D10E25314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76833-A476-AE45-B1E5-54F1FCF3E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F56FD2-83CF-2E4C-8249-F31348A96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BD8E3-A723-3F4C-A53B-532F45F1344C}"/>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C22035AB-2F30-F746-9784-2CE241EE7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65B59-774D-EC42-B39D-5B375C47D9DE}"/>
              </a:ext>
            </a:extLst>
          </p:cNvPr>
          <p:cNvSpPr>
            <a:spLocks noGrp="1"/>
          </p:cNvSpPr>
          <p:nvPr>
            <p:ph type="sldNum" sz="quarter" idx="12"/>
          </p:nvPr>
        </p:nvSpPr>
        <p:spPr/>
        <p:txBody>
          <a:bodyPr/>
          <a:lstStyle/>
          <a:p>
            <a:fld id="{0EDEF7FB-CCDB-0D41-A164-7F316B9B1972}" type="slidenum">
              <a:rPr lang="en-US" smtClean="0"/>
              <a:t>‹#›</a:t>
            </a:fld>
            <a:endParaRPr lang="en-US"/>
          </a:p>
        </p:txBody>
      </p:sp>
      <p:sp>
        <p:nvSpPr>
          <p:cNvPr id="8" name="Rectangle 7">
            <a:extLst>
              <a:ext uri="{FF2B5EF4-FFF2-40B4-BE49-F238E27FC236}">
                <a16:creationId xmlns:a16="http://schemas.microsoft.com/office/drawing/2014/main" id="{37575D23-7B22-6E41-8885-9ADD90F6673E}"/>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 name="Rectangle 8">
            <a:extLst>
              <a:ext uri="{FF2B5EF4-FFF2-40B4-BE49-F238E27FC236}">
                <a16:creationId xmlns:a16="http://schemas.microsoft.com/office/drawing/2014/main" id="{C038A554-7C13-8640-89F2-92EA3694DC26}"/>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03654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E00-CDE5-C64F-8DB9-07F8D9F54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1BFB55-60D6-8D47-AF21-DED018434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908A9-F455-D041-8944-04701007D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CC9F9-9634-E749-8CCE-B76E78A097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85E5E-71B1-0542-ABC4-8D66D7B95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169622-ADF5-1F4D-8E46-40B41F20AFE5}"/>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8" name="Footer Placeholder 7">
            <a:extLst>
              <a:ext uri="{FF2B5EF4-FFF2-40B4-BE49-F238E27FC236}">
                <a16:creationId xmlns:a16="http://schemas.microsoft.com/office/drawing/2014/main" id="{5F4CC10C-C3F7-564B-94A2-77B6FDE39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7FF2F-6E59-514D-A006-2E1D1B83FDE9}"/>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6356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A52B-512B-4E40-9B04-E5E68EFB6D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A349F-354F-C648-9D39-0479D9122358}"/>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4" name="Footer Placeholder 3">
            <a:extLst>
              <a:ext uri="{FF2B5EF4-FFF2-40B4-BE49-F238E27FC236}">
                <a16:creationId xmlns:a16="http://schemas.microsoft.com/office/drawing/2014/main" id="{3BB13C42-4D66-2F42-922C-E07837D24A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EEC949-7E81-E143-91EA-41EC94071532}"/>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64398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A4D6E-CA2B-3E41-92A3-DEFF0817A82C}"/>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3" name="Footer Placeholder 2">
            <a:extLst>
              <a:ext uri="{FF2B5EF4-FFF2-40B4-BE49-F238E27FC236}">
                <a16:creationId xmlns:a16="http://schemas.microsoft.com/office/drawing/2014/main" id="{5158B0AA-9820-C94C-8667-3820DEC96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E767D9-4CA0-D344-9C8A-7222F209F6ED}"/>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0861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F522-CF92-854B-B147-C009E56F5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B8BE71-7479-1A49-B627-7B418F2FC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F0D118-EC60-0940-A249-38F47260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61CBC-F4EB-B748-8F06-275BA9B4897D}"/>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E10D1C47-D330-E74B-AD2F-B44B926C3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EDE7B-7322-EF46-80D7-20503B0B373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73028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45EA-8B5C-8745-9CA7-F7C0126C4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3C15A-35F5-CD4D-BFEE-847C35E73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A735D-A534-BF4B-B730-F0CE640B9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A69AE-A4D6-A742-B0D9-A1A7D998E08A}"/>
              </a:ext>
            </a:extLst>
          </p:cNvPr>
          <p:cNvSpPr>
            <a:spLocks noGrp="1"/>
          </p:cNvSpPr>
          <p:nvPr>
            <p:ph type="dt" sz="half" idx="10"/>
          </p:nvPr>
        </p:nvSpPr>
        <p:spPr/>
        <p:txBody>
          <a:bodyPr/>
          <a:lstStyle/>
          <a:p>
            <a:fld id="{8AECDF24-0F62-6442-A2C0-578570B09936}" type="datetimeFigureOut">
              <a:rPr lang="en-US" smtClean="0"/>
              <a:t>4/11/2020</a:t>
            </a:fld>
            <a:endParaRPr lang="en-US"/>
          </a:p>
        </p:txBody>
      </p:sp>
      <p:sp>
        <p:nvSpPr>
          <p:cNvPr id="6" name="Footer Placeholder 5">
            <a:extLst>
              <a:ext uri="{FF2B5EF4-FFF2-40B4-BE49-F238E27FC236}">
                <a16:creationId xmlns:a16="http://schemas.microsoft.com/office/drawing/2014/main" id="{38803AA5-334A-0E44-9963-D71A3C0D6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757F4-E6EC-9545-B328-175E0C555890}"/>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40796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0F4B4-2740-0846-AE78-BECA4C837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F7E302-C92B-A347-B69A-E974426DA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542E3-D5CE-FD41-B313-998F837C0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CDF24-0F62-6442-A2C0-578570B09936}" type="datetimeFigureOut">
              <a:rPr lang="en-US" smtClean="0"/>
              <a:t>4/11/2020</a:t>
            </a:fld>
            <a:endParaRPr lang="en-US"/>
          </a:p>
        </p:txBody>
      </p:sp>
      <p:sp>
        <p:nvSpPr>
          <p:cNvPr id="5" name="Footer Placeholder 4">
            <a:extLst>
              <a:ext uri="{FF2B5EF4-FFF2-40B4-BE49-F238E27FC236}">
                <a16:creationId xmlns:a16="http://schemas.microsoft.com/office/drawing/2014/main" id="{F1486742-82D4-6A44-B369-3A6805C8F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05F94A-F365-F14E-ACC6-8B8FA3D80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EF7FB-CCDB-0D41-A164-7F316B9B1972}" type="slidenum">
              <a:rPr lang="en-US" smtClean="0"/>
              <a:t>‹#›</a:t>
            </a:fld>
            <a:endParaRPr lang="en-US"/>
          </a:p>
        </p:txBody>
      </p:sp>
    </p:spTree>
    <p:extLst>
      <p:ext uri="{BB962C8B-B14F-4D97-AF65-F5344CB8AC3E}">
        <p14:creationId xmlns:p14="http://schemas.microsoft.com/office/powerpoint/2010/main" val="129562497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Mental_disorder" TargetMode="External"/><Relationship Id="rId2" Type="http://schemas.openxmlformats.org/officeDocument/2006/relationships/hyperlink" Target="https://en.wikipedia.org/wiki/Psychiatry"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Country Level Indicators of Suicide Risk: </a:t>
            </a:r>
            <a:br>
              <a:rPr lang="en-US" sz="3600" dirty="0"/>
            </a:br>
            <a:r>
              <a:rPr lang="en-US" sz="3600" dirty="0"/>
              <a:t>Data Analysis and Decision Making Support for Policy Makers </a:t>
            </a:r>
          </a:p>
        </p:txBody>
      </p:sp>
      <p:sp>
        <p:nvSpPr>
          <p:cNvPr id="3" name="Content Placeholder 2">
            <a:extLst>
              <a:ext uri="{FF2B5EF4-FFF2-40B4-BE49-F238E27FC236}">
                <a16:creationId xmlns:a16="http://schemas.microsoft.com/office/drawing/2014/main" id="{5207898B-0BE3-394E-B7F8-21D43FE47E32}"/>
              </a:ext>
            </a:extLst>
          </p:cNvPr>
          <p:cNvSpPr>
            <a:spLocks noGrp="1"/>
          </p:cNvSpPr>
          <p:nvPr>
            <p:ph type="subTitle" idx="1"/>
          </p:nvPr>
        </p:nvSpPr>
        <p:spPr>
          <a:xfrm>
            <a:off x="416859" y="4328179"/>
            <a:ext cx="9144000" cy="1655762"/>
          </a:xfrm>
        </p:spPr>
        <p:txBody>
          <a:bodyPr>
            <a:normAutofit/>
          </a:bodyPr>
          <a:lstStyle/>
          <a:p>
            <a:pPr algn="l"/>
            <a:r>
              <a:rPr lang="en-US" sz="2600" i="1" dirty="0"/>
              <a:t>Team 25: </a:t>
            </a:r>
            <a:r>
              <a:rPr lang="en-US" sz="2600" i="1" dirty="0" err="1"/>
              <a:t>ISyE</a:t>
            </a:r>
            <a:r>
              <a:rPr lang="en-US" sz="2600" i="1" dirty="0"/>
              <a:t> 6414 Spring 2020</a:t>
            </a:r>
            <a:endParaRPr lang="en-US" sz="2600" dirty="0"/>
          </a:p>
        </p:txBody>
      </p:sp>
    </p:spTree>
    <p:extLst>
      <p:ext uri="{BB962C8B-B14F-4D97-AF65-F5344CB8AC3E}">
        <p14:creationId xmlns:p14="http://schemas.microsoft.com/office/powerpoint/2010/main" val="324127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O Ranks Healthcare Around the World - BORGEN">
            <a:extLst>
              <a:ext uri="{FF2B5EF4-FFF2-40B4-BE49-F238E27FC236}">
                <a16:creationId xmlns:a16="http://schemas.microsoft.com/office/drawing/2014/main" id="{CB56F8EE-5934-4BE1-9950-FBA655323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436" y="5550350"/>
            <a:ext cx="2769862" cy="13258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6D7FF-1F52-4ACD-BCEB-9816F9F94274}"/>
              </a:ext>
            </a:extLst>
          </p:cNvPr>
          <p:cNvSpPr>
            <a:spLocks noGrp="1"/>
          </p:cNvSpPr>
          <p:nvPr>
            <p:ph type="title"/>
          </p:nvPr>
        </p:nvSpPr>
        <p:spPr/>
        <p:txBody>
          <a:bodyPr/>
          <a:lstStyle/>
          <a:p>
            <a:r>
              <a:rPr lang="en-US" dirty="0"/>
              <a:t>Remaining Inputs: Health Expenditure</a:t>
            </a:r>
          </a:p>
        </p:txBody>
      </p:sp>
      <p:sp>
        <p:nvSpPr>
          <p:cNvPr id="3" name="Content Placeholder 2">
            <a:extLst>
              <a:ext uri="{FF2B5EF4-FFF2-40B4-BE49-F238E27FC236}">
                <a16:creationId xmlns:a16="http://schemas.microsoft.com/office/drawing/2014/main" id="{AA9E6257-DED2-4591-958B-CB13AFD34262}"/>
              </a:ext>
            </a:extLst>
          </p:cNvPr>
          <p:cNvSpPr>
            <a:spLocks noGrp="1"/>
          </p:cNvSpPr>
          <p:nvPr>
            <p:ph idx="1"/>
          </p:nvPr>
        </p:nvSpPr>
        <p:spPr/>
        <p:txBody>
          <a:bodyPr>
            <a:normAutofit fontScale="92500"/>
          </a:bodyPr>
          <a:lstStyle/>
          <a:p>
            <a:r>
              <a:rPr lang="en-US" dirty="0"/>
              <a:t>Current Health Expenditure as % of GDP</a:t>
            </a:r>
          </a:p>
          <a:p>
            <a:r>
              <a:rPr lang="en-US" dirty="0"/>
              <a:t>Data retrieved from the WHO gathered from Civil Registration records [1]</a:t>
            </a:r>
          </a:p>
          <a:p>
            <a:r>
              <a:rPr lang="en-US" dirty="0"/>
              <a:t>CHE is based on expenditures “including healthcare goods and services consumed during each year. This indicator does not include capital health expenditures such as buildings, machinery, IT and stocks of vaccines for emergency or outbreaks.” [2]. </a:t>
            </a:r>
          </a:p>
          <a:p>
            <a:r>
              <a:rPr lang="en-US" dirty="0"/>
              <a:t>In 2015 CHE was 10% globally [3], and is typically higher for devolved countries</a:t>
            </a:r>
          </a:p>
          <a:p>
            <a:r>
              <a:rPr lang="en-US" dirty="0"/>
              <a:t>Studies in the past have seen a negative correlation between CHE and suicide rates [4]</a:t>
            </a:r>
          </a:p>
        </p:txBody>
      </p:sp>
    </p:spTree>
    <p:extLst>
      <p:ext uri="{BB962C8B-B14F-4D97-AF65-F5344CB8AC3E}">
        <p14:creationId xmlns:p14="http://schemas.microsoft.com/office/powerpoint/2010/main" val="404606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olicies - Hill Havurah">
            <a:extLst>
              <a:ext uri="{FF2B5EF4-FFF2-40B4-BE49-F238E27FC236}">
                <a16:creationId xmlns:a16="http://schemas.microsoft.com/office/drawing/2014/main" id="{7322F9A1-8741-4A13-B097-6AA6951FF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7826" y="5532436"/>
            <a:ext cx="2397376" cy="13255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6D7FF-1F52-4ACD-BCEB-9816F9F94274}"/>
              </a:ext>
            </a:extLst>
          </p:cNvPr>
          <p:cNvSpPr>
            <a:spLocks noGrp="1"/>
          </p:cNvSpPr>
          <p:nvPr>
            <p:ph type="title"/>
          </p:nvPr>
        </p:nvSpPr>
        <p:spPr/>
        <p:txBody>
          <a:bodyPr/>
          <a:lstStyle/>
          <a:p>
            <a:r>
              <a:rPr lang="en-US" dirty="0"/>
              <a:t>Remaining Inputs: NSPS</a:t>
            </a:r>
          </a:p>
        </p:txBody>
      </p:sp>
      <p:sp>
        <p:nvSpPr>
          <p:cNvPr id="3" name="Content Placeholder 2">
            <a:extLst>
              <a:ext uri="{FF2B5EF4-FFF2-40B4-BE49-F238E27FC236}">
                <a16:creationId xmlns:a16="http://schemas.microsoft.com/office/drawing/2014/main" id="{AA9E6257-DED2-4591-958B-CB13AFD34262}"/>
              </a:ext>
            </a:extLst>
          </p:cNvPr>
          <p:cNvSpPr>
            <a:spLocks noGrp="1"/>
          </p:cNvSpPr>
          <p:nvPr>
            <p:ph idx="1"/>
          </p:nvPr>
        </p:nvSpPr>
        <p:spPr/>
        <p:txBody>
          <a:bodyPr>
            <a:normAutofit fontScale="92500"/>
          </a:bodyPr>
          <a:lstStyle/>
          <a:p>
            <a:r>
              <a:rPr lang="en-US" dirty="0"/>
              <a:t>Countries which have a National Suicide Prevention Strategy (NSPS)</a:t>
            </a:r>
          </a:p>
          <a:p>
            <a:r>
              <a:rPr lang="en-US" dirty="0"/>
              <a:t>Data retrieved from the UN report gathered from participating countries [1]</a:t>
            </a:r>
          </a:p>
          <a:p>
            <a:r>
              <a:rPr lang="en-US" dirty="0"/>
              <a:t>An implementation of a NSPS in Scotland called “Choose Live” decreased suicide rates by 20% over 10 years. [1]. </a:t>
            </a:r>
          </a:p>
          <a:p>
            <a:r>
              <a:rPr lang="en-US" dirty="0"/>
              <a:t>Since a WHO report on suicide prevention, the WHO has tracked a growing number of technical requests from countries on how to implement NSPSs. [1] </a:t>
            </a:r>
          </a:p>
          <a:p>
            <a:r>
              <a:rPr lang="en-US" dirty="0"/>
              <a:t>While government implementation of NSPSs may lead to a reduction in suicide, it may also be the cultural recognition of the issue by government, in addition to specific policy actions which decrease overall suicide. </a:t>
            </a:r>
          </a:p>
        </p:txBody>
      </p:sp>
    </p:spTree>
    <p:extLst>
      <p:ext uri="{BB962C8B-B14F-4D97-AF65-F5344CB8AC3E}">
        <p14:creationId xmlns:p14="http://schemas.microsoft.com/office/powerpoint/2010/main" val="2474529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7610-A6B3-47B5-A0CE-732CABDE8453}"/>
              </a:ext>
            </a:extLst>
          </p:cNvPr>
          <p:cNvSpPr>
            <a:spLocks noGrp="1"/>
          </p:cNvSpPr>
          <p:nvPr>
            <p:ph type="title"/>
          </p:nvPr>
        </p:nvSpPr>
        <p:spPr/>
        <p:txBody>
          <a:bodyPr/>
          <a:lstStyle/>
          <a:p>
            <a:r>
              <a:rPr lang="en-US" dirty="0"/>
              <a:t>Remaining Inputs: Psychiatrists</a:t>
            </a:r>
          </a:p>
        </p:txBody>
      </p:sp>
      <p:sp>
        <p:nvSpPr>
          <p:cNvPr id="3" name="Content Placeholder 2">
            <a:extLst>
              <a:ext uri="{FF2B5EF4-FFF2-40B4-BE49-F238E27FC236}">
                <a16:creationId xmlns:a16="http://schemas.microsoft.com/office/drawing/2014/main" id="{10C2490A-36F5-460F-9E2D-1075A24D58B1}"/>
              </a:ext>
            </a:extLst>
          </p:cNvPr>
          <p:cNvSpPr>
            <a:spLocks noGrp="1"/>
          </p:cNvSpPr>
          <p:nvPr>
            <p:ph idx="1"/>
          </p:nvPr>
        </p:nvSpPr>
        <p:spPr>
          <a:xfrm>
            <a:off x="838200" y="1825625"/>
            <a:ext cx="8050823" cy="4351338"/>
          </a:xfrm>
        </p:spPr>
        <p:txBody>
          <a:bodyPr>
            <a:normAutofit/>
          </a:bodyPr>
          <a:lstStyle/>
          <a:p>
            <a:r>
              <a:rPr lang="en-US" dirty="0"/>
              <a:t>Psychiatrists Working in Mental Health Sector (per 1000000 population)</a:t>
            </a:r>
          </a:p>
          <a:p>
            <a:r>
              <a:rPr lang="en-US" dirty="0"/>
              <a:t>A Psychiatrist is a practitioner of </a:t>
            </a:r>
            <a:r>
              <a:rPr lang="en-US" u="sng" dirty="0">
                <a:hlinkClick r:id="rId2" tooltip="Psychiatry"/>
              </a:rPr>
              <a:t>psychiatry</a:t>
            </a:r>
            <a:r>
              <a:rPr lang="en-US" dirty="0"/>
              <a:t>, the branch of medicine devoted to the diagnosis, prevention, study, and treatment of </a:t>
            </a:r>
            <a:r>
              <a:rPr lang="en-US" u="sng" dirty="0">
                <a:hlinkClick r:id="rId3" tooltip="Mental disorder"/>
              </a:rPr>
              <a:t>mental disorders</a:t>
            </a:r>
            <a:r>
              <a:rPr lang="en-US" dirty="0"/>
              <a:t> [1]. </a:t>
            </a:r>
          </a:p>
          <a:p>
            <a:r>
              <a:rPr lang="en-US" dirty="0"/>
              <a:t>Low-income countries have 0.1 psychiatrists and the rate of psychiatrists in high income countries is 120 times greater [1]</a:t>
            </a:r>
          </a:p>
        </p:txBody>
      </p:sp>
      <p:pic>
        <p:nvPicPr>
          <p:cNvPr id="4" name="Picture 3" descr="A screenshot of a cell phone&#10;&#10;Description automatically generated">
            <a:extLst>
              <a:ext uri="{FF2B5EF4-FFF2-40B4-BE49-F238E27FC236}">
                <a16:creationId xmlns:a16="http://schemas.microsoft.com/office/drawing/2014/main" id="{665BDC86-894D-4805-8A6B-961CBDC53542}"/>
              </a:ext>
            </a:extLst>
          </p:cNvPr>
          <p:cNvPicPr/>
          <p:nvPr/>
        </p:nvPicPr>
        <p:blipFill>
          <a:blip r:embed="rId4"/>
          <a:stretch>
            <a:fillRect/>
          </a:stretch>
        </p:blipFill>
        <p:spPr>
          <a:xfrm>
            <a:off x="8968740" y="3694430"/>
            <a:ext cx="3223260" cy="31635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17AC1C8-64DE-40E9-AEDA-BD09D71D18A9}"/>
              </a:ext>
            </a:extLst>
          </p:cNvPr>
          <p:cNvPicPr/>
          <p:nvPr/>
        </p:nvPicPr>
        <p:blipFill rotWithShape="1">
          <a:blip r:embed="rId5"/>
          <a:srcRect r="44319" b="27183"/>
          <a:stretch/>
        </p:blipFill>
        <p:spPr>
          <a:xfrm>
            <a:off x="10256505" y="1373216"/>
            <a:ext cx="1358064" cy="2321214"/>
          </a:xfrm>
          <a:prstGeom prst="rect">
            <a:avLst/>
          </a:prstGeom>
        </p:spPr>
      </p:pic>
    </p:spTree>
    <p:extLst>
      <p:ext uri="{BB962C8B-B14F-4D97-AF65-F5344CB8AC3E}">
        <p14:creationId xmlns:p14="http://schemas.microsoft.com/office/powerpoint/2010/main" val="3134789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DD38-4D9D-443C-BF58-6B4598FDA215}"/>
              </a:ext>
            </a:extLst>
          </p:cNvPr>
          <p:cNvSpPr>
            <a:spLocks noGrp="1"/>
          </p:cNvSpPr>
          <p:nvPr>
            <p:ph type="title"/>
          </p:nvPr>
        </p:nvSpPr>
        <p:spPr/>
        <p:txBody>
          <a:bodyPr/>
          <a:lstStyle/>
          <a:p>
            <a:r>
              <a:rPr lang="en-US" dirty="0"/>
              <a:t>Remaining Input: Alcohol Consumption</a:t>
            </a:r>
          </a:p>
        </p:txBody>
      </p:sp>
      <p:sp>
        <p:nvSpPr>
          <p:cNvPr id="3" name="Content Placeholder 2">
            <a:extLst>
              <a:ext uri="{FF2B5EF4-FFF2-40B4-BE49-F238E27FC236}">
                <a16:creationId xmlns:a16="http://schemas.microsoft.com/office/drawing/2014/main" id="{AF813B53-FB4E-4AEF-8405-EAC60F9441FA}"/>
              </a:ext>
            </a:extLst>
          </p:cNvPr>
          <p:cNvSpPr>
            <a:spLocks noGrp="1"/>
          </p:cNvSpPr>
          <p:nvPr>
            <p:ph idx="1"/>
          </p:nvPr>
        </p:nvSpPr>
        <p:spPr/>
        <p:txBody>
          <a:bodyPr>
            <a:normAutofit lnSpcReduction="10000"/>
          </a:bodyPr>
          <a:lstStyle/>
          <a:p>
            <a:r>
              <a:rPr lang="en-US" dirty="0"/>
              <a:t>Liters of Pure Alcohol Consumed per Capita per Year</a:t>
            </a:r>
          </a:p>
          <a:p>
            <a:r>
              <a:rPr lang="en-US" dirty="0"/>
              <a:t>Data gathered from World Health Organization’s (WHO) Substance Abuse Country Profiles</a:t>
            </a:r>
          </a:p>
          <a:p>
            <a:r>
              <a:rPr lang="en-US" dirty="0"/>
              <a:t>Harmful use of alcohol is among the major risk factors for suicide</a:t>
            </a:r>
          </a:p>
          <a:p>
            <a:r>
              <a:rPr lang="en-US" dirty="0"/>
              <a:t>Risk of suicidal ideation, suicidal attempts and completed suicide are each increased by 2–3 times among those with Alcohol Use Disorders (AUD) </a:t>
            </a:r>
          </a:p>
          <a:p>
            <a:r>
              <a:rPr lang="en-US" dirty="0"/>
              <a:t>A study published in </a:t>
            </a:r>
            <a:r>
              <a:rPr lang="en-US" b="1" dirty="0"/>
              <a:t>The Lancet</a:t>
            </a:r>
            <a:r>
              <a:rPr lang="en-US" dirty="0"/>
              <a:t> found that global alcohol consumption saw an increase of about 70% from 1990 to 2017, going from about 21 billion liters of pure alcohol to 35.7 billion liters of pure alcohol</a:t>
            </a:r>
          </a:p>
        </p:txBody>
      </p:sp>
    </p:spTree>
    <p:extLst>
      <p:ext uri="{BB962C8B-B14F-4D97-AF65-F5344CB8AC3E}">
        <p14:creationId xmlns:p14="http://schemas.microsoft.com/office/powerpoint/2010/main" val="3850477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86DE-63B1-413F-BFDD-A742A84AECE9}"/>
              </a:ext>
            </a:extLst>
          </p:cNvPr>
          <p:cNvSpPr>
            <a:spLocks noGrp="1"/>
          </p:cNvSpPr>
          <p:nvPr>
            <p:ph type="title"/>
          </p:nvPr>
        </p:nvSpPr>
        <p:spPr>
          <a:xfrm>
            <a:off x="838200" y="365125"/>
            <a:ext cx="10515600" cy="1325563"/>
          </a:xfrm>
        </p:spPr>
        <p:txBody>
          <a:bodyPr/>
          <a:lstStyle/>
          <a:p>
            <a:r>
              <a:rPr lang="en-US" dirty="0"/>
              <a:t>Alcohol Consumption: continued</a:t>
            </a:r>
          </a:p>
        </p:txBody>
      </p:sp>
      <p:pic>
        <p:nvPicPr>
          <p:cNvPr id="5" name="Content Placeholder 4" descr="A close up of a map&#10;&#10;Description automatically generated">
            <a:extLst>
              <a:ext uri="{FF2B5EF4-FFF2-40B4-BE49-F238E27FC236}">
                <a16:creationId xmlns:a16="http://schemas.microsoft.com/office/drawing/2014/main" id="{9E69C644-BC05-4CB9-B6C2-BA9CD47A2C3F}"/>
              </a:ext>
            </a:extLst>
          </p:cNvPr>
          <p:cNvPicPr>
            <a:picLocks noGrp="1" noChangeAspect="1"/>
          </p:cNvPicPr>
          <p:nvPr>
            <p:ph idx="1"/>
          </p:nvPr>
        </p:nvPicPr>
        <p:blipFill>
          <a:blip r:embed="rId2"/>
          <a:stretch>
            <a:fillRect/>
          </a:stretch>
        </p:blipFill>
        <p:spPr>
          <a:xfrm>
            <a:off x="1293081" y="1406769"/>
            <a:ext cx="9605837" cy="5451231"/>
          </a:xfrm>
        </p:spPr>
      </p:pic>
    </p:spTree>
    <p:extLst>
      <p:ext uri="{BB962C8B-B14F-4D97-AF65-F5344CB8AC3E}">
        <p14:creationId xmlns:p14="http://schemas.microsoft.com/office/powerpoint/2010/main" val="2893686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Regression Model</a:t>
            </a:r>
          </a:p>
        </p:txBody>
      </p:sp>
    </p:spTree>
    <p:extLst>
      <p:ext uri="{BB962C8B-B14F-4D97-AF65-F5344CB8AC3E}">
        <p14:creationId xmlns:p14="http://schemas.microsoft.com/office/powerpoint/2010/main" val="2366447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1C4E-63CB-4FE7-B972-B803D7679B03}"/>
              </a:ext>
            </a:extLst>
          </p:cNvPr>
          <p:cNvSpPr>
            <a:spLocks noGrp="1"/>
          </p:cNvSpPr>
          <p:nvPr>
            <p:ph type="title"/>
          </p:nvPr>
        </p:nvSpPr>
        <p:spPr/>
        <p:txBody>
          <a:bodyPr/>
          <a:lstStyle/>
          <a:p>
            <a:r>
              <a:rPr lang="en-US" dirty="0"/>
              <a:t>Model Creation</a:t>
            </a:r>
          </a:p>
        </p:txBody>
      </p:sp>
      <p:sp>
        <p:nvSpPr>
          <p:cNvPr id="3" name="Content Placeholder 2">
            <a:extLst>
              <a:ext uri="{FF2B5EF4-FFF2-40B4-BE49-F238E27FC236}">
                <a16:creationId xmlns:a16="http://schemas.microsoft.com/office/drawing/2014/main" id="{0E62FB0E-6CF7-48F8-8A90-0CDCAE26F087}"/>
              </a:ext>
            </a:extLst>
          </p:cNvPr>
          <p:cNvSpPr>
            <a:spLocks noGrp="1"/>
          </p:cNvSpPr>
          <p:nvPr>
            <p:ph idx="1"/>
          </p:nvPr>
        </p:nvSpPr>
        <p:spPr/>
        <p:txBody>
          <a:bodyPr/>
          <a:lstStyle/>
          <a:p>
            <a:pPr fontAlgn="base"/>
            <a:r>
              <a:rPr lang="en-US" dirty="0" err="1"/>
              <a:t>qqOsman</a:t>
            </a:r>
            <a:endParaRPr lang="en-US" dirty="0"/>
          </a:p>
          <a:p>
            <a:endParaRPr lang="en-US" dirty="0"/>
          </a:p>
        </p:txBody>
      </p:sp>
    </p:spTree>
    <p:extLst>
      <p:ext uri="{BB962C8B-B14F-4D97-AF65-F5344CB8AC3E}">
        <p14:creationId xmlns:p14="http://schemas.microsoft.com/office/powerpoint/2010/main" val="1998129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EA03-72AA-4A62-9C5E-93A1D60018B1}"/>
              </a:ext>
            </a:extLst>
          </p:cNvPr>
          <p:cNvSpPr>
            <a:spLocks noGrp="1"/>
          </p:cNvSpPr>
          <p:nvPr>
            <p:ph type="title"/>
          </p:nvPr>
        </p:nvSpPr>
        <p:spPr/>
        <p:txBody>
          <a:bodyPr/>
          <a:lstStyle/>
          <a:p>
            <a:r>
              <a:rPr lang="en-US" dirty="0"/>
              <a:t>Model Refinement</a:t>
            </a:r>
          </a:p>
        </p:txBody>
      </p:sp>
      <p:sp>
        <p:nvSpPr>
          <p:cNvPr id="3" name="Content Placeholder 2">
            <a:extLst>
              <a:ext uri="{FF2B5EF4-FFF2-40B4-BE49-F238E27FC236}">
                <a16:creationId xmlns:a16="http://schemas.microsoft.com/office/drawing/2014/main" id="{0872993A-5D50-4F30-BA62-56A008497EB7}"/>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3407115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966A-6DCE-45CB-B2B4-A4CB78B27016}"/>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57574260-73D6-4C2F-B05F-DA8EA9C8CA88}"/>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1698259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4A80-B4DD-4EFB-80F6-CE4AED5F00B1}"/>
              </a:ext>
            </a:extLst>
          </p:cNvPr>
          <p:cNvSpPr>
            <a:spLocks noGrp="1"/>
          </p:cNvSpPr>
          <p:nvPr>
            <p:ph type="title"/>
          </p:nvPr>
        </p:nvSpPr>
        <p:spPr/>
        <p:txBody>
          <a:bodyPr/>
          <a:lstStyle/>
          <a:p>
            <a:r>
              <a:rPr lang="en-US" dirty="0"/>
              <a:t>Model Outcomes</a:t>
            </a:r>
          </a:p>
        </p:txBody>
      </p:sp>
      <p:sp>
        <p:nvSpPr>
          <p:cNvPr id="3" name="Content Placeholder 2">
            <a:extLst>
              <a:ext uri="{FF2B5EF4-FFF2-40B4-BE49-F238E27FC236}">
                <a16:creationId xmlns:a16="http://schemas.microsoft.com/office/drawing/2014/main" id="{43DD36A2-8495-431F-83BA-B5F0C4C38CFB}"/>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202907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Team Members: Team 25</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a:xfrm>
            <a:off x="838200" y="1825625"/>
            <a:ext cx="10515600" cy="742763"/>
          </a:xfrm>
        </p:spPr>
        <p:txBody>
          <a:bodyPr>
            <a:normAutofit fontScale="77500" lnSpcReduction="20000"/>
          </a:bodyPr>
          <a:lstStyle/>
          <a:p>
            <a:r>
              <a:rPr lang="en-US" dirty="0"/>
              <a:t>Background Information on Team (add a picture)</a:t>
            </a:r>
          </a:p>
          <a:p>
            <a:r>
              <a:rPr lang="en-US" dirty="0"/>
              <a:t>Little bit of get to know you</a:t>
            </a:r>
          </a:p>
        </p:txBody>
      </p:sp>
      <p:pic>
        <p:nvPicPr>
          <p:cNvPr id="4" name="Picture 3">
            <a:extLst>
              <a:ext uri="{FF2B5EF4-FFF2-40B4-BE49-F238E27FC236}">
                <a16:creationId xmlns:a16="http://schemas.microsoft.com/office/drawing/2014/main" id="{B8D29407-0201-5843-B028-E958C63BE0FE}"/>
              </a:ext>
            </a:extLst>
          </p:cNvPr>
          <p:cNvPicPr>
            <a:picLocks noChangeAspect="1"/>
          </p:cNvPicPr>
          <p:nvPr/>
        </p:nvPicPr>
        <p:blipFill>
          <a:blip r:embed="rId2"/>
          <a:stretch>
            <a:fillRect/>
          </a:stretch>
        </p:blipFill>
        <p:spPr>
          <a:xfrm>
            <a:off x="9362514" y="3196789"/>
            <a:ext cx="1409700" cy="1587500"/>
          </a:xfrm>
          <a:prstGeom prst="rect">
            <a:avLst/>
          </a:prstGeom>
        </p:spPr>
      </p:pic>
      <p:sp>
        <p:nvSpPr>
          <p:cNvPr id="5" name="TextBox 4">
            <a:extLst>
              <a:ext uri="{FF2B5EF4-FFF2-40B4-BE49-F238E27FC236}">
                <a16:creationId xmlns:a16="http://schemas.microsoft.com/office/drawing/2014/main" id="{705F767F-FCE5-FE47-A6ED-14184D4492F3}"/>
              </a:ext>
            </a:extLst>
          </p:cNvPr>
          <p:cNvSpPr txBox="1"/>
          <p:nvPr/>
        </p:nvSpPr>
        <p:spPr>
          <a:xfrm>
            <a:off x="9008408" y="4982383"/>
            <a:ext cx="2345392" cy="1200329"/>
          </a:xfrm>
          <a:prstGeom prst="rect">
            <a:avLst/>
          </a:prstGeom>
          <a:noFill/>
        </p:spPr>
        <p:txBody>
          <a:bodyPr wrap="square" rtlCol="0">
            <a:spAutoFit/>
          </a:bodyPr>
          <a:lstStyle/>
          <a:p>
            <a:r>
              <a:rPr lang="en-US" sz="1200" b="1" dirty="0"/>
              <a:t>Peter Williams </a:t>
            </a:r>
          </a:p>
          <a:p>
            <a:r>
              <a:rPr lang="en-US" sz="1200" dirty="0"/>
              <a:t>MS in Statistics </a:t>
            </a:r>
          </a:p>
          <a:p>
            <a:r>
              <a:rPr lang="en-US" sz="1200" dirty="0"/>
              <a:t>(Part-time - School of Math)</a:t>
            </a:r>
            <a:br>
              <a:rPr lang="en-US" sz="1200" dirty="0"/>
            </a:br>
            <a:endParaRPr lang="en-US" sz="1200" dirty="0"/>
          </a:p>
          <a:p>
            <a:r>
              <a:rPr lang="en-US" sz="1200" dirty="0"/>
              <a:t>From Atlanta, GA</a:t>
            </a:r>
          </a:p>
          <a:p>
            <a:r>
              <a:rPr lang="en-US" sz="1200" dirty="0"/>
              <a:t>Hobbies: Running &amp; Board Games</a:t>
            </a:r>
          </a:p>
        </p:txBody>
      </p:sp>
      <p:sp>
        <p:nvSpPr>
          <p:cNvPr id="9" name="Rectangle 8">
            <a:extLst>
              <a:ext uri="{FF2B5EF4-FFF2-40B4-BE49-F238E27FC236}">
                <a16:creationId xmlns:a16="http://schemas.microsoft.com/office/drawing/2014/main" id="{6BCBCA3A-3A6D-DB4E-A740-258DCDF0629B}"/>
              </a:ext>
            </a:extLst>
          </p:cNvPr>
          <p:cNvSpPr/>
          <p:nvPr/>
        </p:nvSpPr>
        <p:spPr>
          <a:xfrm>
            <a:off x="8780929"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665AF92-76FE-4AE4-9326-51E5D21937C7}"/>
              </a:ext>
            </a:extLst>
          </p:cNvPr>
          <p:cNvPicPr>
            <a:picLocks noChangeAspect="1"/>
          </p:cNvPicPr>
          <p:nvPr/>
        </p:nvPicPr>
        <p:blipFill>
          <a:blip r:embed="rId3"/>
          <a:srcRect/>
          <a:stretch/>
        </p:blipFill>
        <p:spPr>
          <a:xfrm>
            <a:off x="6802145" y="3196789"/>
            <a:ext cx="1153909" cy="1587500"/>
          </a:xfrm>
          <a:prstGeom prst="rect">
            <a:avLst/>
          </a:prstGeom>
        </p:spPr>
      </p:pic>
      <p:sp>
        <p:nvSpPr>
          <p:cNvPr id="8" name="TextBox 7">
            <a:extLst>
              <a:ext uri="{FF2B5EF4-FFF2-40B4-BE49-F238E27FC236}">
                <a16:creationId xmlns:a16="http://schemas.microsoft.com/office/drawing/2014/main" id="{C19FF405-2491-4C12-B03F-8FE1D47C52B6}"/>
              </a:ext>
            </a:extLst>
          </p:cNvPr>
          <p:cNvSpPr txBox="1"/>
          <p:nvPr/>
        </p:nvSpPr>
        <p:spPr>
          <a:xfrm>
            <a:off x="6320144" y="4982383"/>
            <a:ext cx="2345392" cy="1200329"/>
          </a:xfrm>
          <a:prstGeom prst="rect">
            <a:avLst/>
          </a:prstGeom>
          <a:noFill/>
        </p:spPr>
        <p:txBody>
          <a:bodyPr wrap="square" rtlCol="0">
            <a:spAutoFit/>
          </a:bodyPr>
          <a:lstStyle/>
          <a:p>
            <a:r>
              <a:rPr lang="en-US" sz="1200" b="1" dirty="0"/>
              <a:t>Michael Szostak</a:t>
            </a:r>
          </a:p>
          <a:p>
            <a:r>
              <a:rPr lang="en-US" sz="1200" dirty="0"/>
              <a:t>MS in Aerospace </a:t>
            </a:r>
          </a:p>
          <a:p>
            <a:r>
              <a:rPr lang="en-US" sz="1200" dirty="0"/>
              <a:t>Aerospace Systems Design Lab</a:t>
            </a:r>
            <a:br>
              <a:rPr lang="en-US" sz="1200" dirty="0"/>
            </a:br>
            <a:endParaRPr lang="en-US" sz="1200" dirty="0"/>
          </a:p>
          <a:p>
            <a:r>
              <a:rPr lang="en-US" sz="1200" dirty="0"/>
              <a:t>From Austin, TX</a:t>
            </a:r>
          </a:p>
          <a:p>
            <a:r>
              <a:rPr lang="en-US" sz="1200" dirty="0"/>
              <a:t>Hobbies: Running &amp; Mtn Biking</a:t>
            </a:r>
          </a:p>
        </p:txBody>
      </p:sp>
      <p:sp>
        <p:nvSpPr>
          <p:cNvPr id="10" name="Rectangle 9">
            <a:extLst>
              <a:ext uri="{FF2B5EF4-FFF2-40B4-BE49-F238E27FC236}">
                <a16:creationId xmlns:a16="http://schemas.microsoft.com/office/drawing/2014/main" id="{698B3D34-688A-4C11-9566-40CFADF0765C}"/>
              </a:ext>
            </a:extLst>
          </p:cNvPr>
          <p:cNvSpPr/>
          <p:nvPr/>
        </p:nvSpPr>
        <p:spPr>
          <a:xfrm>
            <a:off x="6092665"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rain">
            <a:extLst>
              <a:ext uri="{FF2B5EF4-FFF2-40B4-BE49-F238E27FC236}">
                <a16:creationId xmlns:a16="http://schemas.microsoft.com/office/drawing/2014/main" id="{7ECA00DA-D15C-43EF-AD38-FD199B51ADE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936668" y="3295882"/>
            <a:ext cx="1409700" cy="1409700"/>
          </a:xfrm>
          <a:prstGeom prst="rect">
            <a:avLst/>
          </a:prstGeom>
        </p:spPr>
      </p:pic>
      <p:sp>
        <p:nvSpPr>
          <p:cNvPr id="12" name="TextBox 11">
            <a:extLst>
              <a:ext uri="{FF2B5EF4-FFF2-40B4-BE49-F238E27FC236}">
                <a16:creationId xmlns:a16="http://schemas.microsoft.com/office/drawing/2014/main" id="{A266B7F0-CF8D-44F0-BCD9-A94605737217}"/>
              </a:ext>
            </a:extLst>
          </p:cNvPr>
          <p:cNvSpPr txBox="1"/>
          <p:nvPr/>
        </p:nvSpPr>
        <p:spPr>
          <a:xfrm>
            <a:off x="3582562" y="4992576"/>
            <a:ext cx="2345392" cy="1384995"/>
          </a:xfrm>
          <a:prstGeom prst="rect">
            <a:avLst/>
          </a:prstGeom>
          <a:noFill/>
        </p:spPr>
        <p:txBody>
          <a:bodyPr wrap="square" rtlCol="0">
            <a:spAutoFit/>
          </a:bodyPr>
          <a:lstStyle/>
          <a:p>
            <a:r>
              <a:rPr lang="en-US" sz="1200" b="1" dirty="0"/>
              <a:t>Sam Garcia </a:t>
            </a:r>
          </a:p>
          <a:p>
            <a:r>
              <a:rPr lang="en-US" sz="1200" dirty="0"/>
              <a:t>MS in Statistics </a:t>
            </a:r>
          </a:p>
          <a:p>
            <a:r>
              <a:rPr lang="en-US" sz="1200" dirty="0"/>
              <a:t>(Part-time - </a:t>
            </a:r>
            <a:r>
              <a:rPr lang="en-US" sz="1200" dirty="0" err="1"/>
              <a:t>ISyE</a:t>
            </a:r>
            <a:r>
              <a:rPr lang="en-US" sz="1200" dirty="0"/>
              <a:t>)</a:t>
            </a:r>
            <a:br>
              <a:rPr lang="en-US" sz="1200" dirty="0"/>
            </a:br>
            <a:endParaRPr lang="en-US" sz="1200" dirty="0"/>
          </a:p>
          <a:p>
            <a:r>
              <a:rPr lang="en-US" sz="1200" dirty="0"/>
              <a:t>From San Juan, PR</a:t>
            </a:r>
          </a:p>
          <a:p>
            <a:r>
              <a:rPr lang="en-US" sz="1200" dirty="0"/>
              <a:t>Hobbies: Software Development and Linux</a:t>
            </a:r>
          </a:p>
        </p:txBody>
      </p:sp>
      <p:sp>
        <p:nvSpPr>
          <p:cNvPr id="13" name="Rectangle 12">
            <a:extLst>
              <a:ext uri="{FF2B5EF4-FFF2-40B4-BE49-F238E27FC236}">
                <a16:creationId xmlns:a16="http://schemas.microsoft.com/office/drawing/2014/main" id="{80CB21F0-F9E0-49E6-A558-ABA3434C4C3C}"/>
              </a:ext>
            </a:extLst>
          </p:cNvPr>
          <p:cNvSpPr/>
          <p:nvPr/>
        </p:nvSpPr>
        <p:spPr>
          <a:xfrm>
            <a:off x="3355083" y="3008887"/>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rain in head">
            <a:extLst>
              <a:ext uri="{FF2B5EF4-FFF2-40B4-BE49-F238E27FC236}">
                <a16:creationId xmlns:a16="http://schemas.microsoft.com/office/drawing/2014/main" id="{1388A2FC-2450-418A-8B08-01D44704D53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199086" y="3295403"/>
            <a:ext cx="1409700" cy="1409700"/>
          </a:xfrm>
          <a:prstGeom prst="rect">
            <a:avLst/>
          </a:prstGeom>
        </p:spPr>
      </p:pic>
      <p:sp>
        <p:nvSpPr>
          <p:cNvPr id="15" name="TextBox 14">
            <a:extLst>
              <a:ext uri="{FF2B5EF4-FFF2-40B4-BE49-F238E27FC236}">
                <a16:creationId xmlns:a16="http://schemas.microsoft.com/office/drawing/2014/main" id="{56834E23-4695-4DFF-8096-B02F26D04D4C}"/>
              </a:ext>
            </a:extLst>
          </p:cNvPr>
          <p:cNvSpPr txBox="1"/>
          <p:nvPr/>
        </p:nvSpPr>
        <p:spPr>
          <a:xfrm>
            <a:off x="844980" y="4992097"/>
            <a:ext cx="2345392" cy="1200329"/>
          </a:xfrm>
          <a:prstGeom prst="rect">
            <a:avLst/>
          </a:prstGeom>
          <a:noFill/>
        </p:spPr>
        <p:txBody>
          <a:bodyPr wrap="square" rtlCol="0">
            <a:spAutoFit/>
          </a:bodyPr>
          <a:lstStyle/>
          <a:p>
            <a:r>
              <a:rPr lang="en-US" sz="1200" b="1" dirty="0"/>
              <a:t>Osman </a:t>
            </a:r>
            <a:r>
              <a:rPr lang="en-US" sz="1200" b="1" dirty="0" err="1"/>
              <a:t>Ghandour</a:t>
            </a:r>
            <a:endParaRPr lang="en-US" sz="1200" b="1" dirty="0"/>
          </a:p>
          <a:p>
            <a:r>
              <a:rPr lang="en-US" sz="1200" dirty="0"/>
              <a:t>BS in </a:t>
            </a:r>
            <a:r>
              <a:rPr lang="en-US" sz="1200" dirty="0" err="1"/>
              <a:t>ISyE</a:t>
            </a:r>
            <a:endParaRPr lang="en-US" sz="1200" dirty="0"/>
          </a:p>
          <a:p>
            <a:br>
              <a:rPr lang="en-US" sz="1200" dirty="0"/>
            </a:br>
            <a:endParaRPr lang="en-US" sz="1200" dirty="0"/>
          </a:p>
          <a:p>
            <a:r>
              <a:rPr lang="en-US" sz="1200" dirty="0"/>
              <a:t>From Columbia, SC</a:t>
            </a:r>
          </a:p>
          <a:p>
            <a:r>
              <a:rPr lang="en-US" sz="1200" dirty="0"/>
              <a:t>Hobbies: Fitness &amp; Podcasts</a:t>
            </a:r>
          </a:p>
        </p:txBody>
      </p:sp>
      <p:sp>
        <p:nvSpPr>
          <p:cNvPr id="16" name="Rectangle 15">
            <a:extLst>
              <a:ext uri="{FF2B5EF4-FFF2-40B4-BE49-F238E27FC236}">
                <a16:creationId xmlns:a16="http://schemas.microsoft.com/office/drawing/2014/main" id="{DB21DE29-8431-481C-8888-60E5EFA6FF8A}"/>
              </a:ext>
            </a:extLst>
          </p:cNvPr>
          <p:cNvSpPr/>
          <p:nvPr/>
        </p:nvSpPr>
        <p:spPr>
          <a:xfrm>
            <a:off x="617501" y="3008408"/>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56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Research &amp; Data Analysis </a:t>
            </a:r>
          </a:p>
        </p:txBody>
      </p:sp>
    </p:spTree>
    <p:extLst>
      <p:ext uri="{BB962C8B-B14F-4D97-AF65-F5344CB8AC3E}">
        <p14:creationId xmlns:p14="http://schemas.microsoft.com/office/powerpoint/2010/main" val="2442058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Does the Data Tell Us?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Sections:</a:t>
            </a:r>
          </a:p>
          <a:p>
            <a:endParaRPr lang="en-US" dirty="0"/>
          </a:p>
          <a:p>
            <a:pPr lvl="1"/>
            <a:r>
              <a:rPr lang="en-US" dirty="0"/>
              <a:t>Impact of Current Health Expenditure as % GDP</a:t>
            </a:r>
          </a:p>
          <a:p>
            <a:pPr lvl="1"/>
            <a:endParaRPr lang="en-US" dirty="0"/>
          </a:p>
          <a:p>
            <a:pPr lvl="1"/>
            <a:r>
              <a:rPr lang="en-US" dirty="0"/>
              <a:t>Impact of Substance Abuse Indications (Alcohol Abuse)</a:t>
            </a:r>
          </a:p>
          <a:p>
            <a:pPr lvl="1"/>
            <a:endParaRPr lang="en-US" dirty="0"/>
          </a:p>
          <a:p>
            <a:pPr lvl="1"/>
            <a:r>
              <a:rPr lang="en-US" dirty="0"/>
              <a:t>Impact of Mental Health Resources (Psychiatrists working in mental health sector (per 100000 population) )</a:t>
            </a:r>
          </a:p>
          <a:p>
            <a:pPr lvl="1"/>
            <a:endParaRPr lang="en-US" dirty="0"/>
          </a:p>
          <a:p>
            <a:pPr lvl="1"/>
            <a:r>
              <a:rPr lang="en-US" dirty="0"/>
              <a:t>Impact of National Suicide Prevention Strategies (NSPS)</a:t>
            </a:r>
          </a:p>
        </p:txBody>
      </p:sp>
    </p:spTree>
    <p:extLst>
      <p:ext uri="{BB962C8B-B14F-4D97-AF65-F5344CB8AC3E}">
        <p14:creationId xmlns:p14="http://schemas.microsoft.com/office/powerpoint/2010/main" val="182351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Current Health Expenditure as % GDP </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316A1E26-2C9F-4953-A41D-EDE351B31FAB}"/>
              </a:ext>
            </a:extLst>
          </p:cNvPr>
          <p:cNvSpPr/>
          <p:nvPr/>
        </p:nvSpPr>
        <p:spPr>
          <a:xfrm rot="1919411">
            <a:off x="5893905" y="1627570"/>
            <a:ext cx="5367131" cy="20971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dirty="0" err="1"/>
              <a:t>qqMichael</a:t>
            </a:r>
            <a:endParaRPr lang="en-US" sz="6000" dirty="0"/>
          </a:p>
        </p:txBody>
      </p:sp>
    </p:spTree>
    <p:extLst>
      <p:ext uri="{BB962C8B-B14F-4D97-AF65-F5344CB8AC3E}">
        <p14:creationId xmlns:p14="http://schemas.microsoft.com/office/powerpoint/2010/main" val="1808011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Alcohol Abuse</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normAutofit fontScale="77500" lnSpcReduction="20000"/>
          </a:bodyPr>
          <a:lstStyle/>
          <a:p>
            <a:r>
              <a:rPr lang="en-US" dirty="0"/>
              <a:t>Exploratory Analysis – Visual</a:t>
            </a:r>
          </a:p>
          <a:p>
            <a:pPr lvl="1"/>
            <a:r>
              <a:rPr lang="en-US" dirty="0"/>
              <a:t>An association exists between alcohol consumption and the rate of suicide.</a:t>
            </a:r>
          </a:p>
          <a:p>
            <a:endParaRPr lang="en-US" dirty="0"/>
          </a:p>
          <a:p>
            <a:r>
              <a:rPr lang="en-US" dirty="0"/>
              <a:t>Testing (Hypothesis etc.)</a:t>
            </a:r>
          </a:p>
          <a:p>
            <a:pPr lvl="1"/>
            <a:r>
              <a:rPr lang="en-US" dirty="0"/>
              <a:t>Countries with higher rates of alcohol consumption tend to have higher suicide rates. By reducing the amount of alcohol consumed, suicides will be reduced. </a:t>
            </a:r>
          </a:p>
          <a:p>
            <a:endParaRPr lang="en-US" dirty="0"/>
          </a:p>
          <a:p>
            <a:r>
              <a:rPr lang="en-US" dirty="0" err="1"/>
              <a:t>Elasiticity</a:t>
            </a:r>
            <a:r>
              <a:rPr lang="en-US" dirty="0"/>
              <a:t>/impact on our outcome</a:t>
            </a:r>
          </a:p>
          <a:p>
            <a:pPr lvl="1"/>
            <a:r>
              <a:rPr lang="en-US" dirty="0"/>
              <a:t>Each X-unit increase/decrease in liters of alcohol consumed per capita resulted in Y-unit increase/decrease in the rate of suicide per capita.</a:t>
            </a:r>
          </a:p>
          <a:p>
            <a:endParaRPr lang="en-US" dirty="0"/>
          </a:p>
          <a:p>
            <a:r>
              <a:rPr lang="en-US" dirty="0"/>
              <a:t>What policy makers should know and do</a:t>
            </a:r>
          </a:p>
          <a:p>
            <a:pPr lvl="1"/>
            <a:r>
              <a:rPr lang="en-US" dirty="0"/>
              <a:t>Policy makers should consider implementing measures designed to mitigate the harmful use of alcohol as a means of reducing the rate of suicide.</a:t>
            </a:r>
          </a:p>
          <a:p>
            <a:endParaRPr lang="en-US" dirty="0"/>
          </a:p>
          <a:p>
            <a:endParaRPr lang="en-US" dirty="0"/>
          </a:p>
          <a:p>
            <a:endParaRPr lang="en-US" dirty="0"/>
          </a:p>
        </p:txBody>
      </p:sp>
    </p:spTree>
    <p:extLst>
      <p:ext uri="{BB962C8B-B14F-4D97-AF65-F5344CB8AC3E}">
        <p14:creationId xmlns:p14="http://schemas.microsoft.com/office/powerpoint/2010/main" val="2733299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Psychiatrists working in mental health sector (per 100000 population) </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059A0453-6D5E-4AA1-9847-15F6A6F7C1A2}"/>
              </a:ext>
            </a:extLst>
          </p:cNvPr>
          <p:cNvSpPr/>
          <p:nvPr/>
        </p:nvSpPr>
        <p:spPr>
          <a:xfrm rot="1919411">
            <a:off x="5893905" y="1627570"/>
            <a:ext cx="5367131" cy="20971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dirty="0" err="1"/>
              <a:t>qqMichael</a:t>
            </a:r>
            <a:endParaRPr lang="en-US" sz="6000" dirty="0"/>
          </a:p>
        </p:txBody>
      </p:sp>
    </p:spTree>
    <p:extLst>
      <p:ext uri="{BB962C8B-B14F-4D97-AF65-F5344CB8AC3E}">
        <p14:creationId xmlns:p14="http://schemas.microsoft.com/office/powerpoint/2010/main" val="3553279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NSPS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A4EB4297-D4D3-42DB-BEFD-747C53900203}"/>
              </a:ext>
            </a:extLst>
          </p:cNvPr>
          <p:cNvSpPr/>
          <p:nvPr/>
        </p:nvSpPr>
        <p:spPr>
          <a:xfrm rot="1919411">
            <a:off x="5893905" y="1627570"/>
            <a:ext cx="5367131" cy="2097156"/>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dirty="0" err="1"/>
              <a:t>qqMichael</a:t>
            </a:r>
            <a:endParaRPr lang="en-US" sz="6000" dirty="0"/>
          </a:p>
        </p:txBody>
      </p:sp>
    </p:spTree>
    <p:extLst>
      <p:ext uri="{BB962C8B-B14F-4D97-AF65-F5344CB8AC3E}">
        <p14:creationId xmlns:p14="http://schemas.microsoft.com/office/powerpoint/2010/main" val="2540235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Recommendations &amp; Decision Making Support for Policy Makers (Prescriptive)</a:t>
            </a:r>
          </a:p>
        </p:txBody>
      </p:sp>
    </p:spTree>
    <p:extLst>
      <p:ext uri="{BB962C8B-B14F-4D97-AF65-F5344CB8AC3E}">
        <p14:creationId xmlns:p14="http://schemas.microsoft.com/office/powerpoint/2010/main" val="3276250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kind of Country Level Decision Making Support This Analysis Provides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Justify investment and potential impact of decision making</a:t>
            </a:r>
          </a:p>
          <a:p>
            <a:endParaRPr lang="en-US" dirty="0"/>
          </a:p>
          <a:p>
            <a:r>
              <a:rPr lang="en-US" dirty="0"/>
              <a:t>Bringing up statistics that would motivate decision makers</a:t>
            </a:r>
          </a:p>
          <a:p>
            <a:endParaRPr lang="en-US" dirty="0"/>
          </a:p>
          <a:p>
            <a:r>
              <a:rPr lang="en-US" dirty="0"/>
              <a:t>Outlining a high-level strategy a country could take</a:t>
            </a:r>
          </a:p>
          <a:p>
            <a:endParaRPr lang="en-US" dirty="0"/>
          </a:p>
          <a:p>
            <a:r>
              <a:rPr lang="en-US" dirty="0"/>
              <a:t>Highlighting where policy makers could invest in additional research to better understand the problem</a:t>
            </a:r>
          </a:p>
          <a:p>
            <a:endParaRPr lang="en-US" dirty="0"/>
          </a:p>
          <a:p>
            <a:endParaRPr lang="en-US" dirty="0"/>
          </a:p>
          <a:p>
            <a:endParaRPr lang="en-US" dirty="0"/>
          </a:p>
        </p:txBody>
      </p:sp>
    </p:spTree>
    <p:extLst>
      <p:ext uri="{BB962C8B-B14F-4D97-AF65-F5344CB8AC3E}">
        <p14:creationId xmlns:p14="http://schemas.microsoft.com/office/powerpoint/2010/main" val="19698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Supporting Future Researchers on This Topic</a:t>
            </a:r>
          </a:p>
        </p:txBody>
      </p:sp>
    </p:spTree>
    <p:extLst>
      <p:ext uri="{BB962C8B-B14F-4D97-AF65-F5344CB8AC3E}">
        <p14:creationId xmlns:p14="http://schemas.microsoft.com/office/powerpoint/2010/main" val="2993728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Conclusions &amp; Appendix</a:t>
            </a:r>
          </a:p>
        </p:txBody>
      </p:sp>
    </p:spTree>
    <p:extLst>
      <p:ext uri="{BB962C8B-B14F-4D97-AF65-F5344CB8AC3E}">
        <p14:creationId xmlns:p14="http://schemas.microsoft.com/office/powerpoint/2010/main" val="104773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Research Motivation – Why We Chose This Topic</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p:txBody>
          <a:bodyPr>
            <a:normAutofit/>
          </a:bodyPr>
          <a:lstStyle/>
          <a:p>
            <a:r>
              <a:rPr lang="en-US" dirty="0"/>
              <a:t>Suicide is a national problem, deaths are tragic, also preventable</a:t>
            </a:r>
          </a:p>
          <a:p>
            <a:endParaRPr lang="en-US" dirty="0"/>
          </a:p>
          <a:p>
            <a:r>
              <a:rPr lang="en-US" dirty="0"/>
              <a:t>The possibility of prevention and the scale of the problem highlight the need for policy makers, at the national level, to understand the factors that contribute to suicide not only in their respective countries but also in neighboring countries</a:t>
            </a:r>
          </a:p>
          <a:p>
            <a:endParaRPr lang="en-US" dirty="0"/>
          </a:p>
          <a:p>
            <a:r>
              <a:rPr lang="en-US" dirty="0"/>
              <a:t>Quick Overview of Data Sources (no need to spend a lot of time here)</a:t>
            </a:r>
          </a:p>
          <a:p>
            <a:endParaRPr lang="en-US" dirty="0"/>
          </a:p>
          <a:p>
            <a:endParaRPr lang="en-US" dirty="0"/>
          </a:p>
        </p:txBody>
      </p:sp>
    </p:spTree>
    <p:extLst>
      <p:ext uri="{BB962C8B-B14F-4D97-AF65-F5344CB8AC3E}">
        <p14:creationId xmlns:p14="http://schemas.microsoft.com/office/powerpoint/2010/main" val="189507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a:xfrm>
            <a:off x="647272" y="365125"/>
            <a:ext cx="10706528" cy="1325563"/>
          </a:xfrm>
        </p:spPr>
        <p:txBody>
          <a:bodyPr/>
          <a:lstStyle/>
          <a:p>
            <a:r>
              <a:rPr lang="en-US" dirty="0"/>
              <a:t>Model Development </a:t>
            </a:r>
            <a:br>
              <a:rPr lang="en-US" dirty="0"/>
            </a:br>
            <a:r>
              <a:rPr lang="en-US" dirty="0"/>
              <a:t>Initial Model: </a:t>
            </a:r>
            <a:r>
              <a:rPr lang="en-US" u="sng" dirty="0"/>
              <a:t>Multiple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1E236-E9E9-4DE6-9C4D-CD7A25E8A387}"/>
                  </a:ext>
                </a:extLst>
              </p:cNvPr>
              <p:cNvSpPr>
                <a:spLocks noGrp="1"/>
              </p:cNvSpPr>
              <p:nvPr>
                <p:ph idx="1"/>
              </p:nvPr>
            </p:nvSpPr>
            <p:spPr>
              <a:xfrm>
                <a:off x="838200" y="1982474"/>
                <a:ext cx="9127733" cy="809107"/>
              </a:xfrm>
            </p:spPr>
            <p:txBody>
              <a:bodyPr/>
              <a:lstStyle/>
              <a:p>
                <a14:m>
                  <m:oMath xmlns:m="http://schemas.openxmlformats.org/officeDocument/2006/math">
                    <m:r>
                      <m:rPr>
                        <m:sty m:val="p"/>
                      </m:rPr>
                      <a:rPr lang="en-US" b="0" i="0" smtClean="0">
                        <a:latin typeface="Cambria Math" panose="02040503050406030204" pitchFamily="18" charset="0"/>
                      </a:rPr>
                      <m:t>Y</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5</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𝑋</m:t>
                        </m:r>
                      </m:e>
                      <m:sub>
                        <m:r>
                          <a:rPr lang="en-US" b="0" i="1" smtClean="0">
                            <a:latin typeface="Cambria Math" panose="02040503050406030204" pitchFamily="18" charset="0"/>
                          </a:rPr>
                          <m:t>6</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7</m:t>
                        </m:r>
                      </m:sub>
                    </m:sSub>
                  </m:oMath>
                </a14:m>
                <a:endParaRPr lang="en-US" dirty="0"/>
              </a:p>
            </p:txBody>
          </p:sp>
        </mc:Choice>
        <mc:Fallback xmlns="">
          <p:sp>
            <p:nvSpPr>
              <p:cNvPr id="3" name="Content Placeholder 2">
                <a:extLst>
                  <a:ext uri="{FF2B5EF4-FFF2-40B4-BE49-F238E27FC236}">
                    <a16:creationId xmlns:a16="http://schemas.microsoft.com/office/drawing/2014/main" id="{7631E236-E9E9-4DE6-9C4D-CD7A25E8A387}"/>
                  </a:ext>
                </a:extLst>
              </p:cNvPr>
              <p:cNvSpPr>
                <a:spLocks noGrp="1" noRot="1" noChangeAspect="1" noMove="1" noResize="1" noEditPoints="1" noAdjustHandles="1" noChangeArrowheads="1" noChangeShapeType="1" noTextEdit="1"/>
              </p:cNvSpPr>
              <p:nvPr>
                <p:ph idx="1"/>
              </p:nvPr>
            </p:nvSpPr>
            <p:spPr>
              <a:xfrm>
                <a:off x="838200" y="1982474"/>
                <a:ext cx="9127733" cy="809107"/>
              </a:xfrm>
              <a:blipFill>
                <a:blip r:embed="rId2"/>
                <a:stretch>
                  <a:fillRect t="-1278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2B99BBA-0D81-46EA-A6B6-D3CB56682BDD}"/>
              </a:ext>
            </a:extLst>
          </p:cNvPr>
          <p:cNvPicPr>
            <a:picLocks noChangeAspect="1"/>
          </p:cNvPicPr>
          <p:nvPr/>
        </p:nvPicPr>
        <p:blipFill>
          <a:blip r:embed="rId3"/>
          <a:stretch>
            <a:fillRect/>
          </a:stretch>
        </p:blipFill>
        <p:spPr>
          <a:xfrm>
            <a:off x="5402066" y="2791581"/>
            <a:ext cx="4037744" cy="3568525"/>
          </a:xfrm>
          <a:prstGeom prst="rect">
            <a:avLst/>
          </a:prstGeom>
        </p:spPr>
      </p:pic>
      <p:sp>
        <p:nvSpPr>
          <p:cNvPr id="6" name="TextBox 5">
            <a:extLst>
              <a:ext uri="{FF2B5EF4-FFF2-40B4-BE49-F238E27FC236}">
                <a16:creationId xmlns:a16="http://schemas.microsoft.com/office/drawing/2014/main" id="{7C9DF7B2-12D7-4183-BC1F-53FFE987E9D3}"/>
              </a:ext>
            </a:extLst>
          </p:cNvPr>
          <p:cNvSpPr txBox="1"/>
          <p:nvPr/>
        </p:nvSpPr>
        <p:spPr>
          <a:xfrm>
            <a:off x="838200" y="2730339"/>
            <a:ext cx="3939283" cy="3816429"/>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venir Book" panose="02000503020000020003"/>
              </a:rPr>
              <a:t>Normal Q-Q plot shows that the points deviate from the reference line at the higher quintiles. In order to correct for this, our next step was to try a Box Cox transformation on Y. </a:t>
            </a:r>
          </a:p>
          <a:p>
            <a:endParaRPr lang="en-US" dirty="0"/>
          </a:p>
        </p:txBody>
      </p:sp>
    </p:spTree>
    <p:extLst>
      <p:ext uri="{BB962C8B-B14F-4D97-AF65-F5344CB8AC3E}">
        <p14:creationId xmlns:p14="http://schemas.microsoft.com/office/powerpoint/2010/main" val="3543918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p:txBody>
          <a:bodyPr/>
          <a:lstStyle/>
          <a:p>
            <a:r>
              <a:rPr lang="en-US" dirty="0"/>
              <a:t>Model Development – Box Cox Transformation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1E236-E9E9-4DE6-9C4D-CD7A25E8A387}"/>
                  </a:ext>
                </a:extLst>
              </p:cNvPr>
              <p:cNvSpPr>
                <a:spLocks noGrp="1"/>
              </p:cNvSpPr>
              <p:nvPr>
                <p:ph idx="1"/>
              </p:nvPr>
            </p:nvSpPr>
            <p:spPr>
              <a:xfrm>
                <a:off x="838200" y="1461416"/>
                <a:ext cx="9127733" cy="809107"/>
              </a:xfrm>
            </p:spPr>
            <p:txBody>
              <a:bodyPr/>
              <a:lstStyle/>
              <a:p>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.4</m:t>
                            </m:r>
                          </m:sup>
                        </m:sSup>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5</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𝑋</m:t>
                        </m:r>
                      </m:e>
                      <m:sub>
                        <m:r>
                          <a:rPr lang="en-US" b="0" i="1" smtClean="0">
                            <a:latin typeface="Cambria Math" panose="02040503050406030204" pitchFamily="18" charset="0"/>
                          </a:rPr>
                          <m:t>6</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7</m:t>
                        </m:r>
                      </m:sub>
                    </m:sSub>
                  </m:oMath>
                </a14:m>
                <a:endParaRPr lang="en-US" dirty="0"/>
              </a:p>
            </p:txBody>
          </p:sp>
        </mc:Choice>
        <mc:Fallback xmlns="">
          <p:sp>
            <p:nvSpPr>
              <p:cNvPr id="3" name="Content Placeholder 2">
                <a:extLst>
                  <a:ext uri="{FF2B5EF4-FFF2-40B4-BE49-F238E27FC236}">
                    <a16:creationId xmlns:a16="http://schemas.microsoft.com/office/drawing/2014/main" id="{7631E236-E9E9-4DE6-9C4D-CD7A25E8A387}"/>
                  </a:ext>
                </a:extLst>
              </p:cNvPr>
              <p:cNvSpPr>
                <a:spLocks noGrp="1" noRot="1" noChangeAspect="1" noMove="1" noResize="1" noEditPoints="1" noAdjustHandles="1" noChangeArrowheads="1" noChangeShapeType="1" noTextEdit="1"/>
              </p:cNvSpPr>
              <p:nvPr>
                <p:ph idx="1"/>
              </p:nvPr>
            </p:nvSpPr>
            <p:spPr>
              <a:xfrm>
                <a:off x="838200" y="1461416"/>
                <a:ext cx="9127733" cy="809107"/>
              </a:xfr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C9DF7B2-12D7-4183-BC1F-53FFE987E9D3}"/>
              </a:ext>
            </a:extLst>
          </p:cNvPr>
          <p:cNvSpPr txBox="1"/>
          <p:nvPr/>
        </p:nvSpPr>
        <p:spPr>
          <a:xfrm>
            <a:off x="5695307" y="2288144"/>
            <a:ext cx="5472702" cy="1231106"/>
          </a:xfrm>
          <a:prstGeom prst="rect">
            <a:avLst/>
          </a:prstGeom>
          <a:noFill/>
        </p:spPr>
        <p:txBody>
          <a:bodyPr wrap="square" rtlCol="0">
            <a:spAutoFit/>
          </a:bodyPr>
          <a:lstStyle/>
          <a:p>
            <a:pPr marL="285750" indent="-285750">
              <a:buFont typeface="Arial" panose="020B0604020202020204" pitchFamily="34" charset="0"/>
              <a:buChar char="•"/>
            </a:pPr>
            <a:r>
              <a:rPr lang="en-US" sz="2800">
                <a:latin typeface="Avenir Book" panose="02000503020000020003"/>
              </a:rPr>
              <a:t>Box Cox transformation on </a:t>
            </a:r>
            <a:r>
              <a:rPr lang="el-GR" sz="2800">
                <a:latin typeface="Times New Roman" panose="02020603050405020304" pitchFamily="18" charset="0"/>
                <a:cs typeface="Times New Roman" panose="02020603050405020304" pitchFamily="18" charset="0"/>
              </a:rPr>
              <a:t>λ</a:t>
            </a:r>
            <a:r>
              <a:rPr lang="en-US" sz="2800">
                <a:latin typeface="Avenir Book" panose="02000503020000020003"/>
              </a:rPr>
              <a:t> = 0.4 seems to be appropriate</a:t>
            </a:r>
          </a:p>
          <a:p>
            <a:endParaRPr lang="en-US" dirty="0"/>
          </a:p>
        </p:txBody>
      </p:sp>
      <p:pic>
        <p:nvPicPr>
          <p:cNvPr id="4" name="Picture 3">
            <a:extLst>
              <a:ext uri="{FF2B5EF4-FFF2-40B4-BE49-F238E27FC236}">
                <a16:creationId xmlns:a16="http://schemas.microsoft.com/office/drawing/2014/main" id="{19509D4D-1C3F-45D6-A251-DDBAB5BFADFA}"/>
              </a:ext>
            </a:extLst>
          </p:cNvPr>
          <p:cNvPicPr>
            <a:picLocks noChangeAspect="1"/>
          </p:cNvPicPr>
          <p:nvPr/>
        </p:nvPicPr>
        <p:blipFill>
          <a:blip r:embed="rId3"/>
          <a:stretch>
            <a:fillRect/>
          </a:stretch>
        </p:blipFill>
        <p:spPr>
          <a:xfrm>
            <a:off x="1938961" y="2140107"/>
            <a:ext cx="2769171" cy="2447371"/>
          </a:xfrm>
          <a:prstGeom prst="rect">
            <a:avLst/>
          </a:prstGeom>
        </p:spPr>
      </p:pic>
      <p:sp>
        <p:nvSpPr>
          <p:cNvPr id="7" name="TextBox 6">
            <a:extLst>
              <a:ext uri="{FF2B5EF4-FFF2-40B4-BE49-F238E27FC236}">
                <a16:creationId xmlns:a16="http://schemas.microsoft.com/office/drawing/2014/main" id="{2C402839-ACD4-450A-922F-583DF9F5ECD5}"/>
              </a:ext>
            </a:extLst>
          </p:cNvPr>
          <p:cNvSpPr txBox="1"/>
          <p:nvPr/>
        </p:nvSpPr>
        <p:spPr>
          <a:xfrm>
            <a:off x="1037690" y="4767978"/>
            <a:ext cx="4771203" cy="2092881"/>
          </a:xfrm>
          <a:prstGeom prst="rect">
            <a:avLst/>
          </a:prstGeom>
          <a:noFill/>
        </p:spPr>
        <p:txBody>
          <a:bodyPr wrap="square" rtlCol="0">
            <a:spAutoFit/>
          </a:bodyPr>
          <a:lstStyle/>
          <a:p>
            <a:pPr marL="285750" indent="-285750">
              <a:buFont typeface="Arial" panose="020B0604020202020204" pitchFamily="34" charset="0"/>
              <a:buChar char="•"/>
            </a:pPr>
            <a:r>
              <a:rPr lang="en-US" sz="2800">
                <a:latin typeface="Avenir Book" panose="02000503020000020003"/>
              </a:rPr>
              <a:t>After transformation, the points in the Normal Q-Q plot are much closer to the reference line</a:t>
            </a:r>
          </a:p>
          <a:p>
            <a:endParaRPr lang="en-US" dirty="0"/>
          </a:p>
        </p:txBody>
      </p:sp>
      <p:pic>
        <p:nvPicPr>
          <p:cNvPr id="8" name="Picture 7">
            <a:extLst>
              <a:ext uri="{FF2B5EF4-FFF2-40B4-BE49-F238E27FC236}">
                <a16:creationId xmlns:a16="http://schemas.microsoft.com/office/drawing/2014/main" id="{1354C3E9-A441-472F-95D3-B5B37E91750A}"/>
              </a:ext>
            </a:extLst>
          </p:cNvPr>
          <p:cNvPicPr>
            <a:picLocks noChangeAspect="1"/>
          </p:cNvPicPr>
          <p:nvPr/>
        </p:nvPicPr>
        <p:blipFill>
          <a:blip r:embed="rId4"/>
          <a:stretch>
            <a:fillRect/>
          </a:stretch>
        </p:blipFill>
        <p:spPr>
          <a:xfrm>
            <a:off x="5917915" y="3223752"/>
            <a:ext cx="3965825" cy="3504963"/>
          </a:xfrm>
          <a:prstGeom prst="rect">
            <a:avLst/>
          </a:prstGeom>
        </p:spPr>
      </p:pic>
    </p:spTree>
    <p:extLst>
      <p:ext uri="{BB962C8B-B14F-4D97-AF65-F5344CB8AC3E}">
        <p14:creationId xmlns:p14="http://schemas.microsoft.com/office/powerpoint/2010/main" val="693503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A746-C296-49C9-9757-0EC5A8684024}"/>
              </a:ext>
            </a:extLst>
          </p:cNvPr>
          <p:cNvSpPr>
            <a:spLocks noGrp="1"/>
          </p:cNvSpPr>
          <p:nvPr>
            <p:ph type="title"/>
          </p:nvPr>
        </p:nvSpPr>
        <p:spPr/>
        <p:txBody>
          <a:bodyPr/>
          <a:lstStyle/>
          <a:p>
            <a:r>
              <a:rPr lang="en-US"/>
              <a:t>Model Development – Remove Outliers</a:t>
            </a:r>
            <a:endParaRPr lang="en-US" dirty="0"/>
          </a:p>
        </p:txBody>
      </p:sp>
      <p:sp>
        <p:nvSpPr>
          <p:cNvPr id="3" name="Content Placeholder 2">
            <a:extLst>
              <a:ext uri="{FF2B5EF4-FFF2-40B4-BE49-F238E27FC236}">
                <a16:creationId xmlns:a16="http://schemas.microsoft.com/office/drawing/2014/main" id="{4488D2A7-97C3-478F-9B2E-C6293A55AA24}"/>
              </a:ext>
            </a:extLst>
          </p:cNvPr>
          <p:cNvSpPr>
            <a:spLocks noGrp="1"/>
          </p:cNvSpPr>
          <p:nvPr>
            <p:ph idx="1"/>
          </p:nvPr>
        </p:nvSpPr>
        <p:spPr>
          <a:xfrm>
            <a:off x="838200" y="1825625"/>
            <a:ext cx="10515600" cy="825108"/>
          </a:xfrm>
        </p:spPr>
        <p:txBody>
          <a:bodyPr>
            <a:normAutofit lnSpcReduction="10000"/>
          </a:bodyPr>
          <a:lstStyle/>
          <a:p>
            <a:r>
              <a:rPr lang="en-US"/>
              <a:t>Points 12, 65, and 88 were identified as outliers on the Residuals vs Fitted, Scale-Location, and Normal Q-Q plots (refer to previous slide)  </a:t>
            </a:r>
            <a:endParaRPr lang="en-US" dirty="0"/>
          </a:p>
        </p:txBody>
      </p:sp>
      <p:pic>
        <p:nvPicPr>
          <p:cNvPr id="4" name="Picture 3">
            <a:extLst>
              <a:ext uri="{FF2B5EF4-FFF2-40B4-BE49-F238E27FC236}">
                <a16:creationId xmlns:a16="http://schemas.microsoft.com/office/drawing/2014/main" id="{B0FAC7E1-4E5F-4EA5-8682-7AF2FA26C96B}"/>
              </a:ext>
            </a:extLst>
          </p:cNvPr>
          <p:cNvPicPr>
            <a:picLocks noChangeAspect="1"/>
          </p:cNvPicPr>
          <p:nvPr/>
        </p:nvPicPr>
        <p:blipFill>
          <a:blip r:embed="rId2"/>
          <a:stretch>
            <a:fillRect/>
          </a:stretch>
        </p:blipFill>
        <p:spPr>
          <a:xfrm>
            <a:off x="838200" y="2785670"/>
            <a:ext cx="4499746" cy="3976839"/>
          </a:xfrm>
          <a:prstGeom prst="rect">
            <a:avLst/>
          </a:prstGeom>
        </p:spPr>
      </p:pic>
      <p:pic>
        <p:nvPicPr>
          <p:cNvPr id="5" name="Picture 4">
            <a:extLst>
              <a:ext uri="{FF2B5EF4-FFF2-40B4-BE49-F238E27FC236}">
                <a16:creationId xmlns:a16="http://schemas.microsoft.com/office/drawing/2014/main" id="{0924DFE8-7659-4167-AC33-4E25E0DB30C6}"/>
              </a:ext>
            </a:extLst>
          </p:cNvPr>
          <p:cNvPicPr>
            <a:picLocks noChangeAspect="1"/>
          </p:cNvPicPr>
          <p:nvPr/>
        </p:nvPicPr>
        <p:blipFill>
          <a:blip r:embed="rId3"/>
          <a:stretch>
            <a:fillRect/>
          </a:stretch>
        </p:blipFill>
        <p:spPr>
          <a:xfrm>
            <a:off x="6431623" y="2785670"/>
            <a:ext cx="4499746" cy="3976839"/>
          </a:xfrm>
          <a:prstGeom prst="rect">
            <a:avLst/>
          </a:prstGeom>
        </p:spPr>
      </p:pic>
    </p:spTree>
    <p:extLst>
      <p:ext uri="{BB962C8B-B14F-4D97-AF65-F5344CB8AC3E}">
        <p14:creationId xmlns:p14="http://schemas.microsoft.com/office/powerpoint/2010/main" val="4226417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A746-C296-49C9-9757-0EC5A8684024}"/>
              </a:ext>
            </a:extLst>
          </p:cNvPr>
          <p:cNvSpPr>
            <a:spLocks noGrp="1"/>
          </p:cNvSpPr>
          <p:nvPr>
            <p:ph type="title"/>
          </p:nvPr>
        </p:nvSpPr>
        <p:spPr/>
        <p:txBody>
          <a:bodyPr/>
          <a:lstStyle/>
          <a:p>
            <a:r>
              <a:rPr lang="en-US" dirty="0"/>
              <a:t>Model Development – Remove Outliers</a:t>
            </a:r>
          </a:p>
        </p:txBody>
      </p:sp>
      <p:sp>
        <p:nvSpPr>
          <p:cNvPr id="3" name="Content Placeholder 2">
            <a:extLst>
              <a:ext uri="{FF2B5EF4-FFF2-40B4-BE49-F238E27FC236}">
                <a16:creationId xmlns:a16="http://schemas.microsoft.com/office/drawing/2014/main" id="{4488D2A7-97C3-478F-9B2E-C6293A55AA24}"/>
              </a:ext>
            </a:extLst>
          </p:cNvPr>
          <p:cNvSpPr>
            <a:spLocks noGrp="1"/>
          </p:cNvSpPr>
          <p:nvPr>
            <p:ph idx="1"/>
          </p:nvPr>
        </p:nvSpPr>
        <p:spPr>
          <a:xfrm>
            <a:off x="838200" y="1825625"/>
            <a:ext cx="10515600" cy="825108"/>
          </a:xfrm>
        </p:spPr>
        <p:txBody>
          <a:bodyPr>
            <a:normAutofit lnSpcReduction="10000"/>
          </a:bodyPr>
          <a:lstStyle/>
          <a:p>
            <a:r>
              <a:rPr lang="en-US" dirty="0"/>
              <a:t>In addition, point 79 was identified as an outlier that should be removed, as it had very high leverage in the model</a:t>
            </a:r>
          </a:p>
        </p:txBody>
      </p:sp>
      <p:pic>
        <p:nvPicPr>
          <p:cNvPr id="6" name="Picture 5">
            <a:extLst>
              <a:ext uri="{FF2B5EF4-FFF2-40B4-BE49-F238E27FC236}">
                <a16:creationId xmlns:a16="http://schemas.microsoft.com/office/drawing/2014/main" id="{B708620C-83A3-4CBD-B943-DF4AAC344111}"/>
              </a:ext>
            </a:extLst>
          </p:cNvPr>
          <p:cNvPicPr>
            <a:picLocks noChangeAspect="1"/>
          </p:cNvPicPr>
          <p:nvPr/>
        </p:nvPicPr>
        <p:blipFill>
          <a:blip r:embed="rId2"/>
          <a:stretch>
            <a:fillRect/>
          </a:stretch>
        </p:blipFill>
        <p:spPr>
          <a:xfrm>
            <a:off x="3326129" y="2785670"/>
            <a:ext cx="4400094" cy="3888768"/>
          </a:xfrm>
          <a:prstGeom prst="rect">
            <a:avLst/>
          </a:prstGeom>
        </p:spPr>
      </p:pic>
    </p:spTree>
    <p:extLst>
      <p:ext uri="{BB962C8B-B14F-4D97-AF65-F5344CB8AC3E}">
        <p14:creationId xmlns:p14="http://schemas.microsoft.com/office/powerpoint/2010/main" val="4205935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0530-F960-44B4-B6A6-9665E584336A}"/>
              </a:ext>
            </a:extLst>
          </p:cNvPr>
          <p:cNvSpPr>
            <a:spLocks noGrp="1"/>
          </p:cNvSpPr>
          <p:nvPr>
            <p:ph type="title"/>
          </p:nvPr>
        </p:nvSpPr>
        <p:spPr/>
        <p:txBody>
          <a:bodyPr/>
          <a:lstStyle/>
          <a:p>
            <a:r>
              <a:rPr lang="en-US" dirty="0"/>
              <a:t>Model Development – Remove Outliers</a:t>
            </a:r>
          </a:p>
        </p:txBody>
      </p:sp>
      <p:sp>
        <p:nvSpPr>
          <p:cNvPr id="3" name="Content Placeholder 2">
            <a:extLst>
              <a:ext uri="{FF2B5EF4-FFF2-40B4-BE49-F238E27FC236}">
                <a16:creationId xmlns:a16="http://schemas.microsoft.com/office/drawing/2014/main" id="{DFC3F2D1-924B-437D-BE9B-9C332EBCF026}"/>
              </a:ext>
            </a:extLst>
          </p:cNvPr>
          <p:cNvSpPr>
            <a:spLocks noGrp="1"/>
          </p:cNvSpPr>
          <p:nvPr>
            <p:ph idx="1"/>
          </p:nvPr>
        </p:nvSpPr>
        <p:spPr>
          <a:xfrm>
            <a:off x="750013" y="1561672"/>
            <a:ext cx="10798140" cy="5296327"/>
          </a:xfrm>
        </p:spPr>
        <p:txBody>
          <a:bodyPr>
            <a:normAutofit fontScale="62500" lnSpcReduction="20000"/>
          </a:bodyPr>
          <a:lstStyle/>
          <a:p>
            <a:r>
              <a:rPr lang="en-US" dirty="0"/>
              <a:t>Points 12, 65, 79, and 88 also had country specific reasons for being removed from the data set </a:t>
            </a:r>
          </a:p>
          <a:p>
            <a:endParaRPr lang="en-US" dirty="0"/>
          </a:p>
          <a:p>
            <a:r>
              <a:rPr lang="en-US" dirty="0"/>
              <a:t>12 – Barbados:</a:t>
            </a:r>
          </a:p>
          <a:p>
            <a:pPr lvl="1"/>
            <a:r>
              <a:rPr lang="en-US" dirty="0"/>
              <a:t> Caribbean's leading tourism island, transitioned from agricultural to service based economy very successfully </a:t>
            </a:r>
          </a:p>
          <a:p>
            <a:pPr lvl="1"/>
            <a:r>
              <a:rPr lang="en-US" dirty="0"/>
              <a:t> “very high human development‟ status in terms of the UNDP’s human development index</a:t>
            </a:r>
          </a:p>
          <a:p>
            <a:pPr lvl="1"/>
            <a:r>
              <a:rPr lang="en-US" dirty="0"/>
              <a:t>Extremely low suicide rate</a:t>
            </a:r>
          </a:p>
          <a:p>
            <a:r>
              <a:rPr lang="en-US" dirty="0"/>
              <a:t>65 – Guyana: </a:t>
            </a:r>
          </a:p>
          <a:p>
            <a:pPr lvl="1"/>
            <a:r>
              <a:rPr lang="en-US" dirty="0"/>
              <a:t>Extremely poor island country largely made up of agricultural villages.</a:t>
            </a:r>
          </a:p>
          <a:p>
            <a:pPr lvl="1"/>
            <a:r>
              <a:rPr lang="en-US" dirty="0"/>
              <a:t>Very high alcohol and suicide statistics</a:t>
            </a:r>
          </a:p>
          <a:p>
            <a:pPr lvl="1"/>
            <a:r>
              <a:rPr lang="en-US" dirty="0"/>
              <a:t>Ministry of health identified poverty, pervasive stigma about mental illness, access to lethal chemicals, alcohol misuse, interpersonal violence, family dysfunction and insufficient mental health resources as key factors causing one of the highest suicide rates in the world.</a:t>
            </a:r>
          </a:p>
          <a:p>
            <a:r>
              <a:rPr lang="en-US" dirty="0"/>
              <a:t>79 – Japan:</a:t>
            </a:r>
          </a:p>
          <a:p>
            <a:pPr lvl="1"/>
            <a:r>
              <a:rPr lang="en-US" dirty="0"/>
              <a:t>Notoriously overworked and over stressed population, although the country is very wealthy</a:t>
            </a:r>
          </a:p>
          <a:p>
            <a:pPr lvl="1"/>
            <a:r>
              <a:rPr lang="en-US" dirty="0"/>
              <a:t>Long cultural history of considering certain types of suicides honorable, relatively high cultural tolerance for suicide</a:t>
            </a:r>
          </a:p>
          <a:p>
            <a:pPr lvl="1"/>
            <a:r>
              <a:rPr lang="en-US" dirty="0"/>
              <a:t>Very high suicide rate when compared to other rich nations</a:t>
            </a:r>
          </a:p>
          <a:p>
            <a:r>
              <a:rPr lang="en-US" dirty="0"/>
              <a:t>88 – Lesotho:</a:t>
            </a:r>
          </a:p>
          <a:p>
            <a:pPr lvl="1"/>
            <a:r>
              <a:rPr lang="en-US" dirty="0"/>
              <a:t>Small, landlocked, mountainous country in Africa</a:t>
            </a:r>
          </a:p>
          <a:p>
            <a:pPr lvl="1"/>
            <a:r>
              <a:rPr lang="en-US" dirty="0"/>
              <a:t>Highest suicide rate in Africa</a:t>
            </a:r>
          </a:p>
          <a:p>
            <a:pPr lvl="1"/>
            <a:r>
              <a:rPr lang="en-US" dirty="0"/>
              <a:t>High levels of child labor</a:t>
            </a:r>
          </a:p>
          <a:p>
            <a:pPr lvl="1"/>
            <a:r>
              <a:rPr lang="en-US" dirty="0"/>
              <a:t>Very poor general health outcomes, ex. second highest instances of tuberculosis and HIV/AIDS in the world </a:t>
            </a:r>
          </a:p>
        </p:txBody>
      </p:sp>
    </p:spTree>
    <p:extLst>
      <p:ext uri="{BB962C8B-B14F-4D97-AF65-F5344CB8AC3E}">
        <p14:creationId xmlns:p14="http://schemas.microsoft.com/office/powerpoint/2010/main" val="2563061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0CE-1696-4F8F-9805-1D32740E91D0}"/>
              </a:ext>
            </a:extLst>
          </p:cNvPr>
          <p:cNvSpPr>
            <a:spLocks noGrp="1"/>
          </p:cNvSpPr>
          <p:nvPr>
            <p:ph type="title"/>
          </p:nvPr>
        </p:nvSpPr>
        <p:spPr/>
        <p:txBody>
          <a:bodyPr/>
          <a:lstStyle/>
          <a:p>
            <a:r>
              <a:rPr lang="en-US" dirty="0"/>
              <a:t>Model Development – Variable Reduction </a:t>
            </a:r>
          </a:p>
        </p:txBody>
      </p:sp>
      <p:sp>
        <p:nvSpPr>
          <p:cNvPr id="6" name="TextBox 5">
            <a:extLst>
              <a:ext uri="{FF2B5EF4-FFF2-40B4-BE49-F238E27FC236}">
                <a16:creationId xmlns:a16="http://schemas.microsoft.com/office/drawing/2014/main" id="{7C9DF7B2-12D7-4183-BC1F-53FFE987E9D3}"/>
              </a:ext>
            </a:extLst>
          </p:cNvPr>
          <p:cNvSpPr txBox="1"/>
          <p:nvPr/>
        </p:nvSpPr>
        <p:spPr>
          <a:xfrm>
            <a:off x="725183" y="1998324"/>
            <a:ext cx="9384588" cy="3354765"/>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venir Book" panose="02000503020000020003"/>
              </a:rPr>
              <a:t>Next step was to remove the variables that were redundant or unnecessary in our model. We used the step function which removes variables based on AIC.</a:t>
            </a:r>
          </a:p>
          <a:p>
            <a:pPr marL="285750" indent="-285750">
              <a:buFont typeface="Arial" panose="020B0604020202020204" pitchFamily="34" charset="0"/>
              <a:buChar char="•"/>
            </a:pPr>
            <a:endParaRPr lang="en-US" sz="2800" dirty="0">
              <a:latin typeface="Avenir Book" panose="02000503020000020003"/>
            </a:endParaRPr>
          </a:p>
          <a:p>
            <a:pPr marL="285750" indent="-285750">
              <a:buFont typeface="Arial" panose="020B0604020202020204" pitchFamily="34" charset="0"/>
              <a:buChar char="•"/>
            </a:pPr>
            <a:r>
              <a:rPr lang="en-US" sz="2800" dirty="0">
                <a:latin typeface="Avenir Book" panose="02000503020000020003"/>
              </a:rPr>
              <a:t>Removed Variables:</a:t>
            </a:r>
          </a:p>
          <a:p>
            <a:pPr marL="742950" lvl="1" indent="-285750">
              <a:buFont typeface="Arial" panose="020B0604020202020204" pitchFamily="34" charset="0"/>
              <a:buChar char="•"/>
            </a:pPr>
            <a:r>
              <a:rPr lang="en-US" dirty="0">
                <a:latin typeface="Avenir Book" panose="02000503020000020003"/>
              </a:rPr>
              <a:t>X1 –  Health Expenditure as a percentage of GDP</a:t>
            </a:r>
          </a:p>
          <a:p>
            <a:pPr marL="742950" lvl="1" indent="-285750">
              <a:buFont typeface="Arial" panose="020B0604020202020204" pitchFamily="34" charset="0"/>
              <a:buChar char="•"/>
            </a:pPr>
            <a:r>
              <a:rPr lang="en-US" dirty="0">
                <a:latin typeface="Avenir Book" panose="02000503020000020003"/>
              </a:rPr>
              <a:t>X6 – Psychiatrists working in mental health sector (per 100 000 population)</a:t>
            </a:r>
          </a:p>
          <a:p>
            <a:pPr marL="742950" lvl="1" indent="-285750">
              <a:buFont typeface="Arial" panose="020B0604020202020204" pitchFamily="34" charset="0"/>
              <a:buChar char="•"/>
            </a:pPr>
            <a:r>
              <a:rPr lang="en-US" dirty="0">
                <a:latin typeface="Avenir Book" panose="02000503020000020003"/>
              </a:rPr>
              <a:t>X7 – Mental hospitals (per 100 000 population)</a:t>
            </a:r>
          </a:p>
          <a:p>
            <a:pPr marL="742950" lvl="1"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29901B9A-A1AC-42F4-BAC3-F0CF50CD5E8D}"/>
                  </a:ext>
                </a:extLst>
              </p:cNvPr>
              <p:cNvSpPr txBox="1">
                <a:spLocks/>
              </p:cNvSpPr>
              <p:nvPr/>
            </p:nvSpPr>
            <p:spPr>
              <a:xfrm>
                <a:off x="838200" y="5456025"/>
                <a:ext cx="10515600" cy="809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Model After Variable Reduction: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.4</m:t>
                            </m:r>
                          </m:sup>
                        </m:sSup>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5</m:t>
                        </m:r>
                      </m:sub>
                    </m:sSub>
                    <m:r>
                      <a:rPr lang="en-US" i="1">
                        <a:latin typeface="Cambria Math" panose="02040503050406030204" pitchFamily="18" charset="0"/>
                      </a:rPr>
                      <m:t> </m:t>
                    </m:r>
                  </m:oMath>
                </a14:m>
                <a:endParaRPr lang="en-US" dirty="0"/>
              </a:p>
            </p:txBody>
          </p:sp>
        </mc:Choice>
        <mc:Fallback xmlns="">
          <p:sp>
            <p:nvSpPr>
              <p:cNvPr id="7" name="Content Placeholder 2">
                <a:extLst>
                  <a:ext uri="{FF2B5EF4-FFF2-40B4-BE49-F238E27FC236}">
                    <a16:creationId xmlns:a16="http://schemas.microsoft.com/office/drawing/2014/main" id="{29901B9A-A1AC-42F4-BAC3-F0CF50CD5E8D}"/>
                  </a:ext>
                </a:extLst>
              </p:cNvPr>
              <p:cNvSpPr txBox="1">
                <a:spLocks noRot="1" noChangeAspect="1" noMove="1" noResize="1" noEditPoints="1" noAdjustHandles="1" noChangeArrowheads="1" noChangeShapeType="1" noTextEdit="1"/>
              </p:cNvSpPr>
              <p:nvPr/>
            </p:nvSpPr>
            <p:spPr>
              <a:xfrm>
                <a:off x="838200" y="5456025"/>
                <a:ext cx="10515600" cy="809107"/>
              </a:xfrm>
              <a:prstGeom prst="rect">
                <a:avLst/>
              </a:prstGeom>
              <a:blipFill>
                <a:blip r:embed="rId2"/>
                <a:stretch>
                  <a:fillRect l="-1043"/>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313DD98F-E13F-4181-8C3E-E29D89B916A4}"/>
              </a:ext>
            </a:extLst>
          </p:cNvPr>
          <p:cNvSpPr/>
          <p:nvPr/>
        </p:nvSpPr>
        <p:spPr>
          <a:xfrm rot="1919411">
            <a:off x="5688047" y="1568560"/>
            <a:ext cx="5367131" cy="2874312"/>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dirty="0" err="1"/>
              <a:t>qqOsman</a:t>
            </a:r>
            <a:r>
              <a:rPr lang="en-US" sz="6000" dirty="0"/>
              <a:t>, Removed Vars is wrong</a:t>
            </a:r>
          </a:p>
        </p:txBody>
      </p:sp>
    </p:spTree>
    <p:extLst>
      <p:ext uri="{BB962C8B-B14F-4D97-AF65-F5344CB8AC3E}">
        <p14:creationId xmlns:p14="http://schemas.microsoft.com/office/powerpoint/2010/main" val="260780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DF0A39-7824-4ED3-A10D-DEE276E0A2ED}"/>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Model Development – IWLS and Final Model</a:t>
            </a:r>
          </a:p>
        </p:txBody>
      </p:sp>
      <p:sp>
        <p:nvSpPr>
          <p:cNvPr id="3" name="Content Placeholder 2">
            <a:extLst>
              <a:ext uri="{FF2B5EF4-FFF2-40B4-BE49-F238E27FC236}">
                <a16:creationId xmlns:a16="http://schemas.microsoft.com/office/drawing/2014/main" id="{D9A9EDFF-EAD4-41A2-9AAD-27B72D92D85C}"/>
              </a:ext>
            </a:extLst>
          </p:cNvPr>
          <p:cNvSpPr>
            <a:spLocks noGrp="1"/>
          </p:cNvSpPr>
          <p:nvPr>
            <p:ph idx="1"/>
          </p:nvPr>
        </p:nvSpPr>
        <p:spPr>
          <a:xfrm>
            <a:off x="643468" y="2638043"/>
            <a:ext cx="3363974" cy="3415623"/>
          </a:xfrm>
        </p:spPr>
        <p:txBody>
          <a:bodyPr>
            <a:normAutofit/>
          </a:bodyPr>
          <a:lstStyle/>
          <a:p>
            <a:r>
              <a:rPr lang="en-US" sz="2000" dirty="0"/>
              <a:t>Final step was to implement iteratively weighted least squares</a:t>
            </a:r>
          </a:p>
          <a:p>
            <a:r>
              <a:rPr lang="en-US" sz="2000" dirty="0"/>
              <a:t>Performed 10 iterations</a:t>
            </a:r>
          </a:p>
          <a:p>
            <a:r>
              <a:rPr lang="en-US" sz="2000" dirty="0"/>
              <a:t>To the right is the summary of the final model after IWLS</a:t>
            </a:r>
          </a:p>
        </p:txBody>
      </p:sp>
      <p:pic>
        <p:nvPicPr>
          <p:cNvPr id="4" name="Picture 3">
            <a:extLst>
              <a:ext uri="{FF2B5EF4-FFF2-40B4-BE49-F238E27FC236}">
                <a16:creationId xmlns:a16="http://schemas.microsoft.com/office/drawing/2014/main" id="{F2AD647C-8C1A-4F8D-9286-AA1A6963A0A7}"/>
              </a:ext>
            </a:extLst>
          </p:cNvPr>
          <p:cNvPicPr>
            <a:picLocks noChangeAspect="1"/>
          </p:cNvPicPr>
          <p:nvPr/>
        </p:nvPicPr>
        <p:blipFill>
          <a:blip r:embed="rId2"/>
          <a:stretch>
            <a:fillRect/>
          </a:stretch>
        </p:blipFill>
        <p:spPr>
          <a:xfrm>
            <a:off x="5297763" y="1660859"/>
            <a:ext cx="6250769" cy="3375414"/>
          </a:xfrm>
          <a:prstGeom prst="rect">
            <a:avLst/>
          </a:prstGeom>
        </p:spPr>
      </p:pic>
    </p:spTree>
    <p:extLst>
      <p:ext uri="{BB962C8B-B14F-4D97-AF65-F5344CB8AC3E}">
        <p14:creationId xmlns:p14="http://schemas.microsoft.com/office/powerpoint/2010/main" val="154458868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6968-BA3F-C041-B49D-B8BAF0A13E5C}"/>
              </a:ext>
            </a:extLst>
          </p:cNvPr>
          <p:cNvSpPr>
            <a:spLocks noGrp="1"/>
          </p:cNvSpPr>
          <p:nvPr>
            <p:ph type="title"/>
          </p:nvPr>
        </p:nvSpPr>
        <p:spPr/>
        <p:txBody>
          <a:bodyPr/>
          <a:lstStyle/>
          <a:p>
            <a:r>
              <a:rPr lang="en-US" dirty="0"/>
              <a:t>Highlight Trends: Trends Worldwide </a:t>
            </a:r>
          </a:p>
        </p:txBody>
      </p:sp>
      <p:sp>
        <p:nvSpPr>
          <p:cNvPr id="3" name="Content Placeholder 2">
            <a:extLst>
              <a:ext uri="{FF2B5EF4-FFF2-40B4-BE49-F238E27FC236}">
                <a16:creationId xmlns:a16="http://schemas.microsoft.com/office/drawing/2014/main" id="{A08ED8B4-4C61-2147-BBD2-F58243DFBD2A}"/>
              </a:ext>
            </a:extLst>
          </p:cNvPr>
          <p:cNvSpPr>
            <a:spLocks noGrp="1"/>
          </p:cNvSpPr>
          <p:nvPr>
            <p:ph idx="1"/>
          </p:nvPr>
        </p:nvSpPr>
        <p:spPr/>
        <p:txBody>
          <a:bodyPr/>
          <a:lstStyle/>
          <a:p>
            <a:r>
              <a:rPr lang="en-US" dirty="0"/>
              <a:t>Highlight increases over time? Some kind of compelling visual</a:t>
            </a:r>
          </a:p>
        </p:txBody>
      </p:sp>
    </p:spTree>
    <p:extLst>
      <p:ext uri="{BB962C8B-B14F-4D97-AF65-F5344CB8AC3E}">
        <p14:creationId xmlns:p14="http://schemas.microsoft.com/office/powerpoint/2010/main" val="375403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Where is This a Problem?</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Can we provide a world heatmap here highlight hotspots of this problem worldwide</a:t>
            </a:r>
          </a:p>
        </p:txBody>
      </p:sp>
    </p:spTree>
    <p:extLst>
      <p:ext uri="{BB962C8B-B14F-4D97-AF65-F5344CB8AC3E}">
        <p14:creationId xmlns:p14="http://schemas.microsoft.com/office/powerpoint/2010/main" val="330189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Anecdotal Evidence From the News About Highlight Countries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Pick some countries from the world heatmap and highlight specific news stories, or descriptions of the problem</a:t>
            </a:r>
          </a:p>
          <a:p>
            <a:endParaRPr lang="en-US" dirty="0"/>
          </a:p>
          <a:p>
            <a:r>
              <a:rPr lang="en-US" dirty="0"/>
              <a:t>Point: Motivate the contribution of the factors we are going to study further:</a:t>
            </a:r>
          </a:p>
          <a:p>
            <a:pPr lvl="1"/>
            <a:r>
              <a:rPr lang="en-US" dirty="0"/>
              <a:t>Economic impact: GDP (poor economic conditions – create stress)</a:t>
            </a:r>
          </a:p>
          <a:p>
            <a:pPr lvl="1"/>
            <a:r>
              <a:rPr lang="en-US" dirty="0"/>
              <a:t>Substance Abuse: Alcohol abuse</a:t>
            </a:r>
          </a:p>
          <a:p>
            <a:pPr lvl="1"/>
            <a:r>
              <a:rPr lang="en-US" dirty="0"/>
              <a:t>Mental Health Resource available (counts of professional or facilities)</a:t>
            </a:r>
          </a:p>
        </p:txBody>
      </p:sp>
    </p:spTree>
    <p:extLst>
      <p:ext uri="{BB962C8B-B14F-4D97-AF65-F5344CB8AC3E}">
        <p14:creationId xmlns:p14="http://schemas.microsoft.com/office/powerpoint/2010/main" val="251786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Considered Data Sources</a:t>
            </a:r>
          </a:p>
        </p:txBody>
      </p:sp>
    </p:spTree>
    <p:extLst>
      <p:ext uri="{BB962C8B-B14F-4D97-AF65-F5344CB8AC3E}">
        <p14:creationId xmlns:p14="http://schemas.microsoft.com/office/powerpoint/2010/main" val="402751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A503-F400-4A1A-93F8-5931FAC2D9A7}"/>
              </a:ext>
            </a:extLst>
          </p:cNvPr>
          <p:cNvSpPr>
            <a:spLocks noGrp="1"/>
          </p:cNvSpPr>
          <p:nvPr>
            <p:ph type="title"/>
          </p:nvPr>
        </p:nvSpPr>
        <p:spPr/>
        <p:txBody>
          <a:bodyPr/>
          <a:lstStyle/>
          <a:p>
            <a:r>
              <a:rPr lang="en-US" dirty="0"/>
              <a:t>Initially considered data sources</a:t>
            </a:r>
          </a:p>
        </p:txBody>
      </p:sp>
      <p:graphicFrame>
        <p:nvGraphicFramePr>
          <p:cNvPr id="4" name="Table 4">
            <a:extLst>
              <a:ext uri="{FF2B5EF4-FFF2-40B4-BE49-F238E27FC236}">
                <a16:creationId xmlns:a16="http://schemas.microsoft.com/office/drawing/2014/main" id="{69788B7A-01AB-47FD-B02D-48D8C181747F}"/>
              </a:ext>
            </a:extLst>
          </p:cNvPr>
          <p:cNvGraphicFramePr>
            <a:graphicFrameLocks noGrp="1"/>
          </p:cNvGraphicFramePr>
          <p:nvPr>
            <p:extLst>
              <p:ext uri="{D42A27DB-BD31-4B8C-83A1-F6EECF244321}">
                <p14:modId xmlns:p14="http://schemas.microsoft.com/office/powerpoint/2010/main" val="3139366197"/>
              </p:ext>
            </p:extLst>
          </p:nvPr>
        </p:nvGraphicFramePr>
        <p:xfrm>
          <a:off x="828336" y="1429879"/>
          <a:ext cx="10525463" cy="5634756"/>
        </p:xfrm>
        <a:graphic>
          <a:graphicData uri="http://schemas.openxmlformats.org/drawingml/2006/table">
            <a:tbl>
              <a:tblPr firstRow="1" bandRow="1">
                <a:tableStyleId>{073A0DAA-6AF3-43AB-8588-CEC1D06C72B9}</a:tableStyleId>
              </a:tblPr>
              <a:tblGrid>
                <a:gridCol w="3473148">
                  <a:extLst>
                    <a:ext uri="{9D8B030D-6E8A-4147-A177-3AD203B41FA5}">
                      <a16:colId xmlns:a16="http://schemas.microsoft.com/office/drawing/2014/main" val="337383516"/>
                    </a:ext>
                  </a:extLst>
                </a:gridCol>
                <a:gridCol w="5540828">
                  <a:extLst>
                    <a:ext uri="{9D8B030D-6E8A-4147-A177-3AD203B41FA5}">
                      <a16:colId xmlns:a16="http://schemas.microsoft.com/office/drawing/2014/main" val="2531797783"/>
                    </a:ext>
                  </a:extLst>
                </a:gridCol>
                <a:gridCol w="1511487">
                  <a:extLst>
                    <a:ext uri="{9D8B030D-6E8A-4147-A177-3AD203B41FA5}">
                      <a16:colId xmlns:a16="http://schemas.microsoft.com/office/drawing/2014/main" val="2405823740"/>
                    </a:ext>
                  </a:extLst>
                </a:gridCol>
              </a:tblGrid>
              <a:tr h="381214">
                <a:tc>
                  <a:txBody>
                    <a:bodyPr/>
                    <a:lstStyle/>
                    <a:p>
                      <a:r>
                        <a:rPr lang="en-US" dirty="0"/>
                        <a:t>Input</a:t>
                      </a:r>
                    </a:p>
                  </a:txBody>
                  <a:tcPr/>
                </a:tc>
                <a:tc>
                  <a:txBody>
                    <a:bodyPr/>
                    <a:lstStyle/>
                    <a:p>
                      <a:r>
                        <a:rPr lang="en-US" dirty="0"/>
                        <a:t>Description, Hypothesis of suicide relationship</a:t>
                      </a:r>
                    </a:p>
                  </a:txBody>
                  <a:tcPr/>
                </a:tc>
                <a:tc>
                  <a:txBody>
                    <a:bodyPr/>
                    <a:lstStyle/>
                    <a:p>
                      <a:r>
                        <a:rPr lang="en-US" dirty="0"/>
                        <a:t>Source</a:t>
                      </a:r>
                    </a:p>
                  </a:txBody>
                  <a:tcPr/>
                </a:tc>
                <a:extLst>
                  <a:ext uri="{0D108BD9-81ED-4DB2-BD59-A6C34878D82A}">
                    <a16:rowId xmlns:a16="http://schemas.microsoft.com/office/drawing/2014/main" val="1378150262"/>
                  </a:ext>
                </a:extLst>
              </a:tr>
              <a:tr h="939979">
                <a:tc>
                  <a:txBody>
                    <a:bodyPr/>
                    <a:lstStyle/>
                    <a:p>
                      <a:r>
                        <a:rPr lang="en-US" dirty="0"/>
                        <a:t>#X1 = </a:t>
                      </a:r>
                      <a:r>
                        <a:rPr lang="en-US" dirty="0" err="1"/>
                        <a:t>Current_health_expenditure_percentage_of_GDP</a:t>
                      </a:r>
                      <a:endParaRPr lang="en-US" dirty="0"/>
                    </a:p>
                  </a:txBody>
                  <a:tcPr/>
                </a:tc>
                <a:tc>
                  <a:txBody>
                    <a:bodyPr/>
                    <a:lstStyle/>
                    <a:p>
                      <a:r>
                        <a:rPr lang="en-US" sz="1400" dirty="0"/>
                        <a:t>Money spent per country on Health care. Good health care may represent healthier and longer life for citizens. Assumption is healthy life would decrease suicide</a:t>
                      </a:r>
                    </a:p>
                  </a:txBody>
                  <a:tcPr/>
                </a:tc>
                <a:tc>
                  <a:txBody>
                    <a:bodyPr/>
                    <a:lstStyle/>
                    <a:p>
                      <a:r>
                        <a:rPr lang="en-US" sz="1800" kern="1200" dirty="0">
                          <a:solidFill>
                            <a:schemeClr val="dk1"/>
                          </a:solidFill>
                          <a:effectLst/>
                          <a:latin typeface="+mn-lt"/>
                          <a:ea typeface="+mn-ea"/>
                          <a:cs typeface="+mn-cs"/>
                        </a:rPr>
                        <a:t>WHO [1] </a:t>
                      </a:r>
                      <a:endParaRPr lang="en-US" dirty="0"/>
                    </a:p>
                  </a:txBody>
                  <a:tcPr/>
                </a:tc>
                <a:extLst>
                  <a:ext uri="{0D108BD9-81ED-4DB2-BD59-A6C34878D82A}">
                    <a16:rowId xmlns:a16="http://schemas.microsoft.com/office/drawing/2014/main" val="1319181595"/>
                  </a:ext>
                </a:extLst>
              </a:tr>
              <a:tr h="657985">
                <a:tc>
                  <a:txBody>
                    <a:bodyPr/>
                    <a:lstStyle/>
                    <a:p>
                      <a:r>
                        <a:rPr lang="en-US" dirty="0"/>
                        <a:t>#X2 = </a:t>
                      </a:r>
                      <a:r>
                        <a:rPr lang="en-US" dirty="0" err="1"/>
                        <a:t>female_male_labor_participation</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3105293379"/>
                  </a:ext>
                </a:extLst>
              </a:tr>
              <a:tr h="381214">
                <a:tc>
                  <a:txBody>
                    <a:bodyPr/>
                    <a:lstStyle/>
                    <a:p>
                      <a:r>
                        <a:rPr lang="en-US" dirty="0"/>
                        <a:t>#X3 = </a:t>
                      </a:r>
                      <a:r>
                        <a:rPr lang="en-US" dirty="0" err="1"/>
                        <a:t>gdp</a:t>
                      </a:r>
                      <a:r>
                        <a:rPr lang="en-US" dirty="0"/>
                        <a:t>/capita </a:t>
                      </a:r>
                      <a:r>
                        <a:rPr lang="en-US" dirty="0" err="1"/>
                        <a:t>ppp</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994003380"/>
                  </a:ext>
                </a:extLst>
              </a:tr>
              <a:tr h="381214">
                <a:tc>
                  <a:txBody>
                    <a:bodyPr/>
                    <a:lstStyle/>
                    <a:p>
                      <a:r>
                        <a:rPr lang="en-US" dirty="0"/>
                        <a:t>#X4 = </a:t>
                      </a:r>
                      <a:r>
                        <a:rPr lang="en-US" dirty="0" err="1"/>
                        <a:t>litres_alcohol_per_capita</a:t>
                      </a:r>
                      <a:endParaRPr lang="en-US" dirty="0"/>
                    </a:p>
                  </a:txBody>
                  <a:tcPr/>
                </a:tc>
                <a:tc>
                  <a:txBody>
                    <a:bodyPr/>
                    <a:lstStyle/>
                    <a:p>
                      <a:r>
                        <a:rPr lang="en-US" sz="1400" dirty="0"/>
                        <a:t>Alcohol per capita consumption per year in liters of pure alcohol. Countries with higher rates of alcohol consumption tend to have higher suicide rates. By reducing the amount of alcohol consumed, suicides will be reduced.</a:t>
                      </a:r>
                    </a:p>
                  </a:txBody>
                  <a:tcPr/>
                </a:tc>
                <a:tc>
                  <a:txBody>
                    <a:bodyPr/>
                    <a:lstStyle/>
                    <a:p>
                      <a:endParaRPr lang="en-US" dirty="0"/>
                    </a:p>
                  </a:txBody>
                  <a:tcPr/>
                </a:tc>
                <a:extLst>
                  <a:ext uri="{0D108BD9-81ED-4DB2-BD59-A6C34878D82A}">
                    <a16:rowId xmlns:a16="http://schemas.microsoft.com/office/drawing/2014/main" val="3877105991"/>
                  </a:ext>
                </a:extLst>
              </a:tr>
              <a:tr h="657985">
                <a:tc>
                  <a:txBody>
                    <a:bodyPr/>
                    <a:lstStyle/>
                    <a:p>
                      <a:r>
                        <a:rPr lang="en-US" dirty="0"/>
                        <a:t>#X5 = </a:t>
                      </a:r>
                      <a:r>
                        <a:rPr lang="en-US" dirty="0" err="1"/>
                        <a:t>Suicide_prevention_strategy</a:t>
                      </a:r>
                      <a:endParaRPr lang="en-US" dirty="0"/>
                    </a:p>
                  </a:txBody>
                  <a:tcPr/>
                </a:tc>
                <a:tc>
                  <a:txBody>
                    <a:bodyPr/>
                    <a:lstStyle/>
                    <a:p>
                      <a:r>
                        <a:rPr lang="en-US" sz="1400" dirty="0"/>
                        <a:t>Countries which have a “stand-alone” national suicide prevention strategy (NSPSs) are included as 1s, else 0. These NSPSs have implemented policies which combat suicide. </a:t>
                      </a:r>
                    </a:p>
                  </a:txBody>
                  <a:tcPr/>
                </a:tc>
                <a:tc>
                  <a:txBody>
                    <a:bodyPr/>
                    <a:lstStyle/>
                    <a:p>
                      <a:endParaRPr lang="en-US"/>
                    </a:p>
                  </a:txBody>
                  <a:tcPr/>
                </a:tc>
                <a:extLst>
                  <a:ext uri="{0D108BD9-81ED-4DB2-BD59-A6C34878D82A}">
                    <a16:rowId xmlns:a16="http://schemas.microsoft.com/office/drawing/2014/main" val="1139278270"/>
                  </a:ext>
                </a:extLst>
              </a:tr>
              <a:tr h="939979">
                <a:tc>
                  <a:txBody>
                    <a:bodyPr/>
                    <a:lstStyle/>
                    <a:p>
                      <a:r>
                        <a:rPr lang="en-US" dirty="0"/>
                        <a:t>#X6 = Psychiatrists working in mental health sector (per 100 000 population)</a:t>
                      </a:r>
                    </a:p>
                  </a:txBody>
                  <a:tcPr/>
                </a:tc>
                <a:tc>
                  <a:txBody>
                    <a:bodyPr/>
                    <a:lstStyle/>
                    <a:p>
                      <a:r>
                        <a:rPr lang="en-US" sz="1400" kern="1200" dirty="0">
                          <a:solidFill>
                            <a:schemeClr val="dk1"/>
                          </a:solidFill>
                          <a:effectLst/>
                          <a:latin typeface="+mn-lt"/>
                          <a:ea typeface="+mn-ea"/>
                          <a:cs typeface="+mn-cs"/>
                        </a:rPr>
                        <a:t># of Practitioners of psychiatry per capita, as they are Mental health care personnel and can help identify mental health disorders which are linked to suicide</a:t>
                      </a:r>
                      <a:endParaRPr lang="en-US" sz="1400" dirty="0"/>
                    </a:p>
                  </a:txBody>
                  <a:tcPr/>
                </a:tc>
                <a:tc>
                  <a:txBody>
                    <a:bodyPr/>
                    <a:lstStyle/>
                    <a:p>
                      <a:r>
                        <a:rPr lang="en-US" sz="1800" kern="1200" dirty="0">
                          <a:solidFill>
                            <a:schemeClr val="dk1"/>
                          </a:solidFill>
                          <a:effectLst/>
                          <a:latin typeface="+mn-lt"/>
                          <a:ea typeface="+mn-ea"/>
                          <a:cs typeface="+mn-cs"/>
                        </a:rPr>
                        <a:t>WHO [6] </a:t>
                      </a:r>
                      <a:endParaRPr lang="en-US" dirty="0"/>
                    </a:p>
                  </a:txBody>
                  <a:tcPr/>
                </a:tc>
                <a:extLst>
                  <a:ext uri="{0D108BD9-81ED-4DB2-BD59-A6C34878D82A}">
                    <a16:rowId xmlns:a16="http://schemas.microsoft.com/office/drawing/2014/main" val="2844546980"/>
                  </a:ext>
                </a:extLst>
              </a:tr>
              <a:tr h="65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#X7 = Mental hospitals (per 100 000 population)</a:t>
                      </a:r>
                    </a:p>
                  </a:txBody>
                  <a:tcPr/>
                </a:tc>
                <a:tc>
                  <a:txBody>
                    <a:bodyPr/>
                    <a:lstStyle/>
                    <a:p>
                      <a:r>
                        <a:rPr lang="en-US" sz="1400" dirty="0" err="1"/>
                        <a:t>qqPeter</a:t>
                      </a:r>
                      <a:endParaRPr lang="en-US" sz="1400" dirty="0"/>
                    </a:p>
                  </a:txBody>
                  <a:tcPr/>
                </a:tc>
                <a:tc>
                  <a:txBody>
                    <a:bodyPr/>
                    <a:lstStyle/>
                    <a:p>
                      <a:endParaRPr lang="en-US" dirty="0"/>
                    </a:p>
                  </a:txBody>
                  <a:tcPr/>
                </a:tc>
                <a:extLst>
                  <a:ext uri="{0D108BD9-81ED-4DB2-BD59-A6C34878D82A}">
                    <a16:rowId xmlns:a16="http://schemas.microsoft.com/office/drawing/2014/main" val="578237239"/>
                  </a:ext>
                </a:extLst>
              </a:tr>
            </a:tbl>
          </a:graphicData>
        </a:graphic>
      </p:graphicFrame>
    </p:spTree>
    <p:extLst>
      <p:ext uri="{BB962C8B-B14F-4D97-AF65-F5344CB8AC3E}">
        <p14:creationId xmlns:p14="http://schemas.microsoft.com/office/powerpoint/2010/main" val="387796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C610-98C4-4732-81F8-489E110900B8}"/>
              </a:ext>
            </a:extLst>
          </p:cNvPr>
          <p:cNvSpPr>
            <a:spLocks noGrp="1"/>
          </p:cNvSpPr>
          <p:nvPr>
            <p:ph type="title"/>
          </p:nvPr>
        </p:nvSpPr>
        <p:spPr/>
        <p:txBody>
          <a:bodyPr/>
          <a:lstStyle/>
          <a:p>
            <a:r>
              <a:rPr lang="en-US" dirty="0"/>
              <a:t>Chosen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032FB9-CD46-4003-B3D0-BA96497A9FF6}"/>
                  </a:ext>
                </a:extLst>
              </p:cNvPr>
              <p:cNvSpPr>
                <a:spLocks noGrp="1"/>
              </p:cNvSpPr>
              <p:nvPr>
                <p:ph idx="1"/>
              </p:nvPr>
            </p:nvSpPr>
            <p:spPr/>
            <p:txBody>
              <a:bodyPr/>
              <a:lstStyle/>
              <a:p>
                <a:r>
                  <a:rPr lang="en-US" dirty="0"/>
                  <a:t>qqOsman</a:t>
                </a:r>
              </a:p>
              <a:p>
                <a14:m>
                  <m:oMath xmlns:m="http://schemas.openxmlformats.org/officeDocument/2006/math">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𝑌</m:t>
                            </m:r>
                          </m:e>
                          <m:sub>
                            <m:r>
                              <a:rPr lang="en-US" i="1">
                                <a:latin typeface="Cambria Math" panose="02040503050406030204" pitchFamily="18" charset="0"/>
                              </a:rPr>
                              <m:t>1</m:t>
                            </m:r>
                          </m:sub>
                          <m:sup>
                            <m:r>
                              <a:rPr lang="en-US" i="1">
                                <a:latin typeface="Cambria Math" panose="02040503050406030204" pitchFamily="18" charset="0"/>
                              </a:rPr>
                              <m:t>.4</m:t>
                            </m:r>
                          </m:sup>
                        </m:sSubSup>
                        <m:r>
                          <a:rPr lang="en-US" i="1">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4</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5</m:t>
                        </m:r>
                      </m:sub>
                    </m:sSub>
                    <m:r>
                      <a:rPr lang="en-US" i="1">
                        <a:latin typeface="Cambria Math" panose="02040503050406030204" pitchFamily="18" charset="0"/>
                      </a:rPr>
                      <m:t> </m:t>
                    </m:r>
                  </m:oMath>
                </a14:m>
                <a:endParaRPr lang="en-US" dirty="0"/>
              </a:p>
              <a:p>
                <a:pPr lvl="1"/>
                <a:r>
                  <a:rPr lang="en-US" dirty="0"/>
                  <a:t>Very brief</a:t>
                </a:r>
              </a:p>
              <a:p>
                <a:pPr lvl="1"/>
                <a:r>
                  <a:rPr lang="en-US" dirty="0"/>
                  <a:t>Show data transformations</a:t>
                </a:r>
              </a:p>
              <a:p>
                <a:r>
                  <a:rPr lang="en-US" dirty="0"/>
                  <a:t>Which Inputs were dropped</a:t>
                </a:r>
              </a:p>
              <a:p>
                <a:r>
                  <a:rPr lang="en-US" dirty="0"/>
                  <a:t>Model Explanation in later sections</a:t>
                </a:r>
              </a:p>
            </p:txBody>
          </p:sp>
        </mc:Choice>
        <mc:Fallback xmlns="">
          <p:sp>
            <p:nvSpPr>
              <p:cNvPr id="3" name="Content Placeholder 2">
                <a:extLst>
                  <a:ext uri="{FF2B5EF4-FFF2-40B4-BE49-F238E27FC236}">
                    <a16:creationId xmlns:a16="http://schemas.microsoft.com/office/drawing/2014/main" id="{D0032FB9-CD46-4003-B3D0-BA96497A9FF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482378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1942</Words>
  <Application>Microsoft Office PowerPoint</Application>
  <PresentationFormat>Widescreen</PresentationFormat>
  <Paragraphs>223</Paragraphs>
  <Slides>36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Avenir Book</vt:lpstr>
      <vt:lpstr>Calibri</vt:lpstr>
      <vt:lpstr>Calibri Light</vt:lpstr>
      <vt:lpstr>Cambria Math</vt:lpstr>
      <vt:lpstr>Times New Roman</vt:lpstr>
      <vt:lpstr>Custom Design</vt:lpstr>
      <vt:lpstr>Country Level Indicators of Suicide Risk:  Data Analysis and Decision Making Support for Policy Makers </vt:lpstr>
      <vt:lpstr>Team Members: Team 25</vt:lpstr>
      <vt:lpstr>Research Motivation – Why We Chose This Topic</vt:lpstr>
      <vt:lpstr>Highlight Trends: Trends Worldwide </vt:lpstr>
      <vt:lpstr>Where is This a Problem?</vt:lpstr>
      <vt:lpstr>Anecdotal Evidence From the News About Highlight Countries</vt:lpstr>
      <vt:lpstr>Considered Data Sources</vt:lpstr>
      <vt:lpstr>Initially considered data sources</vt:lpstr>
      <vt:lpstr>Chosen Model</vt:lpstr>
      <vt:lpstr>Remaining Inputs: Health Expenditure</vt:lpstr>
      <vt:lpstr>Remaining Inputs: NSPS</vt:lpstr>
      <vt:lpstr>Remaining Inputs: Psychiatrists</vt:lpstr>
      <vt:lpstr>Remaining Input: Alcohol Consumption</vt:lpstr>
      <vt:lpstr>Alcohol Consumption: continued</vt:lpstr>
      <vt:lpstr>Regression Model</vt:lpstr>
      <vt:lpstr>Model Creation</vt:lpstr>
      <vt:lpstr>Model Refinement</vt:lpstr>
      <vt:lpstr>Model Limitations</vt:lpstr>
      <vt:lpstr>Model Outcomes</vt:lpstr>
      <vt:lpstr>Research &amp; Data Analysis </vt:lpstr>
      <vt:lpstr>What Does the Data Tell Us?</vt:lpstr>
      <vt:lpstr>Impact of Current Health Expenditure as % GDP </vt:lpstr>
      <vt:lpstr>Impact Alcohol Abuse</vt:lpstr>
      <vt:lpstr>Impact of Psychiatrists working in mental health sector (per 100000 population) </vt:lpstr>
      <vt:lpstr>Impact of NSPS</vt:lpstr>
      <vt:lpstr>Recommendations &amp; Decision Making Support for Policy Makers (Prescriptive)</vt:lpstr>
      <vt:lpstr>What kind of Country Level Decision Making Support This Analysis Provides</vt:lpstr>
      <vt:lpstr>Supporting Future Researchers on This Topic</vt:lpstr>
      <vt:lpstr>Conclusions &amp; Appendix</vt:lpstr>
      <vt:lpstr>Model Development  Initial Model: Multiple Linear Regression</vt:lpstr>
      <vt:lpstr>Model Development – Box Cox Transformation </vt:lpstr>
      <vt:lpstr>Model Development – Remove Outliers</vt:lpstr>
      <vt:lpstr>Model Development – Remove Outliers</vt:lpstr>
      <vt:lpstr>Model Development – Remove Outliers</vt:lpstr>
      <vt:lpstr>Model Development – Variable Reduction </vt:lpstr>
      <vt:lpstr>Model Development – IWLS and Final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Country Level Indicators of Suicide Risk:  Data Analysis and Decision Making Support for Policy Makers </dc:title>
  <dc:creator>Ghandour, Osman</dc:creator>
  <cp:lastModifiedBy>Szostak, Michael E</cp:lastModifiedBy>
  <cp:revision>4</cp:revision>
  <dcterms:created xsi:type="dcterms:W3CDTF">2020-04-11T02:04:22Z</dcterms:created>
  <dcterms:modified xsi:type="dcterms:W3CDTF">2020-04-11T05:05:27Z</dcterms:modified>
</cp:coreProperties>
</file>