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6"/>
  </p:notesMasterIdLst>
  <p:sldIdLst>
    <p:sldId id="257" r:id="rId2"/>
    <p:sldId id="270" r:id="rId3"/>
    <p:sldId id="305" r:id="rId4"/>
    <p:sldId id="258" r:id="rId5"/>
    <p:sldId id="306" r:id="rId6"/>
    <p:sldId id="307" r:id="rId7"/>
    <p:sldId id="264" r:id="rId8"/>
    <p:sldId id="259" r:id="rId9"/>
    <p:sldId id="271" r:id="rId10"/>
    <p:sldId id="274" r:id="rId11"/>
    <p:sldId id="286" r:id="rId12"/>
    <p:sldId id="287" r:id="rId13"/>
    <p:sldId id="288" r:id="rId14"/>
    <p:sldId id="289" r:id="rId15"/>
    <p:sldId id="290" r:id="rId16"/>
    <p:sldId id="297" r:id="rId17"/>
    <p:sldId id="295" r:id="rId18"/>
    <p:sldId id="285" r:id="rId19"/>
    <p:sldId id="291" r:id="rId20"/>
    <p:sldId id="292" r:id="rId21"/>
    <p:sldId id="293" r:id="rId22"/>
    <p:sldId id="294" r:id="rId23"/>
    <p:sldId id="284" r:id="rId24"/>
    <p:sldId id="272" r:id="rId25"/>
    <p:sldId id="273" r:id="rId26"/>
    <p:sldId id="275" r:id="rId27"/>
    <p:sldId id="298" r:id="rId28"/>
    <p:sldId id="276" r:id="rId29"/>
    <p:sldId id="282" r:id="rId30"/>
    <p:sldId id="277" r:id="rId31"/>
    <p:sldId id="308" r:id="rId32"/>
    <p:sldId id="279" r:id="rId33"/>
    <p:sldId id="278"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74737" autoAdjust="0"/>
  </p:normalViewPr>
  <p:slideViewPr>
    <p:cSldViewPr snapToGrid="0" snapToObjects="1">
      <p:cViewPr>
        <p:scale>
          <a:sx n="90" d="100"/>
          <a:sy n="90" d="100"/>
        </p:scale>
        <p:origin x="1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422216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upola.gettysburg.edu/cgi/viewcontent.cgi?article=1021&amp;context=g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1642767/"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qz.com/403307/russia-is-quite-literally-drinking-itself-to-death/" TargetMode="External"/><Relationship Id="rId4" Type="http://schemas.openxmlformats.org/officeDocument/2006/relationships/hyperlink" Target="https://www.themoscowtimes.com/2014/11/10/vodka-is-putins-worst-enemy-a4118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ho.int/substance_abuse/publications/global_alcohol_report/en/"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ncbi.nlm.nih.gov/pmc/articles/PMC5340592/" TargetMode="External"/><Relationship Id="rId4" Type="http://schemas.openxmlformats.org/officeDocument/2006/relationships/hyperlink" Target="https://www.ncbi.nlm.nih.gov/pmc/articles/PMC443903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orbes.com/sites/niallmccarthy/2019/05/09/where-global-alcohol-consumption-is-rising-falling-infographic"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17D78-F1C7-4592-8843-493934A58F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28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“Does suicide always indicate a mental illness?”, </a:t>
            </a:r>
            <a:r>
              <a:rPr lang="en-US" sz="1200" kern="1200" dirty="0" err="1">
                <a:solidFill>
                  <a:schemeClr val="tx1"/>
                </a:solidFill>
                <a:effectLst/>
                <a:latin typeface="+mn-lt"/>
                <a:ea typeface="+mn-ea"/>
                <a:cs typeface="+mn-cs"/>
              </a:rPr>
              <a:t>Sanati</a:t>
            </a:r>
            <a:r>
              <a:rPr lang="en-US" sz="1200" kern="1200" dirty="0">
                <a:solidFill>
                  <a:schemeClr val="tx1"/>
                </a:solidFill>
                <a:effectLst/>
                <a:latin typeface="+mn-lt"/>
                <a:ea typeface="+mn-ea"/>
                <a:cs typeface="+mn-cs"/>
              </a:rPr>
              <a:t>, A 2009,</a:t>
            </a:r>
          </a:p>
          <a:p>
            <a:r>
              <a:rPr lang="en-US" sz="1200" u="sng" kern="1200" dirty="0">
                <a:solidFill>
                  <a:schemeClr val="tx1"/>
                </a:solidFill>
                <a:effectLst/>
                <a:latin typeface="+mn-lt"/>
                <a:ea typeface="+mn-ea"/>
                <a:cs typeface="+mn-cs"/>
                <a:hlinkClick r:id="rId3"/>
              </a:rPr>
              <a:t>https://www.ncbi.nlm.nih.gov/pmc/articles/PMC4222167/</a:t>
            </a:r>
            <a:r>
              <a:rPr lang="en-US" sz="1200" kern="1200" dirty="0">
                <a:solidFill>
                  <a:schemeClr val="tx1"/>
                </a:solidFill>
                <a:effectLst/>
                <a:latin typeface="+mn-lt"/>
                <a:ea typeface="+mn-ea"/>
                <a:cs typeface="+mn-cs"/>
              </a:rPr>
              <a:t>. Accessed 12 Apr. 2020.</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56B17D78-F1C7-4592-8843-493934A58F74}" type="slidenum">
              <a:rPr lang="en-US" smtClean="0"/>
              <a:t>5</a:t>
            </a:fld>
            <a:endParaRPr lang="en-US"/>
          </a:p>
        </p:txBody>
      </p:sp>
    </p:spTree>
    <p:extLst>
      <p:ext uri="{BB962C8B-B14F-4D97-AF65-F5344CB8AC3E}">
        <p14:creationId xmlns:p14="http://schemas.microsoft.com/office/powerpoint/2010/main" val="60190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“The Economic Decline of Zimbabwe”, </a:t>
            </a:r>
            <a:r>
              <a:rPr lang="en-US" sz="1200" kern="1200" dirty="0" err="1">
                <a:solidFill>
                  <a:schemeClr val="tx1"/>
                </a:solidFill>
                <a:effectLst/>
                <a:latin typeface="+mn-lt"/>
                <a:ea typeface="+mn-ea"/>
                <a:cs typeface="+mn-cs"/>
              </a:rPr>
              <a:t>Munangagwa</a:t>
            </a:r>
            <a:r>
              <a:rPr lang="en-US" sz="1200" kern="1200" dirty="0">
                <a:solidFill>
                  <a:schemeClr val="tx1"/>
                </a:solidFill>
                <a:effectLst/>
                <a:latin typeface="+mn-lt"/>
                <a:ea typeface="+mn-ea"/>
                <a:cs typeface="+mn-cs"/>
              </a:rPr>
              <a:t>, C.L. 2009</a:t>
            </a:r>
          </a:p>
          <a:p>
            <a:r>
              <a:rPr lang="en-US" sz="1200" u="sng" kern="1200" dirty="0">
                <a:solidFill>
                  <a:schemeClr val="tx1"/>
                </a:solidFill>
                <a:effectLst/>
                <a:latin typeface="+mn-lt"/>
                <a:ea typeface="+mn-ea"/>
                <a:cs typeface="+mn-cs"/>
                <a:hlinkClick r:id="rId3"/>
              </a:rPr>
              <a:t>https://cupola.gettysburg.edu/cgi/viewcontent.cgi?article=1021&amp;context=ger</a:t>
            </a:r>
            <a:r>
              <a:rPr lang="en-US" sz="1200" kern="1200" dirty="0">
                <a:solidFill>
                  <a:schemeClr val="tx1"/>
                </a:solidFill>
                <a:effectLst/>
                <a:latin typeface="+mn-lt"/>
                <a:ea typeface="+mn-ea"/>
                <a:cs typeface="+mn-cs"/>
              </a:rPr>
              <a:t>. Accessed 12 Apr. 2020</a:t>
            </a:r>
          </a:p>
          <a:p>
            <a:endParaRPr lang="en-US" dirty="0"/>
          </a:p>
          <a:p>
            <a:r>
              <a:rPr lang="en-US" sz="1200" kern="1200" dirty="0">
                <a:solidFill>
                  <a:schemeClr val="tx1"/>
                </a:solidFill>
                <a:effectLst/>
                <a:latin typeface="+mn-lt"/>
                <a:ea typeface="+mn-ea"/>
                <a:cs typeface="+mn-cs"/>
              </a:rPr>
              <a:t>[2] Hannah Ritchie and Max </a:t>
            </a:r>
            <a:r>
              <a:rPr lang="en-US" sz="1200" kern="1200" dirty="0" err="1">
                <a:solidFill>
                  <a:schemeClr val="tx1"/>
                </a:solidFill>
                <a:effectLst/>
                <a:latin typeface="+mn-lt"/>
                <a:ea typeface="+mn-ea"/>
                <a:cs typeface="+mn-cs"/>
              </a:rPr>
              <a:t>Roser</a:t>
            </a:r>
            <a:r>
              <a:rPr lang="en-US" sz="1200" kern="1200" dirty="0">
                <a:solidFill>
                  <a:schemeClr val="tx1"/>
                </a:solidFill>
                <a:effectLst/>
                <a:latin typeface="+mn-lt"/>
                <a:ea typeface="+mn-ea"/>
                <a:cs typeface="+mn-cs"/>
              </a:rPr>
              <a:t> (2020) - "Alcohol Consumption". Published online at OurWorldInData.org. </a:t>
            </a:r>
          </a:p>
          <a:p>
            <a:r>
              <a:rPr lang="en-US" sz="1200" kern="1200" dirty="0">
                <a:solidFill>
                  <a:schemeClr val="tx1"/>
                </a:solidFill>
                <a:effectLst/>
                <a:latin typeface="+mn-lt"/>
                <a:ea typeface="+mn-ea"/>
                <a:cs typeface="+mn-cs"/>
              </a:rPr>
              <a:t>https://ourworldindata.org/alcohol-consumption [Online Resource]. Accessed 6 Apr. 2020.</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17D78-F1C7-4592-8843-493934A58F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520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Pridemore</a:t>
            </a:r>
            <a:r>
              <a:rPr lang="en-US" sz="1200" kern="1200" dirty="0">
                <a:solidFill>
                  <a:schemeClr val="tx1"/>
                </a:solidFill>
                <a:effectLst/>
                <a:latin typeface="+mn-lt"/>
                <a:ea typeface="+mn-ea"/>
                <a:cs typeface="+mn-cs"/>
              </a:rPr>
              <a:t> WA. “Heavy drinking and Suicide in Russia”. Soc Forces. 2006;85:413–30.</a:t>
            </a:r>
          </a:p>
          <a:p>
            <a:r>
              <a:rPr lang="en-US" sz="1200" u="sng" kern="1200" dirty="0">
                <a:solidFill>
                  <a:schemeClr val="tx1"/>
                </a:solidFill>
                <a:effectLst/>
                <a:latin typeface="+mn-lt"/>
                <a:ea typeface="+mn-ea"/>
                <a:cs typeface="+mn-cs"/>
                <a:hlinkClick r:id="rId3"/>
              </a:rPr>
              <a:t>https://www.ncbi.nlm.nih.gov/pmc/articles/PMC1642767/</a:t>
            </a:r>
            <a:r>
              <a:rPr lang="en-US" sz="1200" kern="1200" dirty="0">
                <a:solidFill>
                  <a:schemeClr val="tx1"/>
                </a:solidFill>
                <a:effectLst/>
                <a:latin typeface="+mn-lt"/>
                <a:ea typeface="+mn-ea"/>
                <a:cs typeface="+mn-cs"/>
              </a:rPr>
              <a:t>. Accessed 11 Apr. 2020.</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a:t>
            </a:r>
            <a:r>
              <a:rPr lang="en-US" sz="1200" kern="1200" dirty="0" err="1">
                <a:solidFill>
                  <a:schemeClr val="tx1"/>
                </a:solidFill>
                <a:effectLst/>
                <a:latin typeface="+mn-lt"/>
                <a:ea typeface="+mn-ea"/>
                <a:cs typeface="+mn-cs"/>
              </a:rPr>
              <a:t>Chelala</a:t>
            </a:r>
            <a:r>
              <a:rPr lang="en-US" sz="1200" kern="1200" dirty="0">
                <a:solidFill>
                  <a:schemeClr val="tx1"/>
                </a:solidFill>
                <a:effectLst/>
                <a:latin typeface="+mn-lt"/>
                <a:ea typeface="+mn-ea"/>
                <a:cs typeface="+mn-cs"/>
              </a:rPr>
              <a:t> C. “Vodka is Putin’s worst enemy” 10 Nov. 2014,</a:t>
            </a:r>
          </a:p>
          <a:p>
            <a:r>
              <a:rPr lang="en-US" sz="1200" u="sng" kern="1200" dirty="0">
                <a:solidFill>
                  <a:schemeClr val="tx1"/>
                </a:solidFill>
                <a:effectLst/>
                <a:latin typeface="+mn-lt"/>
                <a:ea typeface="+mn-ea"/>
                <a:cs typeface="+mn-cs"/>
                <a:hlinkClick r:id="rId4"/>
              </a:rPr>
              <a:t>https://www.themoscowtimes.com/2014/11/10/vodka-is-putins-worst-enemy-a41180</a:t>
            </a:r>
            <a:r>
              <a:rPr lang="en-US" sz="1200" kern="1200" dirty="0">
                <a:solidFill>
                  <a:schemeClr val="tx1"/>
                </a:solidFill>
                <a:effectLst/>
                <a:latin typeface="+mn-lt"/>
                <a:ea typeface="+mn-ea"/>
                <a:cs typeface="+mn-cs"/>
              </a:rPr>
              <a:t>. Accessed 11 Apr. 2020</a:t>
            </a:r>
          </a:p>
          <a:p>
            <a:endParaRPr lang="en-US" dirty="0"/>
          </a:p>
          <a:p>
            <a:r>
              <a:rPr lang="en-US" sz="1200" kern="1200" dirty="0">
                <a:solidFill>
                  <a:schemeClr val="tx1"/>
                </a:solidFill>
                <a:effectLst/>
                <a:latin typeface="+mn-lt"/>
                <a:ea typeface="+mn-ea"/>
                <a:cs typeface="+mn-cs"/>
              </a:rPr>
              <a:t>[3] Phillips, M. “Russia is quite literally drinking itself to death” 13 May. 2015,</a:t>
            </a:r>
          </a:p>
          <a:p>
            <a:r>
              <a:rPr lang="en-US" sz="1200" u="sng" kern="1200" dirty="0">
                <a:solidFill>
                  <a:schemeClr val="tx1"/>
                </a:solidFill>
                <a:effectLst/>
                <a:latin typeface="+mn-lt"/>
                <a:ea typeface="+mn-ea"/>
                <a:cs typeface="+mn-cs"/>
                <a:hlinkClick r:id="rId5"/>
              </a:rPr>
              <a:t>https://qz.com/403307/russia-is-quite-literally-drinking-itself-to-death/</a:t>
            </a:r>
            <a:r>
              <a:rPr lang="en-US" sz="1200" kern="1200" dirty="0">
                <a:solidFill>
                  <a:schemeClr val="tx1"/>
                </a:solidFill>
                <a:effectLst/>
                <a:latin typeface="+mn-lt"/>
                <a:ea typeface="+mn-ea"/>
                <a:cs typeface="+mn-cs"/>
              </a:rPr>
              <a:t>. Accessed 11 Apr. 2020</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9</a:t>
            </a:fld>
            <a:endParaRPr lang="en-US"/>
          </a:p>
        </p:txBody>
      </p:sp>
    </p:spTree>
    <p:extLst>
      <p:ext uri="{BB962C8B-B14F-4D97-AF65-F5344CB8AC3E}">
        <p14:creationId xmlns:p14="http://schemas.microsoft.com/office/powerpoint/2010/main" val="15546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11</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13</a:t>
            </a:fld>
            <a:endParaRPr lang="en-US"/>
          </a:p>
        </p:txBody>
      </p:sp>
    </p:spTree>
    <p:extLst>
      <p:ext uri="{BB962C8B-B14F-4D97-AF65-F5344CB8AC3E}">
        <p14:creationId xmlns:p14="http://schemas.microsoft.com/office/powerpoint/2010/main" val="3448824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"WHO | Global status report on alcohol and health 2018 - World ...." 21 Sep. 2018,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https://www.who.int/substance_abuse/publications/global_alcohol_report/en/</a:t>
            </a:r>
            <a:r>
              <a:rPr lang="en-US" sz="1200" kern="1200" dirty="0">
                <a:solidFill>
                  <a:schemeClr val="tx1"/>
                </a:solidFill>
                <a:effectLst/>
                <a:latin typeface="+mn-lt"/>
                <a:ea typeface="+mn-ea"/>
                <a:cs typeface="+mn-cs"/>
              </a:rPr>
              <a:t>. Accessed 5 Apr. 2020.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"Alcohol-Related Risk of Suicidal Ideation, Suicide Attempt ...." 20 May. 2015,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4"/>
              </a:rPr>
              <a:t>https://www.ncbi.nlm.nih.gov/pmc/articles/PMC4439031/</a:t>
            </a:r>
            <a:r>
              <a:rPr lang="en-US" sz="1200" kern="1200" dirty="0">
                <a:solidFill>
                  <a:schemeClr val="tx1"/>
                </a:solidFill>
                <a:effectLst/>
                <a:latin typeface="+mn-lt"/>
                <a:ea typeface="+mn-ea"/>
                <a:cs typeface="+mn-cs"/>
              </a:rPr>
              <a:t>. Accessed 5 Apr. 2020.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 meta-analysis of acute use of alcohol and the risk of suicide ...." 8 Dec. 2016,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5"/>
              </a:rPr>
              <a:t>https://www.ncbi.nlm.nih.gov/pmc/articles/PMC5340592/</a:t>
            </a:r>
            <a:r>
              <a:rPr lang="en-US" sz="1200" kern="1200" dirty="0">
                <a:solidFill>
                  <a:schemeClr val="tx1"/>
                </a:solidFill>
                <a:effectLst/>
                <a:latin typeface="+mn-lt"/>
                <a:ea typeface="+mn-ea"/>
                <a:cs typeface="+mn-cs"/>
              </a:rPr>
              <a:t>. Accessed 5 Apr. 2020. </a:t>
            </a: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15</a:t>
            </a:fld>
            <a:endParaRPr lang="en-US"/>
          </a:p>
        </p:txBody>
      </p:sp>
    </p:spTree>
    <p:extLst>
      <p:ext uri="{BB962C8B-B14F-4D97-AF65-F5344CB8AC3E}">
        <p14:creationId xmlns:p14="http://schemas.microsoft.com/office/powerpoint/2010/main" val="71061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“Where Global Alcohol Consumption Is Rising and Falling”,</a:t>
            </a:r>
          </a:p>
          <a:p>
            <a:r>
              <a:rPr lang="en-US" sz="1200" u="sng" kern="1200" dirty="0">
                <a:solidFill>
                  <a:schemeClr val="tx1"/>
                </a:solidFill>
                <a:effectLst/>
                <a:latin typeface="+mn-lt"/>
                <a:ea typeface="+mn-ea"/>
                <a:cs typeface="+mn-cs"/>
                <a:hlinkClick r:id="rId3"/>
              </a:rPr>
              <a:t>https://www.forbes.com/sites/niallmccarthy/2019/05/09/where-global-alcohol-consumption-is-rising-falling-infographic</a:t>
            </a:r>
            <a:r>
              <a:rPr lang="en-US" sz="1200" kern="1200" dirty="0">
                <a:solidFill>
                  <a:schemeClr val="tx1"/>
                </a:solidFill>
                <a:effectLst/>
                <a:latin typeface="+mn-lt"/>
                <a:ea typeface="+mn-ea"/>
                <a:cs typeface="+mn-cs"/>
              </a:rPr>
              <a:t>. Accessed 6 Apr. 2020.</a:t>
            </a: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16</a:t>
            </a:fld>
            <a:endParaRPr lang="en-US"/>
          </a:p>
        </p:txBody>
      </p:sp>
    </p:spTree>
    <p:extLst>
      <p:ext uri="{BB962C8B-B14F-4D97-AF65-F5344CB8AC3E}">
        <p14:creationId xmlns:p14="http://schemas.microsoft.com/office/powerpoint/2010/main" val="1515639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Hannah Ritchie and Max </a:t>
            </a:r>
            <a:r>
              <a:rPr lang="en-US" sz="1200" kern="1200" dirty="0" err="1">
                <a:solidFill>
                  <a:schemeClr val="tx1"/>
                </a:solidFill>
                <a:effectLst/>
                <a:latin typeface="+mn-lt"/>
                <a:ea typeface="+mn-ea"/>
                <a:cs typeface="+mn-cs"/>
              </a:rPr>
              <a:t>Roser</a:t>
            </a:r>
            <a:r>
              <a:rPr lang="en-US" sz="1200" kern="1200" dirty="0">
                <a:solidFill>
                  <a:schemeClr val="tx1"/>
                </a:solidFill>
                <a:effectLst/>
                <a:latin typeface="+mn-lt"/>
                <a:ea typeface="+mn-ea"/>
                <a:cs typeface="+mn-cs"/>
              </a:rPr>
              <a:t> (2020) - "Alcohol Consumption". Published online at OurWorldInData.org. </a:t>
            </a:r>
          </a:p>
          <a:p>
            <a:r>
              <a:rPr lang="en-US" sz="1200" kern="1200" dirty="0">
                <a:solidFill>
                  <a:schemeClr val="tx1"/>
                </a:solidFill>
                <a:effectLst/>
                <a:latin typeface="+mn-lt"/>
                <a:ea typeface="+mn-ea"/>
                <a:cs typeface="+mn-cs"/>
              </a:rPr>
              <a:t>https://ourworldindata.org/alcohol-consumption [Online Resource]. Accessed 6 Apr. 2020.</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17</a:t>
            </a:fld>
            <a:endParaRPr lang="en-US"/>
          </a:p>
        </p:txBody>
      </p:sp>
    </p:spTree>
    <p:extLst>
      <p:ext uri="{BB962C8B-B14F-4D97-AF65-F5344CB8AC3E}">
        <p14:creationId xmlns:p14="http://schemas.microsoft.com/office/powerpoint/2010/main" val="50675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14:m>
                  <m:oMath xmlns:m="http://schemas.openxmlformats.org/officeDocument/2006/math">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1</m:t>
                            </m:r>
                          </m:sub>
                          <m:sup>
                            <m:r>
                              <a:rPr lang="en-US" i="1">
                                <a:latin typeface="Cambria Math" panose="02040503050406030204" pitchFamily="18" charset="0"/>
                              </a:rPr>
                              <m:t>.4</m:t>
                            </m:r>
                          </m:sup>
                        </m:sSubSup>
                        <m:r>
                          <a:rPr lang="en-US" i="1">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r>
                      <a:rPr lang="en-US" i="1">
                        <a:latin typeface="Cambria Math" panose="02040503050406030204" pitchFamily="18" charset="0"/>
                      </a:rPr>
                      <m:t> </m:t>
                    </m:r>
                  </m:oMath>
                </a14:m>
                <a:endParaRPr lang="en-US" dirty="0"/>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mc:Choice>
        <mc:Fallback xmlns="">
          <p:sp>
            <p:nvSpPr>
              <p:cNvPr id="3" name="Content Placeholder 2">
                <a:extLst>
                  <a:ext uri="{FF2B5EF4-FFF2-40B4-BE49-F238E27FC236}">
                    <a16:creationId xmlns:a16="http://schemas.microsoft.com/office/drawing/2014/main" id="{D0032FB9-CD46-4003-B3D0-BA96497A9FF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4823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fontScale="85000" lnSpcReduction="20000"/>
          </a:bodyPr>
          <a:lstStyle/>
          <a:p>
            <a:r>
              <a:rPr lang="en-US" dirty="0"/>
              <a:t>Liters of Pure Alcohol Consumed per Capita per Year</a:t>
            </a:r>
          </a:p>
          <a:p>
            <a:r>
              <a:rPr lang="en-US" dirty="0"/>
              <a:t>Data gathered from World Health Organization’s (WHO) Substance Abuse Country Profiles </a:t>
            </a:r>
            <a:r>
              <a:rPr lang="en-US" i="1" dirty="0"/>
              <a:t>(Is this correct?)</a:t>
            </a:r>
            <a:endParaRPr lang="en-US" dirty="0"/>
          </a:p>
          <a:p>
            <a:r>
              <a:rPr lang="en-US" dirty="0"/>
              <a:t>Harmful use of alcohol is among the major risk factors for suicide</a:t>
            </a:r>
          </a:p>
          <a:p>
            <a:r>
              <a:rPr lang="en-US" dirty="0"/>
              <a:t>The harmful use of alcohol is defined as “…drinking that causes detrimental health and social consequences for the drinker, the people around the drinker and society at large…” [1]</a:t>
            </a:r>
          </a:p>
          <a:p>
            <a:r>
              <a:rPr lang="en-US" dirty="0"/>
              <a:t>Risk of suicidal ideation, suicidal attempts and completed suicide are each increased by 2–3 times among those with Alcohol Use Disorders (AUD) in comparison with the general population [2]</a:t>
            </a:r>
          </a:p>
          <a:p>
            <a:r>
              <a:rPr lang="en-US" dirty="0"/>
              <a:t>People have approximately seven times increased risk for a suicide attempt soon after drinking alcohol, and this risk further increases to 37 times after heavy use of alcohol [3] </a:t>
            </a:r>
          </a:p>
        </p:txBody>
      </p:sp>
    </p:spTree>
    <p:extLst>
      <p:ext uri="{BB962C8B-B14F-4D97-AF65-F5344CB8AC3E}">
        <p14:creationId xmlns:p14="http://schemas.microsoft.com/office/powerpoint/2010/main" val="385047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a:bodyPr>
          <a:lstStyle/>
          <a:p>
            <a:r>
              <a:rPr lang="en-US" dirty="0"/>
              <a:t>Countries that have higher rates of alcohol use generally also have higher rates of suicide, and we were able to draw similar conclusions from our findings</a:t>
            </a:r>
          </a:p>
          <a:p>
            <a:r>
              <a:rPr lang="en-US" dirty="0"/>
              <a:t>A study published in </a:t>
            </a:r>
            <a:r>
              <a:rPr lang="en-US" b="1" dirty="0"/>
              <a:t>The Lancet</a:t>
            </a:r>
            <a:r>
              <a:rPr lang="en-US" dirty="0"/>
              <a:t> found that global alcohol consumption saw an increase of about 70% from 1990 to 2017 [1]</a:t>
            </a:r>
          </a:p>
        </p:txBody>
      </p:sp>
    </p:spTree>
    <p:extLst>
      <p:ext uri="{BB962C8B-B14F-4D97-AF65-F5344CB8AC3E}">
        <p14:creationId xmlns:p14="http://schemas.microsoft.com/office/powerpoint/2010/main" val="175009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3"/>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a:xfrm>
            <a:off x="838200" y="365125"/>
            <a:ext cx="10515600" cy="1325563"/>
          </a:xfrm>
        </p:spPr>
        <p:txBody>
          <a:bodyPr>
            <a:normAutofit/>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a:xfrm>
            <a:off x="838200" y="1825625"/>
            <a:ext cx="3797807" cy="4351338"/>
          </a:xfrm>
        </p:spPr>
        <p:txBody>
          <a:bodyPr>
            <a:normAutofit/>
          </a:bodyPr>
          <a:lstStyle/>
          <a:p>
            <a:r>
              <a:rPr lang="en-US" sz="2000" dirty="0"/>
              <a:t>Exploratory Analysis – Visual</a:t>
            </a:r>
          </a:p>
          <a:p>
            <a:pPr lvl="1"/>
            <a:r>
              <a:rPr lang="en-US" sz="2000" dirty="0"/>
              <a:t>An association exists between alcohol consumption and the rate of suicide. This association is particularly noticeable with Russia.</a:t>
            </a:r>
          </a:p>
          <a:p>
            <a:r>
              <a:rPr lang="en-US" sz="2000" dirty="0"/>
              <a:t>Testing (Hypothesis etc.)</a:t>
            </a:r>
          </a:p>
          <a:p>
            <a:pPr lvl="1"/>
            <a:r>
              <a:rPr lang="en-US" sz="2000" dirty="0"/>
              <a:t>Countries with higher rates of alcohol consumption tend to have higher suicide rates. By reducing the amount of alcohol consumed, suicides will be reduced. </a:t>
            </a:r>
          </a:p>
          <a:p>
            <a:pPr lvl="1"/>
            <a:endParaRPr lang="en-US" sz="800" dirty="0"/>
          </a:p>
          <a:p>
            <a:endParaRPr lang="en-US" sz="800" dirty="0"/>
          </a:p>
          <a:p>
            <a:endParaRPr lang="en-US" sz="800" dirty="0"/>
          </a:p>
          <a:p>
            <a:endParaRPr lang="en-US" sz="800" dirty="0"/>
          </a:p>
        </p:txBody>
      </p:sp>
      <p:pic>
        <p:nvPicPr>
          <p:cNvPr id="5" name="Picture 4" descr="A screenshot of a cell phone&#10;&#10;Description automatically generated">
            <a:extLst>
              <a:ext uri="{FF2B5EF4-FFF2-40B4-BE49-F238E27FC236}">
                <a16:creationId xmlns:a16="http://schemas.microsoft.com/office/drawing/2014/main" id="{5A61BBB6-513F-4C21-8BE9-712FA4A650B4}"/>
              </a:ext>
            </a:extLst>
          </p:cNvPr>
          <p:cNvPicPr>
            <a:picLocks noChangeAspect="1"/>
          </p:cNvPicPr>
          <p:nvPr/>
        </p:nvPicPr>
        <p:blipFill rotWithShape="1">
          <a:blip r:embed="rId2"/>
          <a:srcRect t="12891" r="-3" b="-3"/>
          <a:stretch/>
        </p:blipFill>
        <p:spPr>
          <a:xfrm>
            <a:off x="5120640" y="1904281"/>
            <a:ext cx="6233160" cy="4272681"/>
          </a:xfrm>
          <a:prstGeom prst="rect">
            <a:avLst/>
          </a:prstGeom>
        </p:spPr>
      </p:pic>
    </p:spTree>
    <p:extLst>
      <p:ext uri="{BB962C8B-B14F-4D97-AF65-F5344CB8AC3E}">
        <p14:creationId xmlns:p14="http://schemas.microsoft.com/office/powerpoint/2010/main" val="2733299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9281-BC49-4EDF-A649-BAA771B0A208}"/>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E5ABC19A-AAF4-4E0B-8416-CC7A52AE5DD7}"/>
              </a:ext>
            </a:extLst>
          </p:cNvPr>
          <p:cNvSpPr>
            <a:spLocks noGrp="1"/>
          </p:cNvSpPr>
          <p:nvPr>
            <p:ph idx="1"/>
          </p:nvPr>
        </p:nvSpPr>
        <p:spPr/>
        <p:txBody>
          <a:bodyPr/>
          <a:lstStyle/>
          <a:p>
            <a:r>
              <a:rPr lang="en-US" sz="1800" dirty="0" err="1"/>
              <a:t>Elasiticity</a:t>
            </a:r>
            <a:r>
              <a:rPr lang="en-US" sz="1800" dirty="0"/>
              <a:t>/impact on our outcome</a:t>
            </a:r>
          </a:p>
          <a:p>
            <a:pPr lvl="1"/>
            <a:r>
              <a:rPr lang="en-US" sz="1800" dirty="0"/>
              <a:t>Each X-unit increase/decrease in liters of alcohol consumed per capita resulted in Y-unit increase/decrease in the rate of suicide per capita.</a:t>
            </a:r>
          </a:p>
          <a:p>
            <a:r>
              <a:rPr lang="en-US" sz="1800" dirty="0"/>
              <a:t>What policy makers should know and do</a:t>
            </a:r>
          </a:p>
          <a:p>
            <a:pPr lvl="1"/>
            <a:r>
              <a:rPr lang="en-US" sz="1800" dirty="0"/>
              <a:t>Suicide is a complex societal problem with no singular cause. However, harmful use of alcohol is among the major risk factors for suicide.</a:t>
            </a:r>
          </a:p>
          <a:p>
            <a:pPr lvl="1"/>
            <a:r>
              <a:rPr lang="en-US" sz="1800" dirty="0"/>
              <a:t>Policy makers should consider implementing measures designed to mitigate the harmful use of alcohol as a means of reducing the rate of suicide.</a:t>
            </a:r>
          </a:p>
          <a:p>
            <a:pPr lvl="1"/>
            <a:r>
              <a:rPr lang="en-US" sz="1800" dirty="0"/>
              <a:t>According to the WHO, these policy interventions have proven effective at reducing the harmful use of alcohol:</a:t>
            </a:r>
          </a:p>
          <a:p>
            <a:pPr lvl="2"/>
            <a:r>
              <a:rPr lang="en-US" sz="1800" dirty="0"/>
              <a:t>Increase the price of alcohol via taxation</a:t>
            </a:r>
          </a:p>
          <a:p>
            <a:pPr lvl="2"/>
            <a:r>
              <a:rPr lang="en-US" sz="1800" dirty="0"/>
              <a:t>Enact and enforce restrictions on alcohol advertising (across multiple types of media) </a:t>
            </a:r>
          </a:p>
          <a:p>
            <a:pPr lvl="2"/>
            <a:r>
              <a:rPr lang="en-US" sz="1800" dirty="0"/>
              <a:t>Enact and enforce restrictions on the physical availability of retailed alcohol (via reduced hours of sale) </a:t>
            </a:r>
          </a:p>
          <a:p>
            <a:endParaRPr lang="en-US" dirty="0"/>
          </a:p>
        </p:txBody>
      </p:sp>
    </p:spTree>
    <p:extLst>
      <p:ext uri="{BB962C8B-B14F-4D97-AF65-F5344CB8AC3E}">
        <p14:creationId xmlns:p14="http://schemas.microsoft.com/office/powerpoint/2010/main" val="3809351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3BA2-1E1C-4607-A794-0323B0FA686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F29B895-6D49-411A-BF97-47A617C549CA}"/>
              </a:ext>
            </a:extLst>
          </p:cNvPr>
          <p:cNvSpPr>
            <a:spLocks noGrp="1"/>
          </p:cNvSpPr>
          <p:nvPr>
            <p:ph idx="1"/>
          </p:nvPr>
        </p:nvSpPr>
        <p:spPr/>
        <p:txBody>
          <a:bodyPr numCol="2">
            <a:normAutofit fontScale="32500" lnSpcReduction="20000"/>
          </a:bodyPr>
          <a:lstStyle/>
          <a:p>
            <a:pPr marL="514350" indent="-514350">
              <a:buFont typeface="+mj-lt"/>
              <a:buAutoNum type="arabicPeriod"/>
            </a:pPr>
            <a:r>
              <a:rPr lang="en-US" dirty="0"/>
              <a:t>Research Motivation </a:t>
            </a:r>
            <a:r>
              <a:rPr lang="en-US" dirty="0">
                <a:solidFill>
                  <a:schemeClr val="accent2">
                    <a:lumMod val="75000"/>
                  </a:schemeClr>
                </a:solidFill>
              </a:rPr>
              <a:t>(MS)</a:t>
            </a:r>
          </a:p>
          <a:p>
            <a:pPr lvl="1"/>
            <a:r>
              <a:rPr lang="en-US" dirty="0"/>
              <a:t>Align to the Proposal</a:t>
            </a:r>
          </a:p>
          <a:p>
            <a:pPr lvl="1"/>
            <a:r>
              <a:rPr lang="en-US" dirty="0"/>
              <a:t>Why this is important</a:t>
            </a:r>
          </a:p>
          <a:p>
            <a:pPr lvl="1"/>
            <a:r>
              <a:rPr lang="en-US" dirty="0"/>
              <a:t>What we as researchers can do</a:t>
            </a:r>
          </a:p>
          <a:p>
            <a:pPr marL="514350" indent="-514350">
              <a:buFont typeface="+mj-lt"/>
              <a:buAutoNum type="arabicPeriod"/>
            </a:pPr>
            <a:r>
              <a:rPr lang="en-US" dirty="0"/>
              <a:t>Descriptive Analysis (working title) </a:t>
            </a:r>
            <a:r>
              <a:rPr lang="en-US" dirty="0">
                <a:solidFill>
                  <a:schemeClr val="accent2">
                    <a:lumMod val="75000"/>
                  </a:schemeClr>
                </a:solidFill>
              </a:rPr>
              <a:t>(SG)</a:t>
            </a:r>
          </a:p>
          <a:p>
            <a:pPr lvl="1"/>
            <a:r>
              <a:rPr lang="en-US" dirty="0"/>
              <a:t>Why is this problem complex?</a:t>
            </a:r>
          </a:p>
          <a:p>
            <a:pPr lvl="1"/>
            <a:r>
              <a:rPr lang="en-US" dirty="0"/>
              <a:t>Where is this a problem</a:t>
            </a:r>
          </a:p>
          <a:p>
            <a:pPr lvl="2"/>
            <a:r>
              <a:rPr lang="en-US" dirty="0"/>
              <a:t>Economics - Zimbabwe </a:t>
            </a:r>
          </a:p>
          <a:p>
            <a:pPr lvl="2"/>
            <a:r>
              <a:rPr lang="en-US" dirty="0"/>
              <a:t>Alcohol - Russia</a:t>
            </a:r>
          </a:p>
          <a:p>
            <a:pPr marL="514350" indent="-514350">
              <a:buFont typeface="+mj-lt"/>
              <a:buAutoNum type="arabicPeriod"/>
            </a:pPr>
            <a:r>
              <a:rPr lang="en-US" dirty="0"/>
              <a:t>Considered Data Sources </a:t>
            </a:r>
            <a:r>
              <a:rPr lang="en-US" dirty="0">
                <a:solidFill>
                  <a:schemeClr val="accent2">
                    <a:lumMod val="75000"/>
                  </a:schemeClr>
                </a:solidFill>
              </a:rPr>
              <a:t>(OG)</a:t>
            </a:r>
          </a:p>
          <a:p>
            <a:pPr lvl="1"/>
            <a:r>
              <a:rPr lang="en-US" dirty="0"/>
              <a:t>Sources – Where and Why</a:t>
            </a:r>
          </a:p>
          <a:p>
            <a:pPr lvl="1"/>
            <a:r>
              <a:rPr lang="en-US" dirty="0"/>
              <a:t>Inputs</a:t>
            </a:r>
          </a:p>
          <a:p>
            <a:pPr lvl="2"/>
            <a:r>
              <a:rPr lang="en-US" dirty="0"/>
              <a:t>X1, X3…</a:t>
            </a:r>
          </a:p>
          <a:p>
            <a:pPr marL="514350" indent="-514350">
              <a:buFont typeface="+mj-lt"/>
              <a:buAutoNum type="arabicPeriod"/>
            </a:pPr>
            <a:r>
              <a:rPr lang="en-US" dirty="0"/>
              <a:t>Analysis </a:t>
            </a:r>
            <a:r>
              <a:rPr lang="en-US" dirty="0">
                <a:solidFill>
                  <a:schemeClr val="accent2">
                    <a:lumMod val="75000"/>
                  </a:schemeClr>
                </a:solidFill>
              </a:rPr>
              <a:t>(OG)</a:t>
            </a:r>
            <a:endParaRPr lang="en-US" dirty="0"/>
          </a:p>
          <a:p>
            <a:pPr lvl="1"/>
            <a:r>
              <a:rPr lang="en-US" dirty="0"/>
              <a:t>Inferential vs Predictive</a:t>
            </a:r>
          </a:p>
          <a:p>
            <a:pPr lvl="1"/>
            <a:r>
              <a:rPr lang="en-US" dirty="0"/>
              <a:t>Model</a:t>
            </a:r>
          </a:p>
          <a:p>
            <a:pPr lvl="1"/>
            <a:r>
              <a:rPr lang="en-US" dirty="0"/>
              <a:t>Modeling Assumptions and/or Methodology</a:t>
            </a:r>
          </a:p>
          <a:p>
            <a:pPr lvl="2"/>
            <a:r>
              <a:rPr lang="en-US" dirty="0"/>
              <a:t>Which variables were used and why</a:t>
            </a:r>
          </a:p>
          <a:p>
            <a:pPr marL="1371600" lvl="2" indent="-457200">
              <a:buFont typeface="+mj-lt"/>
              <a:buAutoNum type="arabicPeriod"/>
            </a:pPr>
            <a:endParaRPr lang="en-US" dirty="0"/>
          </a:p>
          <a:p>
            <a:pPr marL="514350" indent="-514350">
              <a:buFont typeface="+mj-lt"/>
              <a:buAutoNum type="arabicPeriod"/>
            </a:pPr>
            <a:r>
              <a:rPr lang="en-US" dirty="0"/>
              <a:t>Impact </a:t>
            </a:r>
            <a:r>
              <a:rPr lang="en-US" dirty="0">
                <a:solidFill>
                  <a:schemeClr val="accent2">
                    <a:lumMod val="75000"/>
                  </a:schemeClr>
                </a:solidFill>
              </a:rPr>
              <a:t>(PW)</a:t>
            </a:r>
            <a:endParaRPr lang="en-US" dirty="0"/>
          </a:p>
          <a:p>
            <a:pPr lvl="1"/>
            <a:r>
              <a:rPr lang="en-US" dirty="0"/>
              <a:t>Each variable/country </a:t>
            </a:r>
          </a:p>
          <a:p>
            <a:pPr lvl="1"/>
            <a:r>
              <a:rPr lang="en-US" dirty="0"/>
              <a:t>Visuals: </a:t>
            </a:r>
          </a:p>
          <a:p>
            <a:pPr lvl="2"/>
            <a:r>
              <a:rPr lang="en-US" dirty="0"/>
              <a:t>Alcohol</a:t>
            </a:r>
          </a:p>
          <a:p>
            <a:pPr lvl="2"/>
            <a:r>
              <a:rPr lang="en-US" dirty="0" err="1"/>
              <a:t>Gdp</a:t>
            </a:r>
            <a:r>
              <a:rPr lang="en-US" dirty="0"/>
              <a:t> as proxy for economic stability</a:t>
            </a:r>
          </a:p>
          <a:p>
            <a:pPr lvl="2"/>
            <a:r>
              <a:rPr lang="en-US" dirty="0"/>
              <a:t>Suicide prevention strategy</a:t>
            </a:r>
          </a:p>
          <a:p>
            <a:pPr lvl="2"/>
            <a:r>
              <a:rPr lang="en-US" dirty="0"/>
              <a:t>Female-to-Male labor ratio: something we controlled for </a:t>
            </a:r>
          </a:p>
          <a:p>
            <a:pPr marL="514350" indent="-514350">
              <a:buFont typeface="+mj-lt"/>
              <a:buAutoNum type="arabicPeriod"/>
            </a:pPr>
            <a:r>
              <a:rPr lang="en-US" dirty="0"/>
              <a:t>Recommendations </a:t>
            </a:r>
            <a:r>
              <a:rPr lang="en-US" dirty="0">
                <a:solidFill>
                  <a:schemeClr val="accent2">
                    <a:lumMod val="75000"/>
                  </a:schemeClr>
                </a:solidFill>
              </a:rPr>
              <a:t>(SG)</a:t>
            </a:r>
          </a:p>
          <a:p>
            <a:pPr lvl="1"/>
            <a:r>
              <a:rPr lang="en-US" dirty="0"/>
              <a:t>Suicide Prevention Strategy</a:t>
            </a:r>
          </a:p>
          <a:p>
            <a:pPr lvl="1"/>
            <a:r>
              <a:rPr lang="en-US" dirty="0"/>
              <a:t>Reduce Alcohol Consumption</a:t>
            </a:r>
          </a:p>
          <a:p>
            <a:pPr lvl="1"/>
            <a:r>
              <a:rPr lang="en-US" dirty="0"/>
              <a:t>GDP: ensure income security</a:t>
            </a:r>
          </a:p>
          <a:p>
            <a:pPr marL="514350" indent="-514350">
              <a:buFont typeface="+mj-lt"/>
              <a:buAutoNum type="arabicPeriod"/>
            </a:pPr>
            <a:r>
              <a:rPr lang="en-US" dirty="0"/>
              <a:t>Limitations and Future Research </a:t>
            </a:r>
            <a:r>
              <a:rPr lang="en-US" dirty="0">
                <a:solidFill>
                  <a:schemeClr val="accent2">
                    <a:lumMod val="75000"/>
                  </a:schemeClr>
                </a:solidFill>
              </a:rPr>
              <a:t>(MS)</a:t>
            </a:r>
            <a:endParaRPr lang="en-US" dirty="0"/>
          </a:p>
          <a:p>
            <a:pPr lvl="1"/>
            <a:r>
              <a:rPr lang="en-US" dirty="0"/>
              <a:t>Our assumption: GDP is a proxy for individual income</a:t>
            </a:r>
          </a:p>
          <a:p>
            <a:pPr lvl="1"/>
            <a:r>
              <a:rPr lang="en-US" dirty="0"/>
              <a:t>Policy recommendation re: GDP not as strong</a:t>
            </a:r>
          </a:p>
          <a:p>
            <a:pPr lvl="1"/>
            <a:r>
              <a:rPr lang="en-US" dirty="0"/>
              <a:t>Use Median Income data instead of GDP as a proxy</a:t>
            </a:r>
          </a:p>
          <a:p>
            <a:pPr lvl="1"/>
            <a:r>
              <a:rPr lang="en-US" dirty="0"/>
              <a:t>Categorize: issues with the data collected</a:t>
            </a:r>
          </a:p>
          <a:p>
            <a:pPr lvl="1"/>
            <a:r>
              <a:rPr lang="en-US" dirty="0"/>
              <a:t>What didn’t we consider?</a:t>
            </a:r>
          </a:p>
          <a:p>
            <a:pPr lvl="1"/>
            <a:r>
              <a:rPr lang="en-US" dirty="0"/>
              <a:t>Modeling Methodology</a:t>
            </a:r>
          </a:p>
          <a:p>
            <a:pPr lvl="1"/>
            <a:r>
              <a:rPr lang="en-US" dirty="0"/>
              <a:t>Can’t make country-specific inferences, this is global</a:t>
            </a:r>
          </a:p>
          <a:p>
            <a:pPr marL="514350" indent="-514350">
              <a:buFont typeface="+mj-lt"/>
              <a:buAutoNum type="arabicPeriod"/>
            </a:pPr>
            <a:r>
              <a:rPr lang="en-US" dirty="0"/>
              <a:t>Next Steps</a:t>
            </a:r>
          </a:p>
          <a:p>
            <a:pPr lvl="1"/>
            <a:r>
              <a:rPr lang="en-US" dirty="0"/>
              <a:t>Recommendations for Further Research</a:t>
            </a:r>
          </a:p>
          <a:p>
            <a:pPr marL="514350" indent="-514350">
              <a:buFont typeface="+mj-lt"/>
              <a:buAutoNum type="arabicPeriod"/>
            </a:pPr>
            <a:r>
              <a:rPr lang="en-US" dirty="0"/>
              <a:t>Appendix </a:t>
            </a:r>
            <a:r>
              <a:rPr lang="en-US" dirty="0">
                <a:solidFill>
                  <a:schemeClr val="accent2">
                    <a:lumMod val="75000"/>
                  </a:schemeClr>
                </a:solidFill>
              </a:rPr>
              <a:t>(PW)</a:t>
            </a:r>
            <a:endParaRPr lang="en-US" dirty="0"/>
          </a:p>
          <a:p>
            <a:pPr lvl="1"/>
            <a:r>
              <a:rPr lang="en-US" dirty="0"/>
              <a:t>Model Specs</a:t>
            </a:r>
          </a:p>
          <a:p>
            <a:pPr lvl="1"/>
            <a:r>
              <a:rPr lang="en-US" dirty="0"/>
              <a:t>Model Summary</a:t>
            </a:r>
          </a:p>
          <a:p>
            <a:pPr lvl="1"/>
            <a:r>
              <a:rPr lang="en-US" dirty="0"/>
              <a:t>References</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5476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770B-287C-4B56-9F7A-FAC7B2F126C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30D15E6F-DA00-477C-9C24-B1269D47C667}"/>
              </a:ext>
            </a:extLst>
          </p:cNvPr>
          <p:cNvSpPr>
            <a:spLocks noGrp="1"/>
          </p:cNvSpPr>
          <p:nvPr>
            <p:ph idx="1"/>
          </p:nvPr>
        </p:nvSpPr>
        <p:spPr/>
        <p:txBody>
          <a:bodyPr>
            <a:normAutofit fontScale="47500" lnSpcReduction="20000"/>
          </a:bodyPr>
          <a:lstStyle/>
          <a:p>
            <a:r>
              <a:rPr lang="en-US" dirty="0"/>
              <a:t>Suicide Prevention Strategy</a:t>
            </a:r>
          </a:p>
          <a:p>
            <a:pPr lvl="1"/>
            <a:r>
              <a:rPr lang="en-US" dirty="0"/>
              <a:t>Consider establishing an authoritative agency, tasked with the continued investigating, formulating, and implementing policy aimed at reducing suicide. Due to the complexity of the suicide problem, this agency must draw on knowledge from many disciplines, including mental health, medical sciences, and economics, to identify affirmative actions and best practices in suicide prevention. </a:t>
            </a:r>
          </a:p>
          <a:p>
            <a:pPr lvl="1"/>
            <a:r>
              <a:rPr lang="en-US" dirty="0"/>
              <a:t>Consider implementing a national strategy for suicide prevention, which should not be intended to replace existing strategies or frameworks already in place in local municipalities, territories, provinces, states, etc. This strategy can include, but is not limited to, the establishing of a national suicide crisis line as well as suicide prevention and care services. </a:t>
            </a:r>
          </a:p>
          <a:p>
            <a:pPr lvl="1"/>
            <a:r>
              <a:rPr lang="en-US" dirty="0"/>
              <a:t>Promote public awareness campaigns highlighting the prevalence of suicide. By changing public perceptions and reducing the stigmas associated with seeking help, the rate of suicide can be reduced. </a:t>
            </a:r>
          </a:p>
          <a:p>
            <a:r>
              <a:rPr lang="en-US" dirty="0"/>
              <a:t>Reduce Alcohol Consumption</a:t>
            </a:r>
          </a:p>
          <a:p>
            <a:pPr lvl="1"/>
            <a:r>
              <a:rPr lang="en-US" dirty="0"/>
              <a:t>Suicide is a complex societal problem with no singular cause. However, harmful use of alcohol is among the major risk factors for suicide.</a:t>
            </a:r>
          </a:p>
          <a:p>
            <a:pPr lvl="1"/>
            <a:r>
              <a:rPr lang="en-US" dirty="0"/>
              <a:t>Policy makers should consider implementing measures designed to mitigate the harmful use of alcohol as a means of reducing the rate of suicide.</a:t>
            </a:r>
          </a:p>
          <a:p>
            <a:pPr lvl="1"/>
            <a:r>
              <a:rPr lang="en-US" dirty="0"/>
              <a:t>According to the WHO, these policy interventions have proven effective at reducing the harmful use of alcohol:</a:t>
            </a:r>
          </a:p>
          <a:p>
            <a:pPr lvl="2"/>
            <a:r>
              <a:rPr lang="en-US" dirty="0"/>
              <a:t>Increase the price of alcohol via taxation</a:t>
            </a:r>
          </a:p>
          <a:p>
            <a:pPr lvl="2"/>
            <a:r>
              <a:rPr lang="en-US" dirty="0"/>
              <a:t>Enact and enforce restrictions on alcohol advertising (across multiple types of media) </a:t>
            </a:r>
          </a:p>
          <a:p>
            <a:pPr lvl="2"/>
            <a:r>
              <a:rPr lang="en-US" dirty="0"/>
              <a:t>Enact and enforce restrictions on the physical availability of retailed alcohol (via reduced hours of sale) </a:t>
            </a:r>
          </a:p>
          <a:p>
            <a:r>
              <a:rPr lang="en-US" dirty="0"/>
              <a:t>GDP: ensure income security</a:t>
            </a:r>
          </a:p>
          <a:p>
            <a:pPr lvl="1"/>
            <a:r>
              <a:rPr lang="en-US" dirty="0"/>
              <a:t>Pursue measures aimed at improving the nation’s financial standing, attractiveness for investment, and rate of business startup as a means for improving the overall economic climate. By enacting policy aimed at improving economic conditions, poverty is reduced thereby reducing the rate of suicide.</a:t>
            </a:r>
          </a:p>
          <a:p>
            <a:pPr lvl="1"/>
            <a:r>
              <a:rPr lang="en-US" dirty="0"/>
              <a:t>Remove unnecessary or unclear laws that could be preventing the startup of business and industry. Ensure that policy is clear and unambiguous so that businesses know if, and when, they are in violation of the law. </a:t>
            </a:r>
          </a:p>
          <a:p>
            <a:pPr lvl="1"/>
            <a:r>
              <a:rPr lang="en-US" dirty="0"/>
              <a:t>By improving the economic output of the country and the percentage of GDP per capita, the impact of economic factors, as a cause of suicide, will be reduced. Thus reducing the rate of suicide.</a:t>
            </a:r>
          </a:p>
        </p:txBody>
      </p:sp>
    </p:spTree>
    <p:extLst>
      <p:ext uri="{BB962C8B-B14F-4D97-AF65-F5344CB8AC3E}">
        <p14:creationId xmlns:p14="http://schemas.microsoft.com/office/powerpoint/2010/main" val="1193195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21EE-408E-48C5-97B3-CEB78B1F43FF}"/>
              </a:ext>
            </a:extLst>
          </p:cNvPr>
          <p:cNvSpPr>
            <a:spLocks noGrp="1"/>
          </p:cNvSpPr>
          <p:nvPr>
            <p:ph type="title"/>
          </p:nvPr>
        </p:nvSpPr>
        <p:spPr/>
        <p:txBody>
          <a:bodyPr/>
          <a:lstStyle/>
          <a:p>
            <a:r>
              <a:rPr lang="en-US" dirty="0"/>
              <a:t>Descriptive Analysis – Why is suicide a complex problem? </a:t>
            </a:r>
          </a:p>
        </p:txBody>
      </p:sp>
      <p:sp>
        <p:nvSpPr>
          <p:cNvPr id="3" name="Content Placeholder 2">
            <a:extLst>
              <a:ext uri="{FF2B5EF4-FFF2-40B4-BE49-F238E27FC236}">
                <a16:creationId xmlns:a16="http://schemas.microsoft.com/office/drawing/2014/main" id="{87389C78-BE38-4066-A491-0E725472AC4C}"/>
              </a:ext>
            </a:extLst>
          </p:cNvPr>
          <p:cNvSpPr>
            <a:spLocks noGrp="1"/>
          </p:cNvSpPr>
          <p:nvPr>
            <p:ph idx="1"/>
          </p:nvPr>
        </p:nvSpPr>
        <p:spPr/>
        <p:txBody>
          <a:bodyPr>
            <a:normAutofit fontScale="70000" lnSpcReduction="20000"/>
          </a:bodyPr>
          <a:lstStyle/>
          <a:p>
            <a:r>
              <a:rPr lang="en-US" dirty="0"/>
              <a:t>Suicide has no singular cause. It is a complex societal problem with many psychological, social, biological, cultural, and environmental factors. </a:t>
            </a:r>
          </a:p>
          <a:p>
            <a:r>
              <a:rPr lang="en-US" dirty="0"/>
              <a:t>Though it might seem intuitive to categorize suicidal ideation, attempted suicide, and completed suicide as strictly a psychiatric or medical issue or a mental illness, not all who commit suicide are mentally ill. “Mental illness is often not clearly distinguishable from normal distress” [1].</a:t>
            </a:r>
          </a:p>
          <a:p>
            <a:r>
              <a:rPr lang="en-US" dirty="0"/>
              <a:t>Due to the sheer number of potential factors associated with suicide and the complex nature of the relationships between them, we chose to limit our study to a small set of factors that could be controlled for and acted upon via policy interventions. </a:t>
            </a:r>
          </a:p>
          <a:p>
            <a:r>
              <a:rPr lang="en-US" dirty="0"/>
              <a:t>By using the model as a tool for inferential analysis, we were able to identify associations between, and provide policy recommendations for, the individual factors. </a:t>
            </a:r>
          </a:p>
          <a:p>
            <a:r>
              <a:rPr lang="en-US" dirty="0"/>
              <a:t>To the layperson, some of the interventions may seem unrelated to the issue of suicide. However, a lawmaker should understand that a complex relationship exists between the factors represented in the model.  To the them, it should be apparent that enacting the recommendations not only address the, seemingly disparate, factors identified in the model, but also will reduce the suicide rate.        </a:t>
            </a:r>
          </a:p>
          <a:p>
            <a:endParaRPr lang="en-US" dirty="0"/>
          </a:p>
        </p:txBody>
      </p:sp>
    </p:spTree>
    <p:extLst>
      <p:ext uri="{BB962C8B-B14F-4D97-AF65-F5344CB8AC3E}">
        <p14:creationId xmlns:p14="http://schemas.microsoft.com/office/powerpoint/2010/main" val="161032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21EE-408E-48C5-97B3-CEB78B1F43FF}"/>
              </a:ext>
            </a:extLst>
          </p:cNvPr>
          <p:cNvSpPr>
            <a:spLocks noGrp="1"/>
          </p:cNvSpPr>
          <p:nvPr>
            <p:ph type="title"/>
          </p:nvPr>
        </p:nvSpPr>
        <p:spPr/>
        <p:txBody>
          <a:bodyPr/>
          <a:lstStyle/>
          <a:p>
            <a:r>
              <a:rPr lang="en-US" dirty="0"/>
              <a:t>Descriptive Analysis – Where is suicide a problem? </a:t>
            </a:r>
          </a:p>
        </p:txBody>
      </p:sp>
      <p:sp>
        <p:nvSpPr>
          <p:cNvPr id="3" name="Content Placeholder 2">
            <a:extLst>
              <a:ext uri="{FF2B5EF4-FFF2-40B4-BE49-F238E27FC236}">
                <a16:creationId xmlns:a16="http://schemas.microsoft.com/office/drawing/2014/main" id="{87389C78-BE38-4066-A491-0E725472AC4C}"/>
              </a:ext>
            </a:extLst>
          </p:cNvPr>
          <p:cNvSpPr>
            <a:spLocks noGrp="1"/>
          </p:cNvSpPr>
          <p:nvPr>
            <p:ph idx="1"/>
          </p:nvPr>
        </p:nvSpPr>
        <p:spPr/>
        <p:txBody>
          <a:bodyPr>
            <a:normAutofit fontScale="92500" lnSpcReduction="10000"/>
          </a:bodyPr>
          <a:lstStyle/>
          <a:p>
            <a:r>
              <a:rPr lang="en-US" dirty="0"/>
              <a:t>Economics - Zimbabwe </a:t>
            </a:r>
          </a:p>
          <a:p>
            <a:pPr lvl="1"/>
            <a:r>
              <a:rPr lang="en-US" dirty="0"/>
              <a:t>Political crisis coupled with failed economic policy led to the decline of Zimbabwe’s economic output. Over the past few decades, Zimbabwe’s economic decline has resulted in hyperinflation and an unemployment rate of over 90% [1]. Of the 166 countries in our study, Zimbabwe ranks 13</a:t>
            </a:r>
            <a:r>
              <a:rPr lang="en-US" baseline="30000" dirty="0"/>
              <a:t>th</a:t>
            </a:r>
            <a:r>
              <a:rPr lang="en-US" dirty="0"/>
              <a:t> in the world for suicides per capita.    </a:t>
            </a:r>
          </a:p>
          <a:p>
            <a:r>
              <a:rPr lang="en-US" dirty="0"/>
              <a:t>Alcohol – Russia</a:t>
            </a:r>
          </a:p>
          <a:p>
            <a:pPr lvl="1"/>
            <a:r>
              <a:rPr lang="en-US" dirty="0"/>
              <a:t>Alcohol use disorder (AUD), defined in the WHO’s </a:t>
            </a:r>
            <a:r>
              <a:rPr lang="en-US" i="1" dirty="0"/>
              <a:t>International Classification of Diseases,</a:t>
            </a:r>
            <a:r>
              <a:rPr lang="en-US" dirty="0"/>
              <a:t> is a chronic disease characterized by compulsive alcohol consumption, loss of control over of alcohol intake, and negative emotional state when not consuming alcohol.  In Russia, the prevalence of AUD is about 4.7%, meaning that almost 1-in-20 suffer from alcohol dependence [2]. Alcoholism has been a problem because drinking is not only pervasive, but also a socially acceptable behavior in Russian society. Of the 166 countries in our study, Russia ranks 3</a:t>
            </a:r>
            <a:r>
              <a:rPr lang="en-US" baseline="30000" dirty="0"/>
              <a:t>rd</a:t>
            </a:r>
            <a:r>
              <a:rPr lang="en-US" dirty="0"/>
              <a:t> in the world for suicides per capita.</a:t>
            </a:r>
          </a:p>
          <a:p>
            <a:endParaRPr lang="en-US" dirty="0"/>
          </a:p>
        </p:txBody>
      </p:sp>
    </p:spTree>
    <p:extLst>
      <p:ext uri="{BB962C8B-B14F-4D97-AF65-F5344CB8AC3E}">
        <p14:creationId xmlns:p14="http://schemas.microsoft.com/office/powerpoint/2010/main" val="85943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lnSpcReduction="10000"/>
          </a:bodyPr>
          <a:lstStyle/>
          <a:p>
            <a:r>
              <a:rPr lang="en-US" dirty="0"/>
              <a:t>“Russian levels of alcohol consumption and suicide are among the highest in the world.” [1] – </a:t>
            </a:r>
            <a:r>
              <a:rPr lang="en-US" dirty="0" err="1"/>
              <a:t>Pridemore</a:t>
            </a:r>
            <a:r>
              <a:rPr lang="en-US" dirty="0"/>
              <a:t>, WA. </a:t>
            </a:r>
            <a:r>
              <a:rPr lang="en-US" i="1" dirty="0"/>
              <a:t>Heavy drinking and Suicide in Russia.</a:t>
            </a:r>
          </a:p>
          <a:p>
            <a:r>
              <a:rPr lang="en-US" i="1" dirty="0"/>
              <a:t>“…</a:t>
            </a:r>
            <a:r>
              <a:rPr lang="en-US" dirty="0"/>
              <a:t>heavy alcohol consumption was promoted as a way to eliminate dissent, while other observers claim that alcohol was — and remains for many — the only escape from the drabness of everyday life.</a:t>
            </a:r>
            <a:r>
              <a:rPr lang="en-US" i="1" dirty="0"/>
              <a:t>” </a:t>
            </a:r>
            <a:r>
              <a:rPr lang="en-US" dirty="0"/>
              <a:t>[2]</a:t>
            </a:r>
            <a:r>
              <a:rPr lang="en-US" i="1" dirty="0"/>
              <a:t> – </a:t>
            </a:r>
            <a:r>
              <a:rPr lang="en-US" i="1" dirty="0" err="1"/>
              <a:t>Chelala</a:t>
            </a:r>
            <a:r>
              <a:rPr lang="en-US" i="1" dirty="0"/>
              <a:t>, C. Vodka is Putin’s worst enemy, The Moscow Times</a:t>
            </a:r>
          </a:p>
          <a:p>
            <a:r>
              <a:rPr lang="en-US" dirty="0"/>
              <a:t>“Russian drinkers die a variety of deaths. Alcohol poisoning. Cirrhosis. Accidents. Suicide…The result? Russians live some of the shortest lives in any large economy.” [3] </a:t>
            </a:r>
            <a:r>
              <a:rPr lang="en-US" i="1" dirty="0"/>
              <a:t>– Phillips, M. Russia is quite literally drinking itself to death, Quartz</a:t>
            </a:r>
            <a:r>
              <a:rPr lang="en-US" dirty="0"/>
              <a:t> </a:t>
            </a:r>
          </a:p>
        </p:txBody>
      </p:sp>
    </p:spTree>
    <p:extLst>
      <p:ext uri="{BB962C8B-B14F-4D97-AF65-F5344CB8AC3E}">
        <p14:creationId xmlns:p14="http://schemas.microsoft.com/office/powerpoint/2010/main" val="251786626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2979</Words>
  <Application>Microsoft Office PowerPoint</Application>
  <PresentationFormat>Widescreen</PresentationFormat>
  <Paragraphs>282</Paragraphs>
  <Slides>34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Avenir Book</vt:lpstr>
      <vt:lpstr>Calibri</vt:lpstr>
      <vt:lpstr>Calibri Light</vt:lpstr>
      <vt:lpstr>Cambria Math</vt:lpstr>
      <vt:lpstr>Custom Design</vt:lpstr>
      <vt:lpstr>Country Level Indicators of Suicide Risk:  Data Analysis and Decision Making Support for Policy Makers </vt:lpstr>
      <vt:lpstr>Team Members: Team 25</vt:lpstr>
      <vt:lpstr>Table of Contents</vt:lpstr>
      <vt:lpstr>Research Motivation – Why We Chose This Topic</vt:lpstr>
      <vt:lpstr>Descriptive Analysis – Why is suicide a complex problem? </vt:lpstr>
      <vt:lpstr>Descriptive Analysis – Where is suicide a problem? </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Alcohol Abuse</vt:lpstr>
      <vt:lpstr>Impact of Availability of Mental Health Resources</vt:lpstr>
      <vt:lpstr>Impact of Availability of Mental Health Resources</vt:lpstr>
      <vt:lpstr>Recommendations &amp; Decision-Making Support for Policy Makers (Prescriptive)</vt:lpstr>
      <vt:lpstr>Recommendations</vt:lpstr>
      <vt:lpstr>What kind of Country Level Decision Making Support This Analysis Provides</vt:lpstr>
      <vt:lpstr>Supporting Future Researchers on This Topic</vt:lpstr>
      <vt:lpstr>Conclusions &amp;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Level Indicators of Suicide Risk:  Data Analysis and Decision Making Support for Policy Makers </dc:title>
  <dc:creator>Samuel Garcia</dc:creator>
  <cp:lastModifiedBy>Samuel Garcia</cp:lastModifiedBy>
  <cp:revision>10</cp:revision>
  <dcterms:created xsi:type="dcterms:W3CDTF">2020-04-11T12:27:08Z</dcterms:created>
  <dcterms:modified xsi:type="dcterms:W3CDTF">2020-04-12T19:44:35Z</dcterms:modified>
</cp:coreProperties>
</file>