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8"/>
  </p:notesMasterIdLst>
  <p:sldIdLst>
    <p:sldId id="257" r:id="rId2"/>
    <p:sldId id="270" r:id="rId3"/>
    <p:sldId id="258" r:id="rId4"/>
    <p:sldId id="264" r:id="rId5"/>
    <p:sldId id="259" r:id="rId6"/>
    <p:sldId id="271" r:id="rId7"/>
    <p:sldId id="274" r:id="rId8"/>
    <p:sldId id="286" r:id="rId9"/>
    <p:sldId id="287" r:id="rId10"/>
    <p:sldId id="288" r:id="rId11"/>
    <p:sldId id="303" r:id="rId12"/>
    <p:sldId id="289" r:id="rId13"/>
    <p:sldId id="290" r:id="rId14"/>
    <p:sldId id="295" r:id="rId15"/>
    <p:sldId id="285" r:id="rId16"/>
    <p:sldId id="291" r:id="rId17"/>
    <p:sldId id="292" r:id="rId18"/>
    <p:sldId id="293" r:id="rId19"/>
    <p:sldId id="294" r:id="rId20"/>
    <p:sldId id="284" r:id="rId21"/>
    <p:sldId id="272" r:id="rId22"/>
    <p:sldId id="273" r:id="rId23"/>
    <p:sldId id="275" r:id="rId24"/>
    <p:sldId id="276" r:id="rId25"/>
    <p:sldId id="304" r:id="rId26"/>
    <p:sldId id="277" r:id="rId27"/>
    <p:sldId id="279" r:id="rId28"/>
    <p:sldId id="278" r:id="rId29"/>
    <p:sldId id="281" r:id="rId30"/>
    <p:sldId id="296" r:id="rId31"/>
    <p:sldId id="298" r:id="rId32"/>
    <p:sldId id="297" r:id="rId33"/>
    <p:sldId id="299"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84025" autoAdjust="0"/>
  </p:normalViewPr>
  <p:slideViewPr>
    <p:cSldViewPr snapToGrid="0" snapToObjects="1">
      <p:cViewPr varScale="1">
        <p:scale>
          <a:sx n="56" d="100"/>
          <a:sy n="56" d="100"/>
        </p:scale>
        <p:origin x="10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ps.who.int/iris/rest/bitstreams/1174021/retriev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https://apps.who.int/iris/rest/bitstreams/1174021/retrieve</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11</a:t>
            </a:fld>
            <a:endParaRPr lang="en-US"/>
          </a:p>
        </p:txBody>
      </p:sp>
    </p:spTree>
    <p:extLst>
      <p:ext uri="{BB962C8B-B14F-4D97-AF65-F5344CB8AC3E}">
        <p14:creationId xmlns:p14="http://schemas.microsoft.com/office/powerpoint/2010/main" val="265373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licies - Hill Havurah">
            <a:extLst>
              <a:ext uri="{FF2B5EF4-FFF2-40B4-BE49-F238E27FC236}">
                <a16:creationId xmlns:a16="http://schemas.microsoft.com/office/drawing/2014/main" id="{7322F9A1-8741-4A13-B097-6AA6951FF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826" y="5532436"/>
            <a:ext cx="2397376" cy="1325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NSPS</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Countries which have a National Suicide Prevention Strategy (NSPS)</a:t>
            </a:r>
          </a:p>
          <a:p>
            <a:r>
              <a:rPr lang="en-US" dirty="0"/>
              <a:t>Data retrieved from the UN report gathered from participating countries [1]</a:t>
            </a:r>
          </a:p>
          <a:p>
            <a:r>
              <a:rPr lang="en-US" dirty="0"/>
              <a:t>An implementation of a NSPS in Scotland called “Choose Live” decreased suicide rates by 20% over 10 years. [1]. </a:t>
            </a:r>
          </a:p>
          <a:p>
            <a:r>
              <a:rPr lang="en-US" dirty="0"/>
              <a:t>Since a WHO report on suicide prevention, the WHO has tracked a growing number of technical requests from countries on how to implement NSPSs. [1] </a:t>
            </a:r>
          </a:p>
          <a:p>
            <a:r>
              <a:rPr lang="en-US" dirty="0"/>
              <a:t>While government implementation of NSPSs may lead to a reduction in suicide, it may also be the cultural recognition of the issue by government, in addition to specific policy actions which decrease overall suicide. </a:t>
            </a:r>
          </a:p>
        </p:txBody>
      </p:sp>
    </p:spTree>
    <p:extLst>
      <p:ext uri="{BB962C8B-B14F-4D97-AF65-F5344CB8AC3E}">
        <p14:creationId xmlns:p14="http://schemas.microsoft.com/office/powerpoint/2010/main" val="247452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Current Health Expenditure as % GDP</a:t>
            </a:r>
          </a:p>
          <a:p>
            <a:pPr lvl="1"/>
            <a:endParaRPr lang="en-US" dirty="0"/>
          </a:p>
          <a:p>
            <a:pPr lvl="1"/>
            <a:r>
              <a:rPr lang="en-US" dirty="0"/>
              <a:t>Impact of Substance Abuse Indications (Alcohol Abuse)</a:t>
            </a:r>
          </a:p>
          <a:p>
            <a:pPr lvl="1"/>
            <a:endParaRPr lang="en-US" dirty="0"/>
          </a:p>
          <a:p>
            <a:pPr lvl="1"/>
            <a:r>
              <a:rPr lang="en-US" dirty="0"/>
              <a:t>Impact of Mental Health Resources (Psychiatrists working in mental health sector (per 100000 population) )</a:t>
            </a:r>
          </a:p>
          <a:p>
            <a:pPr lvl="1"/>
            <a:endParaRPr lang="en-US" dirty="0"/>
          </a:p>
          <a:p>
            <a:pPr lvl="1"/>
            <a:r>
              <a:rPr lang="en-US" dirty="0"/>
              <a:t>Impact of National Suicide Prevention Strategies (NSPS)</a:t>
            </a:r>
          </a:p>
        </p:txBody>
      </p:sp>
    </p:spTree>
    <p:extLst>
      <p:ext uri="{BB962C8B-B14F-4D97-AF65-F5344CB8AC3E}">
        <p14:creationId xmlns:p14="http://schemas.microsoft.com/office/powerpoint/2010/main" val="18235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Current Health Expenditure as % GDP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316A1E26-2C9F-4953-A41D-EDE351B31FAB}"/>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180801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Psychiatrists working in mental health sector (per 100000 population)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059A0453-6D5E-4AA1-9847-15F6A6F7C1A2}"/>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355327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NSPS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A4EB4297-D4D3-42DB-BEFD-747C53900203}"/>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254023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47272" y="365125"/>
            <a:ext cx="10706528" cy="1325563"/>
          </a:xfrm>
        </p:spPr>
        <p:txBody>
          <a:bodyPr/>
          <a:lstStyle/>
          <a:p>
            <a:r>
              <a:rPr lang="en-US" dirty="0"/>
              <a:t>Model Development </a:t>
            </a:r>
            <a:br>
              <a:rPr lang="en-US" dirty="0"/>
            </a:br>
            <a:r>
              <a:rPr lang="en-US" dirty="0"/>
              <a:t>Initial Model: </a:t>
            </a:r>
            <a:r>
              <a:rPr lang="en-US" u="sng" dirty="0"/>
              <a:t>Multiple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982474"/>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982474"/>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791581"/>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200" y="2730339"/>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Box Cox transformation on </a:t>
            </a:r>
            <a:r>
              <a:rPr lang="el-GR" sz="2800">
                <a:latin typeface="Times New Roman" panose="02020603050405020304" pitchFamily="18" charset="0"/>
                <a:cs typeface="Times New Roman" panose="02020603050405020304" pitchFamily="18" charset="0"/>
              </a:rPr>
              <a:t>λ</a:t>
            </a:r>
            <a:r>
              <a:rPr lang="en-US" sz="280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a:t>Model Development – Remove Outliers</a:t>
            </a:r>
            <a:endParaRPr lang="en-US" dirty="0"/>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a:t>Points 12, 65, and 88 were identified as outliers on the Residuals vs Fitted, Scale-Location, and Normal Q-Q plots (refer to previous slide)  </a:t>
            </a:r>
            <a:endParaRPr lang="en-US" dirty="0"/>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750013" y="1561672"/>
            <a:ext cx="10798140" cy="5296327"/>
          </a:xfrm>
        </p:spPr>
        <p:txBody>
          <a:bodyPr>
            <a:normAutofit fontScale="62500" lnSpcReduction="20000"/>
          </a:bodyPr>
          <a:lstStyle/>
          <a:p>
            <a:r>
              <a:rPr lang="en-US" dirty="0"/>
              <a:t>Points 12, 65, 79, and 88 also had country specific reasons for being removed from the data set </a:t>
            </a:r>
          </a:p>
          <a:p>
            <a:endParaRPr lang="en-US" dirty="0"/>
          </a:p>
          <a:p>
            <a:r>
              <a:rPr lang="en-US" dirty="0"/>
              <a:t>12 – Barbados:</a:t>
            </a:r>
          </a:p>
          <a:p>
            <a:pPr lvl="1"/>
            <a:r>
              <a:rPr lang="en-US" dirty="0"/>
              <a:t> Caribbean's leading tourism island, transitioned from agricultural to service based economy very successfully </a:t>
            </a:r>
          </a:p>
          <a:p>
            <a:pPr lvl="1"/>
            <a:r>
              <a:rPr lang="en-US" dirty="0"/>
              <a:t> “very high human development‟ status in terms of the UNDP’s human development index</a:t>
            </a:r>
          </a:p>
          <a:p>
            <a:pPr lvl="1"/>
            <a:r>
              <a:rPr lang="en-US" dirty="0"/>
              <a:t>Extremely low suicide rate</a:t>
            </a:r>
          </a:p>
          <a:p>
            <a:r>
              <a:rPr lang="en-US" dirty="0"/>
              <a:t>65 – Guyana: </a:t>
            </a:r>
          </a:p>
          <a:p>
            <a:pPr lvl="1"/>
            <a:r>
              <a:rPr lang="en-US" dirty="0"/>
              <a:t>Extremely poor island country largely made up of agricultural villages.</a:t>
            </a:r>
          </a:p>
          <a:p>
            <a:pPr lvl="1"/>
            <a:r>
              <a:rPr lang="en-US" dirty="0"/>
              <a:t>Very high alcohol and suicide statistics</a:t>
            </a:r>
          </a:p>
          <a:p>
            <a:pPr lvl="1"/>
            <a:r>
              <a:rPr lang="en-US" dirty="0"/>
              <a:t>Ministry of health identified poverty, pervasive stigma about mental illness, access to lethal chemicals, alcohol misuse, interpersonal violence, family dysfunction and insufficient mental health resources as key factors causing one of the highest suicide rates in the world.</a:t>
            </a:r>
          </a:p>
          <a:p>
            <a:r>
              <a:rPr lang="en-US" dirty="0"/>
              <a:t>79 – Japan:</a:t>
            </a:r>
          </a:p>
          <a:p>
            <a:pPr lvl="1"/>
            <a:r>
              <a:rPr lang="en-US" dirty="0"/>
              <a:t>Notoriously overworked and over stressed population, although the country is very wealthy</a:t>
            </a:r>
          </a:p>
          <a:p>
            <a:pPr lvl="1"/>
            <a:r>
              <a:rPr lang="en-US" dirty="0"/>
              <a:t>Long cultural history of considering certain types of suicides honorable, relatively high cultural tolerance for suicide</a:t>
            </a:r>
          </a:p>
          <a:p>
            <a:pPr lvl="1"/>
            <a:r>
              <a:rPr lang="en-US" dirty="0"/>
              <a:t>Very high suicide rate when compared to other rich nations</a:t>
            </a:r>
          </a:p>
          <a:p>
            <a:r>
              <a:rPr lang="en-US" dirty="0"/>
              <a:t>88 – Lesotho:</a:t>
            </a:r>
          </a:p>
          <a:p>
            <a:pPr lvl="1"/>
            <a:r>
              <a:rPr lang="en-US" dirty="0"/>
              <a:t>Small, landlocked, mountainous country in Africa</a:t>
            </a:r>
          </a:p>
          <a:p>
            <a:pPr lvl="1"/>
            <a:r>
              <a:rPr lang="en-US" dirty="0"/>
              <a:t>Highest suicide rate in Africa</a:t>
            </a:r>
          </a:p>
          <a:p>
            <a:pPr lvl="1"/>
            <a:r>
              <a:rPr lang="en-US" dirty="0"/>
              <a:t>High levels of child labor</a:t>
            </a:r>
          </a:p>
          <a:p>
            <a:pPr lvl="1"/>
            <a:r>
              <a:rPr lang="en-US" dirty="0"/>
              <a:t>Very poor general health outcomes, ex. second highest instances of tuberculosis and HIV/AIDS in the world </a:t>
            </a:r>
          </a:p>
        </p:txBody>
      </p:sp>
    </p:spTree>
    <p:extLst>
      <p:ext uri="{BB962C8B-B14F-4D97-AF65-F5344CB8AC3E}">
        <p14:creationId xmlns:p14="http://schemas.microsoft.com/office/powerpoint/2010/main" val="2563061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Variable Reduction </a:t>
            </a:r>
          </a:p>
        </p:txBody>
      </p:sp>
      <p:sp>
        <p:nvSpPr>
          <p:cNvPr id="6" name="TextBox 5">
            <a:extLst>
              <a:ext uri="{FF2B5EF4-FFF2-40B4-BE49-F238E27FC236}">
                <a16:creationId xmlns:a16="http://schemas.microsoft.com/office/drawing/2014/main" id="{7C9DF7B2-12D7-4183-BC1F-53FFE987E9D3}"/>
              </a:ext>
            </a:extLst>
          </p:cNvPr>
          <p:cNvSpPr txBox="1"/>
          <p:nvPr/>
        </p:nvSpPr>
        <p:spPr>
          <a:xfrm>
            <a:off x="725183" y="1998324"/>
            <a:ext cx="9384588" cy="335476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Next step was to remove the variables that were redundant or unnecessary in our model. We used the step function which removes variables based on AIC.</a:t>
            </a:r>
          </a:p>
          <a:p>
            <a:pPr marL="285750" indent="-285750">
              <a:buFont typeface="Arial" panose="020B0604020202020204" pitchFamily="34" charset="0"/>
              <a:buChar char="•"/>
            </a:pPr>
            <a:endParaRPr lang="en-US" sz="2800" dirty="0">
              <a:latin typeface="Avenir Book" panose="02000503020000020003"/>
            </a:endParaRPr>
          </a:p>
          <a:p>
            <a:pPr marL="285750" indent="-285750">
              <a:buFont typeface="Arial" panose="020B0604020202020204" pitchFamily="34" charset="0"/>
              <a:buChar char="•"/>
            </a:pPr>
            <a:r>
              <a:rPr lang="en-US" sz="2800" dirty="0">
                <a:latin typeface="Avenir Book" panose="02000503020000020003"/>
              </a:rPr>
              <a:t>Removed Variables:</a:t>
            </a:r>
          </a:p>
          <a:p>
            <a:pPr marL="742950" lvl="1" indent="-285750">
              <a:buFont typeface="Arial" panose="020B0604020202020204" pitchFamily="34" charset="0"/>
              <a:buChar char="•"/>
            </a:pPr>
            <a:r>
              <a:rPr lang="en-US" dirty="0">
                <a:latin typeface="Avenir Book" panose="02000503020000020003"/>
              </a:rPr>
              <a:t>X1 –  Health Expenditure as a percentage of GDP</a:t>
            </a:r>
          </a:p>
          <a:p>
            <a:pPr marL="742950" lvl="1" indent="-285750">
              <a:buFont typeface="Arial" panose="020B0604020202020204" pitchFamily="34" charset="0"/>
              <a:buChar char="•"/>
            </a:pPr>
            <a:r>
              <a:rPr lang="en-US" dirty="0">
                <a:latin typeface="Avenir Book" panose="02000503020000020003"/>
              </a:rPr>
              <a:t>X6 – Psychiatrists working in mental health sector (per 100 000 population)</a:t>
            </a:r>
          </a:p>
          <a:p>
            <a:pPr marL="742950" lvl="1" indent="-285750">
              <a:buFont typeface="Arial" panose="020B0604020202020204" pitchFamily="34" charset="0"/>
              <a:buChar char="•"/>
            </a:pPr>
            <a:r>
              <a:rPr lang="en-US" dirty="0">
                <a:latin typeface="Avenir Book" panose="02000503020000020003"/>
              </a:rPr>
              <a:t>X7 – Mental hospitals (per 100 000 population)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9901B9A-A1AC-42F4-BAC3-F0CF50CD5E8D}"/>
                  </a:ext>
                </a:extLst>
              </p:cNvPr>
              <p:cNvSpPr txBox="1">
                <a:spLocks/>
              </p:cNvSpPr>
              <p:nvPr/>
            </p:nvSpPr>
            <p:spPr>
              <a:xfrm>
                <a:off x="838200" y="5456025"/>
                <a:ext cx="10515600" cy="809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After Variable Reduction: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oMath>
                </a14:m>
                <a:endParaRPr lang="en-US" dirty="0"/>
              </a:p>
            </p:txBody>
          </p:sp>
        </mc:Choice>
        <mc:Fallback xmlns="">
          <p:sp>
            <p:nvSpPr>
              <p:cNvPr id="7" name="Content Placeholder 2">
                <a:extLst>
                  <a:ext uri="{FF2B5EF4-FFF2-40B4-BE49-F238E27FC236}">
                    <a16:creationId xmlns:a16="http://schemas.microsoft.com/office/drawing/2014/main" id="{29901B9A-A1AC-42F4-BAC3-F0CF50CD5E8D}"/>
                  </a:ext>
                </a:extLst>
              </p:cNvPr>
              <p:cNvSpPr txBox="1">
                <a:spLocks noRot="1" noChangeAspect="1" noMove="1" noResize="1" noEditPoints="1" noAdjustHandles="1" noChangeArrowheads="1" noChangeShapeType="1" noTextEdit="1"/>
              </p:cNvSpPr>
              <p:nvPr/>
            </p:nvSpPr>
            <p:spPr>
              <a:xfrm>
                <a:off x="838200" y="5456025"/>
                <a:ext cx="10515600" cy="809107"/>
              </a:xfrm>
              <a:prstGeom prst="rect">
                <a:avLst/>
              </a:prstGeom>
              <a:blipFill>
                <a:blip r:embed="rId2"/>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13DD98F-E13F-4181-8C3E-E29D89B916A4}"/>
              </a:ext>
            </a:extLst>
          </p:cNvPr>
          <p:cNvSpPr/>
          <p:nvPr/>
        </p:nvSpPr>
        <p:spPr>
          <a:xfrm rot="1919411">
            <a:off x="5688047" y="1568560"/>
            <a:ext cx="5367131" cy="287431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qqOsman</a:t>
            </a:r>
            <a:r>
              <a:rPr lang="en-US" sz="6000" dirty="0"/>
              <a:t>, Removed Vars is wrong</a:t>
            </a:r>
          </a:p>
        </p:txBody>
      </p:sp>
    </p:spTree>
    <p:extLst>
      <p:ext uri="{BB962C8B-B14F-4D97-AF65-F5344CB8AC3E}">
        <p14:creationId xmlns:p14="http://schemas.microsoft.com/office/powerpoint/2010/main" val="260780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F0A39-7824-4ED3-A10D-DEE276E0A2E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Model Development – IWLS and Final Model</a:t>
            </a:r>
          </a:p>
        </p:txBody>
      </p:sp>
      <p:sp>
        <p:nvSpPr>
          <p:cNvPr id="3" name="Content Placeholder 2">
            <a:extLst>
              <a:ext uri="{FF2B5EF4-FFF2-40B4-BE49-F238E27FC236}">
                <a16:creationId xmlns:a16="http://schemas.microsoft.com/office/drawing/2014/main" id="{D9A9EDFF-EAD4-41A2-9AAD-27B72D92D85C}"/>
              </a:ext>
            </a:extLst>
          </p:cNvPr>
          <p:cNvSpPr>
            <a:spLocks noGrp="1"/>
          </p:cNvSpPr>
          <p:nvPr>
            <p:ph idx="1"/>
          </p:nvPr>
        </p:nvSpPr>
        <p:spPr>
          <a:xfrm>
            <a:off x="643468" y="2638043"/>
            <a:ext cx="3363974" cy="3415623"/>
          </a:xfrm>
        </p:spPr>
        <p:txBody>
          <a:bodyPr>
            <a:normAutofit/>
          </a:bodyPr>
          <a:lstStyle/>
          <a:p>
            <a:r>
              <a:rPr lang="en-US" sz="2000" dirty="0"/>
              <a:t>Final step was to implement iteratively weighted least squares</a:t>
            </a:r>
          </a:p>
          <a:p>
            <a:r>
              <a:rPr lang="en-US" sz="2000" dirty="0"/>
              <a:t>Performed 10 iterations</a:t>
            </a:r>
          </a:p>
          <a:p>
            <a:r>
              <a:rPr lang="en-US" sz="2000" dirty="0"/>
              <a:t>To the right is the summary of the final model after IWLS</a:t>
            </a:r>
          </a:p>
        </p:txBody>
      </p:sp>
      <p:pic>
        <p:nvPicPr>
          <p:cNvPr id="4" name="Picture 3">
            <a:extLst>
              <a:ext uri="{FF2B5EF4-FFF2-40B4-BE49-F238E27FC236}">
                <a16:creationId xmlns:a16="http://schemas.microsoft.com/office/drawing/2014/main" id="{F2AD647C-8C1A-4F8D-9286-AA1A6963A0A7}"/>
              </a:ext>
            </a:extLst>
          </p:cNvPr>
          <p:cNvPicPr>
            <a:picLocks noChangeAspect="1"/>
          </p:cNvPicPr>
          <p:nvPr/>
        </p:nvPicPr>
        <p:blipFill>
          <a:blip r:embed="rId2"/>
          <a:stretch>
            <a:fillRect/>
          </a:stretch>
        </p:blipFill>
        <p:spPr>
          <a:xfrm>
            <a:off x="5297763" y="1660859"/>
            <a:ext cx="6250769" cy="3375414"/>
          </a:xfrm>
          <a:prstGeom prst="rect">
            <a:avLst/>
          </a:prstGeom>
        </p:spPr>
      </p:pic>
    </p:spTree>
    <p:extLst>
      <p:ext uri="{BB962C8B-B14F-4D97-AF65-F5344CB8AC3E}">
        <p14:creationId xmlns:p14="http://schemas.microsoft.com/office/powerpoint/2010/main" val="15445886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3139366197"/>
              </p:ext>
            </p:extLst>
          </p:nvPr>
        </p:nvGraphicFramePr>
        <p:xfrm>
          <a:off x="828336" y="1429879"/>
          <a:ext cx="10525463" cy="5634756"/>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a:t>Countries which have a “stand-alone” national suicide prevention strategy (NSPSs) are included as 1s, else 0. These NSPSs have implemented policies which combat suicide. </a:t>
                      </a:r>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1935</Words>
  <Application>Microsoft Office PowerPoint</Application>
  <PresentationFormat>Widescreen</PresentationFormat>
  <Paragraphs>222</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NSPS</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Current Health Expenditure as % GDP </vt:lpstr>
      <vt:lpstr>Impact Alcohol Abuse</vt:lpstr>
      <vt:lpstr>Impact of Psychiatrists working in mental health sector (per 100000 population) </vt:lpstr>
      <vt:lpstr>Impact of NSPS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lpstr>Model Development  Initial Model: Multiple Linear Regression</vt:lpstr>
      <vt:lpstr>Model Development – Box Cox Transformation </vt:lpstr>
      <vt:lpstr>Model Development – Remove Outliers</vt:lpstr>
      <vt:lpstr>Model Development – Remove Outliers</vt:lpstr>
      <vt:lpstr>Model Development – Remove Outliers</vt:lpstr>
      <vt:lpstr>Model Development – Variable Reduction </vt:lpstr>
      <vt:lpstr>Model Development – IWLS and Final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Ghandour, Osman</dc:creator>
  <cp:lastModifiedBy>Ghandour, Osman</cp:lastModifiedBy>
  <cp:revision>5</cp:revision>
  <dcterms:created xsi:type="dcterms:W3CDTF">2020-04-11T02:04:22Z</dcterms:created>
  <dcterms:modified xsi:type="dcterms:W3CDTF">2020-04-11T13:57:19Z</dcterms:modified>
</cp:coreProperties>
</file>