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BB710-3855-408E-8874-B0C5ED4F1B35}" type="datetimeFigureOut">
              <a:rPr lang="en-US" smtClean="0"/>
              <a:t>3/7/2023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73BA73-7E8B-4933-B665-85BE50F7BBA3}" type="slidenum">
              <a:rPr lang="en-US" smtClean="0"/>
              <a:t>‹Nº›</a:t>
            </a:fld>
            <a:endParaRPr lang="en-US"/>
          </a:p>
        </p:txBody>
      </p:sp>
    </p:spTree>
    <p:extLst>
      <p:ext uri="{BB962C8B-B14F-4D97-AF65-F5344CB8AC3E}">
        <p14:creationId xmlns:p14="http://schemas.microsoft.com/office/powerpoint/2010/main" val="4234245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D0551E71-E7B3-4C77-8554-6625BD82A87E}" type="datetimeFigureOut">
              <a:rPr lang="en-US" smtClean="0"/>
              <a:t>3/7/2023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216165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0551E71-E7B3-4C77-8554-6625BD82A87E}" type="datetimeFigureOut">
              <a:rPr lang="en-US" smtClean="0"/>
              <a:t>3/7/2023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142139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0551E71-E7B3-4C77-8554-6625BD82A87E}" type="datetimeFigureOut">
              <a:rPr lang="en-US" smtClean="0"/>
              <a:t>3/7/2023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349640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0551E71-E7B3-4C77-8554-6625BD82A87E}" type="datetimeFigureOut">
              <a:rPr lang="en-US" smtClean="0"/>
              <a:t>3/7/2023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213181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0551E71-E7B3-4C77-8554-6625BD82A87E}" type="datetimeFigureOut">
              <a:rPr lang="en-US" smtClean="0"/>
              <a:t>3/7/2023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261097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0551E71-E7B3-4C77-8554-6625BD82A87E}" type="datetimeFigureOut">
              <a:rPr lang="en-US" smtClean="0"/>
              <a:t>3/7/2023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19719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D0551E71-E7B3-4C77-8554-6625BD82A87E}" type="datetimeFigureOut">
              <a:rPr lang="en-US" smtClean="0"/>
              <a:t>3/7/2023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196720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D0551E71-E7B3-4C77-8554-6625BD82A87E}" type="datetimeFigureOut">
              <a:rPr lang="en-US" smtClean="0"/>
              <a:t>3/7/2023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285061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0551E71-E7B3-4C77-8554-6625BD82A87E}" type="datetimeFigureOut">
              <a:rPr lang="en-US" smtClean="0"/>
              <a:t>3/7/2023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92111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0551E71-E7B3-4C77-8554-6625BD82A87E}" type="datetimeFigureOut">
              <a:rPr lang="en-US" smtClean="0"/>
              <a:t>3/7/2023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41554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0551E71-E7B3-4C77-8554-6625BD82A87E}" type="datetimeFigureOut">
              <a:rPr lang="en-US" smtClean="0"/>
              <a:t>3/7/2023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3D59313-2C82-4A37-91E9-BF473998BC72}" type="slidenum">
              <a:rPr lang="en-US" smtClean="0"/>
              <a:t>‹Nº›</a:t>
            </a:fld>
            <a:endParaRPr lang="en-US"/>
          </a:p>
        </p:txBody>
      </p:sp>
    </p:spTree>
    <p:extLst>
      <p:ext uri="{BB962C8B-B14F-4D97-AF65-F5344CB8AC3E}">
        <p14:creationId xmlns:p14="http://schemas.microsoft.com/office/powerpoint/2010/main" val="387676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51E71-E7B3-4C77-8554-6625BD82A87E}" type="datetimeFigureOut">
              <a:rPr lang="en-US" smtClean="0"/>
              <a:t>3/7/2023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59313-2C82-4A37-91E9-BF473998BC72}" type="slidenum">
              <a:rPr lang="en-US" smtClean="0"/>
              <a:t>‹Nº›</a:t>
            </a:fld>
            <a:endParaRPr lang="en-US"/>
          </a:p>
        </p:txBody>
      </p:sp>
    </p:spTree>
    <p:extLst>
      <p:ext uri="{BB962C8B-B14F-4D97-AF65-F5344CB8AC3E}">
        <p14:creationId xmlns:p14="http://schemas.microsoft.com/office/powerpoint/2010/main" val="296638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1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3579" y="1701800"/>
            <a:ext cx="12004842" cy="4561840"/>
          </a:xfrm>
          <a:prstGeom prst="rect">
            <a:avLst/>
          </a:prstGeom>
          <a:noFill/>
          <a:ln>
            <a:noFill/>
          </a:ln>
          <a:effectLst>
            <a:glow>
              <a:schemeClr val="accent1"/>
            </a:glow>
          </a:effectLst>
        </p:spPr>
      </p:pic>
      <p:sp>
        <p:nvSpPr>
          <p:cNvPr id="2" name="Título 1"/>
          <p:cNvSpPr>
            <a:spLocks noGrp="1"/>
          </p:cNvSpPr>
          <p:nvPr>
            <p:ph type="ctrTitle"/>
          </p:nvPr>
        </p:nvSpPr>
        <p:spPr>
          <a:xfrm>
            <a:off x="284480" y="606052"/>
            <a:ext cx="10800080" cy="2387600"/>
          </a:xfrm>
        </p:spPr>
        <p:txBody>
          <a:bodyPr>
            <a:noAutofit/>
          </a:bodyPr>
          <a:lstStyle/>
          <a:p>
            <a:r>
              <a:rPr lang="es-AR" sz="7200" b="1" dirty="0" smtClean="0">
                <a:solidFill>
                  <a:schemeClr val="accent1">
                    <a:lumMod val="50000"/>
                  </a:schemeClr>
                </a:solidFill>
                <a:latin typeface="+mn-lt"/>
              </a:rPr>
              <a:t>Análisis de Recursos Aeroparque Jorge </a:t>
            </a:r>
            <a:r>
              <a:rPr lang="es-AR" sz="7200" b="1" dirty="0" err="1" smtClean="0">
                <a:solidFill>
                  <a:schemeClr val="accent1">
                    <a:lumMod val="50000"/>
                  </a:schemeClr>
                </a:solidFill>
                <a:latin typeface="+mn-lt"/>
              </a:rPr>
              <a:t>Newbery</a:t>
            </a:r>
            <a:endParaRPr lang="en-US" sz="7200" b="1" dirty="0">
              <a:solidFill>
                <a:schemeClr val="accent1">
                  <a:lumMod val="50000"/>
                </a:schemeClr>
              </a:solidFill>
              <a:latin typeface="+mn-lt"/>
            </a:endParaRPr>
          </a:p>
        </p:txBody>
      </p:sp>
      <p:sp>
        <p:nvSpPr>
          <p:cNvPr id="3" name="Subtítulo 2"/>
          <p:cNvSpPr>
            <a:spLocks noGrp="1"/>
          </p:cNvSpPr>
          <p:nvPr>
            <p:ph type="subTitle" idx="1"/>
          </p:nvPr>
        </p:nvSpPr>
        <p:spPr>
          <a:xfrm>
            <a:off x="1505528" y="3608792"/>
            <a:ext cx="9144000" cy="1275080"/>
          </a:xfrm>
        </p:spPr>
        <p:txBody>
          <a:bodyPr>
            <a:normAutofit/>
          </a:bodyPr>
          <a:lstStyle/>
          <a:p>
            <a:r>
              <a:rPr lang="es-AR" sz="3600" b="1" dirty="0" smtClean="0">
                <a:solidFill>
                  <a:schemeClr val="accent1">
                    <a:lumMod val="50000"/>
                  </a:schemeClr>
                </a:solidFill>
              </a:rPr>
              <a:t>Autor: Isla Nicolás Diego</a:t>
            </a:r>
            <a:endParaRPr lang="en-US" sz="3600" b="1" dirty="0">
              <a:solidFill>
                <a:schemeClr val="accent1">
                  <a:lumMod val="50000"/>
                </a:schemeClr>
              </a:solidFill>
            </a:endParaRPr>
          </a:p>
        </p:txBody>
      </p:sp>
      <p:pic>
        <p:nvPicPr>
          <p:cNvPr id="6" name="Google Shape;61;p14"/>
          <p:cNvPicPr preferRelativeResize="0"/>
          <p:nvPr/>
        </p:nvPicPr>
        <p:blipFill rotWithShape="1">
          <a:blip r:embed="rId3">
            <a:alphaModFix/>
          </a:blip>
          <a:srcRect/>
          <a:stretch/>
        </p:blipFill>
        <p:spPr>
          <a:xfrm>
            <a:off x="10269561" y="527450"/>
            <a:ext cx="1566839" cy="519900"/>
          </a:xfrm>
          <a:prstGeom prst="rect">
            <a:avLst/>
          </a:prstGeom>
          <a:noFill/>
          <a:ln>
            <a:noFill/>
          </a:ln>
        </p:spPr>
      </p:pic>
    </p:spTree>
    <p:extLst>
      <p:ext uri="{BB962C8B-B14F-4D97-AF65-F5344CB8AC3E}">
        <p14:creationId xmlns:p14="http://schemas.microsoft.com/office/powerpoint/2010/main" val="3357562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sp>
        <p:nvSpPr>
          <p:cNvPr id="8" name="CuadroTexto 7"/>
          <p:cNvSpPr txBox="1"/>
          <p:nvPr/>
        </p:nvSpPr>
        <p:spPr>
          <a:xfrm>
            <a:off x="360679" y="1404937"/>
            <a:ext cx="11563465" cy="1046440"/>
          </a:xfrm>
          <a:prstGeom prst="rect">
            <a:avLst/>
          </a:prstGeom>
          <a:noFill/>
        </p:spPr>
        <p:txBody>
          <a:bodyPr wrap="square" rtlCol="0">
            <a:spAutoFit/>
          </a:bodyPr>
          <a:lstStyle/>
          <a:p>
            <a:r>
              <a:rPr lang="es-AR" sz="2400" b="1" dirty="0" smtClean="0"/>
              <a:t>Demoras por Origen</a:t>
            </a:r>
            <a:endParaRPr lang="es-AR" sz="2400" b="1" dirty="0" smtClean="0"/>
          </a:p>
          <a:p>
            <a:r>
              <a:rPr lang="es-AR" sz="2000" dirty="0" smtClean="0"/>
              <a:t>	</a:t>
            </a:r>
          </a:p>
          <a:p>
            <a:r>
              <a:rPr lang="es-AR" dirty="0"/>
              <a:t> </a:t>
            </a:r>
            <a:r>
              <a:rPr lang="es-AR" dirty="0" smtClean="0"/>
              <a:t>   </a:t>
            </a:r>
            <a:r>
              <a:rPr lang="es-AR" dirty="0" smtClean="0"/>
              <a:t>El </a:t>
            </a:r>
            <a:r>
              <a:rPr lang="es-AR" b="1" dirty="0" smtClean="0"/>
              <a:t>87% de los vuelos </a:t>
            </a:r>
            <a:r>
              <a:rPr lang="es-AR" dirty="0" smtClean="0"/>
              <a:t>recibidos provienen de </a:t>
            </a:r>
            <a:r>
              <a:rPr lang="es-AR" b="1" dirty="0" smtClean="0"/>
              <a:t>Argentina</a:t>
            </a:r>
            <a:r>
              <a:rPr lang="es-AR" dirty="0" smtClean="0"/>
              <a:t>, </a:t>
            </a:r>
            <a:r>
              <a:rPr lang="es-AR" dirty="0" smtClean="0"/>
              <a:t>de los cuales el </a:t>
            </a:r>
            <a:r>
              <a:rPr lang="es-AR" b="1" dirty="0" smtClean="0"/>
              <a:t>25% presenta demoras </a:t>
            </a:r>
            <a:r>
              <a:rPr lang="es-AR" dirty="0" smtClean="0"/>
              <a:t>en su horario de arribo.</a:t>
            </a:r>
            <a:endParaRPr lang="es-AR" dirty="0" smtClean="0"/>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Google Shape;61;p14"/>
          <p:cNvPicPr preferRelativeResize="0"/>
          <p:nvPr/>
        </p:nvPicPr>
        <p:blipFill rotWithShape="1">
          <a:blip r:embed="rId3">
            <a:alphaModFix/>
          </a:blip>
          <a:srcRect/>
          <a:stretch/>
        </p:blipFill>
        <p:spPr>
          <a:xfrm>
            <a:off x="10269561" y="527450"/>
            <a:ext cx="1566839" cy="519900"/>
          </a:xfrm>
          <a:prstGeom prst="rect">
            <a:avLst/>
          </a:prstGeom>
          <a:noFill/>
          <a:ln>
            <a:noFill/>
          </a:ln>
        </p:spPr>
      </p:pic>
      <p:sp>
        <p:nvSpPr>
          <p:cNvPr id="7"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920" y="527344"/>
            <a:ext cx="483062" cy="483062"/>
          </a:xfrm>
          <a:prstGeom prst="rect">
            <a:avLst/>
          </a:prstGeom>
        </p:spPr>
      </p:pic>
      <p:pic>
        <p:nvPicPr>
          <p:cNvPr id="3" name="Imagen 2"/>
          <p:cNvPicPr>
            <a:picLocks noChangeAspect="1"/>
          </p:cNvPicPr>
          <p:nvPr/>
        </p:nvPicPr>
        <p:blipFill rotWithShape="1">
          <a:blip r:embed="rId5"/>
          <a:srcRect l="30934" t="28805" r="1137" b="21837"/>
          <a:stretch/>
        </p:blipFill>
        <p:spPr>
          <a:xfrm>
            <a:off x="2866749" y="2708233"/>
            <a:ext cx="9057395" cy="3701903"/>
          </a:xfrm>
          <a:prstGeom prst="rect">
            <a:avLst/>
          </a:prstGeom>
        </p:spPr>
      </p:pic>
      <p:sp>
        <p:nvSpPr>
          <p:cNvPr id="11" name="CuadroTexto 10"/>
          <p:cNvSpPr txBox="1"/>
          <p:nvPr/>
        </p:nvSpPr>
        <p:spPr>
          <a:xfrm>
            <a:off x="471515" y="2708233"/>
            <a:ext cx="2262449" cy="2308324"/>
          </a:xfrm>
          <a:prstGeom prst="rect">
            <a:avLst/>
          </a:prstGeom>
          <a:noFill/>
        </p:spPr>
        <p:txBody>
          <a:bodyPr wrap="square" rtlCol="0">
            <a:spAutoFit/>
          </a:bodyPr>
          <a:lstStyle/>
          <a:p>
            <a:r>
              <a:rPr lang="es-AR" dirty="0"/>
              <a:t>A</a:t>
            </a:r>
            <a:r>
              <a:rPr lang="es-AR" dirty="0" smtClean="0"/>
              <a:t>eropuertos con </a:t>
            </a:r>
            <a:r>
              <a:rPr lang="es-AR" b="1" dirty="0" smtClean="0"/>
              <a:t>mayor cantidad de vuelos demorados:</a:t>
            </a:r>
            <a:r>
              <a:rPr lang="es-AR" dirty="0" smtClean="0"/>
              <a:t/>
            </a:r>
            <a:br>
              <a:rPr lang="es-AR" dirty="0" smtClean="0"/>
            </a:br>
            <a:r>
              <a:rPr lang="es-AR" dirty="0" smtClean="0"/>
              <a:t>- Bariloche</a:t>
            </a:r>
            <a:br>
              <a:rPr lang="es-AR" dirty="0" smtClean="0"/>
            </a:br>
            <a:r>
              <a:rPr lang="es-AR" dirty="0" smtClean="0"/>
              <a:t>- Córdoba</a:t>
            </a:r>
            <a:br>
              <a:rPr lang="es-AR" dirty="0" smtClean="0"/>
            </a:br>
            <a:r>
              <a:rPr lang="es-AR" dirty="0" smtClean="0"/>
              <a:t>- Mendoza</a:t>
            </a:r>
            <a:br>
              <a:rPr lang="es-AR" dirty="0" smtClean="0"/>
            </a:br>
            <a:r>
              <a:rPr lang="es-AR" dirty="0" smtClean="0"/>
              <a:t>- Ushuaia</a:t>
            </a:r>
            <a:br>
              <a:rPr lang="es-AR" dirty="0" smtClean="0"/>
            </a:br>
            <a:r>
              <a:rPr lang="es-AR" dirty="0" smtClean="0"/>
              <a:t>- Puerto Iguazú</a:t>
            </a:r>
            <a:endParaRPr lang="es-AR" dirty="0" smtClean="0"/>
          </a:p>
        </p:txBody>
      </p:sp>
    </p:spTree>
    <p:extLst>
      <p:ext uri="{BB962C8B-B14F-4D97-AF65-F5344CB8AC3E}">
        <p14:creationId xmlns:p14="http://schemas.microsoft.com/office/powerpoint/2010/main" val="32506830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969818" y="279082"/>
            <a:ext cx="8661862"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err="1" smtClean="0">
                <a:solidFill>
                  <a:schemeClr val="accent1">
                    <a:lumMod val="50000"/>
                  </a:schemeClr>
                </a:solidFill>
                <a:latin typeface="+mn-lt"/>
              </a:rPr>
              <a:t>Insights</a:t>
            </a:r>
            <a:r>
              <a:rPr lang="es-AR" b="1" dirty="0" smtClean="0">
                <a:solidFill>
                  <a:schemeClr val="accent1">
                    <a:lumMod val="50000"/>
                  </a:schemeClr>
                </a:solidFill>
                <a:latin typeface="+mn-lt"/>
              </a:rPr>
              <a:t> y Recomendaciones</a:t>
            </a:r>
            <a:endParaRPr lang="en-US" b="1" dirty="0">
              <a:solidFill>
                <a:schemeClr val="accent1">
                  <a:lumMod val="50000"/>
                </a:schemeClr>
              </a:solidFill>
              <a:latin typeface="+mn-lt"/>
            </a:endParaRPr>
          </a:p>
        </p:txBody>
      </p:sp>
      <p:sp>
        <p:nvSpPr>
          <p:cNvPr id="8" name="CuadroTexto 7"/>
          <p:cNvSpPr txBox="1"/>
          <p:nvPr/>
        </p:nvSpPr>
        <p:spPr>
          <a:xfrm>
            <a:off x="360680" y="1404937"/>
            <a:ext cx="11018520" cy="2954655"/>
          </a:xfrm>
          <a:prstGeom prst="rect">
            <a:avLst/>
          </a:prstGeom>
          <a:noFill/>
        </p:spPr>
        <p:txBody>
          <a:bodyPr wrap="square" rtlCol="0">
            <a:spAutoFit/>
          </a:bodyPr>
          <a:lstStyle/>
          <a:p>
            <a:r>
              <a:rPr lang="es-AR" sz="2400" b="1" dirty="0" smtClean="0"/>
              <a:t>Cantidad de vuelos</a:t>
            </a:r>
          </a:p>
          <a:p>
            <a:r>
              <a:rPr lang="es-AR" dirty="0" smtClean="0"/>
              <a:t>    En el año 2022 se observa una tendencia creciente de vuelos que plantea la necesidad de ampliar recursos, aunque en el corto plazo no sería un problema dado que </a:t>
            </a:r>
            <a:r>
              <a:rPr lang="es-AR" b="1" dirty="0" smtClean="0"/>
              <a:t>no se han alcanzado aún los niveles de operación del año 2019</a:t>
            </a:r>
            <a:r>
              <a:rPr lang="es-AR" dirty="0" smtClean="0"/>
              <a:t>. Una posible opción sería analizar la posibilidad de balancear la cantidad de vuelos que son recibidos en cada cabecera, para mejorar la utilización del recurso (no saturar uno en favor del otro).</a:t>
            </a:r>
          </a:p>
          <a:p>
            <a:endParaRPr lang="es-AR" dirty="0" smtClean="0"/>
          </a:p>
          <a:p>
            <a:r>
              <a:rPr lang="es-AR" dirty="0"/>
              <a:t> </a:t>
            </a:r>
            <a:r>
              <a:rPr lang="es-AR" dirty="0" smtClean="0"/>
              <a:t>   Por otra parte, se observa una </a:t>
            </a:r>
            <a:r>
              <a:rPr lang="es-AR" b="1" dirty="0" smtClean="0"/>
              <a:t>gran capacidad ociosa en los turnos de madrugada </a:t>
            </a:r>
            <a:r>
              <a:rPr lang="es-AR" dirty="0" smtClean="0"/>
              <a:t>respecto al resto del día. Esto podría aprovecharse </a:t>
            </a:r>
            <a:r>
              <a:rPr lang="es-AR" dirty="0" err="1" smtClean="0"/>
              <a:t>redireccionando</a:t>
            </a:r>
            <a:r>
              <a:rPr lang="es-AR" dirty="0" smtClean="0"/>
              <a:t> vuelos de otros aeropuertos, quizá de nuevos destinos en los cuales dicha franja horaria sea más beneficiosa para su combinación. De esta forma se podría aprovechar ese recurso y en tal caso direccionar vuelos de la franja horaria central/tarde hacia el otro aeropuerto presente en la ciudad.</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375920" y="4634089"/>
            <a:ext cx="11018520" cy="1569660"/>
          </a:xfrm>
          <a:prstGeom prst="rect">
            <a:avLst/>
          </a:prstGeom>
          <a:noFill/>
        </p:spPr>
        <p:txBody>
          <a:bodyPr wrap="square" rtlCol="0">
            <a:spAutoFit/>
          </a:bodyPr>
          <a:lstStyle/>
          <a:p>
            <a:r>
              <a:rPr lang="es-AR" sz="2400" b="1" dirty="0" smtClean="0"/>
              <a:t>Cantidad de pasajeros</a:t>
            </a:r>
          </a:p>
          <a:p>
            <a:r>
              <a:rPr lang="es-AR" dirty="0" smtClean="0"/>
              <a:t>    Se observa que en los horarios de madrugada, así como hay menos vuelos también suelen tener menor cantidad de pasajeros. Sería recomendable </a:t>
            </a:r>
            <a:r>
              <a:rPr lang="es-AR" b="1" dirty="0" smtClean="0"/>
              <a:t>reasignar rutas de vuelo en esos horarios y tratar de acompañarlo con un plan de incentivos/beneficios para los pasajeros que decidan volar en esa franja</a:t>
            </a:r>
            <a:r>
              <a:rPr lang="es-AR" dirty="0" smtClean="0"/>
              <a:t>; el aeropuerto debería ofrecer beneficios a las empresas aéreas para que pudieran transmitirse a los usuarios finales</a:t>
            </a:r>
          </a:p>
        </p:txBody>
      </p:sp>
      <p:pic>
        <p:nvPicPr>
          <p:cNvPr id="6" name="Google Shape;61;p14"/>
          <p:cNvPicPr preferRelativeResize="0"/>
          <p:nvPr/>
        </p:nvPicPr>
        <p:blipFill rotWithShape="1">
          <a:blip r:embed="rId3">
            <a:alphaModFix/>
          </a:blip>
          <a:srcRect/>
          <a:stretch/>
        </p:blipFill>
        <p:spPr>
          <a:xfrm>
            <a:off x="10269561" y="527450"/>
            <a:ext cx="1566839" cy="519900"/>
          </a:xfrm>
          <a:prstGeom prst="rect">
            <a:avLst/>
          </a:prstGeom>
          <a:noFill/>
          <a:ln>
            <a:noFill/>
          </a:ln>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612" y="538893"/>
            <a:ext cx="460133" cy="460133"/>
          </a:xfrm>
          <a:prstGeom prst="rect">
            <a:avLst/>
          </a:prstGeom>
        </p:spPr>
      </p:pic>
    </p:spTree>
    <p:extLst>
      <p:ext uri="{BB962C8B-B14F-4D97-AF65-F5344CB8AC3E}">
        <p14:creationId xmlns:p14="http://schemas.microsoft.com/office/powerpoint/2010/main" val="25282997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93454" y="1869441"/>
            <a:ext cx="9460345" cy="3454400"/>
          </a:xfrm>
        </p:spPr>
        <p:txBody>
          <a:bodyPr>
            <a:normAutofit/>
          </a:bodyPr>
          <a:lstStyle/>
          <a:p>
            <a:pPr marL="514350" indent="-514350">
              <a:buClr>
                <a:schemeClr val="accent5">
                  <a:lumMod val="75000"/>
                </a:schemeClr>
              </a:buClr>
              <a:buFont typeface="+mj-lt"/>
              <a:buAutoNum type="arabicPeriod"/>
            </a:pPr>
            <a:r>
              <a:rPr lang="es-AR" sz="4400" dirty="0" smtClean="0"/>
              <a:t>Contexto</a:t>
            </a:r>
          </a:p>
          <a:p>
            <a:pPr marL="514350" indent="-514350">
              <a:buClr>
                <a:schemeClr val="accent5">
                  <a:lumMod val="75000"/>
                </a:schemeClr>
              </a:buClr>
              <a:buFont typeface="+mj-lt"/>
              <a:buAutoNum type="arabicPeriod"/>
            </a:pPr>
            <a:r>
              <a:rPr lang="es-AR" sz="4400" dirty="0" smtClean="0"/>
              <a:t>Problema Comercial</a:t>
            </a:r>
          </a:p>
          <a:p>
            <a:pPr marL="514350" indent="-514350">
              <a:buClr>
                <a:schemeClr val="accent5">
                  <a:lumMod val="75000"/>
                </a:schemeClr>
              </a:buClr>
              <a:buFont typeface="+mj-lt"/>
              <a:buAutoNum type="arabicPeriod"/>
            </a:pPr>
            <a:r>
              <a:rPr lang="es-AR" sz="4400" dirty="0" smtClean="0"/>
              <a:t>EDA</a:t>
            </a:r>
          </a:p>
          <a:p>
            <a:pPr marL="514350" indent="-514350">
              <a:buClr>
                <a:schemeClr val="accent5">
                  <a:lumMod val="75000"/>
                </a:schemeClr>
              </a:buClr>
              <a:buFont typeface="+mj-lt"/>
              <a:buAutoNum type="arabicPeriod"/>
            </a:pPr>
            <a:r>
              <a:rPr lang="es-AR" sz="4400" dirty="0" err="1" smtClean="0"/>
              <a:t>Insights</a:t>
            </a:r>
            <a:r>
              <a:rPr lang="es-AR" sz="4400" dirty="0" smtClean="0"/>
              <a:t> y Recomendaciones</a:t>
            </a:r>
            <a:endParaRPr lang="en-US" sz="4400" dirty="0"/>
          </a:p>
        </p:txBody>
      </p:sp>
      <p:cxnSp>
        <p:nvCxnSpPr>
          <p:cNvPr id="4" name="Conector recto 3"/>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ítulo 1"/>
          <p:cNvSpPr txBox="1">
            <a:spLocks/>
          </p:cNvSpPr>
          <p:nvPr/>
        </p:nvSpPr>
        <p:spPr>
          <a:xfrm>
            <a:off x="360680" y="344805"/>
            <a:ext cx="273812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Agenda</a:t>
            </a:r>
            <a:endParaRPr lang="en-US" b="1" dirty="0">
              <a:solidFill>
                <a:schemeClr val="accent1">
                  <a:lumMod val="50000"/>
                </a:schemeClr>
              </a:solidFill>
              <a:latin typeface="+mn-lt"/>
            </a:endParaRPr>
          </a:p>
        </p:txBody>
      </p:sp>
      <p:pic>
        <p:nvPicPr>
          <p:cNvPr id="7" name="Google Shape;61;p14"/>
          <p:cNvPicPr preferRelativeResize="0"/>
          <p:nvPr/>
        </p:nvPicPr>
        <p:blipFill rotWithShape="1">
          <a:blip r:embed="rId2">
            <a:alphaModFix/>
          </a:blip>
          <a:srcRect/>
          <a:stretch/>
        </p:blipFill>
        <p:spPr>
          <a:xfrm>
            <a:off x="10269561" y="527450"/>
            <a:ext cx="1566839" cy="519900"/>
          </a:xfrm>
          <a:prstGeom prst="rect">
            <a:avLst/>
          </a:prstGeom>
          <a:noFill/>
          <a:ln>
            <a:noFill/>
          </a:ln>
        </p:spPr>
      </p:pic>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705" y="3434339"/>
            <a:ext cx="522531" cy="522531"/>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255" y="2661946"/>
            <a:ext cx="554981" cy="554981"/>
          </a:xfrm>
          <a:prstGeom prst="rect">
            <a:avLst/>
          </a:prstGeom>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0705" y="4224160"/>
            <a:ext cx="522531" cy="522531"/>
          </a:xfrm>
          <a:prstGeom prst="rect">
            <a:avLst/>
          </a:prstGeom>
        </p:spPr>
      </p:pic>
      <p:pic>
        <p:nvPicPr>
          <p:cNvPr id="10" name="Imagen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750" y="1889472"/>
            <a:ext cx="550486" cy="550486"/>
          </a:xfrm>
          <a:prstGeom prst="rect">
            <a:avLst/>
          </a:prstGeom>
        </p:spPr>
      </p:pic>
    </p:spTree>
    <p:extLst>
      <p:ext uri="{BB962C8B-B14F-4D97-AF65-F5344CB8AC3E}">
        <p14:creationId xmlns:p14="http://schemas.microsoft.com/office/powerpoint/2010/main" val="1999135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997989" y="294888"/>
            <a:ext cx="273812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Contexto</a:t>
            </a:r>
            <a:endParaRPr lang="en-US" b="1" dirty="0">
              <a:solidFill>
                <a:schemeClr val="accent1">
                  <a:lumMod val="50000"/>
                </a:schemeClr>
              </a:solidFill>
              <a:latin typeface="+mn-lt"/>
            </a:endParaRPr>
          </a:p>
        </p:txBody>
      </p:sp>
      <p:sp>
        <p:nvSpPr>
          <p:cNvPr id="8" name="CuadroTexto 7"/>
          <p:cNvSpPr txBox="1"/>
          <p:nvPr/>
        </p:nvSpPr>
        <p:spPr>
          <a:xfrm>
            <a:off x="360680" y="1404937"/>
            <a:ext cx="10439400" cy="2954655"/>
          </a:xfrm>
          <a:prstGeom prst="rect">
            <a:avLst/>
          </a:prstGeom>
          <a:noFill/>
        </p:spPr>
        <p:txBody>
          <a:bodyPr wrap="square" rtlCol="0">
            <a:spAutoFit/>
          </a:bodyPr>
          <a:lstStyle/>
          <a:p>
            <a:r>
              <a:rPr lang="es-AR" sz="2400" b="1" dirty="0" smtClean="0"/>
              <a:t>Contexto Comercial</a:t>
            </a:r>
          </a:p>
          <a:p>
            <a:r>
              <a:rPr lang="es-AR" dirty="0" smtClean="0"/>
              <a:t>	Dada su excelente ubicación geográfica, el Aeropuerto Jorge </a:t>
            </a:r>
            <a:r>
              <a:rPr lang="es-AR" dirty="0" err="1" smtClean="0"/>
              <a:t>Newbwery</a:t>
            </a:r>
            <a:r>
              <a:rPr lang="es-AR" dirty="0" smtClean="0"/>
              <a:t> es estratégico en la explotación de empresas aéreas tanto domésticas como internacionales. Luego de la pandemia Covid19 se decretó que el mismo volvería a ser un aeropuerto internacional, abarcando destinos del Mercosur y países de Sudamérica.</a:t>
            </a:r>
          </a:p>
          <a:p>
            <a:r>
              <a:rPr lang="es-AR" dirty="0" smtClean="0"/>
              <a:t>	Por tal motivo, se han incrementado exponencialmente sus operaciones, aunque su infraestructura para soportar este incremento no ha acompañado. Durante la pandemia se reconstruyó la única pista que este aeródromo posee, pero esa obra no es suficiente ya que la terminal de pasajeros ha permanecido sin grandes incrementos de su capacidad.</a:t>
            </a:r>
          </a:p>
          <a:p>
            <a:endParaRPr lang="es-AR" dirty="0" smtClean="0"/>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Google Shape;61;p14"/>
          <p:cNvPicPr preferRelativeResize="0"/>
          <p:nvPr/>
        </p:nvPicPr>
        <p:blipFill rotWithShape="1">
          <a:blip r:embed="rId3">
            <a:alphaModFix/>
          </a:blip>
          <a:srcRect/>
          <a:stretch/>
        </p:blipFill>
        <p:spPr>
          <a:xfrm>
            <a:off x="10269561" y="527450"/>
            <a:ext cx="1566839" cy="519900"/>
          </a:xfrm>
          <a:prstGeom prst="rect">
            <a:avLst/>
          </a:prstGeom>
          <a:noFill/>
          <a:ln>
            <a:noFill/>
          </a:ln>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680" y="559062"/>
            <a:ext cx="488288" cy="488288"/>
          </a:xfrm>
          <a:prstGeom prst="rect">
            <a:avLst/>
          </a:prstGeom>
        </p:spPr>
      </p:pic>
    </p:spTree>
    <p:extLst>
      <p:ext uri="{BB962C8B-B14F-4D97-AF65-F5344CB8AC3E}">
        <p14:creationId xmlns:p14="http://schemas.microsoft.com/office/powerpoint/2010/main" val="3922953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998561"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Problema Comercial</a:t>
            </a:r>
            <a:endParaRPr lang="en-US" b="1" dirty="0">
              <a:solidFill>
                <a:schemeClr val="accent1">
                  <a:lumMod val="50000"/>
                </a:schemeClr>
              </a:solidFill>
              <a:latin typeface="+mn-lt"/>
            </a:endParaRPr>
          </a:p>
        </p:txBody>
      </p:sp>
      <p:sp>
        <p:nvSpPr>
          <p:cNvPr id="8" name="CuadroTexto 7"/>
          <p:cNvSpPr txBox="1"/>
          <p:nvPr/>
        </p:nvSpPr>
        <p:spPr>
          <a:xfrm>
            <a:off x="360680" y="1404937"/>
            <a:ext cx="10439400" cy="1969770"/>
          </a:xfrm>
          <a:prstGeom prst="rect">
            <a:avLst/>
          </a:prstGeom>
          <a:noFill/>
        </p:spPr>
        <p:txBody>
          <a:bodyPr wrap="square" rtlCol="0">
            <a:spAutoFit/>
          </a:bodyPr>
          <a:lstStyle/>
          <a:p>
            <a:r>
              <a:rPr lang="es-AR" sz="2400" b="1" dirty="0" smtClean="0"/>
              <a:t>Problemática planteada</a:t>
            </a:r>
          </a:p>
          <a:p>
            <a:r>
              <a:rPr lang="es-AR" sz="2000" dirty="0" smtClean="0"/>
              <a:t>	Se realizará el estudio de los datos provistos por el explotador aéreo actual a fin de prever los picos de capacidad de todos los subsistemas que integran el aeropuerto y así evitar saturación de los mismos, permitiendo una mejor planificación de los recursos existentes e inversiones futuras necesarias.</a:t>
            </a:r>
          </a:p>
          <a:p>
            <a:endParaRPr lang="es-AR" dirty="0" smtClean="0"/>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360680" y="3294697"/>
            <a:ext cx="10439400" cy="2523768"/>
          </a:xfrm>
          <a:prstGeom prst="rect">
            <a:avLst/>
          </a:prstGeom>
          <a:noFill/>
        </p:spPr>
        <p:txBody>
          <a:bodyPr wrap="square" rtlCol="0">
            <a:spAutoFit/>
          </a:bodyPr>
          <a:lstStyle/>
          <a:p>
            <a:r>
              <a:rPr lang="es-AR" sz="2000" b="1" dirty="0" smtClean="0"/>
              <a:t>Se buscará responder a las siguientes preguntas:</a:t>
            </a:r>
          </a:p>
          <a:p>
            <a:pPr marL="285750" indent="-285750">
              <a:buFont typeface="Wingdings" panose="05000000000000000000" pitchFamily="2" charset="2"/>
              <a:buChar char="q"/>
            </a:pPr>
            <a:r>
              <a:rPr lang="es-AR" sz="2000" dirty="0" smtClean="0"/>
              <a:t>Cuál es la cantidad de vuelos por mes?</a:t>
            </a:r>
          </a:p>
          <a:p>
            <a:pPr marL="285750" indent="-285750">
              <a:buFont typeface="Wingdings" panose="05000000000000000000" pitchFamily="2" charset="2"/>
              <a:buChar char="q"/>
            </a:pPr>
            <a:r>
              <a:rPr lang="es-AR" sz="2000" dirty="0" smtClean="0"/>
              <a:t>Qué cantidad de pasajeros??</a:t>
            </a:r>
          </a:p>
          <a:p>
            <a:pPr marL="285750" indent="-285750">
              <a:buFont typeface="Wingdings" panose="05000000000000000000" pitchFamily="2" charset="2"/>
              <a:buChar char="q"/>
            </a:pPr>
            <a:r>
              <a:rPr lang="es-AR" sz="2000" dirty="0" smtClean="0"/>
              <a:t>Cómo se distribuyen los vuelos por día y frecuencia?</a:t>
            </a:r>
          </a:p>
          <a:p>
            <a:pPr marL="285750" indent="-285750">
              <a:buFont typeface="Wingdings" panose="05000000000000000000" pitchFamily="2" charset="2"/>
              <a:buChar char="q"/>
            </a:pPr>
            <a:r>
              <a:rPr lang="es-AR" sz="2000" dirty="0" smtClean="0"/>
              <a:t>Cómo se aprovechan los recursos de pista?</a:t>
            </a:r>
          </a:p>
          <a:p>
            <a:pPr marL="285750" indent="-285750">
              <a:buFont typeface="Wingdings" panose="05000000000000000000" pitchFamily="2" charset="2"/>
              <a:buChar char="q"/>
            </a:pPr>
            <a:r>
              <a:rPr lang="es-AR" sz="2000" dirty="0" smtClean="0"/>
              <a:t>Hay vuelos con demoras? Se corresponden con algún origen particular??</a:t>
            </a:r>
          </a:p>
          <a:p>
            <a:pPr marL="285750" indent="-285750">
              <a:buFont typeface="Wingdings" panose="05000000000000000000" pitchFamily="2" charset="2"/>
              <a:buChar char="q"/>
            </a:pPr>
            <a:r>
              <a:rPr lang="es-AR" sz="2000" dirty="0" smtClean="0"/>
              <a:t>Cuáles son los horario pico de pasajeros en la terminal?</a:t>
            </a:r>
          </a:p>
          <a:p>
            <a:pPr marL="285750" indent="-285750">
              <a:buFont typeface="Wingdings" panose="05000000000000000000" pitchFamily="2" charset="2"/>
              <a:buChar char="q"/>
            </a:pPr>
            <a:endParaRPr lang="es-AR" dirty="0" smtClean="0"/>
          </a:p>
        </p:txBody>
      </p:sp>
      <p:pic>
        <p:nvPicPr>
          <p:cNvPr id="7" name="Google Shape;61;p14"/>
          <p:cNvPicPr preferRelativeResize="0"/>
          <p:nvPr/>
        </p:nvPicPr>
        <p:blipFill rotWithShape="1">
          <a:blip r:embed="rId3">
            <a:alphaModFix/>
          </a:blip>
          <a:srcRect/>
          <a:stretch/>
        </p:blipFill>
        <p:spPr>
          <a:xfrm>
            <a:off x="10269561" y="527450"/>
            <a:ext cx="1566839" cy="519900"/>
          </a:xfrm>
          <a:prstGeom prst="rect">
            <a:avLst/>
          </a:prstGeom>
          <a:noFill/>
          <a:ln>
            <a:noFill/>
          </a:ln>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921" y="527451"/>
            <a:ext cx="472994" cy="472994"/>
          </a:xfrm>
          <a:prstGeom prst="rect">
            <a:avLst/>
          </a:prstGeom>
        </p:spPr>
      </p:pic>
    </p:spTree>
    <p:extLst>
      <p:ext uri="{BB962C8B-B14F-4D97-AF65-F5344CB8AC3E}">
        <p14:creationId xmlns:p14="http://schemas.microsoft.com/office/powerpoint/2010/main" val="5288772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sp>
        <p:nvSpPr>
          <p:cNvPr id="8" name="CuadroTexto 7"/>
          <p:cNvSpPr txBox="1"/>
          <p:nvPr/>
        </p:nvSpPr>
        <p:spPr>
          <a:xfrm>
            <a:off x="360680" y="1404937"/>
            <a:ext cx="6273800" cy="2985433"/>
          </a:xfrm>
          <a:prstGeom prst="rect">
            <a:avLst/>
          </a:prstGeom>
          <a:noFill/>
        </p:spPr>
        <p:txBody>
          <a:bodyPr wrap="square" rtlCol="0">
            <a:spAutoFit/>
          </a:bodyPr>
          <a:lstStyle/>
          <a:p>
            <a:r>
              <a:rPr lang="es-AR" sz="2400" b="1" dirty="0" smtClean="0"/>
              <a:t>Cantidad de Vuelos por mes</a:t>
            </a:r>
          </a:p>
          <a:p>
            <a:r>
              <a:rPr lang="es-AR" sz="2000" dirty="0" smtClean="0"/>
              <a:t>	</a:t>
            </a:r>
          </a:p>
          <a:p>
            <a:r>
              <a:rPr lang="es-AR" dirty="0"/>
              <a:t> </a:t>
            </a:r>
            <a:r>
              <a:rPr lang="es-AR" dirty="0" smtClean="0"/>
              <a:t>   Se puede observar la marcada reducción en la cantidad de vuelos durante el año 2020 producto de la pandemia y cómo se fue recuperando fuertemente la actividad a partir de julio de 2021</a:t>
            </a:r>
          </a:p>
          <a:p>
            <a:r>
              <a:rPr lang="es-AR" dirty="0" smtClean="0"/>
              <a:t>    Para poder comparar los niveles de ocupación de recursos actuales, se decide comparar los períodos de Enero a Julio ya que son los últimos datos disponibles para 2022 </a:t>
            </a:r>
          </a:p>
          <a:p>
            <a:endParaRPr lang="es-AR" dirty="0" smtClean="0"/>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rotWithShape="1">
          <a:blip r:embed="rId3"/>
          <a:srcRect l="8661" t="36659" r="56385" b="18133"/>
          <a:stretch/>
        </p:blipFill>
        <p:spPr>
          <a:xfrm>
            <a:off x="6852920" y="1361440"/>
            <a:ext cx="4709160" cy="3425893"/>
          </a:xfrm>
          <a:prstGeom prst="rect">
            <a:avLst/>
          </a:prstGeom>
        </p:spPr>
      </p:pic>
      <p:pic>
        <p:nvPicPr>
          <p:cNvPr id="3" name="Imagen 2"/>
          <p:cNvPicPr>
            <a:picLocks noChangeAspect="1"/>
          </p:cNvPicPr>
          <p:nvPr/>
        </p:nvPicPr>
        <p:blipFill rotWithShape="1">
          <a:blip r:embed="rId4"/>
          <a:srcRect l="7970" t="29970" r="36363" b="10697"/>
          <a:stretch/>
        </p:blipFill>
        <p:spPr>
          <a:xfrm>
            <a:off x="1016000" y="4244562"/>
            <a:ext cx="3901440" cy="2339118"/>
          </a:xfrm>
          <a:prstGeom prst="rect">
            <a:avLst/>
          </a:prstGeom>
        </p:spPr>
      </p:pic>
      <p:sp>
        <p:nvSpPr>
          <p:cNvPr id="9" name="CuadroTexto 8"/>
          <p:cNvSpPr txBox="1"/>
          <p:nvPr/>
        </p:nvSpPr>
        <p:spPr>
          <a:xfrm>
            <a:off x="5379720" y="5145324"/>
            <a:ext cx="6273800" cy="1477328"/>
          </a:xfrm>
          <a:prstGeom prst="rect">
            <a:avLst/>
          </a:prstGeom>
          <a:noFill/>
        </p:spPr>
        <p:txBody>
          <a:bodyPr wrap="square" rtlCol="0">
            <a:spAutoFit/>
          </a:bodyPr>
          <a:lstStyle/>
          <a:p>
            <a:r>
              <a:rPr lang="es-AR" dirty="0" smtClean="0"/>
              <a:t>    Podemos observar que los niveles de operación en cuanto a cantidad de vuelos para 2022 aún no superan los niveles de 2019, lo cual </a:t>
            </a:r>
            <a:r>
              <a:rPr lang="es-AR" b="1" dirty="0" smtClean="0"/>
              <a:t>permite suponer que aún no se saturó </a:t>
            </a:r>
            <a:r>
              <a:rPr lang="es-AR" dirty="0" smtClean="0"/>
              <a:t>la capacidad operativa del aeropuerto.</a:t>
            </a:r>
          </a:p>
          <a:p>
            <a:endParaRPr lang="es-AR" dirty="0" smtClean="0"/>
          </a:p>
        </p:txBody>
      </p:sp>
      <p:pic>
        <p:nvPicPr>
          <p:cNvPr id="11" name="Google Shape;61;p14"/>
          <p:cNvPicPr preferRelativeResize="0"/>
          <p:nvPr/>
        </p:nvPicPr>
        <p:blipFill rotWithShape="1">
          <a:blip r:embed="rId5">
            <a:alphaModFix/>
          </a:blip>
          <a:srcRect/>
          <a:stretch/>
        </p:blipFill>
        <p:spPr>
          <a:xfrm>
            <a:off x="10269561" y="527450"/>
            <a:ext cx="1566839" cy="519900"/>
          </a:xfrm>
          <a:prstGeom prst="rect">
            <a:avLst/>
          </a:prstGeom>
          <a:noFill/>
          <a:ln>
            <a:noFill/>
          </a:ln>
        </p:spPr>
      </p:pic>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920" y="527344"/>
            <a:ext cx="483062" cy="483062"/>
          </a:xfrm>
          <a:prstGeom prst="rect">
            <a:avLst/>
          </a:prstGeom>
        </p:spPr>
      </p:pic>
    </p:spTree>
    <p:extLst>
      <p:ext uri="{BB962C8B-B14F-4D97-AF65-F5344CB8AC3E}">
        <p14:creationId xmlns:p14="http://schemas.microsoft.com/office/powerpoint/2010/main" val="1687540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sp>
        <p:nvSpPr>
          <p:cNvPr id="8" name="CuadroTexto 7"/>
          <p:cNvSpPr txBox="1"/>
          <p:nvPr/>
        </p:nvSpPr>
        <p:spPr>
          <a:xfrm>
            <a:off x="360680" y="1404937"/>
            <a:ext cx="6273800" cy="2154436"/>
          </a:xfrm>
          <a:prstGeom prst="rect">
            <a:avLst/>
          </a:prstGeom>
          <a:noFill/>
        </p:spPr>
        <p:txBody>
          <a:bodyPr wrap="square" rtlCol="0">
            <a:spAutoFit/>
          </a:bodyPr>
          <a:lstStyle/>
          <a:p>
            <a:r>
              <a:rPr lang="es-AR" sz="2400" b="1" dirty="0" smtClean="0"/>
              <a:t>Cantidad de Pasajeros por mes</a:t>
            </a:r>
          </a:p>
          <a:p>
            <a:r>
              <a:rPr lang="es-AR" sz="2000" dirty="0" smtClean="0"/>
              <a:t>	</a:t>
            </a:r>
          </a:p>
          <a:p>
            <a:r>
              <a:rPr lang="es-AR" dirty="0"/>
              <a:t> </a:t>
            </a:r>
            <a:r>
              <a:rPr lang="es-AR" dirty="0" smtClean="0"/>
              <a:t>   Para analizar a estacionalidad mensual de pasajeros se decide tomar como referencia el año 2019 que es el más completo y representativo (no está afectado por la pandemia). Se observan picos de capacidad en los meses de vacaciones, tanto de verano como de invierno.</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4627880" y="4647484"/>
            <a:ext cx="6273800" cy="1754326"/>
          </a:xfrm>
          <a:prstGeom prst="rect">
            <a:avLst/>
          </a:prstGeom>
          <a:noFill/>
        </p:spPr>
        <p:txBody>
          <a:bodyPr wrap="square" rtlCol="0">
            <a:spAutoFit/>
          </a:bodyPr>
          <a:lstStyle/>
          <a:p>
            <a:r>
              <a:rPr lang="es-AR" dirty="0" smtClean="0"/>
              <a:t>    Si analizamos la cantidad de pasajeros por vuelo en los diferentes meses del año podemos observar que tienen distribuciones similares, lo que no sugiere que haya estacionalidad en cuanto a la ocupación de los vuelos (vuelos más llenos o vacíos según la época del año)</a:t>
            </a:r>
          </a:p>
          <a:p>
            <a:endParaRPr lang="es-AR" dirty="0" smtClean="0"/>
          </a:p>
        </p:txBody>
      </p:sp>
      <p:pic>
        <p:nvPicPr>
          <p:cNvPr id="5" name="Imagen 4"/>
          <p:cNvPicPr>
            <a:picLocks noChangeAspect="1"/>
          </p:cNvPicPr>
          <p:nvPr/>
        </p:nvPicPr>
        <p:blipFill rotWithShape="1">
          <a:blip r:embed="rId3"/>
          <a:srcRect l="7651" t="37458" r="61229" b="23815"/>
          <a:stretch/>
        </p:blipFill>
        <p:spPr>
          <a:xfrm>
            <a:off x="7366000" y="1361440"/>
            <a:ext cx="4287520" cy="3001265"/>
          </a:xfrm>
          <a:prstGeom prst="rect">
            <a:avLst/>
          </a:prstGeom>
        </p:spPr>
      </p:pic>
      <p:pic>
        <p:nvPicPr>
          <p:cNvPr id="6" name="Imagen 5"/>
          <p:cNvPicPr>
            <a:picLocks noChangeAspect="1"/>
          </p:cNvPicPr>
          <p:nvPr/>
        </p:nvPicPr>
        <p:blipFill rotWithShape="1">
          <a:blip r:embed="rId4"/>
          <a:srcRect l="8227" t="32442" r="60759" b="30802"/>
          <a:stretch/>
        </p:blipFill>
        <p:spPr>
          <a:xfrm>
            <a:off x="533400" y="4027723"/>
            <a:ext cx="3772974" cy="2515317"/>
          </a:xfrm>
          <a:prstGeom prst="rect">
            <a:avLst/>
          </a:prstGeom>
        </p:spPr>
      </p:pic>
      <p:pic>
        <p:nvPicPr>
          <p:cNvPr id="11" name="Google Shape;61;p14"/>
          <p:cNvPicPr preferRelativeResize="0"/>
          <p:nvPr/>
        </p:nvPicPr>
        <p:blipFill rotWithShape="1">
          <a:blip r:embed="rId5">
            <a:alphaModFix/>
          </a:blip>
          <a:srcRect/>
          <a:stretch/>
        </p:blipFill>
        <p:spPr>
          <a:xfrm>
            <a:off x="10269561" y="527450"/>
            <a:ext cx="1566839" cy="519900"/>
          </a:xfrm>
          <a:prstGeom prst="rect">
            <a:avLst/>
          </a:prstGeom>
          <a:noFill/>
          <a:ln>
            <a:noFill/>
          </a:ln>
        </p:spPr>
      </p:pic>
      <p:sp>
        <p:nvSpPr>
          <p:cNvPr id="12"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pic>
        <p:nvPicPr>
          <p:cNvPr id="13"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920" y="527344"/>
            <a:ext cx="483062" cy="483062"/>
          </a:xfrm>
          <a:prstGeom prst="rect">
            <a:avLst/>
          </a:prstGeom>
        </p:spPr>
      </p:pic>
    </p:spTree>
    <p:extLst>
      <p:ext uri="{BB962C8B-B14F-4D97-AF65-F5344CB8AC3E}">
        <p14:creationId xmlns:p14="http://schemas.microsoft.com/office/powerpoint/2010/main" val="29360582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sp>
        <p:nvSpPr>
          <p:cNvPr id="8" name="CuadroTexto 7"/>
          <p:cNvSpPr txBox="1"/>
          <p:nvPr/>
        </p:nvSpPr>
        <p:spPr>
          <a:xfrm>
            <a:off x="360680" y="1404937"/>
            <a:ext cx="6273800" cy="2431435"/>
          </a:xfrm>
          <a:prstGeom prst="rect">
            <a:avLst/>
          </a:prstGeom>
          <a:noFill/>
        </p:spPr>
        <p:txBody>
          <a:bodyPr wrap="square" rtlCol="0">
            <a:spAutoFit/>
          </a:bodyPr>
          <a:lstStyle/>
          <a:p>
            <a:r>
              <a:rPr lang="es-AR" sz="2400" b="1" dirty="0" smtClean="0"/>
              <a:t>Cantidad de Pasajeros por hora</a:t>
            </a:r>
          </a:p>
          <a:p>
            <a:r>
              <a:rPr lang="es-AR" sz="2000" dirty="0" smtClean="0"/>
              <a:t>	</a:t>
            </a:r>
          </a:p>
          <a:p>
            <a:r>
              <a:rPr lang="es-AR" dirty="0"/>
              <a:t> </a:t>
            </a:r>
            <a:r>
              <a:rPr lang="es-AR" dirty="0" smtClean="0"/>
              <a:t>   En cuanto a la distribución horaria de pasajeros promedio por día, podemos observar que en los horarios de madrugada y  mañana los vuelos suelen traer menos pasajeros, lo cual permite suponer una cierta capacidad ociosa en el aeropuerto, aunque esto dependerá de los recursos asignados en dichas franjas horarias (en general suele haber menos personal).</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4841240" y="4866420"/>
            <a:ext cx="6273800" cy="1200329"/>
          </a:xfrm>
          <a:prstGeom prst="rect">
            <a:avLst/>
          </a:prstGeom>
          <a:noFill/>
        </p:spPr>
        <p:txBody>
          <a:bodyPr wrap="square" rtlCol="0">
            <a:spAutoFit/>
          </a:bodyPr>
          <a:lstStyle/>
          <a:p>
            <a:r>
              <a:rPr lang="es-AR" dirty="0" smtClean="0"/>
              <a:t>    También podemos observar que en los horarios de madrugada la dispersión de la cantidad de pasajeros por vuelo aumenta, teniendo más variabilidad y vuelos con muy pocos pasajeros.</a:t>
            </a:r>
          </a:p>
          <a:p>
            <a:endParaRPr lang="es-AR" dirty="0" smtClean="0"/>
          </a:p>
        </p:txBody>
      </p:sp>
      <p:pic>
        <p:nvPicPr>
          <p:cNvPr id="2" name="Imagen 1"/>
          <p:cNvPicPr>
            <a:picLocks noChangeAspect="1"/>
          </p:cNvPicPr>
          <p:nvPr/>
        </p:nvPicPr>
        <p:blipFill rotWithShape="1">
          <a:blip r:embed="rId3"/>
          <a:srcRect l="7917" t="41534" r="60625" b="19577"/>
          <a:stretch/>
        </p:blipFill>
        <p:spPr>
          <a:xfrm>
            <a:off x="6847840" y="1361440"/>
            <a:ext cx="4267200" cy="2967258"/>
          </a:xfrm>
          <a:prstGeom prst="rect">
            <a:avLst/>
          </a:prstGeom>
        </p:spPr>
      </p:pic>
      <p:pic>
        <p:nvPicPr>
          <p:cNvPr id="3" name="Imagen 2"/>
          <p:cNvPicPr>
            <a:picLocks noChangeAspect="1"/>
          </p:cNvPicPr>
          <p:nvPr/>
        </p:nvPicPr>
        <p:blipFill rotWithShape="1">
          <a:blip r:embed="rId4"/>
          <a:srcRect l="8086" t="37018" r="60941" b="25948"/>
          <a:stretch/>
        </p:blipFill>
        <p:spPr>
          <a:xfrm>
            <a:off x="457200" y="3963410"/>
            <a:ext cx="3986566" cy="2681230"/>
          </a:xfrm>
          <a:prstGeom prst="rect">
            <a:avLst/>
          </a:prstGeom>
        </p:spPr>
      </p:pic>
      <p:pic>
        <p:nvPicPr>
          <p:cNvPr id="11" name="Google Shape;61;p14"/>
          <p:cNvPicPr preferRelativeResize="0"/>
          <p:nvPr/>
        </p:nvPicPr>
        <p:blipFill rotWithShape="1">
          <a:blip r:embed="rId5">
            <a:alphaModFix/>
          </a:blip>
          <a:srcRect/>
          <a:stretch/>
        </p:blipFill>
        <p:spPr>
          <a:xfrm>
            <a:off x="10269561" y="527450"/>
            <a:ext cx="1566839" cy="519900"/>
          </a:xfrm>
          <a:prstGeom prst="rect">
            <a:avLst/>
          </a:prstGeom>
          <a:noFill/>
          <a:ln>
            <a:noFill/>
          </a:ln>
        </p:spPr>
      </p:pic>
      <p:sp>
        <p:nvSpPr>
          <p:cNvPr id="12"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pic>
        <p:nvPicPr>
          <p:cNvPr id="13"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920" y="527344"/>
            <a:ext cx="483062" cy="483062"/>
          </a:xfrm>
          <a:prstGeom prst="rect">
            <a:avLst/>
          </a:prstGeom>
        </p:spPr>
      </p:pic>
    </p:spTree>
    <p:extLst>
      <p:ext uri="{BB962C8B-B14F-4D97-AF65-F5344CB8AC3E}">
        <p14:creationId xmlns:p14="http://schemas.microsoft.com/office/powerpoint/2010/main" val="23518859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sp>
        <p:nvSpPr>
          <p:cNvPr id="8" name="CuadroTexto 7"/>
          <p:cNvSpPr txBox="1"/>
          <p:nvPr/>
        </p:nvSpPr>
        <p:spPr>
          <a:xfrm>
            <a:off x="360680" y="1404937"/>
            <a:ext cx="6273800" cy="1877437"/>
          </a:xfrm>
          <a:prstGeom prst="rect">
            <a:avLst/>
          </a:prstGeom>
          <a:noFill/>
        </p:spPr>
        <p:txBody>
          <a:bodyPr wrap="square" rtlCol="0">
            <a:spAutoFit/>
          </a:bodyPr>
          <a:lstStyle/>
          <a:p>
            <a:r>
              <a:rPr lang="es-AR" sz="2400" b="1" dirty="0" smtClean="0"/>
              <a:t>Uso de Cabecera</a:t>
            </a:r>
          </a:p>
          <a:p>
            <a:r>
              <a:rPr lang="es-AR" sz="2000" dirty="0" smtClean="0"/>
              <a:t>	</a:t>
            </a:r>
          </a:p>
          <a:p>
            <a:r>
              <a:rPr lang="es-AR" dirty="0"/>
              <a:t> </a:t>
            </a:r>
            <a:r>
              <a:rPr lang="es-AR" dirty="0" smtClean="0"/>
              <a:t>   Si bien el aeropuerto cuenta con sólo una pista de aterrizaje, la misma puede ser utilizada en 2 sentidos, lo que determina que hayan 2 “cabeceras” posibles. Para los vuelos del año 2019 se observa que una fue significativamente más utilizada que la otra.</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4841240" y="4866420"/>
            <a:ext cx="6273800" cy="1754326"/>
          </a:xfrm>
          <a:prstGeom prst="rect">
            <a:avLst/>
          </a:prstGeom>
          <a:noFill/>
        </p:spPr>
        <p:txBody>
          <a:bodyPr wrap="square" rtlCol="0">
            <a:spAutoFit/>
          </a:bodyPr>
          <a:lstStyle/>
          <a:p>
            <a:r>
              <a:rPr lang="es-AR" dirty="0" smtClean="0"/>
              <a:t>    Al observar la distribución de vuelos mensual observamos que la proporción entre usos de cabecera es similar todos los meses. Se desconoce si existe algún impedimento o restricción, pero a priori podría representar una oportunidad para optimizar recursos.</a:t>
            </a:r>
          </a:p>
          <a:p>
            <a:endParaRPr lang="es-AR" dirty="0" smtClean="0"/>
          </a:p>
        </p:txBody>
      </p:sp>
      <p:pic>
        <p:nvPicPr>
          <p:cNvPr id="5" name="Imagen 4"/>
          <p:cNvPicPr>
            <a:picLocks noChangeAspect="1"/>
          </p:cNvPicPr>
          <p:nvPr/>
        </p:nvPicPr>
        <p:blipFill rotWithShape="1">
          <a:blip r:embed="rId3"/>
          <a:srcRect l="7812" t="34767" r="59425" b="24910"/>
          <a:stretch/>
        </p:blipFill>
        <p:spPr>
          <a:xfrm>
            <a:off x="6898640" y="1361440"/>
            <a:ext cx="4236720" cy="2933114"/>
          </a:xfrm>
          <a:prstGeom prst="rect">
            <a:avLst/>
          </a:prstGeom>
        </p:spPr>
      </p:pic>
      <p:pic>
        <p:nvPicPr>
          <p:cNvPr id="6" name="Imagen 5"/>
          <p:cNvPicPr>
            <a:picLocks noChangeAspect="1"/>
          </p:cNvPicPr>
          <p:nvPr/>
        </p:nvPicPr>
        <p:blipFill rotWithShape="1">
          <a:blip r:embed="rId4"/>
          <a:srcRect l="8162" t="42045" r="60705" b="20845"/>
          <a:stretch/>
        </p:blipFill>
        <p:spPr>
          <a:xfrm>
            <a:off x="513079" y="3830320"/>
            <a:ext cx="4000433" cy="2682239"/>
          </a:xfrm>
          <a:prstGeom prst="rect">
            <a:avLst/>
          </a:prstGeom>
        </p:spPr>
      </p:pic>
      <p:pic>
        <p:nvPicPr>
          <p:cNvPr id="11" name="Google Shape;61;p14"/>
          <p:cNvPicPr preferRelativeResize="0"/>
          <p:nvPr/>
        </p:nvPicPr>
        <p:blipFill rotWithShape="1">
          <a:blip r:embed="rId5">
            <a:alphaModFix/>
          </a:blip>
          <a:srcRect/>
          <a:stretch/>
        </p:blipFill>
        <p:spPr>
          <a:xfrm>
            <a:off x="10269561" y="527450"/>
            <a:ext cx="1566839" cy="519900"/>
          </a:xfrm>
          <a:prstGeom prst="rect">
            <a:avLst/>
          </a:prstGeom>
          <a:noFill/>
          <a:ln>
            <a:noFill/>
          </a:ln>
        </p:spPr>
      </p:pic>
      <p:sp>
        <p:nvSpPr>
          <p:cNvPr id="12"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pic>
        <p:nvPicPr>
          <p:cNvPr id="13"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920" y="527344"/>
            <a:ext cx="483062" cy="483062"/>
          </a:xfrm>
          <a:prstGeom prst="rect">
            <a:avLst/>
          </a:prstGeom>
        </p:spPr>
      </p:pic>
    </p:spTree>
    <p:extLst>
      <p:ext uri="{BB962C8B-B14F-4D97-AF65-F5344CB8AC3E}">
        <p14:creationId xmlns:p14="http://schemas.microsoft.com/office/powerpoint/2010/main" val="39120417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sp>
        <p:nvSpPr>
          <p:cNvPr id="8" name="CuadroTexto 7"/>
          <p:cNvSpPr txBox="1"/>
          <p:nvPr/>
        </p:nvSpPr>
        <p:spPr>
          <a:xfrm>
            <a:off x="360680" y="1404937"/>
            <a:ext cx="5146040" cy="3539430"/>
          </a:xfrm>
          <a:prstGeom prst="rect">
            <a:avLst/>
          </a:prstGeom>
          <a:noFill/>
        </p:spPr>
        <p:txBody>
          <a:bodyPr wrap="square" rtlCol="0">
            <a:spAutoFit/>
          </a:bodyPr>
          <a:lstStyle/>
          <a:p>
            <a:r>
              <a:rPr lang="es-AR" sz="2400" b="1" dirty="0" smtClean="0"/>
              <a:t>Uso de Cabecera</a:t>
            </a:r>
          </a:p>
          <a:p>
            <a:r>
              <a:rPr lang="es-AR" sz="2000" dirty="0" smtClean="0"/>
              <a:t>	</a:t>
            </a:r>
          </a:p>
          <a:p>
            <a:r>
              <a:rPr lang="es-AR" dirty="0"/>
              <a:t> </a:t>
            </a:r>
            <a:r>
              <a:rPr lang="es-AR" dirty="0" smtClean="0"/>
              <a:t>   Si observamos la distribución horaria de los vuelos de todo el período (2019-2022) podemos ver que la proporción de uso de cabeceras es similar en los diferentes rangos, siempre menor en cabecera 31.</a:t>
            </a:r>
          </a:p>
          <a:p>
            <a:endParaRPr lang="es-AR" dirty="0"/>
          </a:p>
          <a:p>
            <a:r>
              <a:rPr lang="es-AR" dirty="0" smtClean="0"/>
              <a:t>    Por otra parte, podemos ver que la cantidad de vuelos recibidos en horarios de madrugada es considerablemente menor que el resto del día, lo que supone una gran capacidad operativa ociosa/potencial.</a:t>
            </a:r>
          </a:p>
        </p:txBody>
      </p:sp>
      <p:cxnSp>
        <p:nvCxnSpPr>
          <p:cNvPr id="10" name="Conector recto 9"/>
          <p:cNvCxnSpPr/>
          <p:nvPr/>
        </p:nvCxnSpPr>
        <p:spPr>
          <a:xfrm>
            <a:off x="375920" y="1148080"/>
            <a:ext cx="1146048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rotWithShape="1">
          <a:blip r:embed="rId3"/>
          <a:srcRect l="8383" t="35232" r="60629" b="27509"/>
          <a:stretch/>
        </p:blipFill>
        <p:spPr>
          <a:xfrm>
            <a:off x="5724595" y="1841816"/>
            <a:ext cx="5944600" cy="4020503"/>
          </a:xfrm>
          <a:prstGeom prst="rect">
            <a:avLst/>
          </a:prstGeom>
        </p:spPr>
      </p:pic>
      <p:pic>
        <p:nvPicPr>
          <p:cNvPr id="6" name="Google Shape;61;p14"/>
          <p:cNvPicPr preferRelativeResize="0"/>
          <p:nvPr/>
        </p:nvPicPr>
        <p:blipFill rotWithShape="1">
          <a:blip r:embed="rId4">
            <a:alphaModFix/>
          </a:blip>
          <a:srcRect/>
          <a:stretch/>
        </p:blipFill>
        <p:spPr>
          <a:xfrm>
            <a:off x="10269561" y="527450"/>
            <a:ext cx="1566839" cy="519900"/>
          </a:xfrm>
          <a:prstGeom prst="rect">
            <a:avLst/>
          </a:prstGeom>
          <a:noFill/>
          <a:ln>
            <a:noFill/>
          </a:ln>
        </p:spPr>
      </p:pic>
      <p:sp>
        <p:nvSpPr>
          <p:cNvPr id="7" name="Título 1"/>
          <p:cNvSpPr txBox="1">
            <a:spLocks/>
          </p:cNvSpPr>
          <p:nvPr/>
        </p:nvSpPr>
        <p:spPr>
          <a:xfrm>
            <a:off x="1016000" y="279082"/>
            <a:ext cx="9271000" cy="1016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accent1">
                    <a:lumMod val="50000"/>
                  </a:schemeClr>
                </a:solidFill>
                <a:latin typeface="+mn-lt"/>
              </a:rPr>
              <a:t>EDA</a:t>
            </a:r>
            <a:endParaRPr lang="en-US" b="1" dirty="0">
              <a:solidFill>
                <a:schemeClr val="accent1">
                  <a:lumMod val="50000"/>
                </a:schemeClr>
              </a:solidFill>
              <a:latin typeface="+mn-lt"/>
            </a:endParaRPr>
          </a:p>
        </p:txBody>
      </p:sp>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920" y="527344"/>
            <a:ext cx="483062" cy="483062"/>
          </a:xfrm>
          <a:prstGeom prst="rect">
            <a:avLst/>
          </a:prstGeom>
        </p:spPr>
      </p:pic>
    </p:spTree>
    <p:extLst>
      <p:ext uri="{BB962C8B-B14F-4D97-AF65-F5344CB8AC3E}">
        <p14:creationId xmlns:p14="http://schemas.microsoft.com/office/powerpoint/2010/main" val="38575590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1972</TotalTime>
  <Words>520</Words>
  <Application>Microsoft Office PowerPoint</Application>
  <PresentationFormat>Panorámica</PresentationFormat>
  <Paragraphs>60</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Wingdings</vt:lpstr>
      <vt:lpstr>Tema de Office</vt:lpstr>
      <vt:lpstr>Análisis de Recursos Aeroparque Jorge Newbery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HP</cp:lastModifiedBy>
  <cp:revision>26</cp:revision>
  <dcterms:created xsi:type="dcterms:W3CDTF">2023-02-22T18:19:12Z</dcterms:created>
  <dcterms:modified xsi:type="dcterms:W3CDTF">2023-03-08T01:19:57Z</dcterms:modified>
</cp:coreProperties>
</file>