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70" r:id="rId7"/>
    <p:sldId id="268" r:id="rId8"/>
    <p:sldId id="262" r:id="rId9"/>
    <p:sldId id="263" r:id="rId10"/>
    <p:sldId id="264" r:id="rId11"/>
    <p:sldId id="266" r:id="rId12"/>
    <p:sldId id="267" r:id="rId13"/>
    <p:sldId id="265" r:id="rId14"/>
    <p:sldId id="271" r:id="rId15"/>
    <p:sldId id="272"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BB710-3855-408E-8874-B0C5ED4F1B35}" type="datetimeFigureOut">
              <a:rPr lang="en-US" smtClean="0"/>
              <a:t>5/19/2023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3BA73-7E8B-4933-B665-85BE50F7BBA3}" type="slidenum">
              <a:rPr lang="en-US" smtClean="0"/>
              <a:t>‹Nº›</a:t>
            </a:fld>
            <a:endParaRPr lang="en-US"/>
          </a:p>
        </p:txBody>
      </p:sp>
    </p:spTree>
    <p:extLst>
      <p:ext uri="{BB962C8B-B14F-4D97-AF65-F5344CB8AC3E}">
        <p14:creationId xmlns:p14="http://schemas.microsoft.com/office/powerpoint/2010/main" val="423424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5/19/2023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16165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5/19/2023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42139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5/19/2023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349640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5/19/2023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13181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0551E71-E7B3-4C77-8554-6625BD82A87E}" type="datetimeFigureOut">
              <a:rPr lang="en-US" smtClean="0"/>
              <a:t>5/19/2023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61097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0551E71-E7B3-4C77-8554-6625BD82A87E}" type="datetimeFigureOut">
              <a:rPr lang="en-US" smtClean="0"/>
              <a:t>5/19/2023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9719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0551E71-E7B3-4C77-8554-6625BD82A87E}" type="datetimeFigureOut">
              <a:rPr lang="en-US" smtClean="0"/>
              <a:t>5/19/2023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96720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0551E71-E7B3-4C77-8554-6625BD82A87E}" type="datetimeFigureOut">
              <a:rPr lang="en-US" smtClean="0"/>
              <a:t>5/19/2023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85061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0551E71-E7B3-4C77-8554-6625BD82A87E}" type="datetimeFigureOut">
              <a:rPr lang="en-US" smtClean="0"/>
              <a:t>5/19/2023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92111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551E71-E7B3-4C77-8554-6625BD82A87E}" type="datetimeFigureOut">
              <a:rPr lang="en-US" smtClean="0"/>
              <a:t>5/19/2023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4155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551E71-E7B3-4C77-8554-6625BD82A87E}" type="datetimeFigureOut">
              <a:rPr lang="en-US" smtClean="0"/>
              <a:t>5/19/2023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387676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1000">
              <a:schemeClr val="accent1">
                <a:lumMod val="45000"/>
                <a:lumOff val="55000"/>
              </a:schemeClr>
            </a:gs>
            <a:gs pos="100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51E71-E7B3-4C77-8554-6625BD82A87E}" type="datetimeFigureOut">
              <a:rPr lang="en-US" smtClean="0"/>
              <a:t>5/19/2023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59313-2C82-4A37-91E9-BF473998BC72}" type="slidenum">
              <a:rPr lang="en-US" smtClean="0"/>
              <a:t>‹Nº›</a:t>
            </a:fld>
            <a:endParaRPr lang="en-US"/>
          </a:p>
        </p:txBody>
      </p:sp>
    </p:spTree>
    <p:extLst>
      <p:ext uri="{BB962C8B-B14F-4D97-AF65-F5344CB8AC3E}">
        <p14:creationId xmlns:p14="http://schemas.microsoft.com/office/powerpoint/2010/main" val="296638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raw.githubusercontent.com/lukes/ISO-3166-Countries-with-Regional-Codes/master/all/all.csv" TargetMode="External"/><Relationship Id="rId5" Type="http://schemas.openxmlformats.org/officeDocument/2006/relationships/hyperlink" Target="https://davidmegginson.github.io/ourairports-data/countries.csv" TargetMode="External"/><Relationship Id="rId4" Type="http://schemas.openxmlformats.org/officeDocument/2006/relationships/hyperlink" Target="https://davidmegginson.github.io/ourairports-data/airports.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579" y="1701800"/>
            <a:ext cx="12004842" cy="4561840"/>
          </a:xfrm>
          <a:prstGeom prst="rect">
            <a:avLst/>
          </a:prstGeom>
          <a:noFill/>
          <a:ln>
            <a:noFill/>
          </a:ln>
          <a:effectLst>
            <a:glow>
              <a:schemeClr val="accent1"/>
            </a:glow>
          </a:effectLst>
        </p:spPr>
      </p:pic>
      <p:sp>
        <p:nvSpPr>
          <p:cNvPr id="2" name="Título 1"/>
          <p:cNvSpPr>
            <a:spLocks noGrp="1"/>
          </p:cNvSpPr>
          <p:nvPr>
            <p:ph type="ctrTitle"/>
          </p:nvPr>
        </p:nvSpPr>
        <p:spPr>
          <a:xfrm>
            <a:off x="284480" y="606052"/>
            <a:ext cx="10800080" cy="2387600"/>
          </a:xfrm>
        </p:spPr>
        <p:txBody>
          <a:bodyPr>
            <a:noAutofit/>
          </a:bodyPr>
          <a:lstStyle/>
          <a:p>
            <a:r>
              <a:rPr lang="es-AR" sz="7200" b="1" dirty="0" smtClean="0">
                <a:solidFill>
                  <a:schemeClr val="accent1">
                    <a:lumMod val="50000"/>
                  </a:schemeClr>
                </a:solidFill>
                <a:latin typeface="+mn-lt"/>
              </a:rPr>
              <a:t>Análisis de Recursos Aeroparque Jorge </a:t>
            </a:r>
            <a:r>
              <a:rPr lang="es-AR" sz="7200" b="1" dirty="0" err="1" smtClean="0">
                <a:solidFill>
                  <a:schemeClr val="accent1">
                    <a:lumMod val="50000"/>
                  </a:schemeClr>
                </a:solidFill>
                <a:latin typeface="+mn-lt"/>
              </a:rPr>
              <a:t>Newbery</a:t>
            </a:r>
            <a:endParaRPr lang="en-US" sz="7200" b="1" dirty="0">
              <a:solidFill>
                <a:schemeClr val="accent1">
                  <a:lumMod val="50000"/>
                </a:schemeClr>
              </a:solidFill>
              <a:latin typeface="+mn-lt"/>
            </a:endParaRPr>
          </a:p>
        </p:txBody>
      </p:sp>
      <p:sp>
        <p:nvSpPr>
          <p:cNvPr id="3" name="Subtítulo 2"/>
          <p:cNvSpPr>
            <a:spLocks noGrp="1"/>
          </p:cNvSpPr>
          <p:nvPr>
            <p:ph type="subTitle" idx="1"/>
          </p:nvPr>
        </p:nvSpPr>
        <p:spPr>
          <a:xfrm>
            <a:off x="1505528" y="3608792"/>
            <a:ext cx="9144000" cy="1275080"/>
          </a:xfrm>
        </p:spPr>
        <p:txBody>
          <a:bodyPr>
            <a:normAutofit/>
          </a:bodyPr>
          <a:lstStyle/>
          <a:p>
            <a:r>
              <a:rPr lang="es-AR" sz="3600" b="1" dirty="0" smtClean="0">
                <a:solidFill>
                  <a:schemeClr val="accent1">
                    <a:lumMod val="50000"/>
                  </a:schemeClr>
                </a:solidFill>
              </a:rPr>
              <a:t>Autor: Isla Nicolás Diego</a:t>
            </a:r>
            <a:endParaRPr lang="en-US" sz="3600" b="1" dirty="0">
              <a:solidFill>
                <a:schemeClr val="accent1">
                  <a:lumMod val="50000"/>
                </a:schemeClr>
              </a:solidFill>
            </a:endParaRPr>
          </a:p>
        </p:txBody>
      </p: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spTree>
    <p:extLst>
      <p:ext uri="{BB962C8B-B14F-4D97-AF65-F5344CB8AC3E}">
        <p14:creationId xmlns:p14="http://schemas.microsoft.com/office/powerpoint/2010/main" val="3357562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360680" y="1404937"/>
            <a:ext cx="6273800" cy="1877437"/>
          </a:xfrm>
          <a:prstGeom prst="rect">
            <a:avLst/>
          </a:prstGeom>
          <a:noFill/>
        </p:spPr>
        <p:txBody>
          <a:bodyPr wrap="square" rtlCol="0">
            <a:spAutoFit/>
          </a:bodyPr>
          <a:lstStyle/>
          <a:p>
            <a:r>
              <a:rPr lang="es-AR" sz="2400" b="1" dirty="0" smtClean="0"/>
              <a:t>Uso de Cabecera</a:t>
            </a:r>
          </a:p>
          <a:p>
            <a:r>
              <a:rPr lang="es-AR" sz="2000" dirty="0" smtClean="0"/>
              <a:t>	</a:t>
            </a:r>
          </a:p>
          <a:p>
            <a:r>
              <a:rPr lang="es-AR" dirty="0"/>
              <a:t> </a:t>
            </a:r>
            <a:r>
              <a:rPr lang="es-AR" dirty="0" smtClean="0"/>
              <a:t>   Si bien el aeropuerto cuenta con sólo una pista de aterrizaje, la misma puede ser utilizada en 2 sentidos, lo que determina que hayan 2 “cabeceras” posibles. Para los vuelos del año 2019 se observa que una fue significativamente más utilizada que la otra.</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841240" y="4866420"/>
            <a:ext cx="6273800" cy="1754326"/>
          </a:xfrm>
          <a:prstGeom prst="rect">
            <a:avLst/>
          </a:prstGeom>
          <a:noFill/>
        </p:spPr>
        <p:txBody>
          <a:bodyPr wrap="square" rtlCol="0">
            <a:spAutoFit/>
          </a:bodyPr>
          <a:lstStyle/>
          <a:p>
            <a:r>
              <a:rPr lang="es-AR" dirty="0" smtClean="0"/>
              <a:t>    Al observar la distribución de vuelos mensual observamos que la proporción entre usos de cabecera es similar todos los meses. Se desconoce si existe algún impedimento o restricción, pero a priori podría representar una oportunidad para optimizar recursos.</a:t>
            </a:r>
          </a:p>
          <a:p>
            <a:endParaRPr lang="es-AR" dirty="0" smtClean="0"/>
          </a:p>
        </p:txBody>
      </p:sp>
      <p:pic>
        <p:nvPicPr>
          <p:cNvPr id="5" name="Imagen 4"/>
          <p:cNvPicPr>
            <a:picLocks noChangeAspect="1"/>
          </p:cNvPicPr>
          <p:nvPr/>
        </p:nvPicPr>
        <p:blipFill rotWithShape="1">
          <a:blip r:embed="rId3"/>
          <a:srcRect l="7812" t="34767" r="59425" b="24910"/>
          <a:stretch/>
        </p:blipFill>
        <p:spPr>
          <a:xfrm>
            <a:off x="6898640" y="1361440"/>
            <a:ext cx="4236720" cy="2933114"/>
          </a:xfrm>
          <a:prstGeom prst="rect">
            <a:avLst/>
          </a:prstGeom>
        </p:spPr>
      </p:pic>
      <p:pic>
        <p:nvPicPr>
          <p:cNvPr id="6" name="Imagen 5"/>
          <p:cNvPicPr>
            <a:picLocks noChangeAspect="1"/>
          </p:cNvPicPr>
          <p:nvPr/>
        </p:nvPicPr>
        <p:blipFill rotWithShape="1">
          <a:blip r:embed="rId4"/>
          <a:srcRect l="8162" t="42045" r="60705" b="20845"/>
          <a:stretch/>
        </p:blipFill>
        <p:spPr>
          <a:xfrm>
            <a:off x="513079" y="3830320"/>
            <a:ext cx="4000433" cy="2682239"/>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4819"/>
            <a:ext cx="522531" cy="522531"/>
          </a:xfrm>
          <a:prstGeom prst="rect">
            <a:avLst/>
          </a:prstGeom>
        </p:spPr>
      </p:pic>
    </p:spTree>
    <p:extLst>
      <p:ext uri="{BB962C8B-B14F-4D97-AF65-F5344CB8AC3E}">
        <p14:creationId xmlns:p14="http://schemas.microsoft.com/office/powerpoint/2010/main" val="39120417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360680" y="1404937"/>
            <a:ext cx="5146040" cy="3539430"/>
          </a:xfrm>
          <a:prstGeom prst="rect">
            <a:avLst/>
          </a:prstGeom>
          <a:noFill/>
        </p:spPr>
        <p:txBody>
          <a:bodyPr wrap="square" rtlCol="0">
            <a:spAutoFit/>
          </a:bodyPr>
          <a:lstStyle/>
          <a:p>
            <a:r>
              <a:rPr lang="es-AR" sz="2400" b="1" dirty="0" smtClean="0"/>
              <a:t>Uso de Cabecera</a:t>
            </a:r>
          </a:p>
          <a:p>
            <a:r>
              <a:rPr lang="es-AR" sz="2000" dirty="0" smtClean="0"/>
              <a:t>	</a:t>
            </a:r>
          </a:p>
          <a:p>
            <a:r>
              <a:rPr lang="es-AR" dirty="0"/>
              <a:t> </a:t>
            </a:r>
            <a:r>
              <a:rPr lang="es-AR" dirty="0" smtClean="0"/>
              <a:t>   Si observamos la distribución horaria de los vuelos de todo el período (2019-2022) podemos ver que la proporción de uso de cabeceras es similar en los diferentes rangos, siempre menor en cabecera 31.</a:t>
            </a:r>
          </a:p>
          <a:p>
            <a:endParaRPr lang="es-AR" dirty="0"/>
          </a:p>
          <a:p>
            <a:r>
              <a:rPr lang="es-AR" dirty="0" smtClean="0"/>
              <a:t>    Por otra parte, podemos ver que la cantidad de vuelos recibidos en horarios de madrugada es considerablemente menor que el resto del día, lo que supone una gran capacidad operativa ociosa/potencial.</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rotWithShape="1">
          <a:blip r:embed="rId3"/>
          <a:srcRect l="8383" t="35232" r="60629" b="27509"/>
          <a:stretch/>
        </p:blipFill>
        <p:spPr>
          <a:xfrm>
            <a:off x="5724595" y="1841816"/>
            <a:ext cx="5944600" cy="4020503"/>
          </a:xfrm>
          <a:prstGeom prst="rect">
            <a:avLst/>
          </a:prstGeom>
        </p:spPr>
      </p:pic>
      <p:pic>
        <p:nvPicPr>
          <p:cNvPr id="6" name="Google Shape;61;p14"/>
          <p:cNvPicPr preferRelativeResize="0"/>
          <p:nvPr/>
        </p:nvPicPr>
        <p:blipFill rotWithShape="1">
          <a:blip r:embed="rId4">
            <a:alphaModFix/>
          </a:blip>
          <a:srcRect/>
          <a:stretch/>
        </p:blipFill>
        <p:spPr>
          <a:xfrm>
            <a:off x="10269561" y="527450"/>
            <a:ext cx="1566839" cy="519900"/>
          </a:xfrm>
          <a:prstGeom prst="rect">
            <a:avLst/>
          </a:prstGeom>
          <a:noFill/>
          <a:ln>
            <a:noFill/>
          </a:ln>
        </p:spPr>
      </p:pic>
      <p:sp>
        <p:nvSpPr>
          <p:cNvPr id="7"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20" y="524819"/>
            <a:ext cx="522531" cy="522531"/>
          </a:xfrm>
          <a:prstGeom prst="rect">
            <a:avLst/>
          </a:prstGeom>
        </p:spPr>
      </p:pic>
    </p:spTree>
    <p:extLst>
      <p:ext uri="{BB962C8B-B14F-4D97-AF65-F5344CB8AC3E}">
        <p14:creationId xmlns:p14="http://schemas.microsoft.com/office/powerpoint/2010/main" val="3857559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360679" y="1404937"/>
            <a:ext cx="11563465" cy="1046440"/>
          </a:xfrm>
          <a:prstGeom prst="rect">
            <a:avLst/>
          </a:prstGeom>
          <a:noFill/>
        </p:spPr>
        <p:txBody>
          <a:bodyPr wrap="square" rtlCol="0">
            <a:spAutoFit/>
          </a:bodyPr>
          <a:lstStyle/>
          <a:p>
            <a:r>
              <a:rPr lang="es-AR" sz="2400" b="1" dirty="0" smtClean="0"/>
              <a:t>Demoras por Origen</a:t>
            </a:r>
          </a:p>
          <a:p>
            <a:r>
              <a:rPr lang="es-AR" sz="2000" dirty="0" smtClean="0"/>
              <a:t>	</a:t>
            </a:r>
          </a:p>
          <a:p>
            <a:r>
              <a:rPr lang="es-AR" dirty="0"/>
              <a:t> </a:t>
            </a:r>
            <a:r>
              <a:rPr lang="es-AR" dirty="0" smtClean="0"/>
              <a:t>   El </a:t>
            </a:r>
            <a:r>
              <a:rPr lang="es-AR" b="1" dirty="0" smtClean="0"/>
              <a:t>87% de los vuelos </a:t>
            </a:r>
            <a:r>
              <a:rPr lang="es-AR" dirty="0" smtClean="0"/>
              <a:t>recibidos provienen de </a:t>
            </a:r>
            <a:r>
              <a:rPr lang="es-AR" b="1" dirty="0" smtClean="0"/>
              <a:t>Argentina</a:t>
            </a:r>
            <a:r>
              <a:rPr lang="es-AR" dirty="0" smtClean="0"/>
              <a:t>, de los cuales el </a:t>
            </a:r>
            <a:r>
              <a:rPr lang="es-AR" b="1" dirty="0" smtClean="0"/>
              <a:t>25% presenta demoras </a:t>
            </a:r>
            <a:r>
              <a:rPr lang="es-AR" dirty="0" smtClean="0"/>
              <a:t>en su horario de arribo.</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sp>
        <p:nvSpPr>
          <p:cNvPr id="7"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3" name="Imagen 2"/>
          <p:cNvPicPr>
            <a:picLocks noChangeAspect="1"/>
          </p:cNvPicPr>
          <p:nvPr/>
        </p:nvPicPr>
        <p:blipFill rotWithShape="1">
          <a:blip r:embed="rId4"/>
          <a:srcRect l="30934" t="28805" r="1137" b="21837"/>
          <a:stretch/>
        </p:blipFill>
        <p:spPr>
          <a:xfrm>
            <a:off x="2866749" y="2708233"/>
            <a:ext cx="9057395" cy="3701903"/>
          </a:xfrm>
          <a:prstGeom prst="rect">
            <a:avLst/>
          </a:prstGeom>
        </p:spPr>
      </p:pic>
      <p:sp>
        <p:nvSpPr>
          <p:cNvPr id="11" name="CuadroTexto 10"/>
          <p:cNvSpPr txBox="1"/>
          <p:nvPr/>
        </p:nvSpPr>
        <p:spPr>
          <a:xfrm>
            <a:off x="471515" y="2708233"/>
            <a:ext cx="2262449" cy="2308324"/>
          </a:xfrm>
          <a:prstGeom prst="rect">
            <a:avLst/>
          </a:prstGeom>
          <a:noFill/>
        </p:spPr>
        <p:txBody>
          <a:bodyPr wrap="square" rtlCol="0">
            <a:spAutoFit/>
          </a:bodyPr>
          <a:lstStyle/>
          <a:p>
            <a:r>
              <a:rPr lang="es-AR" dirty="0"/>
              <a:t>A</a:t>
            </a:r>
            <a:r>
              <a:rPr lang="es-AR" dirty="0" smtClean="0"/>
              <a:t>eropuertos con </a:t>
            </a:r>
            <a:r>
              <a:rPr lang="es-AR" b="1" dirty="0" smtClean="0"/>
              <a:t>mayor cantidad de vuelos demorados:</a:t>
            </a:r>
            <a:r>
              <a:rPr lang="es-AR" dirty="0" smtClean="0"/>
              <a:t/>
            </a:r>
            <a:br>
              <a:rPr lang="es-AR" dirty="0" smtClean="0"/>
            </a:br>
            <a:r>
              <a:rPr lang="es-AR" dirty="0" smtClean="0"/>
              <a:t>- Bariloche</a:t>
            </a:r>
            <a:br>
              <a:rPr lang="es-AR" dirty="0" smtClean="0"/>
            </a:br>
            <a:r>
              <a:rPr lang="es-AR" dirty="0" smtClean="0"/>
              <a:t>- Córdoba</a:t>
            </a:r>
            <a:br>
              <a:rPr lang="es-AR" dirty="0" smtClean="0"/>
            </a:br>
            <a:r>
              <a:rPr lang="es-AR" dirty="0" smtClean="0"/>
              <a:t>- Mendoza</a:t>
            </a:r>
            <a:br>
              <a:rPr lang="es-AR" dirty="0" smtClean="0"/>
            </a:br>
            <a:r>
              <a:rPr lang="es-AR" dirty="0" smtClean="0"/>
              <a:t>- Ushuaia</a:t>
            </a:r>
            <a:br>
              <a:rPr lang="es-AR" dirty="0" smtClean="0"/>
            </a:br>
            <a:r>
              <a:rPr lang="es-AR" dirty="0" smtClean="0"/>
              <a:t>- Puerto Iguazú</a:t>
            </a: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20" y="524819"/>
            <a:ext cx="522531" cy="522531"/>
          </a:xfrm>
          <a:prstGeom prst="rect">
            <a:avLst/>
          </a:prstGeom>
        </p:spPr>
      </p:pic>
    </p:spTree>
    <p:extLst>
      <p:ext uri="{BB962C8B-B14F-4D97-AF65-F5344CB8AC3E}">
        <p14:creationId xmlns:p14="http://schemas.microsoft.com/office/powerpoint/2010/main" val="32506830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Algoritmos y Modelos</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75920" y="527450"/>
            <a:ext cx="518633" cy="518633"/>
          </a:xfrm>
          <a:prstGeom prst="rect">
            <a:avLst/>
          </a:prstGeom>
        </p:spPr>
      </p:pic>
      <p:sp>
        <p:nvSpPr>
          <p:cNvPr id="12" name="CuadroTexto 11"/>
          <p:cNvSpPr txBox="1"/>
          <p:nvPr/>
        </p:nvSpPr>
        <p:spPr>
          <a:xfrm>
            <a:off x="375920" y="1396447"/>
            <a:ext cx="11247120" cy="3385542"/>
          </a:xfrm>
          <a:prstGeom prst="rect">
            <a:avLst/>
          </a:prstGeom>
          <a:noFill/>
        </p:spPr>
        <p:txBody>
          <a:bodyPr wrap="square" rtlCol="0">
            <a:spAutoFit/>
          </a:bodyPr>
          <a:lstStyle/>
          <a:p>
            <a:pPr>
              <a:spcAft>
                <a:spcPts val="1200"/>
              </a:spcAft>
            </a:pPr>
            <a:r>
              <a:rPr lang="es-AR" sz="2400" b="1" dirty="0" smtClean="0"/>
              <a:t>Definición de Modelos</a:t>
            </a:r>
            <a:endParaRPr lang="es-AR" sz="2400" b="1" dirty="0" smtClean="0"/>
          </a:p>
          <a:p>
            <a:pPr>
              <a:spcAft>
                <a:spcPts val="1200"/>
              </a:spcAft>
            </a:pPr>
            <a:r>
              <a:rPr lang="es-AR" sz="2000" dirty="0"/>
              <a:t>	</a:t>
            </a:r>
            <a:r>
              <a:rPr lang="es-AR" sz="2000" dirty="0" smtClean="0"/>
              <a:t>Se decidió desarrollar dos modelos para trabajar sobre la problemática de las demoras en los vuelos y su impacto en la asignación de los recursos aeroportuarios.</a:t>
            </a:r>
          </a:p>
          <a:p>
            <a:pPr>
              <a:spcAft>
                <a:spcPts val="1200"/>
              </a:spcAft>
            </a:pPr>
            <a:r>
              <a:rPr lang="es-AR" sz="2000" dirty="0"/>
              <a:t>	</a:t>
            </a:r>
            <a:r>
              <a:rPr lang="es-AR" sz="2000" dirty="0" smtClean="0"/>
              <a:t>El primer modelo es de </a:t>
            </a:r>
            <a:r>
              <a:rPr lang="es-AR" sz="2000" b="1" dirty="0" smtClean="0"/>
              <a:t>clasificación</a:t>
            </a:r>
            <a:r>
              <a:rPr lang="es-AR" sz="2000" dirty="0" smtClean="0"/>
              <a:t> y su objetivo es intentar predecir si un vuelo llegará a destino “En horario” o “Demorado”. En base a esas dos categorías se aplicaron tres algoritmos y se evaluó su desempeño.</a:t>
            </a:r>
          </a:p>
          <a:p>
            <a:pPr>
              <a:spcAft>
                <a:spcPts val="1200"/>
              </a:spcAft>
            </a:pPr>
            <a:r>
              <a:rPr lang="es-AR" sz="2000" dirty="0"/>
              <a:t>	</a:t>
            </a:r>
            <a:r>
              <a:rPr lang="es-AR" sz="2000" dirty="0" smtClean="0"/>
              <a:t>El segundo modelo es de </a:t>
            </a:r>
            <a:r>
              <a:rPr lang="es-AR" sz="2000" b="1" dirty="0" smtClean="0"/>
              <a:t>regresión</a:t>
            </a:r>
            <a:r>
              <a:rPr lang="es-AR" sz="2000" dirty="0" smtClean="0"/>
              <a:t> y su objetivo es intentar predecir los minutos de desvío en la llegada de cada vuelo, es decir, los minutos que llegará demorado o antes del horario de arribo previsto (STA). Se aplicaron </a:t>
            </a:r>
            <a:endParaRPr lang="es-AR" sz="2000" dirty="0"/>
          </a:p>
        </p:txBody>
      </p:sp>
    </p:spTree>
    <p:extLst>
      <p:ext uri="{BB962C8B-B14F-4D97-AF65-F5344CB8AC3E}">
        <p14:creationId xmlns:p14="http://schemas.microsoft.com/office/powerpoint/2010/main" val="2528299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Algoritmos y Modelos</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75920" y="527450"/>
            <a:ext cx="518633" cy="518633"/>
          </a:xfrm>
          <a:prstGeom prst="rect">
            <a:avLst/>
          </a:prstGeom>
        </p:spPr>
      </p:pic>
      <p:sp>
        <p:nvSpPr>
          <p:cNvPr id="12" name="CuadroTexto 11"/>
          <p:cNvSpPr txBox="1"/>
          <p:nvPr/>
        </p:nvSpPr>
        <p:spPr>
          <a:xfrm>
            <a:off x="254000" y="1396447"/>
            <a:ext cx="5344160" cy="2308324"/>
          </a:xfrm>
          <a:prstGeom prst="rect">
            <a:avLst/>
          </a:prstGeom>
          <a:noFill/>
        </p:spPr>
        <p:txBody>
          <a:bodyPr wrap="square" rtlCol="0">
            <a:spAutoFit/>
          </a:bodyPr>
          <a:lstStyle/>
          <a:p>
            <a:pPr>
              <a:spcAft>
                <a:spcPts val="1200"/>
              </a:spcAft>
            </a:pPr>
            <a:r>
              <a:rPr lang="es-AR" sz="2400" b="1" dirty="0" smtClean="0"/>
              <a:t>Modelo I</a:t>
            </a:r>
            <a:endParaRPr lang="es-AR" sz="2400" b="1" dirty="0" smtClean="0"/>
          </a:p>
          <a:p>
            <a:pPr>
              <a:spcAft>
                <a:spcPts val="1200"/>
              </a:spcAft>
            </a:pPr>
            <a:r>
              <a:rPr lang="es-AR" sz="2000" dirty="0" smtClean="0"/>
              <a:t>El primer modelo es de </a:t>
            </a:r>
            <a:r>
              <a:rPr lang="es-AR" sz="2000" b="1" dirty="0" smtClean="0"/>
              <a:t>clasificación</a:t>
            </a:r>
            <a:r>
              <a:rPr lang="es-AR" sz="2000" dirty="0" smtClean="0"/>
              <a:t> y su objetivo es intentar predecir si un vuelo llegará a destino “En horario” (0) o “Demorado” (1).</a:t>
            </a:r>
          </a:p>
          <a:p>
            <a:pPr>
              <a:spcAft>
                <a:spcPts val="1200"/>
              </a:spcAft>
            </a:pPr>
            <a:r>
              <a:rPr lang="es-AR" sz="2000" dirty="0" smtClean="0"/>
              <a:t>En base a esas dos categorías se aplicaron tres algoritmos y se evaluó su desempeño.</a:t>
            </a:r>
          </a:p>
        </p:txBody>
      </p:sp>
      <p:sp>
        <p:nvSpPr>
          <p:cNvPr id="13" name="CuadroTexto 12"/>
          <p:cNvSpPr txBox="1"/>
          <p:nvPr/>
        </p:nvSpPr>
        <p:spPr>
          <a:xfrm>
            <a:off x="254000" y="3954034"/>
            <a:ext cx="11450320" cy="2554545"/>
          </a:xfrm>
          <a:prstGeom prst="rect">
            <a:avLst/>
          </a:prstGeom>
          <a:noFill/>
        </p:spPr>
        <p:txBody>
          <a:bodyPr wrap="square" rtlCol="0">
            <a:spAutoFit/>
          </a:bodyPr>
          <a:lstStyle/>
          <a:p>
            <a:pPr>
              <a:spcAft>
                <a:spcPts val="1200"/>
              </a:spcAft>
            </a:pPr>
            <a:r>
              <a:rPr lang="es-AR" sz="2000" dirty="0" smtClean="0"/>
              <a:t>El modelo presenta un gran desbalance de datos, lo que se traduce en </a:t>
            </a:r>
            <a:r>
              <a:rPr lang="es-AR" sz="2000" b="1" dirty="0" smtClean="0"/>
              <a:t>altos valores de </a:t>
            </a:r>
            <a:r>
              <a:rPr lang="es-AR" sz="2000" b="1" dirty="0" err="1" smtClean="0"/>
              <a:t>Accuracy</a:t>
            </a:r>
            <a:r>
              <a:rPr lang="es-AR" sz="2000" dirty="0" smtClean="0"/>
              <a:t> pero </a:t>
            </a:r>
            <a:r>
              <a:rPr lang="es-AR" sz="2000" b="1" dirty="0" smtClean="0"/>
              <a:t>baja performance en F1 Score</a:t>
            </a:r>
            <a:r>
              <a:rPr lang="es-AR" sz="2000" dirty="0" smtClean="0"/>
              <a:t>. Esto se debe a que en general predice bien la variable “En horario”= 0 que es la que se encuentra más presente, pero no logra buen desempeño en la variable “Demorado” = 1. </a:t>
            </a:r>
          </a:p>
          <a:p>
            <a:pPr>
              <a:spcAft>
                <a:spcPts val="1200"/>
              </a:spcAft>
            </a:pPr>
            <a:r>
              <a:rPr lang="es-AR" sz="2000" dirty="0" smtClean="0"/>
              <a:t>Para la variable “Demorado” es deseable minimizar los Falsos Negativos, ya que implicarían predecir erróneamente un vuelo en tiempo. Por esto debemos prestar especial atención a los valores de </a:t>
            </a:r>
            <a:r>
              <a:rPr lang="es-AR" sz="2000" b="1" dirty="0" err="1" smtClean="0"/>
              <a:t>Recall</a:t>
            </a:r>
            <a:r>
              <a:rPr lang="es-AR" sz="2000" dirty="0" smtClean="0"/>
              <a:t>.</a:t>
            </a:r>
          </a:p>
          <a:p>
            <a:pPr>
              <a:spcAft>
                <a:spcPts val="1200"/>
              </a:spcAft>
            </a:pPr>
            <a:r>
              <a:rPr lang="es-AR" sz="2000" b="1" dirty="0" smtClean="0"/>
              <a:t>La performance de los 4 algoritmos es baja</a:t>
            </a:r>
            <a:r>
              <a:rPr lang="es-AR" sz="2000" dirty="0" smtClean="0"/>
              <a:t>, pero podríamos decir que el </a:t>
            </a:r>
            <a:r>
              <a:rPr lang="es-AR" sz="2000" dirty="0" err="1" smtClean="0"/>
              <a:t>Random</a:t>
            </a:r>
            <a:r>
              <a:rPr lang="es-AR" sz="2000" dirty="0" smtClean="0"/>
              <a:t> </a:t>
            </a:r>
            <a:r>
              <a:rPr lang="es-AR" sz="2000" dirty="0" err="1" smtClean="0"/>
              <a:t>Forest</a:t>
            </a:r>
            <a:r>
              <a:rPr lang="es-AR" sz="2000" dirty="0" smtClean="0"/>
              <a:t> Balanceado es el que mejores métricas tiene en la predicción de vuelos Demorados vs En horario.</a:t>
            </a:r>
          </a:p>
        </p:txBody>
      </p:sp>
      <p:pic>
        <p:nvPicPr>
          <p:cNvPr id="5" name="Imagen 4"/>
          <p:cNvPicPr>
            <a:picLocks noChangeAspect="1"/>
          </p:cNvPicPr>
          <p:nvPr/>
        </p:nvPicPr>
        <p:blipFill>
          <a:blip r:embed="rId4"/>
          <a:stretch>
            <a:fillRect/>
          </a:stretch>
        </p:blipFill>
        <p:spPr>
          <a:xfrm>
            <a:off x="5638065" y="1548847"/>
            <a:ext cx="6066255" cy="2155924"/>
          </a:xfrm>
          <a:prstGeom prst="rect">
            <a:avLst/>
          </a:prstGeom>
        </p:spPr>
      </p:pic>
    </p:spTree>
    <p:extLst>
      <p:ext uri="{BB962C8B-B14F-4D97-AF65-F5344CB8AC3E}">
        <p14:creationId xmlns:p14="http://schemas.microsoft.com/office/powerpoint/2010/main" val="2862191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Algoritmos y Modelos</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75920" y="527450"/>
            <a:ext cx="518633" cy="518633"/>
          </a:xfrm>
          <a:prstGeom prst="rect">
            <a:avLst/>
          </a:prstGeom>
        </p:spPr>
      </p:pic>
      <p:sp>
        <p:nvSpPr>
          <p:cNvPr id="12" name="CuadroTexto 11"/>
          <p:cNvSpPr txBox="1"/>
          <p:nvPr/>
        </p:nvSpPr>
        <p:spPr>
          <a:xfrm>
            <a:off x="254000" y="1396447"/>
            <a:ext cx="5344160" cy="2154436"/>
          </a:xfrm>
          <a:prstGeom prst="rect">
            <a:avLst/>
          </a:prstGeom>
          <a:noFill/>
        </p:spPr>
        <p:txBody>
          <a:bodyPr wrap="square" rtlCol="0">
            <a:spAutoFit/>
          </a:bodyPr>
          <a:lstStyle/>
          <a:p>
            <a:pPr>
              <a:spcAft>
                <a:spcPts val="1200"/>
              </a:spcAft>
            </a:pPr>
            <a:r>
              <a:rPr lang="es-AR" sz="2400" b="1" dirty="0" smtClean="0"/>
              <a:t>Modelo II</a:t>
            </a:r>
            <a:endParaRPr lang="es-AR" sz="2400" b="1" dirty="0" smtClean="0"/>
          </a:p>
          <a:p>
            <a:pPr>
              <a:spcAft>
                <a:spcPts val="1200"/>
              </a:spcAft>
            </a:pPr>
            <a:r>
              <a:rPr lang="es-AR" sz="2000" dirty="0"/>
              <a:t>El segundo modelo es de </a:t>
            </a:r>
            <a:r>
              <a:rPr lang="es-AR" sz="2000" b="1" dirty="0"/>
              <a:t>regresión</a:t>
            </a:r>
            <a:r>
              <a:rPr lang="es-AR" sz="2000" dirty="0"/>
              <a:t> y su objetivo es intentar predecir los minutos de desvío en la llegada de cada vuelo, es decir, los minutos que llegará demorado o antes del horario </a:t>
            </a:r>
            <a:r>
              <a:rPr lang="es-AR" sz="2000" dirty="0" smtClean="0"/>
              <a:t>de </a:t>
            </a:r>
            <a:r>
              <a:rPr lang="es-AR" sz="2000" dirty="0"/>
              <a:t>arribo previsto (STA</a:t>
            </a:r>
            <a:r>
              <a:rPr lang="es-AR" sz="2000" dirty="0" smtClean="0"/>
              <a:t>).</a:t>
            </a:r>
          </a:p>
        </p:txBody>
      </p:sp>
      <p:sp>
        <p:nvSpPr>
          <p:cNvPr id="13" name="CuadroTexto 12"/>
          <p:cNvSpPr txBox="1"/>
          <p:nvPr/>
        </p:nvSpPr>
        <p:spPr>
          <a:xfrm>
            <a:off x="254000" y="3720354"/>
            <a:ext cx="11450320" cy="2862322"/>
          </a:xfrm>
          <a:prstGeom prst="rect">
            <a:avLst/>
          </a:prstGeom>
          <a:noFill/>
        </p:spPr>
        <p:txBody>
          <a:bodyPr wrap="square" rtlCol="0">
            <a:spAutoFit/>
          </a:bodyPr>
          <a:lstStyle/>
          <a:p>
            <a:pPr>
              <a:spcAft>
                <a:spcPts val="1200"/>
              </a:spcAft>
            </a:pPr>
            <a:r>
              <a:rPr lang="es-AR" sz="2000" dirty="0" smtClean="0"/>
              <a:t>Al utilizar el algoritmo </a:t>
            </a:r>
            <a:r>
              <a:rPr lang="es-AR" sz="2000" dirty="0" err="1" smtClean="0"/>
              <a:t>Random</a:t>
            </a:r>
            <a:r>
              <a:rPr lang="es-AR" sz="2000" dirty="0" smtClean="0"/>
              <a:t> </a:t>
            </a:r>
            <a:r>
              <a:rPr lang="es-AR" sz="2000" dirty="0" err="1" smtClean="0"/>
              <a:t>Forest</a:t>
            </a:r>
            <a:r>
              <a:rPr lang="es-AR" sz="2000" dirty="0" smtClean="0"/>
              <a:t> (Versión 1) obtenemos un RAE alto (</a:t>
            </a:r>
            <a:r>
              <a:rPr lang="es-AR" sz="2000" dirty="0"/>
              <a:t>c</a:t>
            </a:r>
            <a:r>
              <a:rPr lang="es-AR" sz="2000" dirty="0" smtClean="0"/>
              <a:t>ercano a 1) y un muy bajo R2 (cercano a 0), lo que nos muestra que </a:t>
            </a:r>
            <a:r>
              <a:rPr lang="es-AR" sz="2000" b="1" dirty="0" smtClean="0"/>
              <a:t>el algoritmo tiene una performance demasiado baja</a:t>
            </a:r>
            <a:r>
              <a:rPr lang="es-AR" sz="2000" dirty="0" smtClean="0"/>
              <a:t> para poder ser considerado.</a:t>
            </a:r>
          </a:p>
          <a:p>
            <a:pPr>
              <a:spcAft>
                <a:spcPts val="1200"/>
              </a:spcAft>
            </a:pPr>
            <a:r>
              <a:rPr lang="es-AR" sz="2000" dirty="0" smtClean="0"/>
              <a:t>Si volvemos a correr el algoritmo agregando la variable “</a:t>
            </a:r>
            <a:r>
              <a:rPr lang="es-AR" sz="2000" dirty="0" err="1" smtClean="0"/>
              <a:t>Delayed</a:t>
            </a:r>
            <a:r>
              <a:rPr lang="es-AR" sz="2000" dirty="0" smtClean="0"/>
              <a:t>” (Versión 2), observamos una notable </a:t>
            </a:r>
            <a:r>
              <a:rPr lang="es-AR" sz="2000" b="1" dirty="0" smtClean="0"/>
              <a:t>mejora en el R2 </a:t>
            </a:r>
            <a:r>
              <a:rPr lang="es-AR" sz="2000" dirty="0" smtClean="0"/>
              <a:t>aunque los </a:t>
            </a:r>
            <a:r>
              <a:rPr lang="es-AR" sz="2000" b="1" dirty="0" smtClean="0"/>
              <a:t>valores de RAE siguen siendo altos </a:t>
            </a:r>
            <a:r>
              <a:rPr lang="es-AR" sz="2000" dirty="0" smtClean="0"/>
              <a:t>como para poder estar satisfechos con el modelo.</a:t>
            </a:r>
          </a:p>
          <a:p>
            <a:pPr>
              <a:spcAft>
                <a:spcPts val="1200"/>
              </a:spcAft>
            </a:pPr>
            <a:r>
              <a:rPr lang="es-AR" sz="2000" dirty="0" smtClean="0"/>
              <a:t>Por último, utilizamos el algoritmo </a:t>
            </a:r>
            <a:r>
              <a:rPr lang="es-AR" sz="2000" dirty="0" err="1" smtClean="0"/>
              <a:t>XGBoost</a:t>
            </a:r>
            <a:r>
              <a:rPr lang="es-AR" sz="2000" dirty="0" smtClean="0"/>
              <a:t> para las mismas variables que el </a:t>
            </a:r>
            <a:r>
              <a:rPr lang="es-AR" sz="2000" dirty="0" err="1" smtClean="0"/>
              <a:t>Random</a:t>
            </a:r>
            <a:r>
              <a:rPr lang="es-AR" sz="2000" dirty="0" smtClean="0"/>
              <a:t> </a:t>
            </a:r>
            <a:r>
              <a:rPr lang="es-AR" sz="2000" dirty="0" err="1" smtClean="0"/>
              <a:t>Forest</a:t>
            </a:r>
            <a:r>
              <a:rPr lang="es-AR" sz="2000" dirty="0" smtClean="0"/>
              <a:t> V2 y logramos obtener una </a:t>
            </a:r>
            <a:r>
              <a:rPr lang="es-AR" sz="2000" b="1" dirty="0" smtClean="0"/>
              <a:t>mejora en el RAE</a:t>
            </a:r>
            <a:r>
              <a:rPr lang="es-AR" sz="2000" dirty="0" smtClean="0"/>
              <a:t>, </a:t>
            </a:r>
            <a:r>
              <a:rPr lang="es-AR" sz="2000" b="1" dirty="0" smtClean="0"/>
              <a:t>sosteniendo los valores de R2</a:t>
            </a:r>
            <a:r>
              <a:rPr lang="es-AR" sz="2000" dirty="0" smtClean="0"/>
              <a:t>. </a:t>
            </a:r>
          </a:p>
        </p:txBody>
      </p:sp>
      <p:pic>
        <p:nvPicPr>
          <p:cNvPr id="2" name="Imagen 1"/>
          <p:cNvPicPr>
            <a:picLocks noChangeAspect="1"/>
          </p:cNvPicPr>
          <p:nvPr/>
        </p:nvPicPr>
        <p:blipFill>
          <a:blip r:embed="rId4"/>
          <a:stretch>
            <a:fillRect/>
          </a:stretch>
        </p:blipFill>
        <p:spPr>
          <a:xfrm>
            <a:off x="5865206" y="1841538"/>
            <a:ext cx="5971194" cy="1308061"/>
          </a:xfrm>
          <a:prstGeom prst="rect">
            <a:avLst/>
          </a:prstGeom>
        </p:spPr>
      </p:pic>
    </p:spTree>
    <p:extLst>
      <p:ext uri="{BB962C8B-B14F-4D97-AF65-F5344CB8AC3E}">
        <p14:creationId xmlns:p14="http://schemas.microsoft.com/office/powerpoint/2010/main" val="404833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err="1" smtClean="0">
                <a:solidFill>
                  <a:schemeClr val="accent1">
                    <a:lumMod val="50000"/>
                  </a:schemeClr>
                </a:solidFill>
                <a:latin typeface="+mn-lt"/>
              </a:rPr>
              <a:t>Insights</a:t>
            </a:r>
            <a:r>
              <a:rPr lang="es-AR" b="1" dirty="0" smtClean="0">
                <a:solidFill>
                  <a:schemeClr val="accent1">
                    <a:lumMod val="50000"/>
                  </a:schemeClr>
                </a:solidFill>
                <a:latin typeface="+mn-lt"/>
              </a:rPr>
              <a:t> y Recomendaciones</a:t>
            </a:r>
            <a:endParaRPr lang="en-US" b="1" dirty="0">
              <a:solidFill>
                <a:schemeClr val="accent1">
                  <a:lumMod val="50000"/>
                </a:schemeClr>
              </a:solidFill>
              <a:latin typeface="+mn-lt"/>
            </a:endParaRPr>
          </a:p>
        </p:txBody>
      </p:sp>
      <p:sp>
        <p:nvSpPr>
          <p:cNvPr id="8" name="CuadroTexto 7"/>
          <p:cNvSpPr txBox="1"/>
          <p:nvPr/>
        </p:nvSpPr>
        <p:spPr>
          <a:xfrm>
            <a:off x="331937" y="1567627"/>
            <a:ext cx="11018520" cy="3693319"/>
          </a:xfrm>
          <a:prstGeom prst="rect">
            <a:avLst/>
          </a:prstGeom>
          <a:noFill/>
        </p:spPr>
        <p:txBody>
          <a:bodyPr wrap="square" rtlCol="0">
            <a:spAutoFit/>
          </a:bodyPr>
          <a:lstStyle/>
          <a:p>
            <a:r>
              <a:rPr lang="es-AR" sz="2400" b="1" dirty="0" smtClean="0"/>
              <a:t>Cantidad de vuelos</a:t>
            </a:r>
          </a:p>
          <a:p>
            <a:pPr>
              <a:spcAft>
                <a:spcPts val="1200"/>
              </a:spcAft>
            </a:pPr>
            <a:r>
              <a:rPr lang="es-AR" dirty="0"/>
              <a:t>	</a:t>
            </a:r>
            <a:r>
              <a:rPr lang="es-AR" sz="2000" dirty="0" smtClean="0"/>
              <a:t>En </a:t>
            </a:r>
            <a:r>
              <a:rPr lang="es-AR" sz="2000" dirty="0" smtClean="0"/>
              <a:t>el año 2022 se observa una tendencia creciente de vuelos que plantea la necesidad de ampliar recursos, aunque en el corto plazo no sería un problema dado que </a:t>
            </a:r>
            <a:r>
              <a:rPr lang="es-AR" sz="2000" b="1" dirty="0" smtClean="0"/>
              <a:t>no se han alcanzado aún los niveles de operación del año 2019</a:t>
            </a:r>
            <a:r>
              <a:rPr lang="es-AR" sz="2000" dirty="0" smtClean="0"/>
              <a:t>. Una posible opción sería analizar la posibilidad de </a:t>
            </a:r>
            <a:r>
              <a:rPr lang="es-AR" sz="2000" b="1" dirty="0" smtClean="0"/>
              <a:t>balancear la cantidad de vuelos</a:t>
            </a:r>
            <a:r>
              <a:rPr lang="es-AR" sz="2000" dirty="0" smtClean="0"/>
              <a:t> que son recibidos en cada cabecera, para mejorar la utilización del recurso (no saturar uno en favor del otro).</a:t>
            </a:r>
          </a:p>
          <a:p>
            <a:pPr>
              <a:spcAft>
                <a:spcPts val="1200"/>
              </a:spcAft>
            </a:pPr>
            <a:r>
              <a:rPr lang="es-AR" sz="2000" dirty="0" smtClean="0"/>
              <a:t>	Por </a:t>
            </a:r>
            <a:r>
              <a:rPr lang="es-AR" sz="2000" dirty="0" smtClean="0"/>
              <a:t>otra parte, se observa una </a:t>
            </a:r>
            <a:r>
              <a:rPr lang="es-AR" sz="2000" b="1" dirty="0" smtClean="0"/>
              <a:t>gran capacidad ociosa en los turnos de madrugada </a:t>
            </a:r>
            <a:r>
              <a:rPr lang="es-AR" sz="2000" dirty="0" smtClean="0"/>
              <a:t>respecto al resto del día. Esto podría aprovecharse </a:t>
            </a:r>
            <a:r>
              <a:rPr lang="es-AR" sz="2000" b="1" dirty="0" err="1" smtClean="0"/>
              <a:t>redireccionando</a:t>
            </a:r>
            <a:r>
              <a:rPr lang="es-AR" sz="2000" b="1" dirty="0" smtClean="0"/>
              <a:t> vuelos </a:t>
            </a:r>
            <a:r>
              <a:rPr lang="es-AR" sz="2000" b="1" dirty="0" smtClean="0"/>
              <a:t>desde </a:t>
            </a:r>
            <a:r>
              <a:rPr lang="es-AR" sz="2000" b="1" dirty="0" smtClean="0"/>
              <a:t>otros aeropuertos</a:t>
            </a:r>
            <a:r>
              <a:rPr lang="es-AR" sz="2000" dirty="0" smtClean="0"/>
              <a:t>, quizá de nuevos destinos en los cuales dicha franja horaria sea más beneficiosa para su combinación. De esta forma se podría aprovechar ese recurso </a:t>
            </a:r>
            <a:r>
              <a:rPr lang="es-AR" sz="2000" dirty="0" smtClean="0"/>
              <a:t>y, </a:t>
            </a:r>
            <a:r>
              <a:rPr lang="es-AR" sz="2000" dirty="0" smtClean="0"/>
              <a:t>en tal </a:t>
            </a:r>
            <a:r>
              <a:rPr lang="es-AR" sz="2000" dirty="0" smtClean="0"/>
              <a:t>caso, </a:t>
            </a:r>
            <a:r>
              <a:rPr lang="es-AR" sz="2000" dirty="0" smtClean="0"/>
              <a:t>direccionar vuelos de la franja horaria central/tarde hacia el otro aeropuerto presente en la ciudad.</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937" y="512156"/>
            <a:ext cx="550486" cy="550486"/>
          </a:xfrm>
          <a:prstGeom prst="rect">
            <a:avLst/>
          </a:prstGeom>
        </p:spPr>
      </p:pic>
    </p:spTree>
    <p:extLst>
      <p:ext uri="{BB962C8B-B14F-4D97-AF65-F5344CB8AC3E}">
        <p14:creationId xmlns:p14="http://schemas.microsoft.com/office/powerpoint/2010/main" val="875996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err="1" smtClean="0">
                <a:solidFill>
                  <a:schemeClr val="accent1">
                    <a:lumMod val="50000"/>
                  </a:schemeClr>
                </a:solidFill>
                <a:latin typeface="+mn-lt"/>
              </a:rPr>
              <a:t>Insights</a:t>
            </a:r>
            <a:r>
              <a:rPr lang="es-AR" b="1" dirty="0" smtClean="0">
                <a:solidFill>
                  <a:schemeClr val="accent1">
                    <a:lumMod val="50000"/>
                  </a:schemeClr>
                </a:solidFill>
                <a:latin typeface="+mn-lt"/>
              </a:rPr>
              <a:t> y Recomendaciones</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31937" y="1407477"/>
            <a:ext cx="11018520" cy="2000548"/>
          </a:xfrm>
          <a:prstGeom prst="rect">
            <a:avLst/>
          </a:prstGeom>
          <a:noFill/>
        </p:spPr>
        <p:txBody>
          <a:bodyPr wrap="square" rtlCol="0">
            <a:spAutoFit/>
          </a:bodyPr>
          <a:lstStyle/>
          <a:p>
            <a:r>
              <a:rPr lang="es-AR" sz="2400" b="1" dirty="0" smtClean="0"/>
              <a:t>Cantidad de pasajeros</a:t>
            </a:r>
          </a:p>
          <a:p>
            <a:r>
              <a:rPr lang="es-AR" sz="2000" dirty="0"/>
              <a:t>	</a:t>
            </a:r>
            <a:r>
              <a:rPr lang="es-AR" sz="2000" dirty="0" smtClean="0"/>
              <a:t>Se </a:t>
            </a:r>
            <a:r>
              <a:rPr lang="es-AR" sz="2000" dirty="0" smtClean="0"/>
              <a:t>observa que en los horarios de madrugada, así como hay menos vuelos también suelen tener menor cantidad de pasajeros. Sería recomendable </a:t>
            </a:r>
            <a:r>
              <a:rPr lang="es-AR" sz="2000" b="1" dirty="0" smtClean="0"/>
              <a:t>reasignar rutas de vuelo en esos horarios y tratar de acompañarlo con un plan de incentivos/beneficios para los pasajeros que decidan volar en esa franja</a:t>
            </a:r>
            <a:r>
              <a:rPr lang="es-AR" sz="2000" dirty="0" smtClean="0"/>
              <a:t>; el aeropuerto debería ofrecer beneficios a las empresas aéreas para que pudieran transmitirse a los usuarios </a:t>
            </a:r>
            <a:r>
              <a:rPr lang="es-AR" sz="2000" dirty="0" smtClean="0"/>
              <a:t>finales.</a:t>
            </a:r>
            <a:endParaRPr lang="es-AR" sz="2000" dirty="0" smtClean="0"/>
          </a:p>
        </p:txBody>
      </p:sp>
      <p:pic>
        <p:nvPicPr>
          <p:cNvPr id="6"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937" y="512156"/>
            <a:ext cx="550486" cy="550486"/>
          </a:xfrm>
          <a:prstGeom prst="rect">
            <a:avLst/>
          </a:prstGeom>
        </p:spPr>
      </p:pic>
      <p:sp>
        <p:nvSpPr>
          <p:cNvPr id="9" name="CuadroTexto 8"/>
          <p:cNvSpPr txBox="1"/>
          <p:nvPr/>
        </p:nvSpPr>
        <p:spPr>
          <a:xfrm>
            <a:off x="375920" y="3667421"/>
            <a:ext cx="11018520" cy="2616101"/>
          </a:xfrm>
          <a:prstGeom prst="rect">
            <a:avLst/>
          </a:prstGeom>
          <a:noFill/>
        </p:spPr>
        <p:txBody>
          <a:bodyPr wrap="square" rtlCol="0">
            <a:spAutoFit/>
          </a:bodyPr>
          <a:lstStyle/>
          <a:p>
            <a:r>
              <a:rPr lang="es-AR" sz="2400" b="1" dirty="0" smtClean="0"/>
              <a:t>Predicción de Demoras</a:t>
            </a:r>
            <a:endParaRPr lang="es-AR" sz="2400" b="1" dirty="0" smtClean="0"/>
          </a:p>
          <a:p>
            <a:r>
              <a:rPr lang="es-AR" sz="2000" dirty="0"/>
              <a:t>	</a:t>
            </a:r>
            <a:r>
              <a:rPr lang="es-AR" sz="2000" dirty="0" smtClean="0"/>
              <a:t>Según lo analizado, podemos concluir que la información provista por el operador </a:t>
            </a:r>
            <a:r>
              <a:rPr lang="es-AR" sz="2000" b="1" dirty="0" smtClean="0"/>
              <a:t>no cuenta con las variables relevantes suficientes para generar el modelo de predicción buscado</a:t>
            </a:r>
            <a:r>
              <a:rPr lang="es-AR" sz="2000" dirty="0" smtClean="0"/>
              <a:t>. Las variables presentes no tienen la incidencia suficiente en la demora de un vuelo, lo que dificulta generar modelos precisos en sus predicciones.</a:t>
            </a:r>
          </a:p>
          <a:p>
            <a:r>
              <a:rPr lang="es-AR" sz="2000" dirty="0"/>
              <a:t>	</a:t>
            </a:r>
            <a:r>
              <a:rPr lang="es-AR" sz="2000" dirty="0" smtClean="0"/>
              <a:t>Para continuar investigando se recomienda intentar conseguir otras variables que puedan tener una correlación más directa, como por ejemplo la distancia recorrida por el vuelo, condiciones meteorológicas (al despegar, durante el vuelo, al aterrizar), experiencia de los pilotos, etc.</a:t>
            </a:r>
            <a:endParaRPr lang="es-AR" sz="2000" dirty="0" smtClean="0"/>
          </a:p>
        </p:txBody>
      </p:sp>
    </p:spTree>
    <p:extLst>
      <p:ext uri="{BB962C8B-B14F-4D97-AF65-F5344CB8AC3E}">
        <p14:creationId xmlns:p14="http://schemas.microsoft.com/office/powerpoint/2010/main" val="178099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75345" y="1593773"/>
            <a:ext cx="9460345" cy="4726193"/>
          </a:xfrm>
        </p:spPr>
        <p:txBody>
          <a:bodyPr>
            <a:normAutofit/>
          </a:bodyPr>
          <a:lstStyle/>
          <a:p>
            <a:pPr marL="514350" indent="-514350">
              <a:buClr>
                <a:schemeClr val="accent5">
                  <a:lumMod val="75000"/>
                </a:schemeClr>
              </a:buClr>
              <a:buFont typeface="+mj-lt"/>
              <a:buAutoNum type="arabicPeriod"/>
            </a:pPr>
            <a:r>
              <a:rPr lang="es-AR" sz="4400" dirty="0" smtClean="0"/>
              <a:t>Contexto</a:t>
            </a:r>
          </a:p>
          <a:p>
            <a:pPr marL="514350" indent="-514350">
              <a:buClr>
                <a:schemeClr val="accent5">
                  <a:lumMod val="75000"/>
                </a:schemeClr>
              </a:buClr>
              <a:buFont typeface="+mj-lt"/>
              <a:buAutoNum type="arabicPeriod"/>
            </a:pPr>
            <a:r>
              <a:rPr lang="es-AR" sz="4400" dirty="0" smtClean="0"/>
              <a:t>Problemática </a:t>
            </a:r>
            <a:r>
              <a:rPr lang="es-AR" sz="4400" dirty="0" smtClean="0"/>
              <a:t>y Objetivos</a:t>
            </a:r>
          </a:p>
          <a:p>
            <a:pPr marL="514350" indent="-514350">
              <a:buClr>
                <a:schemeClr val="accent5">
                  <a:lumMod val="75000"/>
                </a:schemeClr>
              </a:buClr>
              <a:buFont typeface="+mj-lt"/>
              <a:buAutoNum type="arabicPeriod"/>
            </a:pPr>
            <a:r>
              <a:rPr lang="es-AR" sz="4400" dirty="0" smtClean="0"/>
              <a:t>Data </a:t>
            </a:r>
            <a:r>
              <a:rPr lang="es-AR" sz="4400" dirty="0" err="1" smtClean="0"/>
              <a:t>Acquisition</a:t>
            </a:r>
            <a:endParaRPr lang="es-AR" sz="4400" dirty="0" smtClean="0"/>
          </a:p>
          <a:p>
            <a:pPr marL="514350" indent="-514350">
              <a:buClr>
                <a:schemeClr val="accent5">
                  <a:lumMod val="75000"/>
                </a:schemeClr>
              </a:buClr>
              <a:buFont typeface="+mj-lt"/>
              <a:buAutoNum type="arabicPeriod"/>
            </a:pPr>
            <a:r>
              <a:rPr lang="es-AR" sz="4400" dirty="0" smtClean="0"/>
              <a:t>Exploración de Datos (EDA)</a:t>
            </a:r>
          </a:p>
          <a:p>
            <a:pPr marL="514350" indent="-514350">
              <a:buClr>
                <a:schemeClr val="accent5">
                  <a:lumMod val="75000"/>
                </a:schemeClr>
              </a:buClr>
              <a:buFont typeface="+mj-lt"/>
              <a:buAutoNum type="arabicPeriod"/>
            </a:pPr>
            <a:r>
              <a:rPr lang="es-AR" sz="4400" dirty="0" smtClean="0"/>
              <a:t>Algoritmos y Modelos</a:t>
            </a:r>
          </a:p>
          <a:p>
            <a:pPr marL="514350" indent="-514350">
              <a:buClr>
                <a:schemeClr val="accent5">
                  <a:lumMod val="75000"/>
                </a:schemeClr>
              </a:buClr>
              <a:buFont typeface="+mj-lt"/>
              <a:buAutoNum type="arabicPeriod"/>
            </a:pPr>
            <a:r>
              <a:rPr lang="es-AR" sz="4400" dirty="0" err="1" smtClean="0"/>
              <a:t>Insights</a:t>
            </a:r>
            <a:r>
              <a:rPr lang="es-AR" sz="4400" dirty="0" smtClean="0"/>
              <a:t> y Recomendaciones</a:t>
            </a:r>
            <a:endParaRPr lang="en-US" sz="4400" dirty="0"/>
          </a:p>
        </p:txBody>
      </p:sp>
      <p:cxnSp>
        <p:nvCxnSpPr>
          <p:cNvPr id="4" name="Conector recto 3"/>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360680" y="344805"/>
            <a:ext cx="273812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Agenda</a:t>
            </a:r>
            <a:endParaRPr lang="en-US" b="1" dirty="0">
              <a:solidFill>
                <a:schemeClr val="accent1">
                  <a:lumMod val="50000"/>
                </a:schemeClr>
              </a:solidFill>
              <a:latin typeface="+mn-lt"/>
            </a:endParaRPr>
          </a:p>
        </p:txBody>
      </p:sp>
      <p:pic>
        <p:nvPicPr>
          <p:cNvPr id="7"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9622" y="3129043"/>
            <a:ext cx="522531" cy="522531"/>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1230" y="1700616"/>
            <a:ext cx="450078" cy="450078"/>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9622" y="3901957"/>
            <a:ext cx="522531" cy="522531"/>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3695" y="5353991"/>
            <a:ext cx="550486" cy="550486"/>
          </a:xfrm>
          <a:prstGeom prst="rect">
            <a:avLst/>
          </a:prstGeom>
        </p:spPr>
      </p:pic>
      <p:pic>
        <p:nvPicPr>
          <p:cNvPr id="5" name="Imagen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3522" y="2402184"/>
            <a:ext cx="514733" cy="514733"/>
          </a:xfrm>
          <a:prstGeom prst="rect">
            <a:avLst/>
          </a:prstGeom>
        </p:spPr>
      </p:pic>
      <p:pic>
        <p:nvPicPr>
          <p:cNvPr id="11" name="Imagen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1679622" y="4629923"/>
            <a:ext cx="518633" cy="518633"/>
          </a:xfrm>
          <a:prstGeom prst="rect">
            <a:avLst/>
          </a:prstGeom>
        </p:spPr>
      </p:pic>
    </p:spTree>
    <p:extLst>
      <p:ext uri="{BB962C8B-B14F-4D97-AF65-F5344CB8AC3E}">
        <p14:creationId xmlns:p14="http://schemas.microsoft.com/office/powerpoint/2010/main" val="199913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1000">
              <a:schemeClr val="accent1">
                <a:lumMod val="45000"/>
                <a:lumOff val="55000"/>
              </a:schemeClr>
            </a:gs>
            <a:gs pos="100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997989" y="294888"/>
            <a:ext cx="273812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Contexto</a:t>
            </a:r>
            <a:endParaRPr lang="en-US" b="1" dirty="0">
              <a:solidFill>
                <a:schemeClr val="accent1">
                  <a:lumMod val="50000"/>
                </a:schemeClr>
              </a:solidFill>
              <a:latin typeface="+mn-lt"/>
            </a:endParaRPr>
          </a:p>
        </p:txBody>
      </p:sp>
      <p:sp>
        <p:nvSpPr>
          <p:cNvPr id="8" name="CuadroTexto 7"/>
          <p:cNvSpPr txBox="1"/>
          <p:nvPr/>
        </p:nvSpPr>
        <p:spPr>
          <a:xfrm>
            <a:off x="375920" y="1474965"/>
            <a:ext cx="11160760" cy="4124206"/>
          </a:xfrm>
          <a:prstGeom prst="rect">
            <a:avLst/>
          </a:prstGeom>
          <a:noFill/>
        </p:spPr>
        <p:txBody>
          <a:bodyPr wrap="square" rtlCol="0">
            <a:spAutoFit/>
          </a:bodyPr>
          <a:lstStyle/>
          <a:p>
            <a:r>
              <a:rPr lang="es-AR" sz="2400" b="1" dirty="0" smtClean="0"/>
              <a:t>Contexto Comercial</a:t>
            </a:r>
          </a:p>
          <a:p>
            <a:r>
              <a:rPr lang="es-AR" sz="2000" dirty="0" smtClean="0"/>
              <a:t>	Dada su excelente ubicación geográfica, el Aeropuerto Jorge </a:t>
            </a:r>
            <a:r>
              <a:rPr lang="es-AR" sz="2000" dirty="0" err="1" smtClean="0"/>
              <a:t>Newbwery</a:t>
            </a:r>
            <a:r>
              <a:rPr lang="es-AR" sz="2000" dirty="0" smtClean="0"/>
              <a:t> es estratégico en la explotación de empresas aéreas tanto domésticas como internacionales. </a:t>
            </a:r>
            <a:r>
              <a:rPr lang="es-AR" sz="2000" dirty="0" smtClean="0"/>
              <a:t>En 2017 fue el aeropuerto con mayor afluencia de pasajeros en Argentina y sus principales rutas de vuelo son domésticas.</a:t>
            </a:r>
          </a:p>
          <a:p>
            <a:endParaRPr lang="es-AR" sz="2000" dirty="0" smtClean="0"/>
          </a:p>
          <a:p>
            <a:r>
              <a:rPr lang="es-AR" sz="2000" dirty="0" smtClean="0"/>
              <a:t>	Luego </a:t>
            </a:r>
            <a:r>
              <a:rPr lang="es-AR" sz="2000" dirty="0" smtClean="0"/>
              <a:t>de la pandemia Covid19 se decretó que el mismo volvería a ser un aeropuerto internacional, abarcando destinos del Mercosur y países de Sudamérica.</a:t>
            </a:r>
          </a:p>
          <a:p>
            <a:endParaRPr lang="es-AR" sz="2000" dirty="0" smtClean="0"/>
          </a:p>
          <a:p>
            <a:r>
              <a:rPr lang="es-AR" sz="2000" dirty="0" smtClean="0"/>
              <a:t>	Por tal motivo, </a:t>
            </a:r>
            <a:r>
              <a:rPr lang="es-AR" sz="2000" dirty="0" smtClean="0"/>
              <a:t>se proyecta un incremento exponencial de sus </a:t>
            </a:r>
            <a:r>
              <a:rPr lang="es-AR" sz="2000" dirty="0" smtClean="0"/>
              <a:t>operaciones, aunque </a:t>
            </a:r>
            <a:r>
              <a:rPr lang="es-AR" sz="2000" dirty="0" smtClean="0"/>
              <a:t>aún no se realizaron grandes inversiones en su </a:t>
            </a:r>
            <a:r>
              <a:rPr lang="es-AR" sz="2000" dirty="0" smtClean="0"/>
              <a:t>infraestructura para soportar este </a:t>
            </a:r>
            <a:r>
              <a:rPr lang="es-AR" sz="2000" dirty="0" smtClean="0"/>
              <a:t>incremento. </a:t>
            </a:r>
            <a:r>
              <a:rPr lang="es-AR" sz="2000" dirty="0" smtClean="0"/>
              <a:t>Durante la pandemia se reconstruyó la única pista que este aeródromo posee, pero esa obra </a:t>
            </a:r>
            <a:r>
              <a:rPr lang="es-AR" sz="2000" dirty="0" smtClean="0"/>
              <a:t>se presume que no </a:t>
            </a:r>
            <a:r>
              <a:rPr lang="es-AR" sz="2000" dirty="0" smtClean="0"/>
              <a:t>es suficiente ya que la terminal de pasajeros ha permanecido sin grandes incrementos de su capacidad.</a:t>
            </a:r>
          </a:p>
          <a:p>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916" y="534560"/>
            <a:ext cx="450078" cy="450078"/>
          </a:xfrm>
          <a:prstGeom prst="rect">
            <a:avLst/>
          </a:prstGeom>
        </p:spPr>
      </p:pic>
    </p:spTree>
    <p:extLst>
      <p:ext uri="{BB962C8B-B14F-4D97-AF65-F5344CB8AC3E}">
        <p14:creationId xmlns:p14="http://schemas.microsoft.com/office/powerpoint/2010/main" val="392295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98561"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Problemática y Objetivos</a:t>
            </a:r>
            <a:endParaRPr lang="en-US" b="1" dirty="0">
              <a:solidFill>
                <a:schemeClr val="accent1">
                  <a:lumMod val="50000"/>
                </a:schemeClr>
              </a:solidFill>
              <a:latin typeface="+mn-lt"/>
            </a:endParaRPr>
          </a:p>
        </p:txBody>
      </p:sp>
      <p:sp>
        <p:nvSpPr>
          <p:cNvPr id="8" name="CuadroTexto 7"/>
          <p:cNvSpPr txBox="1"/>
          <p:nvPr/>
        </p:nvSpPr>
        <p:spPr>
          <a:xfrm>
            <a:off x="360680" y="1343977"/>
            <a:ext cx="10439400" cy="2616101"/>
          </a:xfrm>
          <a:prstGeom prst="rect">
            <a:avLst/>
          </a:prstGeom>
          <a:noFill/>
        </p:spPr>
        <p:txBody>
          <a:bodyPr wrap="square" rtlCol="0">
            <a:spAutoFit/>
          </a:bodyPr>
          <a:lstStyle/>
          <a:p>
            <a:pPr>
              <a:spcAft>
                <a:spcPts val="1200"/>
              </a:spcAft>
            </a:pPr>
            <a:r>
              <a:rPr lang="es-AR" sz="2400" b="1" dirty="0" smtClean="0"/>
              <a:t>Problemática planteada</a:t>
            </a:r>
          </a:p>
          <a:p>
            <a:pPr>
              <a:spcAft>
                <a:spcPts val="1200"/>
              </a:spcAft>
            </a:pPr>
            <a:r>
              <a:rPr lang="es-AR" sz="2000" dirty="0" smtClean="0"/>
              <a:t>	Se realizará el estudio de los datos provistos por el explotador aéreo actual a fin de prever los picos de capacidad de todos los subsistemas que integran el aeropuerto y así evitar saturación de los mismos, permitiendo una mejor planificación de los </a:t>
            </a:r>
            <a:r>
              <a:rPr lang="es-AR" sz="2000" dirty="0" smtClean="0"/>
              <a:t>recursos.</a:t>
            </a:r>
          </a:p>
          <a:p>
            <a:pPr>
              <a:spcAft>
                <a:spcPts val="1200"/>
              </a:spcAft>
            </a:pPr>
            <a:r>
              <a:rPr lang="es-AR" sz="2000" dirty="0" smtClean="0"/>
              <a:t>	Acorde a lo planteado por el operador actual, uno de los principales problemas que genera saturaciones es la demora en el arribo de los vuelos, generando superposiciones. Por este motivo, uno de los focos principales del análisis será intentar </a:t>
            </a:r>
            <a:r>
              <a:rPr lang="es-AR" sz="2000" b="1" dirty="0" smtClean="0"/>
              <a:t>predecir las demoras en los vuelos</a:t>
            </a:r>
            <a:r>
              <a:rPr lang="es-AR" sz="2000" dirty="0" smtClean="0"/>
              <a:t>.</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360680" y="4117657"/>
            <a:ext cx="10439400" cy="2523768"/>
          </a:xfrm>
          <a:prstGeom prst="rect">
            <a:avLst/>
          </a:prstGeom>
          <a:noFill/>
        </p:spPr>
        <p:txBody>
          <a:bodyPr wrap="square" rtlCol="0">
            <a:spAutoFit/>
          </a:bodyPr>
          <a:lstStyle/>
          <a:p>
            <a:r>
              <a:rPr lang="es-AR" sz="2000" b="1" dirty="0" smtClean="0"/>
              <a:t>Se buscará responder a las siguientes preguntas:</a:t>
            </a:r>
          </a:p>
          <a:p>
            <a:pPr marL="285750" indent="-285750">
              <a:buFont typeface="Wingdings" panose="05000000000000000000" pitchFamily="2" charset="2"/>
              <a:buChar char="q"/>
            </a:pPr>
            <a:r>
              <a:rPr lang="es-AR" sz="2000" dirty="0" smtClean="0"/>
              <a:t>Cuál es la cantidad de vuelos por mes?</a:t>
            </a:r>
          </a:p>
          <a:p>
            <a:pPr marL="285750" indent="-285750">
              <a:buFont typeface="Wingdings" panose="05000000000000000000" pitchFamily="2" charset="2"/>
              <a:buChar char="q"/>
            </a:pPr>
            <a:r>
              <a:rPr lang="es-AR" sz="2000" dirty="0" smtClean="0"/>
              <a:t>Qué cantidad de pasajeros??</a:t>
            </a:r>
          </a:p>
          <a:p>
            <a:pPr marL="285750" indent="-285750">
              <a:buFont typeface="Wingdings" panose="05000000000000000000" pitchFamily="2" charset="2"/>
              <a:buChar char="q"/>
            </a:pPr>
            <a:r>
              <a:rPr lang="es-AR" sz="2000" dirty="0" smtClean="0"/>
              <a:t>Cómo se distribuyen los vuelos por día y frecuencia?</a:t>
            </a:r>
          </a:p>
          <a:p>
            <a:pPr marL="285750" indent="-285750">
              <a:buFont typeface="Wingdings" panose="05000000000000000000" pitchFamily="2" charset="2"/>
              <a:buChar char="q"/>
            </a:pPr>
            <a:r>
              <a:rPr lang="es-AR" sz="2000" dirty="0" smtClean="0"/>
              <a:t>Cómo se aprovechan los recursos de pista?</a:t>
            </a:r>
          </a:p>
          <a:p>
            <a:pPr marL="285750" indent="-285750">
              <a:buFont typeface="Wingdings" panose="05000000000000000000" pitchFamily="2" charset="2"/>
              <a:buChar char="q"/>
            </a:pPr>
            <a:r>
              <a:rPr lang="es-AR" sz="2000" dirty="0" smtClean="0"/>
              <a:t>Hay vuelos con demoras? Se corresponden con algún origen particular??</a:t>
            </a:r>
          </a:p>
          <a:p>
            <a:pPr marL="285750" indent="-285750">
              <a:buFont typeface="Wingdings" panose="05000000000000000000" pitchFamily="2" charset="2"/>
              <a:buChar char="q"/>
            </a:pPr>
            <a:r>
              <a:rPr lang="es-AR" sz="2000" dirty="0" smtClean="0"/>
              <a:t>Cuáles son los horario pico de pasajeros en la terminal?</a:t>
            </a:r>
          </a:p>
          <a:p>
            <a:pPr marL="285750" indent="-285750">
              <a:buFont typeface="Wingdings" panose="05000000000000000000" pitchFamily="2" charset="2"/>
              <a:buChar char="q"/>
            </a:pPr>
            <a:endParaRPr lang="es-AR" dirty="0" smtClean="0"/>
          </a:p>
        </p:txBody>
      </p:sp>
      <p:pic>
        <p:nvPicPr>
          <p:cNvPr id="7"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680" y="527450"/>
            <a:ext cx="514733" cy="514733"/>
          </a:xfrm>
          <a:prstGeom prst="rect">
            <a:avLst/>
          </a:prstGeom>
        </p:spPr>
      </p:pic>
    </p:spTree>
    <p:extLst>
      <p:ext uri="{BB962C8B-B14F-4D97-AF65-F5344CB8AC3E}">
        <p14:creationId xmlns:p14="http://schemas.microsoft.com/office/powerpoint/2010/main" val="528877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Data </a:t>
            </a:r>
            <a:r>
              <a:rPr lang="es-AR" b="1" dirty="0" err="1" smtClean="0">
                <a:solidFill>
                  <a:schemeClr val="accent1">
                    <a:lumMod val="50000"/>
                  </a:schemeClr>
                </a:solidFill>
                <a:latin typeface="+mn-lt"/>
              </a:rPr>
              <a:t>Acquisition</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
        <p:nvSpPr>
          <p:cNvPr id="13" name="CuadroTexto 12"/>
          <p:cNvSpPr txBox="1"/>
          <p:nvPr/>
        </p:nvSpPr>
        <p:spPr>
          <a:xfrm>
            <a:off x="375920" y="1433391"/>
            <a:ext cx="7579360" cy="5078313"/>
          </a:xfrm>
          <a:prstGeom prst="rect">
            <a:avLst/>
          </a:prstGeom>
          <a:noFill/>
        </p:spPr>
        <p:txBody>
          <a:bodyPr wrap="square" rtlCol="0">
            <a:spAutoFit/>
          </a:bodyPr>
          <a:lstStyle/>
          <a:p>
            <a:pPr>
              <a:spcAft>
                <a:spcPts val="1200"/>
              </a:spcAft>
            </a:pPr>
            <a:r>
              <a:rPr lang="es-AR" sz="2400" b="1" dirty="0" smtClean="0"/>
              <a:t>Descripción del </a:t>
            </a:r>
            <a:r>
              <a:rPr lang="es-AR" sz="2400" b="1" dirty="0" err="1" smtClean="0"/>
              <a:t>Dataset</a:t>
            </a:r>
            <a:endParaRPr lang="es-AR" sz="2400" b="1" dirty="0" smtClean="0"/>
          </a:p>
          <a:p>
            <a:pPr>
              <a:spcAft>
                <a:spcPts val="1200"/>
              </a:spcAft>
            </a:pPr>
            <a:r>
              <a:rPr lang="es-AR" sz="2000" dirty="0"/>
              <a:t>	</a:t>
            </a:r>
            <a:r>
              <a:rPr lang="es-AR" sz="2000" dirty="0" smtClean="0"/>
              <a:t>El </a:t>
            </a:r>
            <a:r>
              <a:rPr lang="es-AR" sz="2000" dirty="0" err="1" smtClean="0"/>
              <a:t>Dataset</a:t>
            </a:r>
            <a:r>
              <a:rPr lang="es-AR" sz="2000" dirty="0" smtClean="0"/>
              <a:t> fue provisto por el operador actual del aeropuerto. Cuenta con una gran cantidad de registros (127929) y variables (28), en su mayoría de tipo categóricas.</a:t>
            </a:r>
          </a:p>
          <a:p>
            <a:pPr>
              <a:spcAft>
                <a:spcPts val="1200"/>
              </a:spcAft>
            </a:pPr>
            <a:r>
              <a:rPr lang="es-AR" sz="2000" dirty="0"/>
              <a:t>	</a:t>
            </a:r>
            <a:r>
              <a:rPr lang="es-AR" sz="2000" dirty="0" smtClean="0"/>
              <a:t>Se realizó una evaluación de duplicados y valores nulos. </a:t>
            </a:r>
            <a:r>
              <a:rPr lang="es-AR" sz="2000" dirty="0" smtClean="0"/>
              <a:t>Luego de un análisis de los datos y evaluación de su potencialidad, se definió la siguiente estrategia para su tratamiento:</a:t>
            </a:r>
          </a:p>
          <a:p>
            <a:pPr marL="914400" lvl="1" indent="-457200">
              <a:spcAft>
                <a:spcPts val="1200"/>
              </a:spcAft>
              <a:buFont typeface="+mj-lt"/>
              <a:buAutoNum type="arabicPeriod"/>
            </a:pPr>
            <a:r>
              <a:rPr lang="es-AR" sz="2000" dirty="0"/>
              <a:t> Eliminar variables con pocos </a:t>
            </a:r>
            <a:r>
              <a:rPr lang="es-AR" sz="2000" dirty="0" smtClean="0"/>
              <a:t>datos</a:t>
            </a:r>
          </a:p>
          <a:p>
            <a:pPr marL="914400" lvl="1" indent="-457200">
              <a:spcAft>
                <a:spcPts val="1200"/>
              </a:spcAft>
              <a:buFont typeface="+mj-lt"/>
              <a:buAutoNum type="arabicPeriod"/>
            </a:pPr>
            <a:r>
              <a:rPr lang="es-AR" sz="2000" dirty="0"/>
              <a:t>Reemplazo de variables ETA y ATA por STA</a:t>
            </a:r>
          </a:p>
          <a:p>
            <a:pPr marL="914400" lvl="1" indent="-457200">
              <a:spcAft>
                <a:spcPts val="1200"/>
              </a:spcAft>
              <a:buFont typeface="+mj-lt"/>
              <a:buAutoNum type="arabicPeriod"/>
            </a:pPr>
            <a:r>
              <a:rPr lang="es-AR" sz="2000" dirty="0"/>
              <a:t>Reemplazo de Valores </a:t>
            </a:r>
            <a:r>
              <a:rPr lang="es-AR" sz="2000" dirty="0" smtClean="0"/>
              <a:t>Nulos</a:t>
            </a:r>
          </a:p>
          <a:p>
            <a:pPr>
              <a:spcAft>
                <a:spcPts val="1200"/>
              </a:spcAft>
            </a:pPr>
            <a:r>
              <a:rPr lang="es-AR" sz="2000" dirty="0"/>
              <a:t>	Se </a:t>
            </a:r>
            <a:r>
              <a:rPr lang="es-AR" sz="2000" dirty="0" smtClean="0"/>
              <a:t>crearon variables nuevas (</a:t>
            </a:r>
            <a:r>
              <a:rPr lang="es-AR" sz="2000" dirty="0" err="1" smtClean="0"/>
              <a:t>Delayed</a:t>
            </a:r>
            <a:r>
              <a:rPr lang="es-AR" sz="2000" dirty="0" smtClean="0"/>
              <a:t>, </a:t>
            </a:r>
            <a:r>
              <a:rPr lang="es-AR" sz="2000" dirty="0" err="1" smtClean="0"/>
              <a:t>Demora_Min</a:t>
            </a:r>
            <a:r>
              <a:rPr lang="es-AR" sz="2000" dirty="0" smtClean="0"/>
              <a:t>) que mejoran el análisis objetivo, a partir de otras existentes que por si solas no eran tan útiles. </a:t>
            </a:r>
            <a:endParaRPr lang="es-AR" sz="2000" dirty="0"/>
          </a:p>
        </p:txBody>
      </p:sp>
      <p:pic>
        <p:nvPicPr>
          <p:cNvPr id="5" name="Imagen 4"/>
          <p:cNvPicPr>
            <a:picLocks noChangeAspect="1"/>
          </p:cNvPicPr>
          <p:nvPr/>
        </p:nvPicPr>
        <p:blipFill rotWithShape="1">
          <a:blip r:embed="rId5"/>
          <a:srcRect l="20326" t="29632" r="62682" b="16819"/>
          <a:stretch/>
        </p:blipFill>
        <p:spPr>
          <a:xfrm>
            <a:off x="8127038" y="1295717"/>
            <a:ext cx="2800042" cy="4963713"/>
          </a:xfrm>
          <a:prstGeom prst="rect">
            <a:avLst/>
          </a:prstGeom>
        </p:spPr>
      </p:pic>
    </p:spTree>
    <p:extLst>
      <p:ext uri="{BB962C8B-B14F-4D97-AF65-F5344CB8AC3E}">
        <p14:creationId xmlns:p14="http://schemas.microsoft.com/office/powerpoint/2010/main" val="1687540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Data </a:t>
            </a:r>
            <a:r>
              <a:rPr lang="es-AR" b="1" dirty="0" err="1" smtClean="0">
                <a:solidFill>
                  <a:schemeClr val="accent1">
                    <a:lumMod val="50000"/>
                  </a:schemeClr>
                </a:solidFill>
                <a:latin typeface="+mn-lt"/>
              </a:rPr>
              <a:t>Acquisition</a:t>
            </a:r>
            <a:endParaRPr lang="en-US" b="1" dirty="0">
              <a:solidFill>
                <a:schemeClr val="accent1">
                  <a:lumMod val="50000"/>
                </a:schemeClr>
              </a:solidFill>
              <a:latin typeface="+mn-lt"/>
            </a:endParaRP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
        <p:nvSpPr>
          <p:cNvPr id="13" name="CuadroTexto 12"/>
          <p:cNvSpPr txBox="1"/>
          <p:nvPr/>
        </p:nvSpPr>
        <p:spPr>
          <a:xfrm>
            <a:off x="375920" y="1396447"/>
            <a:ext cx="6736080" cy="5078313"/>
          </a:xfrm>
          <a:prstGeom prst="rect">
            <a:avLst/>
          </a:prstGeom>
          <a:noFill/>
        </p:spPr>
        <p:txBody>
          <a:bodyPr wrap="square" rtlCol="0">
            <a:spAutoFit/>
          </a:bodyPr>
          <a:lstStyle/>
          <a:p>
            <a:pPr>
              <a:spcAft>
                <a:spcPts val="1200"/>
              </a:spcAft>
            </a:pPr>
            <a:r>
              <a:rPr lang="es-AR" sz="2400" b="1" dirty="0" err="1" smtClean="0"/>
              <a:t>Datasets</a:t>
            </a:r>
            <a:r>
              <a:rPr lang="es-AR" sz="2400" b="1" dirty="0" smtClean="0"/>
              <a:t> Complementarios</a:t>
            </a:r>
            <a:endParaRPr lang="es-AR" sz="2400" b="1" dirty="0" smtClean="0"/>
          </a:p>
          <a:p>
            <a:pPr>
              <a:spcAft>
                <a:spcPts val="1200"/>
              </a:spcAft>
            </a:pPr>
            <a:r>
              <a:rPr lang="es-AR" sz="2000" dirty="0"/>
              <a:t>	</a:t>
            </a:r>
            <a:r>
              <a:rPr lang="es-AR" sz="2000" dirty="0" smtClean="0"/>
              <a:t>Con el objetivo de enriquecer el análisis, se utilizaron 3 </a:t>
            </a:r>
            <a:r>
              <a:rPr lang="es-AR" sz="2000" dirty="0" err="1" smtClean="0"/>
              <a:t>dataset</a:t>
            </a:r>
            <a:r>
              <a:rPr lang="es-AR" sz="2000" dirty="0" smtClean="0"/>
              <a:t> complementarios obtenidos en diferentes repositorios de GitHub:</a:t>
            </a:r>
          </a:p>
          <a:p>
            <a:pPr>
              <a:spcAft>
                <a:spcPts val="1200"/>
              </a:spcAft>
            </a:pPr>
            <a:r>
              <a:rPr lang="en-US" sz="2000" dirty="0">
                <a:hlinkClick r:id="rId4"/>
              </a:rPr>
              <a:t>https://</a:t>
            </a:r>
            <a:r>
              <a:rPr lang="en-US" sz="2000" dirty="0" smtClean="0">
                <a:hlinkClick r:id="rId4"/>
              </a:rPr>
              <a:t>davidmegginson.github.io/ourairports-data/airports.csv</a:t>
            </a:r>
            <a:endParaRPr lang="en-US" sz="2000" dirty="0" smtClean="0"/>
          </a:p>
          <a:p>
            <a:pPr>
              <a:spcAft>
                <a:spcPts val="1200"/>
              </a:spcAft>
            </a:pPr>
            <a:r>
              <a:rPr lang="en-US" sz="2000" dirty="0" smtClean="0">
                <a:hlinkClick r:id="rId5"/>
              </a:rPr>
              <a:t>https</a:t>
            </a:r>
            <a:r>
              <a:rPr lang="en-US" sz="2000" dirty="0">
                <a:hlinkClick r:id="rId5"/>
              </a:rPr>
              <a:t>://</a:t>
            </a:r>
            <a:r>
              <a:rPr lang="en-US" sz="2000" dirty="0" smtClean="0">
                <a:hlinkClick r:id="rId5"/>
              </a:rPr>
              <a:t>davidmegginson.github.io/ourairports-data/countries.csv</a:t>
            </a:r>
            <a:endParaRPr lang="en-US" sz="2000" dirty="0" smtClean="0"/>
          </a:p>
          <a:p>
            <a:pPr>
              <a:spcAft>
                <a:spcPts val="1200"/>
              </a:spcAft>
            </a:pPr>
            <a:r>
              <a:rPr lang="en-US" sz="2000" dirty="0" smtClean="0">
                <a:hlinkClick r:id="rId6"/>
              </a:rPr>
              <a:t>https</a:t>
            </a:r>
            <a:r>
              <a:rPr lang="en-US" sz="2000" dirty="0">
                <a:hlinkClick r:id="rId6"/>
              </a:rPr>
              <a:t>://</a:t>
            </a:r>
            <a:r>
              <a:rPr lang="en-US" sz="2000" dirty="0" smtClean="0">
                <a:hlinkClick r:id="rId6"/>
              </a:rPr>
              <a:t>raw.githubusercontent.com/lukes/ISO-3166-Countries-with-Regional-Codes/master/all/all.csv</a:t>
            </a:r>
            <a:endParaRPr lang="en-US" sz="2000" dirty="0" smtClean="0"/>
          </a:p>
          <a:p>
            <a:pPr>
              <a:spcAft>
                <a:spcPts val="1200"/>
              </a:spcAft>
            </a:pPr>
            <a:r>
              <a:rPr lang="es-AR" sz="2000" dirty="0" smtClean="0"/>
              <a:t>	El objetivo principal es enriquecer la información de los aeropuertos de origen de los vuelos para poder analizar su incidencia en las Demoras.</a:t>
            </a:r>
            <a:endParaRPr lang="en-US" sz="2000" dirty="0"/>
          </a:p>
          <a:p>
            <a:pPr>
              <a:spcAft>
                <a:spcPts val="1200"/>
              </a:spcAft>
            </a:pPr>
            <a:endParaRPr lang="es-AR" sz="2000" dirty="0" smtClean="0"/>
          </a:p>
        </p:txBody>
      </p:sp>
      <p:pic>
        <p:nvPicPr>
          <p:cNvPr id="2" name="Imagen 1"/>
          <p:cNvPicPr>
            <a:picLocks noChangeAspect="1"/>
          </p:cNvPicPr>
          <p:nvPr/>
        </p:nvPicPr>
        <p:blipFill rotWithShape="1">
          <a:blip r:embed="rId7"/>
          <a:srcRect l="15310" t="33765" r="60094" b="15326"/>
          <a:stretch/>
        </p:blipFill>
        <p:spPr>
          <a:xfrm>
            <a:off x="7861736" y="1544085"/>
            <a:ext cx="3974664" cy="4627563"/>
          </a:xfrm>
          <a:prstGeom prst="rect">
            <a:avLst/>
          </a:prstGeom>
        </p:spPr>
      </p:pic>
    </p:spTree>
    <p:extLst>
      <p:ext uri="{BB962C8B-B14F-4D97-AF65-F5344CB8AC3E}">
        <p14:creationId xmlns:p14="http://schemas.microsoft.com/office/powerpoint/2010/main" val="410704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sp>
        <p:nvSpPr>
          <p:cNvPr id="8" name="CuadroTexto 7"/>
          <p:cNvSpPr txBox="1"/>
          <p:nvPr/>
        </p:nvSpPr>
        <p:spPr>
          <a:xfrm>
            <a:off x="360680" y="1404937"/>
            <a:ext cx="6273800" cy="2985433"/>
          </a:xfrm>
          <a:prstGeom prst="rect">
            <a:avLst/>
          </a:prstGeom>
          <a:noFill/>
        </p:spPr>
        <p:txBody>
          <a:bodyPr wrap="square" rtlCol="0">
            <a:spAutoFit/>
          </a:bodyPr>
          <a:lstStyle/>
          <a:p>
            <a:r>
              <a:rPr lang="es-AR" sz="2400" b="1" dirty="0" smtClean="0"/>
              <a:t>Cantidad de Vuelos por mes</a:t>
            </a:r>
          </a:p>
          <a:p>
            <a:r>
              <a:rPr lang="es-AR" sz="2000" dirty="0" smtClean="0"/>
              <a:t>	</a:t>
            </a:r>
          </a:p>
          <a:p>
            <a:r>
              <a:rPr lang="es-AR" dirty="0"/>
              <a:t> </a:t>
            </a:r>
            <a:r>
              <a:rPr lang="es-AR" dirty="0" smtClean="0"/>
              <a:t>   Se puede observar la marcada reducción en la cantidad de vuelos durante el año 2020 producto de la pandemia y cómo se fue recuperando fuertemente la actividad a partir de julio de 2021</a:t>
            </a:r>
          </a:p>
          <a:p>
            <a:r>
              <a:rPr lang="es-AR" dirty="0" smtClean="0"/>
              <a:t>    Para poder comparar los niveles de ocupación de recursos actuales, se decide comparar los períodos de Enero a Julio ya que son los últimos datos disponibles para 2022 </a:t>
            </a:r>
          </a:p>
          <a:p>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rotWithShape="1">
          <a:blip r:embed="rId2"/>
          <a:srcRect l="8661" t="36659" r="56385" b="18133"/>
          <a:stretch/>
        </p:blipFill>
        <p:spPr>
          <a:xfrm>
            <a:off x="6852920" y="1361440"/>
            <a:ext cx="4709160" cy="3425893"/>
          </a:xfrm>
          <a:prstGeom prst="rect">
            <a:avLst/>
          </a:prstGeom>
        </p:spPr>
      </p:pic>
      <p:pic>
        <p:nvPicPr>
          <p:cNvPr id="3" name="Imagen 2"/>
          <p:cNvPicPr>
            <a:picLocks noChangeAspect="1"/>
          </p:cNvPicPr>
          <p:nvPr/>
        </p:nvPicPr>
        <p:blipFill rotWithShape="1">
          <a:blip r:embed="rId3"/>
          <a:srcRect l="7970" t="29970" r="36363" b="10697"/>
          <a:stretch/>
        </p:blipFill>
        <p:spPr>
          <a:xfrm>
            <a:off x="1016000" y="4244562"/>
            <a:ext cx="3901440" cy="2339118"/>
          </a:xfrm>
          <a:prstGeom prst="rect">
            <a:avLst/>
          </a:prstGeom>
        </p:spPr>
      </p:pic>
      <p:sp>
        <p:nvSpPr>
          <p:cNvPr id="9" name="CuadroTexto 8"/>
          <p:cNvSpPr txBox="1"/>
          <p:nvPr/>
        </p:nvSpPr>
        <p:spPr>
          <a:xfrm>
            <a:off x="5379720" y="5145324"/>
            <a:ext cx="6273800" cy="1477328"/>
          </a:xfrm>
          <a:prstGeom prst="rect">
            <a:avLst/>
          </a:prstGeom>
          <a:noFill/>
        </p:spPr>
        <p:txBody>
          <a:bodyPr wrap="square" rtlCol="0">
            <a:spAutoFit/>
          </a:bodyPr>
          <a:lstStyle/>
          <a:p>
            <a:r>
              <a:rPr lang="es-AR" dirty="0" smtClean="0"/>
              <a:t>    Podemos observar que los niveles de operación en cuanto a cantidad de vuelos para 2022 aún no superan los niveles de 2019, lo cual </a:t>
            </a:r>
            <a:r>
              <a:rPr lang="es-AR" b="1" dirty="0" smtClean="0"/>
              <a:t>permite suponer que aún no se saturó </a:t>
            </a:r>
            <a:r>
              <a:rPr lang="es-AR" dirty="0" smtClean="0"/>
              <a:t>la capacidad operativa del aeropuerto.</a:t>
            </a:r>
          </a:p>
          <a:p>
            <a:endParaRPr lang="es-AR" dirty="0" smtClean="0"/>
          </a:p>
        </p:txBody>
      </p:sp>
      <p:pic>
        <p:nvPicPr>
          <p:cNvPr id="11" name="Google Shape;61;p14"/>
          <p:cNvPicPr preferRelativeResize="0"/>
          <p:nvPr/>
        </p:nvPicPr>
        <p:blipFill rotWithShape="1">
          <a:blip r:embed="rId4">
            <a:alphaModFix/>
          </a:blip>
          <a:srcRect/>
          <a:stretch/>
        </p:blipFill>
        <p:spPr>
          <a:xfrm>
            <a:off x="10269561" y="527450"/>
            <a:ext cx="1566839" cy="519900"/>
          </a:xfrm>
          <a:prstGeom prst="rect">
            <a:avLst/>
          </a:prstGeom>
          <a:noFill/>
          <a:ln>
            <a:noFill/>
          </a:ln>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20" y="527450"/>
            <a:ext cx="522531" cy="522531"/>
          </a:xfrm>
          <a:prstGeom prst="rect">
            <a:avLst/>
          </a:prstGeom>
        </p:spPr>
      </p:pic>
    </p:spTree>
    <p:extLst>
      <p:ext uri="{BB962C8B-B14F-4D97-AF65-F5344CB8AC3E}">
        <p14:creationId xmlns:p14="http://schemas.microsoft.com/office/powerpoint/2010/main" val="1602406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360680" y="1404937"/>
            <a:ext cx="6273800" cy="2154436"/>
          </a:xfrm>
          <a:prstGeom prst="rect">
            <a:avLst/>
          </a:prstGeom>
          <a:noFill/>
        </p:spPr>
        <p:txBody>
          <a:bodyPr wrap="square" rtlCol="0">
            <a:spAutoFit/>
          </a:bodyPr>
          <a:lstStyle/>
          <a:p>
            <a:r>
              <a:rPr lang="es-AR" sz="2400" b="1" dirty="0" smtClean="0"/>
              <a:t>Cantidad de Pasajeros por mes</a:t>
            </a:r>
          </a:p>
          <a:p>
            <a:r>
              <a:rPr lang="es-AR" sz="2000" dirty="0" smtClean="0"/>
              <a:t>	</a:t>
            </a:r>
          </a:p>
          <a:p>
            <a:r>
              <a:rPr lang="es-AR" dirty="0"/>
              <a:t> </a:t>
            </a:r>
            <a:r>
              <a:rPr lang="es-AR" dirty="0" smtClean="0"/>
              <a:t>   Para analizar a estacionalidad mensual de pasajeros se decide tomar como referencia el año 2019 que es el más completo y representativo (no está afectado por la pandemia). Se observan picos de capacidad en los meses de vacaciones, tanto de verano como de invierno.</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627880" y="4647484"/>
            <a:ext cx="6273800" cy="1754326"/>
          </a:xfrm>
          <a:prstGeom prst="rect">
            <a:avLst/>
          </a:prstGeom>
          <a:noFill/>
        </p:spPr>
        <p:txBody>
          <a:bodyPr wrap="square" rtlCol="0">
            <a:spAutoFit/>
          </a:bodyPr>
          <a:lstStyle/>
          <a:p>
            <a:r>
              <a:rPr lang="es-AR" dirty="0" smtClean="0"/>
              <a:t>    Si analizamos la cantidad de pasajeros por vuelo en los diferentes meses del año podemos observar que tienen distribuciones similares, lo que no sugiere que haya estacionalidad en cuanto a la ocupación de los vuelos (vuelos </a:t>
            </a:r>
            <a:r>
              <a:rPr lang="es-AR" dirty="0" smtClean="0"/>
              <a:t>significativamente más </a:t>
            </a:r>
            <a:r>
              <a:rPr lang="es-AR" dirty="0" smtClean="0"/>
              <a:t>llenos o vacíos según la época del año)</a:t>
            </a:r>
          </a:p>
          <a:p>
            <a:endParaRPr lang="es-AR" dirty="0" smtClean="0"/>
          </a:p>
        </p:txBody>
      </p:sp>
      <p:pic>
        <p:nvPicPr>
          <p:cNvPr id="5" name="Imagen 4"/>
          <p:cNvPicPr>
            <a:picLocks noChangeAspect="1"/>
          </p:cNvPicPr>
          <p:nvPr/>
        </p:nvPicPr>
        <p:blipFill rotWithShape="1">
          <a:blip r:embed="rId3"/>
          <a:srcRect l="7651" t="37458" r="61229" b="23815"/>
          <a:stretch/>
        </p:blipFill>
        <p:spPr>
          <a:xfrm>
            <a:off x="7366000" y="1361440"/>
            <a:ext cx="4287520" cy="3001265"/>
          </a:xfrm>
          <a:prstGeom prst="rect">
            <a:avLst/>
          </a:prstGeom>
        </p:spPr>
      </p:pic>
      <p:pic>
        <p:nvPicPr>
          <p:cNvPr id="6" name="Imagen 5"/>
          <p:cNvPicPr>
            <a:picLocks noChangeAspect="1"/>
          </p:cNvPicPr>
          <p:nvPr/>
        </p:nvPicPr>
        <p:blipFill rotWithShape="1">
          <a:blip r:embed="rId4"/>
          <a:srcRect l="8227" t="32442" r="60759" b="30802"/>
          <a:stretch/>
        </p:blipFill>
        <p:spPr>
          <a:xfrm>
            <a:off x="533400" y="4027723"/>
            <a:ext cx="3772974" cy="2515317"/>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4819"/>
            <a:ext cx="522531" cy="522531"/>
          </a:xfrm>
          <a:prstGeom prst="rect">
            <a:avLst/>
          </a:prstGeom>
        </p:spPr>
      </p:pic>
    </p:spTree>
    <p:extLst>
      <p:ext uri="{BB962C8B-B14F-4D97-AF65-F5344CB8AC3E}">
        <p14:creationId xmlns:p14="http://schemas.microsoft.com/office/powerpoint/2010/main" val="29360582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360680" y="1404937"/>
            <a:ext cx="6273800" cy="2431435"/>
          </a:xfrm>
          <a:prstGeom prst="rect">
            <a:avLst/>
          </a:prstGeom>
          <a:noFill/>
        </p:spPr>
        <p:txBody>
          <a:bodyPr wrap="square" rtlCol="0">
            <a:spAutoFit/>
          </a:bodyPr>
          <a:lstStyle/>
          <a:p>
            <a:r>
              <a:rPr lang="es-AR" sz="2400" b="1" dirty="0" smtClean="0"/>
              <a:t>Cantidad de Pasajeros por hora</a:t>
            </a:r>
          </a:p>
          <a:p>
            <a:r>
              <a:rPr lang="es-AR" sz="2000" dirty="0" smtClean="0"/>
              <a:t>	</a:t>
            </a:r>
          </a:p>
          <a:p>
            <a:r>
              <a:rPr lang="es-AR" dirty="0"/>
              <a:t> </a:t>
            </a:r>
            <a:r>
              <a:rPr lang="es-AR" dirty="0" smtClean="0"/>
              <a:t>   En cuanto a la distribución horaria de pasajeros promedio por día, podemos observar que en los horarios de madrugada y  mañana los vuelos suelen traer menos pasajeros, lo cual permite suponer una cierta capacidad ociosa en el aeropuerto, aunque esto dependerá de los recursos asignados en dichas franjas horarias (en general suele haber menos personal).</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841240" y="4866420"/>
            <a:ext cx="6273800" cy="1200329"/>
          </a:xfrm>
          <a:prstGeom prst="rect">
            <a:avLst/>
          </a:prstGeom>
          <a:noFill/>
        </p:spPr>
        <p:txBody>
          <a:bodyPr wrap="square" rtlCol="0">
            <a:spAutoFit/>
          </a:bodyPr>
          <a:lstStyle/>
          <a:p>
            <a:r>
              <a:rPr lang="es-AR" dirty="0" smtClean="0"/>
              <a:t>    También podemos observar que en los horarios de madrugada la dispersión de la cantidad de pasajeros por vuelo aumenta, teniendo más variabilidad y vuelos con muy pocos pasajeros.</a:t>
            </a:r>
          </a:p>
          <a:p>
            <a:endParaRPr lang="es-AR" dirty="0" smtClean="0"/>
          </a:p>
        </p:txBody>
      </p:sp>
      <p:pic>
        <p:nvPicPr>
          <p:cNvPr id="2" name="Imagen 1"/>
          <p:cNvPicPr>
            <a:picLocks noChangeAspect="1"/>
          </p:cNvPicPr>
          <p:nvPr/>
        </p:nvPicPr>
        <p:blipFill rotWithShape="1">
          <a:blip r:embed="rId3"/>
          <a:srcRect l="7917" t="41534" r="60625" b="19577"/>
          <a:stretch/>
        </p:blipFill>
        <p:spPr>
          <a:xfrm>
            <a:off x="6847840" y="1361440"/>
            <a:ext cx="4267200" cy="2967258"/>
          </a:xfrm>
          <a:prstGeom prst="rect">
            <a:avLst/>
          </a:prstGeom>
        </p:spPr>
      </p:pic>
      <p:pic>
        <p:nvPicPr>
          <p:cNvPr id="3" name="Imagen 2"/>
          <p:cNvPicPr>
            <a:picLocks noChangeAspect="1"/>
          </p:cNvPicPr>
          <p:nvPr/>
        </p:nvPicPr>
        <p:blipFill rotWithShape="1">
          <a:blip r:embed="rId4"/>
          <a:srcRect l="8086" t="37018" r="60941" b="25948"/>
          <a:stretch/>
        </p:blipFill>
        <p:spPr>
          <a:xfrm>
            <a:off x="457200" y="3963410"/>
            <a:ext cx="3986566" cy="2681230"/>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4819"/>
            <a:ext cx="522531" cy="522531"/>
          </a:xfrm>
          <a:prstGeom prst="rect">
            <a:avLst/>
          </a:prstGeom>
        </p:spPr>
      </p:pic>
    </p:spTree>
    <p:extLst>
      <p:ext uri="{BB962C8B-B14F-4D97-AF65-F5344CB8AC3E}">
        <p14:creationId xmlns:p14="http://schemas.microsoft.com/office/powerpoint/2010/main" val="23518859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10406</TotalTime>
  <Words>679</Words>
  <Application>Microsoft Office PowerPoint</Application>
  <PresentationFormat>Panorámica</PresentationFormat>
  <Paragraphs>102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Wingdings</vt:lpstr>
      <vt:lpstr>Tema de Office</vt:lpstr>
      <vt:lpstr>Análisis de Recursos Aeroparque Jorge Newbery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HP</cp:lastModifiedBy>
  <cp:revision>59</cp:revision>
  <dcterms:created xsi:type="dcterms:W3CDTF">2023-02-22T18:19:12Z</dcterms:created>
  <dcterms:modified xsi:type="dcterms:W3CDTF">2023-05-21T20:15:25Z</dcterms:modified>
</cp:coreProperties>
</file>