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60" autoAdjust="0"/>
  </p:normalViewPr>
  <p:slideViewPr>
    <p:cSldViewPr snapToGrid="0">
      <p:cViewPr varScale="1">
        <p:scale>
          <a:sx n="101" d="100"/>
          <a:sy n="101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C34FE-54F7-8AAB-F685-F5C62D004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712F6A-5305-9A6C-AA5B-E9B3F5901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FD1458-BC88-B93F-6929-FAF0EDEA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531-6FAC-43D8-AA01-8DFEB4BA657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5975E-4D3E-5176-9670-BE46AB46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3555E3-12CF-CB73-E1E4-85BFBC34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CD6F-4115-4C5E-8D07-1637EE2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3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AB7D3-0D42-1387-7723-2C50ACC6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32B270-EE2B-666E-2656-BE893ED5D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82B79C-9AE9-6CF9-CBF6-452C2BDD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531-6FAC-43D8-AA01-8DFEB4BA657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99DDA6-BBF6-8447-D1A5-E62C8425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10861E-65D0-1BD9-F1B0-70A554D70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CD6F-4115-4C5E-8D07-1637EE2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827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82D727-C57D-C5CC-B4D9-7B49E3166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4F1D1E-DCA9-F33E-0693-E1175C808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0B9C9E-AA49-ABDE-6CF2-DEBE4F3E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531-6FAC-43D8-AA01-8DFEB4BA657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B8EBA-D998-7E94-53FB-BA0482B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FC35CD-F6B9-C97E-5D51-71BE8D5E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CD6F-4115-4C5E-8D07-1637EE2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33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F13EE-ED9A-B08F-B0A4-B6987D7D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CC43A8-8DCF-9186-0479-5AE6CE36D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D37765-D6ED-AD25-97DE-D9A548DF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531-6FAC-43D8-AA01-8DFEB4BA657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10D04C-B5A5-323E-4E50-66CE45AA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7E635B-42BB-F7E1-EFAF-1EFBE770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CD6F-4115-4C5E-8D07-1637EE2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3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97B8F-F748-6FE0-54DB-2C77E350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82DE90-AA06-632F-FF10-5C9C8BFB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AC6255-A2CE-EF89-66D8-41F2EBAA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531-6FAC-43D8-AA01-8DFEB4BA657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84F6B4-505A-EAEA-CAB7-8A666E40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AAC590-722B-D5B3-6E0F-737DA6C0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CD6F-4115-4C5E-8D07-1637EE2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80D671-CC11-2BD5-0FAA-38E3E7F1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5A455C-2113-2F5C-7B0E-FA72215C3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17C973-ACCB-94DC-6DB7-5974640C3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6309BA-396C-8B54-51DE-1B48F0D1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531-6FAC-43D8-AA01-8DFEB4BA657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3A113F-7DB4-BA8D-38F4-C884404A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94C9FA-A8CE-1E0C-B230-EAC4B296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CD6F-4115-4C5E-8D07-1637EE2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10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0995A-D898-5121-0738-40D33989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D8D501-6D94-740C-00DC-15CFF35C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3F6BD9-FA07-F5A7-209F-BB071DB3A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90232CE-5E6B-07DD-7AB1-41FCB3FDF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5DB641-64E9-1322-EE76-D080C9435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5E1B45-421B-3F73-A413-7141C89FF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531-6FAC-43D8-AA01-8DFEB4BA657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CAA2DA-2161-E83B-2D1F-3F2BD758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7CEA4C-1427-77DF-12AB-1BB93294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CD6F-4115-4C5E-8D07-1637EE2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326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A94285-8A5C-D094-0A8E-B381D082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B36B447-361A-3C91-75A3-20A737D6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531-6FAC-43D8-AA01-8DFEB4BA657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68AB75-0F41-1EF3-01A4-17A5A82A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1B80BB-A1F7-2E71-3BDF-603E9405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CD6F-4115-4C5E-8D07-1637EE2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779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C9BD76-F6A5-7D96-4BE4-68DFB516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531-6FAC-43D8-AA01-8DFEB4BA657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7071B6-5AAC-DC1B-043B-A03CE2AF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CA80F9-BC83-1B16-B534-EBE3CC29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CD6F-4115-4C5E-8D07-1637EE2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72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1746F-764E-E163-2E16-DE44BDD2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45E524-2B97-676C-7475-B73C991D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6D624F-E60E-BDD9-ADA2-AC5B7090D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CE1DE0-8C54-DF93-208A-4BC0E3B1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531-6FAC-43D8-AA01-8DFEB4BA657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6FAB20-C5BE-5D89-4597-8B7A063D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84EA0A-CD83-C345-CF29-57B5EB3E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CD6F-4115-4C5E-8D07-1637EE2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2F484-ED6B-86C2-668A-43F59918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47534D-0FF4-3AFF-1F8F-6DDEF203A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C3EE19-8896-B131-5F30-E8722CB02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0BDCB6-4EC4-F4A1-DF5F-FAB1C3643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8531-6FAC-43D8-AA01-8DFEB4BA657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ABDAEB-653B-09D9-8F4E-686F64EF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892CB8-9C51-F6F2-519A-34D62FB2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CD6F-4115-4C5E-8D07-1637EE2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29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8581F9-F53C-ABAF-115A-D2B3F658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A55BB8-4353-664C-1A09-446813A9C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C1CDE3-D312-ECE6-D514-6C4473089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68531-6FAC-43D8-AA01-8DFEB4BA657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4ECD6-F2C9-EA62-AA0E-B3B010733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550C88-C744-4954-AE8A-99FF09A79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CD6F-4115-4C5E-8D07-1637EE25F52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67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jectBarRectangle">
            <a:extLst>
              <a:ext uri="{FF2B5EF4-FFF2-40B4-BE49-F238E27FC236}">
                <a16:creationId xmlns:a16="http://schemas.microsoft.com/office/drawing/2014/main" id="{FB30795C-4E87-7DB2-F71D-07BB2FAC8F57}"/>
              </a:ext>
            </a:extLst>
          </p:cNvPr>
          <p:cNvSpPr/>
          <p:nvPr/>
        </p:nvSpPr>
        <p:spPr>
          <a:xfrm>
            <a:off x="2638425" y="3052762"/>
            <a:ext cx="7010400" cy="31432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3" name="ProjectBar-Left-Label">
            <a:extLst>
              <a:ext uri="{FF2B5EF4-FFF2-40B4-BE49-F238E27FC236}">
                <a16:creationId xmlns:a16="http://schemas.microsoft.com/office/drawing/2014/main" id="{3172786D-BABC-9F68-5156-22FC83CE6A1D}"/>
              </a:ext>
            </a:extLst>
          </p:cNvPr>
          <p:cNvSpPr txBox="1"/>
          <p:nvPr/>
        </p:nvSpPr>
        <p:spPr>
          <a:xfrm>
            <a:off x="1885950" y="3024187"/>
            <a:ext cx="695325" cy="3048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r" rtl="0"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Начало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Пн 09.11.15</a:t>
            </a:r>
          </a:p>
        </p:txBody>
      </p:sp>
      <p:sp>
        <p:nvSpPr>
          <p:cNvPr id="4" name="ProjectBar-Right-Label">
            <a:extLst>
              <a:ext uri="{FF2B5EF4-FFF2-40B4-BE49-F238E27FC236}">
                <a16:creationId xmlns:a16="http://schemas.microsoft.com/office/drawing/2014/main" id="{F4C67E6A-C490-88EB-9308-CEDEF8C36B42}"/>
              </a:ext>
            </a:extLst>
          </p:cNvPr>
          <p:cNvSpPr txBox="1"/>
          <p:nvPr/>
        </p:nvSpPr>
        <p:spPr>
          <a:xfrm>
            <a:off x="9705975" y="3024187"/>
            <a:ext cx="590550" cy="3048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Окончание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Пн 29.02.16</a:t>
            </a:r>
          </a:p>
        </p:txBody>
      </p:sp>
      <p:sp>
        <p:nvSpPr>
          <p:cNvPr id="5" name="ProjectBar-SummaryTask-Label">
            <a:extLst>
              <a:ext uri="{FF2B5EF4-FFF2-40B4-BE49-F238E27FC236}">
                <a16:creationId xmlns:a16="http://schemas.microsoft.com/office/drawing/2014/main" id="{00F22452-231B-A596-9539-4873814E2430}"/>
              </a:ext>
            </a:extLst>
          </p:cNvPr>
          <p:cNvSpPr txBox="1"/>
          <p:nvPr/>
        </p:nvSpPr>
        <p:spPr>
          <a:xfrm>
            <a:off x="2638425" y="3395662"/>
            <a:ext cx="200025" cy="104775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 fontScale="40000" lnSpcReduction="20000"/>
          </a:bodyPr>
          <a:lstStyle/>
          <a:p>
            <a:pPr algn="l" rtl="0"/>
            <a:endParaRPr/>
          </a:p>
        </p:txBody>
      </p:sp>
      <p:sp>
        <p:nvSpPr>
          <p:cNvPr id="6" name="TimescaleTextBox">
            <a:extLst>
              <a:ext uri="{FF2B5EF4-FFF2-40B4-BE49-F238E27FC236}">
                <a16:creationId xmlns:a16="http://schemas.microsoft.com/office/drawing/2014/main" id="{1E3F2F2F-850E-AA08-FF3C-C2BC9A6C4642}"/>
              </a:ext>
            </a:extLst>
          </p:cNvPr>
          <p:cNvSpPr txBox="1"/>
          <p:nvPr/>
        </p:nvSpPr>
        <p:spPr>
          <a:xfrm>
            <a:off x="3429000" y="2881312"/>
            <a:ext cx="533400" cy="1714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22 Ноя '15</a:t>
            </a:r>
          </a:p>
        </p:txBody>
      </p:sp>
      <p:cxnSp>
        <p:nvCxnSpPr>
          <p:cNvPr id="7" name="TimescaleLine">
            <a:extLst>
              <a:ext uri="{FF2B5EF4-FFF2-40B4-BE49-F238E27FC236}">
                <a16:creationId xmlns:a16="http://schemas.microsoft.com/office/drawing/2014/main" id="{BC724316-2D4D-E5A7-DDFC-60F3D8341BE4}"/>
              </a:ext>
            </a:extLst>
          </p:cNvPr>
          <p:cNvCxnSpPr/>
          <p:nvPr/>
        </p:nvCxnSpPr>
        <p:spPr>
          <a:xfrm flipH="1" flipV="1">
            <a:off x="3429000" y="2919412"/>
            <a:ext cx="0" cy="133350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imescaleTextBox">
            <a:extLst>
              <a:ext uri="{FF2B5EF4-FFF2-40B4-BE49-F238E27FC236}">
                <a16:creationId xmlns:a16="http://schemas.microsoft.com/office/drawing/2014/main" id="{B6CA402A-CD8D-69EE-830E-EE015709841E}"/>
              </a:ext>
            </a:extLst>
          </p:cNvPr>
          <p:cNvSpPr txBox="1"/>
          <p:nvPr/>
        </p:nvSpPr>
        <p:spPr>
          <a:xfrm>
            <a:off x="4305300" y="2881312"/>
            <a:ext cx="523875" cy="1714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06 Дек '15</a:t>
            </a:r>
          </a:p>
        </p:txBody>
      </p:sp>
      <p:cxnSp>
        <p:nvCxnSpPr>
          <p:cNvPr id="9" name="TimescaleLine">
            <a:extLst>
              <a:ext uri="{FF2B5EF4-FFF2-40B4-BE49-F238E27FC236}">
                <a16:creationId xmlns:a16="http://schemas.microsoft.com/office/drawing/2014/main" id="{592631DC-C89F-D524-9C28-20A7F21D23A8}"/>
              </a:ext>
            </a:extLst>
          </p:cNvPr>
          <p:cNvCxnSpPr/>
          <p:nvPr/>
        </p:nvCxnSpPr>
        <p:spPr>
          <a:xfrm flipH="1" flipV="1">
            <a:off x="4305300" y="2919412"/>
            <a:ext cx="0" cy="133350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imescaleTextBox">
            <a:extLst>
              <a:ext uri="{FF2B5EF4-FFF2-40B4-BE49-F238E27FC236}">
                <a16:creationId xmlns:a16="http://schemas.microsoft.com/office/drawing/2014/main" id="{26F024F5-EEFA-BCFE-0BB6-DEACF6D62A37}"/>
              </a:ext>
            </a:extLst>
          </p:cNvPr>
          <p:cNvSpPr txBox="1"/>
          <p:nvPr/>
        </p:nvSpPr>
        <p:spPr>
          <a:xfrm>
            <a:off x="5181600" y="2881312"/>
            <a:ext cx="523875" cy="1714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20 Дек '15</a:t>
            </a:r>
          </a:p>
        </p:txBody>
      </p:sp>
      <p:cxnSp>
        <p:nvCxnSpPr>
          <p:cNvPr id="11" name="TimescaleLine">
            <a:extLst>
              <a:ext uri="{FF2B5EF4-FFF2-40B4-BE49-F238E27FC236}">
                <a16:creationId xmlns:a16="http://schemas.microsoft.com/office/drawing/2014/main" id="{E8D30DE3-D6DB-3493-C3ED-F9A361FF7E1F}"/>
              </a:ext>
            </a:extLst>
          </p:cNvPr>
          <p:cNvCxnSpPr/>
          <p:nvPr/>
        </p:nvCxnSpPr>
        <p:spPr>
          <a:xfrm flipH="1" flipV="1">
            <a:off x="5181600" y="2919412"/>
            <a:ext cx="0" cy="133350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imescaleTextBox">
            <a:extLst>
              <a:ext uri="{FF2B5EF4-FFF2-40B4-BE49-F238E27FC236}">
                <a16:creationId xmlns:a16="http://schemas.microsoft.com/office/drawing/2014/main" id="{DE15DD2E-98C4-62C9-187E-916A43BEFB4A}"/>
              </a:ext>
            </a:extLst>
          </p:cNvPr>
          <p:cNvSpPr txBox="1"/>
          <p:nvPr/>
        </p:nvSpPr>
        <p:spPr>
          <a:xfrm>
            <a:off x="6057900" y="2881312"/>
            <a:ext cx="523875" cy="1714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03 Янв '16</a:t>
            </a:r>
          </a:p>
        </p:txBody>
      </p:sp>
      <p:cxnSp>
        <p:nvCxnSpPr>
          <p:cNvPr id="13" name="TimescaleLine">
            <a:extLst>
              <a:ext uri="{FF2B5EF4-FFF2-40B4-BE49-F238E27FC236}">
                <a16:creationId xmlns:a16="http://schemas.microsoft.com/office/drawing/2014/main" id="{1EAA29F7-21BA-5278-29F6-F2DFF3D4CE50}"/>
              </a:ext>
            </a:extLst>
          </p:cNvPr>
          <p:cNvCxnSpPr/>
          <p:nvPr/>
        </p:nvCxnSpPr>
        <p:spPr>
          <a:xfrm flipH="1" flipV="1">
            <a:off x="6057900" y="2919412"/>
            <a:ext cx="0" cy="133350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TimescaleTextBox">
            <a:extLst>
              <a:ext uri="{FF2B5EF4-FFF2-40B4-BE49-F238E27FC236}">
                <a16:creationId xmlns:a16="http://schemas.microsoft.com/office/drawing/2014/main" id="{29696E53-7C0F-3BB0-4525-7C492F58EE76}"/>
              </a:ext>
            </a:extLst>
          </p:cNvPr>
          <p:cNvSpPr txBox="1"/>
          <p:nvPr/>
        </p:nvSpPr>
        <p:spPr>
          <a:xfrm>
            <a:off x="6934200" y="2881312"/>
            <a:ext cx="523875" cy="1714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17 Янв '16</a:t>
            </a:r>
          </a:p>
        </p:txBody>
      </p:sp>
      <p:cxnSp>
        <p:nvCxnSpPr>
          <p:cNvPr id="15" name="TimescaleLine">
            <a:extLst>
              <a:ext uri="{FF2B5EF4-FFF2-40B4-BE49-F238E27FC236}">
                <a16:creationId xmlns:a16="http://schemas.microsoft.com/office/drawing/2014/main" id="{B3A89D52-2B41-F548-EDC2-A4250ABA6A50}"/>
              </a:ext>
            </a:extLst>
          </p:cNvPr>
          <p:cNvCxnSpPr/>
          <p:nvPr/>
        </p:nvCxnSpPr>
        <p:spPr>
          <a:xfrm flipH="1" flipV="1">
            <a:off x="6934200" y="2919412"/>
            <a:ext cx="0" cy="133350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imescaleTextBox">
            <a:extLst>
              <a:ext uri="{FF2B5EF4-FFF2-40B4-BE49-F238E27FC236}">
                <a16:creationId xmlns:a16="http://schemas.microsoft.com/office/drawing/2014/main" id="{E727FD01-49E8-6F2A-0215-18B3744810C8}"/>
              </a:ext>
            </a:extLst>
          </p:cNvPr>
          <p:cNvSpPr txBox="1"/>
          <p:nvPr/>
        </p:nvSpPr>
        <p:spPr>
          <a:xfrm>
            <a:off x="7810500" y="2881312"/>
            <a:ext cx="523875" cy="1714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31 Янв '16</a:t>
            </a:r>
          </a:p>
        </p:txBody>
      </p:sp>
      <p:cxnSp>
        <p:nvCxnSpPr>
          <p:cNvPr id="17" name="TimescaleLine">
            <a:extLst>
              <a:ext uri="{FF2B5EF4-FFF2-40B4-BE49-F238E27FC236}">
                <a16:creationId xmlns:a16="http://schemas.microsoft.com/office/drawing/2014/main" id="{0AF430F6-E5D0-58D1-4C7B-C1A24E62AC96}"/>
              </a:ext>
            </a:extLst>
          </p:cNvPr>
          <p:cNvCxnSpPr/>
          <p:nvPr/>
        </p:nvCxnSpPr>
        <p:spPr>
          <a:xfrm flipH="1" flipV="1">
            <a:off x="7810500" y="2919412"/>
            <a:ext cx="0" cy="133350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" name="TimescaleTextBox">
            <a:extLst>
              <a:ext uri="{FF2B5EF4-FFF2-40B4-BE49-F238E27FC236}">
                <a16:creationId xmlns:a16="http://schemas.microsoft.com/office/drawing/2014/main" id="{C24F24CE-B26B-B058-54BF-F8C9142F94AF}"/>
              </a:ext>
            </a:extLst>
          </p:cNvPr>
          <p:cNvSpPr txBox="1"/>
          <p:nvPr/>
        </p:nvSpPr>
        <p:spPr>
          <a:xfrm>
            <a:off x="8686800" y="2881312"/>
            <a:ext cx="533400" cy="1714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14 Фев '16</a:t>
            </a:r>
          </a:p>
        </p:txBody>
      </p:sp>
      <p:cxnSp>
        <p:nvCxnSpPr>
          <p:cNvPr id="19" name="TimescaleLine">
            <a:extLst>
              <a:ext uri="{FF2B5EF4-FFF2-40B4-BE49-F238E27FC236}">
                <a16:creationId xmlns:a16="http://schemas.microsoft.com/office/drawing/2014/main" id="{5353B32F-2EEB-ADA4-52D0-485C4B53C071}"/>
              </a:ext>
            </a:extLst>
          </p:cNvPr>
          <p:cNvCxnSpPr/>
          <p:nvPr/>
        </p:nvCxnSpPr>
        <p:spPr>
          <a:xfrm flipH="1" flipV="1">
            <a:off x="8686800" y="2919412"/>
            <a:ext cx="0" cy="133350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imescaleTextBox">
            <a:extLst>
              <a:ext uri="{FF2B5EF4-FFF2-40B4-BE49-F238E27FC236}">
                <a16:creationId xmlns:a16="http://schemas.microsoft.com/office/drawing/2014/main" id="{86FC4189-74AB-A3DD-C025-9D4D4F7B4D0C}"/>
              </a:ext>
            </a:extLst>
          </p:cNvPr>
          <p:cNvSpPr txBox="1"/>
          <p:nvPr/>
        </p:nvSpPr>
        <p:spPr>
          <a:xfrm>
            <a:off x="9563100" y="2881312"/>
            <a:ext cx="533400" cy="17145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en-US" sz="800" b="0" i="0" dirty="0">
                <a:solidFill>
                  <a:srgbClr val="444444"/>
                </a:solidFill>
                <a:latin typeface="Segoe UI"/>
              </a:rPr>
              <a:t>28 Фев '16</a:t>
            </a:r>
          </a:p>
        </p:txBody>
      </p:sp>
      <p:cxnSp>
        <p:nvCxnSpPr>
          <p:cNvPr id="21" name="TimescaleLine">
            <a:extLst>
              <a:ext uri="{FF2B5EF4-FFF2-40B4-BE49-F238E27FC236}">
                <a16:creationId xmlns:a16="http://schemas.microsoft.com/office/drawing/2014/main" id="{EFE2F7EA-46F4-E0DA-D2CB-032D1E152CA3}"/>
              </a:ext>
            </a:extLst>
          </p:cNvPr>
          <p:cNvCxnSpPr/>
          <p:nvPr/>
        </p:nvCxnSpPr>
        <p:spPr>
          <a:xfrm flipH="1" flipV="1">
            <a:off x="9563100" y="2919412"/>
            <a:ext cx="0" cy="133350"/>
          </a:xfrm>
          <a:prstGeom prst="line">
            <a:avLst/>
          </a:prstGeom>
          <a:ln w="12700">
            <a:solidFill>
              <a:srgbClr val="44444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askrect">
            <a:extLst>
              <a:ext uri="{FF2B5EF4-FFF2-40B4-BE49-F238E27FC236}">
                <a16:creationId xmlns:a16="http://schemas.microsoft.com/office/drawing/2014/main" id="{F9A63E64-5602-BA4B-65F3-85B3ED6ABECD}"/>
              </a:ext>
            </a:extLst>
          </p:cNvPr>
          <p:cNvSpPr/>
          <p:nvPr/>
        </p:nvSpPr>
        <p:spPr>
          <a:xfrm>
            <a:off x="2647950" y="3062287"/>
            <a:ext cx="704850" cy="304800"/>
          </a:xfrm>
          <a:prstGeom prst="rect">
            <a:avLst/>
          </a:prstGeom>
          <a:solidFill>
            <a:srgbClr val="DFEBF7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23" name="TaskProgressRect">
            <a:extLst>
              <a:ext uri="{FF2B5EF4-FFF2-40B4-BE49-F238E27FC236}">
                <a16:creationId xmlns:a16="http://schemas.microsoft.com/office/drawing/2014/main" id="{665FDB8E-2C10-ABF5-7A6E-9468FBB2DA0D}"/>
              </a:ext>
            </a:extLst>
          </p:cNvPr>
          <p:cNvSpPr/>
          <p:nvPr/>
        </p:nvSpPr>
        <p:spPr>
          <a:xfrm>
            <a:off x="2647950" y="3062287"/>
            <a:ext cx="0" cy="304800"/>
          </a:xfrm>
          <a:prstGeom prst="rect">
            <a:avLst/>
          </a:prstGeom>
          <a:solidFill>
            <a:srgbClr val="A8C9E9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24" name="Shape23">
            <a:extLst>
              <a:ext uri="{FF2B5EF4-FFF2-40B4-BE49-F238E27FC236}">
                <a16:creationId xmlns:a16="http://schemas.microsoft.com/office/drawing/2014/main" id="{D21C1DB6-3E80-B025-6BEB-173EFF8B6DA7}"/>
              </a:ext>
            </a:extLst>
          </p:cNvPr>
          <p:cNvSpPr txBox="1"/>
          <p:nvPr/>
        </p:nvSpPr>
        <p:spPr>
          <a:xfrm>
            <a:off x="2647950" y="3062287"/>
            <a:ext cx="704850" cy="3048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algn="l" rtl="0"/>
            <a:r>
              <a:rPr lang="ru-RU" sz="800" b="1" i="0" dirty="0">
                <a:solidFill>
                  <a:srgbClr val="444444"/>
                </a:solidFill>
                <a:latin typeface="Segoe UI"/>
              </a:rPr>
              <a:t>Проектирование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Пн 09.11.15 - Пт 20.11.15</a:t>
            </a:r>
          </a:p>
        </p:txBody>
      </p:sp>
      <p:sp>
        <p:nvSpPr>
          <p:cNvPr id="25" name="Taskrect">
            <a:extLst>
              <a:ext uri="{FF2B5EF4-FFF2-40B4-BE49-F238E27FC236}">
                <a16:creationId xmlns:a16="http://schemas.microsoft.com/office/drawing/2014/main" id="{A0034DBD-596F-BC41-9ABC-EB8B70ACF6EC}"/>
              </a:ext>
            </a:extLst>
          </p:cNvPr>
          <p:cNvSpPr/>
          <p:nvPr/>
        </p:nvSpPr>
        <p:spPr>
          <a:xfrm>
            <a:off x="3362325" y="3062287"/>
            <a:ext cx="866775" cy="304800"/>
          </a:xfrm>
          <a:prstGeom prst="rect">
            <a:avLst/>
          </a:prstGeom>
          <a:solidFill>
            <a:srgbClr val="DFEBF7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26" name="TaskProgressRect">
            <a:extLst>
              <a:ext uri="{FF2B5EF4-FFF2-40B4-BE49-F238E27FC236}">
                <a16:creationId xmlns:a16="http://schemas.microsoft.com/office/drawing/2014/main" id="{4828B25E-7FB3-805E-A652-06BD1980F474}"/>
              </a:ext>
            </a:extLst>
          </p:cNvPr>
          <p:cNvSpPr/>
          <p:nvPr/>
        </p:nvSpPr>
        <p:spPr>
          <a:xfrm>
            <a:off x="3362325" y="3062287"/>
            <a:ext cx="0" cy="304800"/>
          </a:xfrm>
          <a:prstGeom prst="rect">
            <a:avLst/>
          </a:prstGeom>
          <a:solidFill>
            <a:srgbClr val="A8C9E9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27" name="Shape26">
            <a:extLst>
              <a:ext uri="{FF2B5EF4-FFF2-40B4-BE49-F238E27FC236}">
                <a16:creationId xmlns:a16="http://schemas.microsoft.com/office/drawing/2014/main" id="{EA5AF6E3-CE5D-4B31-A5AB-D61B9EE5EE37}"/>
              </a:ext>
            </a:extLst>
          </p:cNvPr>
          <p:cNvSpPr txBox="1"/>
          <p:nvPr/>
        </p:nvSpPr>
        <p:spPr>
          <a:xfrm>
            <a:off x="3362325" y="3062287"/>
            <a:ext cx="866775" cy="3048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l" rtl="0"/>
            <a:r>
              <a:rPr lang="ru-RU" sz="800" b="1" i="0" dirty="0">
                <a:solidFill>
                  <a:srgbClr val="444444"/>
                </a:solidFill>
                <a:latin typeface="Segoe UI"/>
              </a:rPr>
              <a:t>Планирование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Пт 20.11.15 - Пт 04.12.15</a:t>
            </a:r>
          </a:p>
        </p:txBody>
      </p:sp>
      <p:sp>
        <p:nvSpPr>
          <p:cNvPr id="28" name="Taskrect">
            <a:extLst>
              <a:ext uri="{FF2B5EF4-FFF2-40B4-BE49-F238E27FC236}">
                <a16:creationId xmlns:a16="http://schemas.microsoft.com/office/drawing/2014/main" id="{C25BA56B-4103-D136-0779-894C521BFCC0}"/>
              </a:ext>
            </a:extLst>
          </p:cNvPr>
          <p:cNvSpPr/>
          <p:nvPr/>
        </p:nvSpPr>
        <p:spPr>
          <a:xfrm>
            <a:off x="4238625" y="3062287"/>
            <a:ext cx="4371975" cy="304800"/>
          </a:xfrm>
          <a:prstGeom prst="rect">
            <a:avLst/>
          </a:prstGeom>
          <a:solidFill>
            <a:srgbClr val="DFEBF7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29" name="TaskProgressRect">
            <a:extLst>
              <a:ext uri="{FF2B5EF4-FFF2-40B4-BE49-F238E27FC236}">
                <a16:creationId xmlns:a16="http://schemas.microsoft.com/office/drawing/2014/main" id="{7872B1BA-6061-168B-CFD6-48B712D0DC36}"/>
              </a:ext>
            </a:extLst>
          </p:cNvPr>
          <p:cNvSpPr/>
          <p:nvPr/>
        </p:nvSpPr>
        <p:spPr>
          <a:xfrm>
            <a:off x="4238625" y="3062287"/>
            <a:ext cx="0" cy="304800"/>
          </a:xfrm>
          <a:prstGeom prst="rect">
            <a:avLst/>
          </a:prstGeom>
          <a:solidFill>
            <a:srgbClr val="A8C9E9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30" name="Shape29">
            <a:extLst>
              <a:ext uri="{FF2B5EF4-FFF2-40B4-BE49-F238E27FC236}">
                <a16:creationId xmlns:a16="http://schemas.microsoft.com/office/drawing/2014/main" id="{EC38289C-8537-8B02-44F5-7D467690300E}"/>
              </a:ext>
            </a:extLst>
          </p:cNvPr>
          <p:cNvSpPr txBox="1"/>
          <p:nvPr/>
        </p:nvSpPr>
        <p:spPr>
          <a:xfrm>
            <a:off x="4238625" y="3062287"/>
            <a:ext cx="1200150" cy="3048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ru-RU" sz="800" b="1" i="0" dirty="0">
                <a:solidFill>
                  <a:srgbClr val="444444"/>
                </a:solidFill>
                <a:latin typeface="Segoe UI"/>
              </a:rPr>
              <a:t>Строительство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Пт 04.12.15 - Пт 12.02.16</a:t>
            </a:r>
          </a:p>
        </p:txBody>
      </p:sp>
      <p:sp>
        <p:nvSpPr>
          <p:cNvPr id="31" name="Taskrect">
            <a:extLst>
              <a:ext uri="{FF2B5EF4-FFF2-40B4-BE49-F238E27FC236}">
                <a16:creationId xmlns:a16="http://schemas.microsoft.com/office/drawing/2014/main" id="{581CC73C-6E62-A624-BACD-90D8970599A6}"/>
              </a:ext>
            </a:extLst>
          </p:cNvPr>
          <p:cNvSpPr/>
          <p:nvPr/>
        </p:nvSpPr>
        <p:spPr>
          <a:xfrm>
            <a:off x="8620125" y="3062287"/>
            <a:ext cx="428625" cy="304800"/>
          </a:xfrm>
          <a:prstGeom prst="rect">
            <a:avLst/>
          </a:prstGeom>
          <a:solidFill>
            <a:srgbClr val="DFEBF7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32" name="TaskProgressRect">
            <a:extLst>
              <a:ext uri="{FF2B5EF4-FFF2-40B4-BE49-F238E27FC236}">
                <a16:creationId xmlns:a16="http://schemas.microsoft.com/office/drawing/2014/main" id="{E76B7475-7307-1824-571C-6E608FF77BC4}"/>
              </a:ext>
            </a:extLst>
          </p:cNvPr>
          <p:cNvSpPr/>
          <p:nvPr/>
        </p:nvSpPr>
        <p:spPr>
          <a:xfrm>
            <a:off x="8620125" y="3062287"/>
            <a:ext cx="0" cy="304800"/>
          </a:xfrm>
          <a:prstGeom prst="rect">
            <a:avLst/>
          </a:prstGeom>
          <a:solidFill>
            <a:srgbClr val="A8C9E9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33" name="Shape32">
            <a:extLst>
              <a:ext uri="{FF2B5EF4-FFF2-40B4-BE49-F238E27FC236}">
                <a16:creationId xmlns:a16="http://schemas.microsoft.com/office/drawing/2014/main" id="{5F7E8041-F5D6-1858-0503-90A31BED6CE0}"/>
              </a:ext>
            </a:extLst>
          </p:cNvPr>
          <p:cNvSpPr txBox="1"/>
          <p:nvPr/>
        </p:nvSpPr>
        <p:spPr>
          <a:xfrm>
            <a:off x="8620125" y="3062287"/>
            <a:ext cx="428625" cy="3048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l" rtl="0"/>
            <a:r>
              <a:rPr lang="ru-RU" sz="800" b="1" i="0" dirty="0">
                <a:solidFill>
                  <a:srgbClr val="444444"/>
                </a:solidFill>
                <a:latin typeface="Segoe UI"/>
              </a:rPr>
              <a:t>Ввод в эксплуатацию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Пт 12.02.16 - Пт 19.02.16</a:t>
            </a:r>
          </a:p>
        </p:txBody>
      </p:sp>
      <p:sp>
        <p:nvSpPr>
          <p:cNvPr id="34" name="Taskrect">
            <a:extLst>
              <a:ext uri="{FF2B5EF4-FFF2-40B4-BE49-F238E27FC236}">
                <a16:creationId xmlns:a16="http://schemas.microsoft.com/office/drawing/2014/main" id="{9815ECD8-A41C-2942-9D58-7450D67EF712}"/>
              </a:ext>
            </a:extLst>
          </p:cNvPr>
          <p:cNvSpPr/>
          <p:nvPr/>
        </p:nvSpPr>
        <p:spPr>
          <a:xfrm>
            <a:off x="9058275" y="3062287"/>
            <a:ext cx="428625" cy="304800"/>
          </a:xfrm>
          <a:prstGeom prst="rect">
            <a:avLst/>
          </a:prstGeom>
          <a:solidFill>
            <a:srgbClr val="DFEBF7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35" name="TaskProgressRect">
            <a:extLst>
              <a:ext uri="{FF2B5EF4-FFF2-40B4-BE49-F238E27FC236}">
                <a16:creationId xmlns:a16="http://schemas.microsoft.com/office/drawing/2014/main" id="{957CCCB0-17D6-B0B2-1F51-8AB83AB743C5}"/>
              </a:ext>
            </a:extLst>
          </p:cNvPr>
          <p:cNvSpPr/>
          <p:nvPr/>
        </p:nvSpPr>
        <p:spPr>
          <a:xfrm>
            <a:off x="9058275" y="3062287"/>
            <a:ext cx="0" cy="304800"/>
          </a:xfrm>
          <a:prstGeom prst="rect">
            <a:avLst/>
          </a:prstGeom>
          <a:solidFill>
            <a:srgbClr val="A8C9E9">
              <a:alpha val="10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/>
          </a:p>
        </p:txBody>
      </p:sp>
      <p:sp>
        <p:nvSpPr>
          <p:cNvPr id="36" name="Shape35">
            <a:extLst>
              <a:ext uri="{FF2B5EF4-FFF2-40B4-BE49-F238E27FC236}">
                <a16:creationId xmlns:a16="http://schemas.microsoft.com/office/drawing/2014/main" id="{71C7DB9D-9462-1B38-8BFB-D463022C7D69}"/>
              </a:ext>
            </a:extLst>
          </p:cNvPr>
          <p:cNvSpPr txBox="1"/>
          <p:nvPr/>
        </p:nvSpPr>
        <p:spPr>
          <a:xfrm>
            <a:off x="9058275" y="3062287"/>
            <a:ext cx="428625" cy="3048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28575" tIns="0" rIns="0" bIns="0" spcCol="0" rtlCol="0" anchor="ctr" forceAA="0" compatLnSpc="1">
            <a:prstTxWarp prst="textNoShape">
              <a:avLst/>
            </a:prstTxWarp>
            <a:normAutofit fontScale="62500" lnSpcReduction="20000"/>
          </a:bodyPr>
          <a:lstStyle/>
          <a:p>
            <a:pPr algn="l" rtl="0"/>
            <a:r>
              <a:rPr lang="ru-RU" sz="800" b="1" i="0" dirty="0">
                <a:solidFill>
                  <a:srgbClr val="444444"/>
                </a:solidFill>
                <a:latin typeface="Segoe UI"/>
              </a:rPr>
              <a:t>Реализация коттеджа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Пт 19.02.16 - Пт 26.02.16</a:t>
            </a:r>
          </a:p>
        </p:txBody>
      </p:sp>
      <p:sp>
        <p:nvSpPr>
          <p:cNvPr id="37" name="MilestoneMarker">
            <a:extLst>
              <a:ext uri="{FF2B5EF4-FFF2-40B4-BE49-F238E27FC236}">
                <a16:creationId xmlns:a16="http://schemas.microsoft.com/office/drawing/2014/main" id="{D6D99E00-56B1-01CF-115C-827D38EF0054}"/>
              </a:ext>
            </a:extLst>
          </p:cNvPr>
          <p:cNvSpPr/>
          <p:nvPr/>
        </p:nvSpPr>
        <p:spPr>
          <a:xfrm>
            <a:off x="2581275" y="3338512"/>
            <a:ext cx="114300" cy="114300"/>
          </a:xfrm>
          <a:prstGeom prst="diamond">
            <a:avLst/>
          </a:prstGeom>
          <a:solidFill>
            <a:srgbClr val="444444">
              <a:alpha val="100000"/>
            </a:srgbClr>
          </a:solidFill>
          <a:ln w="28575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US"/>
          </a:p>
        </p:txBody>
      </p:sp>
      <p:sp>
        <p:nvSpPr>
          <p:cNvPr id="38" name="FloatingTextBox37">
            <a:extLst>
              <a:ext uri="{FF2B5EF4-FFF2-40B4-BE49-F238E27FC236}">
                <a16:creationId xmlns:a16="http://schemas.microsoft.com/office/drawing/2014/main" id="{086C3E1A-DAF9-93FF-F77B-4774B6717B93}"/>
              </a:ext>
            </a:extLst>
          </p:cNvPr>
          <p:cNvSpPr txBox="1"/>
          <p:nvPr/>
        </p:nvSpPr>
        <p:spPr>
          <a:xfrm>
            <a:off x="2190750" y="3614737"/>
            <a:ext cx="895350" cy="3429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 rtl="0"/>
            <a:r>
              <a:rPr lang="ru-RU" sz="1000" b="0" i="0" dirty="0">
                <a:solidFill>
                  <a:srgbClr val="444444"/>
                </a:solidFill>
                <a:latin typeface="Segoe UI"/>
              </a:rPr>
              <a:t>Старт проекта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Пн 09.11.15</a:t>
            </a:r>
          </a:p>
        </p:txBody>
      </p:sp>
      <p:cxnSp>
        <p:nvCxnSpPr>
          <p:cNvPr id="39" name="ConnectingLine38">
            <a:extLst>
              <a:ext uri="{FF2B5EF4-FFF2-40B4-BE49-F238E27FC236}">
                <a16:creationId xmlns:a16="http://schemas.microsoft.com/office/drawing/2014/main" id="{2F39CE71-CF19-5C52-12C8-C046AB289A43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flipV="1">
            <a:off x="2638425" y="3424237"/>
            <a:ext cx="0" cy="190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0" name="MilestoneMarker">
            <a:extLst>
              <a:ext uri="{FF2B5EF4-FFF2-40B4-BE49-F238E27FC236}">
                <a16:creationId xmlns:a16="http://schemas.microsoft.com/office/drawing/2014/main" id="{0EBE3361-6341-5A7C-4026-B33AE8BAAD67}"/>
              </a:ext>
            </a:extLst>
          </p:cNvPr>
          <p:cNvSpPr/>
          <p:nvPr/>
        </p:nvSpPr>
        <p:spPr>
          <a:xfrm>
            <a:off x="9591675" y="3338512"/>
            <a:ext cx="114300" cy="114300"/>
          </a:xfrm>
          <a:prstGeom prst="diamond">
            <a:avLst/>
          </a:prstGeom>
          <a:solidFill>
            <a:srgbClr val="444444">
              <a:alpha val="100000"/>
            </a:srgbClr>
          </a:solidFill>
          <a:ln w="28575">
            <a:solidFill>
              <a:srgbClr val="FFFFF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US"/>
          </a:p>
        </p:txBody>
      </p:sp>
      <p:sp>
        <p:nvSpPr>
          <p:cNvPr id="41" name="FloatingTextBox40">
            <a:extLst>
              <a:ext uri="{FF2B5EF4-FFF2-40B4-BE49-F238E27FC236}">
                <a16:creationId xmlns:a16="http://schemas.microsoft.com/office/drawing/2014/main" id="{8814D832-8AB5-8CA7-A0E5-6D7120D92E52}"/>
              </a:ext>
            </a:extLst>
          </p:cNvPr>
          <p:cNvSpPr txBox="1"/>
          <p:nvPr/>
        </p:nvSpPr>
        <p:spPr>
          <a:xfrm>
            <a:off x="9134475" y="3614737"/>
            <a:ext cx="1028700" cy="3429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algn="ctr" rtl="0"/>
            <a:r>
              <a:rPr lang="ru-RU" sz="1000" b="0" i="0" dirty="0">
                <a:solidFill>
                  <a:srgbClr val="444444"/>
                </a:solidFill>
                <a:latin typeface="Segoe UI"/>
              </a:rPr>
              <a:t>Проект окончен</a:t>
            </a:r>
            <a:br/>
            <a:r>
              <a:rPr lang="ru-RU" sz="800" b="0" i="0" dirty="0">
                <a:solidFill>
                  <a:srgbClr val="444444"/>
                </a:solidFill>
                <a:latin typeface="Segoe UI"/>
              </a:rPr>
              <a:t>Пн 29.02.16</a:t>
            </a:r>
          </a:p>
        </p:txBody>
      </p:sp>
      <p:cxnSp>
        <p:nvCxnSpPr>
          <p:cNvPr id="42" name="ConnectingLine41">
            <a:extLst>
              <a:ext uri="{FF2B5EF4-FFF2-40B4-BE49-F238E27FC236}">
                <a16:creationId xmlns:a16="http://schemas.microsoft.com/office/drawing/2014/main" id="{045E67BA-AE38-BB23-9A86-F89AF69117B9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 flipV="1">
            <a:off x="9648825" y="3424237"/>
            <a:ext cx="0" cy="190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45923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Широкоэкранный</PresentationFormat>
  <Paragraphs>17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Терминальный пользователь 41802</dc:creator>
  <cp:lastModifiedBy>Терминальный пользователь 40606</cp:lastModifiedBy>
  <cp:revision>2</cp:revision>
  <dcterms:created xsi:type="dcterms:W3CDTF">2024-10-22T11:26:44Z</dcterms:created>
  <dcterms:modified xsi:type="dcterms:W3CDTF">2024-10-22T11:48:32Z</dcterms:modified>
</cp:coreProperties>
</file>