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3" r:id="rId6"/>
    <p:sldId id="284" r:id="rId7"/>
    <p:sldId id="260" r:id="rId8"/>
    <p:sldId id="276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2" autoAdjust="0"/>
    <p:restoredTop sz="86432" autoAdjust="0"/>
  </p:normalViewPr>
  <p:slideViewPr>
    <p:cSldViewPr snapToGrid="0" showGuides="1">
      <p:cViewPr varScale="1">
        <p:scale>
          <a:sx n="71" d="100"/>
          <a:sy n="71" d="100"/>
        </p:scale>
        <p:origin x="72" y="100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6E63F7-7608-4132-B8FA-43221AD28793}" type="datetime1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27EDA-CD4E-4D7A-BE6D-26AD149468CE}" type="datetime1">
              <a:rPr lang="ru-RU" noProof="0" smtClean="0"/>
              <a:t>26.11.2024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2</a:t>
            </a:fld>
            <a:endParaRPr lang="ru-RU" noProof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4</a:t>
            </a:fld>
            <a:endParaRPr lang="ru-RU" noProof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5</a:t>
            </a:fld>
            <a:endParaRPr lang="ru-RU" noProof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Объект 2"/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 panose="020F0502020204030204"/>
              </a:rPr>
              <a:t>Щелкните, чтобы изменить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 panose="020F0502020204030204"/>
              </a:rPr>
              <a:t>Щелкните, чтобы изменить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 panose="020F0502020204030204"/>
              </a:rPr>
              <a:t>Щелкните, чтобы изменить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спис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cs typeface="Calibri" panose="020F0502020204030204"/>
              </a:rPr>
              <a:t>Образец текста</a:t>
            </a:r>
          </a:p>
          <a:p>
            <a:pPr rtl="0"/>
            <a:endParaRPr lang="ru-RU" noProof="0">
              <a:cs typeface="Calibri" panose="020F0502020204030204"/>
            </a:endParaRP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 panose="020F0502020204030204"/>
              </a:rPr>
              <a:t>Образец текста</a:t>
            </a:r>
          </a:p>
        </p:txBody>
      </p:sp>
      <p:sp>
        <p:nvSpPr>
          <p:cNvPr id="15" name="Нижний колонтитул 8"/>
          <p:cNvSpPr txBox="1"/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5"/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Нижний колонтитул 8"/>
          <p:cNvSpPr txBox="1"/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 panose="020F0502020204030204"/>
              </a:rPr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4" name="Рисунок 22"/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5" name="Рисунок 22"/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2"/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7"/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7"/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1" name="Текст 27"/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27"/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27"/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Текст 27"/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7"/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15" name="Объект 5"/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232573" y="577321"/>
            <a:ext cx="7182017" cy="4829566"/>
          </a:xfrm>
        </p:spPr>
        <p:txBody>
          <a:bodyPr rtlCol="0"/>
          <a:lstStyle/>
          <a:p>
            <a:pPr rtl="0"/>
            <a:r>
              <a:rPr lang="ru-RU" sz="6000" dirty="0" err="1"/>
              <a:t>КомпьюТеРЫ</a:t>
            </a:r>
            <a:br>
              <a:rPr lang="ru-RU" sz="6000" dirty="0"/>
            </a:br>
            <a:r>
              <a:rPr lang="ru-RU" sz="6000" dirty="0"/>
              <a:t>ТРЕТЬЕГО ПОКОЛЕНИЯ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ru-RU" dirty="0"/>
              <a:t>Агулов Глеб, 3824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3771" y="2388970"/>
            <a:ext cx="11652637" cy="44690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- Они выделяли меньше тепла по сравнению с двумя предыдущими поколениями компьютеров. Был запущен внутренний вентилятор для отвода тепла, чтобы избежать повреждений.</a:t>
            </a:r>
          </a:p>
          <a:p>
            <a:r>
              <a:rPr lang="ru-RU" dirty="0"/>
              <a:t>- Они были намного надежнее и поэтому требовали менее частого технического обслуживания. Поэтому стоимость обслуживания была низкой.</a:t>
            </a:r>
          </a:p>
          <a:p>
            <a:pPr>
              <a:buFontTx/>
              <a:buChar char="-"/>
            </a:pPr>
            <a:r>
              <a:rPr lang="ru-RU" dirty="0"/>
              <a:t>Менее дорогой. Значительно увеличилось коммерческое производство.</a:t>
            </a:r>
          </a:p>
          <a:p>
            <a:r>
              <a:rPr lang="ru-RU" dirty="0"/>
              <a:t>- У них была большая емкость для хранения.</a:t>
            </a:r>
          </a:p>
          <a:p>
            <a:r>
              <a:rPr lang="ru-RU" dirty="0"/>
              <a:t>- Его использовали для общих целей.</a:t>
            </a:r>
          </a:p>
          <a:p>
            <a:pPr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ru-RU" noProof="0" smtClean="0"/>
              <a:t>10</a:t>
            </a:fld>
            <a:endParaRPr lang="ru-RU" noProof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ru-RU" dirty="0" err="1"/>
              <a:t>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Требовалось еще наличие кондиционера.</a:t>
            </a:r>
          </a:p>
          <a:p>
            <a:r>
              <a:rPr lang="ru-RU" dirty="0"/>
              <a:t>- Технология, необходимая для изготовления микросхем интегральных схем, была очень сложной.</a:t>
            </a:r>
          </a:p>
          <a:p>
            <a:r>
              <a:rPr lang="ru-RU" dirty="0"/>
              <a:t>- Интегральные микросхемы было непросто обслуживать.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ru-RU" noProof="0" smtClean="0"/>
              <a:t>11</a:t>
            </a:fld>
            <a:endParaRPr lang="ru-RU" noProof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Лучшие компьютеры третьего поколения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</a:t>
            </a:r>
            <a:r>
              <a:rPr lang="en-US" dirty="0"/>
              <a:t>IBM 360</a:t>
            </a:r>
            <a:r>
              <a:rPr lang="ru-RU" dirty="0"/>
              <a:t>, третье поколения началось с появления семейства </a:t>
            </a:r>
            <a:r>
              <a:rPr lang="en-US" dirty="0"/>
              <a:t>IBM</a:t>
            </a:r>
            <a:r>
              <a:rPr lang="ru-RU" dirty="0"/>
              <a:t> 360</a:t>
            </a:r>
          </a:p>
          <a:p>
            <a:r>
              <a:rPr lang="ru-RU" dirty="0"/>
              <a:t>-</a:t>
            </a:r>
            <a:r>
              <a:rPr lang="en-US" dirty="0"/>
              <a:t>HONEYWELL 6000, </a:t>
            </a:r>
            <a:r>
              <a:rPr lang="ru-RU" dirty="0"/>
              <a:t>различные типы моделей этой серии включают улучшенную функцию набора команд, которая добавляет к операциям десятичную арифметику.</a:t>
            </a:r>
          </a:p>
          <a:p>
            <a:r>
              <a:rPr lang="ru-RU" dirty="0"/>
              <a:t>-</a:t>
            </a:r>
            <a:r>
              <a:rPr lang="en-US" dirty="0"/>
              <a:t>PDP-8, o</a:t>
            </a:r>
            <a:r>
              <a:rPr lang="ru-RU" dirty="0" err="1"/>
              <a:t>н</a:t>
            </a:r>
            <a:r>
              <a:rPr lang="ru-RU" dirty="0"/>
              <a:t> был разработан в 1965 году компанией DEC. Это был коммерчески успешный миникомпьютер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ru-RU" noProof="0" smtClean="0"/>
              <a:t>12</a:t>
            </a:fld>
            <a:endParaRPr lang="ru-RU" noProof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FC9B1-DF50-795B-A391-65F09CF7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85541"/>
            <a:ext cx="10268712" cy="170078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CB92C-E04F-A7B3-0F90-44DD39B2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288" y="3523130"/>
            <a:ext cx="10268712" cy="3593592"/>
          </a:xfrm>
        </p:spPr>
        <p:txBody>
          <a:bodyPr>
            <a:normAutofit/>
          </a:bodyPr>
          <a:lstStyle/>
          <a:p>
            <a:pPr algn="just"/>
            <a:r>
              <a:rPr lang="ru-RU" sz="5000" dirty="0"/>
              <a:t>СПАСИБО ЗА ВНИМЕНИЕ!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2A5861-59F3-FA33-A63D-6A961C81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8430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ru-RU" dirty="0"/>
              <a:t>Создатели</a:t>
            </a: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Джек </a:t>
            </a:r>
            <a:r>
              <a:rPr lang="ru-RU" dirty="0" err="1"/>
              <a:t>Килби</a:t>
            </a:r>
            <a:endParaRPr lang="ru-RU" dirty="0"/>
          </a:p>
        </p:txBody>
      </p:sp>
      <p:sp>
        <p:nvSpPr>
          <p:cNvPr id="33" name="Текст 32"/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/>
          <a:lstStyle/>
          <a:p>
            <a:pPr rtl="0"/>
            <a:r>
              <a:rPr lang="ru-RU" dirty="0"/>
              <a:t>(1923-2005)</a:t>
            </a:r>
          </a:p>
        </p:txBody>
      </p:sp>
      <p:sp>
        <p:nvSpPr>
          <p:cNvPr id="35" name="Текст 34"/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/>
          <a:lstStyle/>
          <a:p>
            <a:pPr rtl="0"/>
            <a:r>
              <a:rPr lang="ru-RU" dirty="0"/>
              <a:t>(1927-1990)</a:t>
            </a:r>
          </a:p>
        </p:txBody>
      </p:sp>
      <p:sp>
        <p:nvSpPr>
          <p:cNvPr id="1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t>2</a:t>
            </a:fld>
            <a:endParaRPr lang="ru-RU"/>
          </a:p>
        </p:txBody>
      </p:sp>
      <p:pic>
        <p:nvPicPr>
          <p:cNvPr id="26" name="Рисунок 25" descr="килби.jpg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6667" b="16667"/>
          <a:stretch>
            <a:fillRect/>
          </a:stretch>
        </p:blipFill>
        <p:spPr>
          <a:xfrm>
            <a:off x="6625717" y="2882346"/>
            <a:ext cx="1822543" cy="1928191"/>
          </a:xfrm>
        </p:spPr>
      </p:pic>
      <p:pic>
        <p:nvPicPr>
          <p:cNvPr id="27" name="Рисунок 26" descr="Robert_Noyce.jpg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>
            <a:fillRect/>
          </a:stretch>
        </p:blipFill>
        <p:spPr>
          <a:xfrm>
            <a:off x="9125779" y="2872409"/>
            <a:ext cx="1790700" cy="1918252"/>
          </a:xfrm>
        </p:spPr>
      </p:pic>
      <p:sp>
        <p:nvSpPr>
          <p:cNvPr id="25" name="Прямоугольник 24"/>
          <p:cNvSpPr/>
          <p:nvPr/>
        </p:nvSpPr>
        <p:spPr>
          <a:xfrm>
            <a:off x="185531" y="25803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79705"/>
            <a:r>
              <a:rPr lang="ru-RU" dirty="0"/>
              <a:t>В 1958 году Джек </a:t>
            </a:r>
            <a:r>
              <a:rPr lang="ru-RU" dirty="0" err="1"/>
              <a:t>Килби</a:t>
            </a:r>
            <a:r>
              <a:rPr lang="ru-RU" dirty="0"/>
              <a:t> и Роберт </a:t>
            </a:r>
            <a:r>
              <a:rPr lang="ru-RU" dirty="0" err="1"/>
              <a:t>Нойс</a:t>
            </a:r>
            <a:r>
              <a:rPr lang="ru-RU" dirty="0"/>
              <a:t> независимо друг от друга изобретают интегральную схему. </a:t>
            </a:r>
          </a:p>
          <a:p>
            <a:pPr indent="179705"/>
            <a:r>
              <a:rPr lang="ru-RU" dirty="0"/>
              <a:t>В 1961 году в продажу поступила первая, выполненная на пластине кремния, интегральная схема.</a:t>
            </a:r>
          </a:p>
          <a:p>
            <a:pPr indent="179705"/>
            <a:r>
              <a:rPr lang="ru-RU" dirty="0"/>
              <a:t>В 1965 году начат выпуск семейств машин третьего поколения </a:t>
            </a:r>
            <a:r>
              <a:rPr lang="en-US" dirty="0"/>
              <a:t>IBM-</a:t>
            </a:r>
            <a:r>
              <a:rPr lang="ru-RU" dirty="0"/>
              <a:t>360. Модели имели единую систему команд и отличались друг от друга объемом оперативной памяти.</a:t>
            </a:r>
            <a:endParaRPr lang="en-US" dirty="0"/>
          </a:p>
          <a:p>
            <a:pPr indent="179705"/>
            <a:r>
              <a:rPr lang="ru-RU" dirty="0"/>
              <a:t>Первый производитель ИС - компания </a:t>
            </a:r>
            <a:r>
              <a:rPr lang="ru-RU" dirty="0" err="1"/>
              <a:t>Intel</a:t>
            </a:r>
            <a:endParaRPr lang="en-US" dirty="0"/>
          </a:p>
          <a:p>
            <a:pPr indent="179705"/>
            <a:endParaRPr lang="ru-RU" dirty="0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Роберт </a:t>
            </a:r>
            <a:r>
              <a:rPr lang="ru-RU" dirty="0" err="1"/>
              <a:t>Нойс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Эвм</a:t>
            </a:r>
            <a:r>
              <a:rPr lang="ru-RU" dirty="0"/>
              <a:t> третьего поколения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" y="2315818"/>
            <a:ext cx="5247861" cy="3886199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/>
              <a:t>Это компьютеры, сконструированные в 1965–1970 годах. </a:t>
            </a:r>
          </a:p>
          <a:p>
            <a:r>
              <a:rPr lang="ru-RU" sz="8000" dirty="0"/>
              <a:t>Они имеют больший объем памяти, чем предыдущие поколения. Эти компьютеры оснащены магнитными накопителями. Некоторыми примерами компьютеров третьего поколения являются IBM 370, PDP-11, IBM </a:t>
            </a:r>
            <a:r>
              <a:rPr lang="ru-RU" sz="8000" dirty="0" err="1"/>
              <a:t>System</a:t>
            </a:r>
            <a:r>
              <a:rPr lang="ru-RU" sz="8000" dirty="0"/>
              <a:t>/360.</a:t>
            </a:r>
          </a:p>
          <a:p>
            <a:r>
              <a:rPr lang="ru-RU" sz="8000" dirty="0"/>
              <a:t>Но главное отличие третьего поколения ЭВМ от второго - использование </a:t>
            </a:r>
            <a:r>
              <a:rPr lang="ru-RU" sz="8000" b="1" dirty="0"/>
              <a:t>ИС (Интегральных систем) </a:t>
            </a:r>
            <a:endParaRPr lang="ru-RU" sz="8000" dirty="0"/>
          </a:p>
          <a:p>
            <a:endParaRPr lang="ru-RU" sz="4700" dirty="0"/>
          </a:p>
        </p:txBody>
      </p:sp>
      <p:pic>
        <p:nvPicPr>
          <p:cNvPr id="8" name="Рисунок 7" descr="ibm.jpe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1388" r="11388"/>
          <a:stretch>
            <a:fillRect/>
          </a:stretch>
        </p:blipFill>
        <p:spPr/>
      </p:pic>
      <p:pic>
        <p:nvPicPr>
          <p:cNvPr id="4" name="Замещающая рамка рисунка 3" descr="ис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8910320" y="2315845"/>
            <a:ext cx="3080385" cy="35814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t>3</a:t>
            </a:fld>
            <a:endParaRPr lang="ru-RU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ru-RU" dirty="0" err="1"/>
              <a:t>Эвм</a:t>
            </a:r>
            <a:r>
              <a:rPr lang="ru-RU" dirty="0"/>
              <a:t> третьего поколения</a:t>
            </a: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t>4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3225" y="2488359"/>
            <a:ext cx="11265010" cy="423049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 </a:t>
            </a:r>
            <a:r>
              <a:rPr lang="ru-RU" b="1" dirty="0"/>
              <a:t>1964</a:t>
            </a:r>
            <a:r>
              <a:rPr lang="ru-RU" dirty="0"/>
              <a:t> году, компания </a:t>
            </a:r>
            <a:r>
              <a:rPr lang="ru-RU" b="1" dirty="0"/>
              <a:t>IBM</a:t>
            </a:r>
            <a:r>
              <a:rPr lang="ru-RU" dirty="0"/>
              <a:t> выпускает первую серию ЭВМ третьего поколения - </a:t>
            </a:r>
            <a:r>
              <a:rPr lang="ru-RU" b="1" dirty="0"/>
              <a:t>IBM/360. </a:t>
            </a:r>
            <a:r>
              <a:rPr lang="ru-RU" dirty="0"/>
              <a:t>Производительность этих ЭВМ достигала от десятков тысяч до </a:t>
            </a:r>
            <a:r>
              <a:rPr lang="ru-RU" b="1" dirty="0"/>
              <a:t>миллионов операций в секунду</a:t>
            </a:r>
            <a:r>
              <a:rPr lang="ru-RU" dirty="0"/>
              <a:t>, в зависимости от модели.</a:t>
            </a:r>
          </a:p>
          <a:p>
            <a:r>
              <a:rPr lang="ru-RU" dirty="0"/>
              <a:t>В </a:t>
            </a:r>
            <a:r>
              <a:rPr lang="ru-RU" b="1" dirty="0"/>
              <a:t>1970</a:t>
            </a:r>
            <a:r>
              <a:rPr lang="ru-RU" dirty="0"/>
              <a:t> году, выпускаются ЭВМ серии </a:t>
            </a:r>
            <a:r>
              <a:rPr lang="ru-RU" b="1" dirty="0"/>
              <a:t>IBM/370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IBM/370 были программно совместимы с IBM/360, но IBM/370 были совершеннее, их базой были уже БИС (</a:t>
            </a:r>
            <a:r>
              <a:rPr lang="ru-RU" b="1" dirty="0"/>
              <a:t>Б</a:t>
            </a:r>
            <a:r>
              <a:rPr lang="ru-RU" dirty="0"/>
              <a:t>ольшие </a:t>
            </a:r>
            <a:r>
              <a:rPr lang="ru-RU" b="1" dirty="0"/>
              <a:t>ИС</a:t>
            </a:r>
            <a:r>
              <a:rPr lang="ru-RU" dirty="0"/>
              <a:t>).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IBM/360 и IBM/370 имели один главный процессор, и несколько периферийных процессоров для управления устройствами ввода/вывода. Благодаря этому, реализован</a:t>
            </a:r>
            <a:r>
              <a:rPr lang="ru-RU" b="1" dirty="0"/>
              <a:t> </a:t>
            </a:r>
            <a:r>
              <a:rPr lang="ru-RU" b="1" i="1" dirty="0"/>
              <a:t>мультипрограммный</a:t>
            </a:r>
            <a:r>
              <a:rPr lang="ru-RU" dirty="0"/>
              <a:t> режим работы: пока одна программа выполняла вычисления, другая занималась вводом/выводом данных.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ru-RU" dirty="0"/>
              <a:t>Операционные системы</a:t>
            </a:r>
          </a:p>
        </p:txBody>
      </p:sp>
      <p:sp>
        <p:nvSpPr>
          <p:cNvPr id="6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t>5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92980" y="2498300"/>
            <a:ext cx="10817749" cy="4061526"/>
          </a:xfrm>
        </p:spPr>
        <p:txBody>
          <a:bodyPr>
            <a:normAutofit/>
          </a:bodyPr>
          <a:lstStyle/>
          <a:p>
            <a:r>
              <a:rPr lang="ru-RU" b="1" dirty="0"/>
              <a:t>OS/360</a:t>
            </a:r>
            <a:r>
              <a:rPr lang="ru-RU" dirty="0"/>
              <a:t> была наиболее развитой ОС, в ней реализован </a:t>
            </a:r>
            <a:r>
              <a:rPr lang="ru-RU" b="1" i="1" dirty="0"/>
              <a:t>многопользовательский</a:t>
            </a:r>
            <a:r>
              <a:rPr lang="ru-RU" i="1" dirty="0"/>
              <a:t> </a:t>
            </a:r>
            <a:r>
              <a:rPr lang="ru-RU" dirty="0"/>
              <a:t>режим работы. Также, вернулся режим</a:t>
            </a:r>
            <a:r>
              <a:rPr lang="ru-RU" b="1" dirty="0"/>
              <a:t> </a:t>
            </a:r>
            <a:r>
              <a:rPr lang="ru-RU" b="1" i="1" dirty="0"/>
              <a:t>прямого взаимодействия</a:t>
            </a:r>
            <a:r>
              <a:rPr lang="ru-RU" i="1" dirty="0"/>
              <a:t> </a:t>
            </a:r>
            <a:r>
              <a:rPr lang="ru-RU" b="1" i="1" dirty="0"/>
              <a:t>программиста с компьютером</a:t>
            </a:r>
            <a:r>
              <a:rPr lang="ru-RU" dirty="0"/>
              <a:t>, как в первом поколении ЭВМ. Основной язык программирования - </a:t>
            </a:r>
            <a:r>
              <a:rPr lang="ru-RU" b="1" dirty="0"/>
              <a:t>PL-1 </a:t>
            </a:r>
            <a:r>
              <a:rPr lang="ru-RU" dirty="0"/>
              <a:t>(</a:t>
            </a:r>
            <a:r>
              <a:rPr lang="ru-RU" i="1" dirty="0"/>
              <a:t>"</a:t>
            </a:r>
            <a:r>
              <a:rPr lang="ru-RU" b="1" i="1" dirty="0"/>
              <a:t>Я</a:t>
            </a:r>
            <a:r>
              <a:rPr lang="ru-RU" i="1" dirty="0"/>
              <a:t>зык </a:t>
            </a:r>
            <a:r>
              <a:rPr lang="ru-RU" b="1" i="1" dirty="0"/>
              <a:t>П</a:t>
            </a:r>
            <a:r>
              <a:rPr lang="ru-RU" i="1" dirty="0"/>
              <a:t>рограммирования номер </a:t>
            </a:r>
            <a:r>
              <a:rPr lang="ru-RU" b="1" i="1" dirty="0"/>
              <a:t>1</a:t>
            </a:r>
            <a:r>
              <a:rPr lang="ru-RU" i="1" dirty="0"/>
              <a:t>"</a:t>
            </a:r>
            <a:r>
              <a:rPr lang="ru-RU" dirty="0"/>
              <a:t>) - это </a:t>
            </a:r>
            <a:r>
              <a:rPr lang="ru-RU" b="1" dirty="0"/>
              <a:t>первый</a:t>
            </a:r>
            <a:r>
              <a:rPr lang="ru-RU" dirty="0"/>
              <a:t> универсальный </a:t>
            </a:r>
            <a:r>
              <a:rPr lang="ru-RU" b="1" dirty="0"/>
              <a:t>язык программирования</a:t>
            </a:r>
            <a:r>
              <a:rPr lang="ru-RU" dirty="0"/>
              <a:t>, предназначенный </a:t>
            </a:r>
            <a:r>
              <a:rPr lang="ru-RU" b="1" dirty="0"/>
              <a:t>для всех</a:t>
            </a:r>
            <a:r>
              <a:rPr lang="ru-RU" dirty="0"/>
              <a:t> типов данных.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24"/>
          </p:nvPr>
        </p:nvSpPr>
        <p:spPr>
          <a:xfrm>
            <a:off x="188844" y="2435087"/>
            <a:ext cx="11857381" cy="3597965"/>
          </a:xfrm>
        </p:spPr>
        <p:txBody>
          <a:bodyPr/>
          <a:lstStyle/>
          <a:p>
            <a:pPr algn="l"/>
            <a:r>
              <a:rPr lang="ru-RU" dirty="0"/>
              <a:t> </a:t>
            </a:r>
            <a:r>
              <a:rPr lang="ru-RU" sz="2600" dirty="0"/>
              <a:t>В конце </a:t>
            </a:r>
            <a:r>
              <a:rPr lang="ru-RU" sz="2600" b="1" dirty="0"/>
              <a:t>1960</a:t>
            </a:r>
            <a:r>
              <a:rPr lang="ru-RU" sz="2600" dirty="0"/>
              <a:t>-х годов, начинается выпуск серии ЭВМ </a:t>
            </a:r>
            <a:r>
              <a:rPr lang="ru-RU" sz="2600" b="1" dirty="0"/>
              <a:t>PDP </a:t>
            </a:r>
            <a:r>
              <a:rPr lang="ru-RU" sz="2600" dirty="0"/>
              <a:t>(</a:t>
            </a:r>
            <a:r>
              <a:rPr lang="ru-RU" sz="2600" b="1" dirty="0" err="1"/>
              <a:t>P</a:t>
            </a:r>
            <a:r>
              <a:rPr lang="ru-RU" sz="2600" dirty="0" err="1"/>
              <a:t>rogrammed</a:t>
            </a:r>
            <a:r>
              <a:rPr lang="ru-RU" sz="2600" dirty="0"/>
              <a:t> </a:t>
            </a:r>
            <a:r>
              <a:rPr lang="ru-RU" sz="2600" b="1" dirty="0" err="1"/>
              <a:t>D</a:t>
            </a:r>
            <a:r>
              <a:rPr lang="ru-RU" sz="2600" dirty="0" err="1"/>
              <a:t>ata</a:t>
            </a:r>
            <a:r>
              <a:rPr lang="ru-RU" sz="2600" dirty="0"/>
              <a:t> </a:t>
            </a:r>
            <a:r>
              <a:rPr lang="ru-RU" sz="2600" b="1" dirty="0" err="1"/>
              <a:t>P</a:t>
            </a:r>
            <a:r>
              <a:rPr lang="ru-RU" sz="2600" dirty="0" err="1"/>
              <a:t>rocessor</a:t>
            </a:r>
            <a:r>
              <a:rPr lang="ru-RU" sz="2600" dirty="0"/>
              <a:t>). Наиболее известной была </a:t>
            </a:r>
            <a:r>
              <a:rPr lang="ru-RU" sz="2600" b="1" dirty="0"/>
              <a:t>PDP-11 </a:t>
            </a:r>
            <a:r>
              <a:rPr lang="ru-RU" sz="2600" dirty="0"/>
              <a:t>- это малые ЭВМ, способные работать в реальном времени, и благодаря этому, управлять разными техническими устройствами. Поэтому, их ещё называют </a:t>
            </a:r>
            <a:r>
              <a:rPr lang="ru-RU" sz="2600" b="1" dirty="0"/>
              <a:t>управляющими машинами</a:t>
            </a:r>
            <a:r>
              <a:rPr lang="ru-RU" sz="2600" dirty="0"/>
              <a:t>.</a:t>
            </a:r>
            <a:endParaRPr sz="2600"/>
          </a:p>
          <a:p>
            <a:pPr algn="l"/>
            <a:r>
              <a:rPr lang="ru-RU" sz="2600" dirty="0"/>
              <a:t>У них была архитектура "</a:t>
            </a:r>
            <a:r>
              <a:rPr lang="ru-RU" sz="2600" b="1" dirty="0"/>
              <a:t>общей шины</a:t>
            </a:r>
            <a:r>
              <a:rPr lang="ru-RU" sz="2600" dirty="0"/>
              <a:t>" - </a:t>
            </a:r>
            <a:r>
              <a:rPr lang="ru-RU" sz="2600" i="1" dirty="0"/>
              <a:t>информационной магистрали, к которой подключается процессор, память, и контроллёры устройств. </a:t>
            </a:r>
            <a:r>
              <a:rPr lang="ru-RU" sz="2600" dirty="0"/>
              <a:t>Позже, она стала использоваться в </a:t>
            </a:r>
            <a:r>
              <a:rPr lang="ru-RU" sz="2600" b="1" dirty="0" err="1"/>
              <a:t>микроЭВМ</a:t>
            </a:r>
            <a:r>
              <a:rPr lang="ru-RU" sz="2600" dirty="0"/>
              <a:t> и </a:t>
            </a:r>
            <a:r>
              <a:rPr lang="ru-RU" sz="2600" b="1" dirty="0"/>
              <a:t>ПК</a:t>
            </a:r>
            <a:r>
              <a:rPr lang="ru-RU" sz="1700" b="1" dirty="0"/>
              <a:t>.</a:t>
            </a:r>
            <a:endParaRPr lang="ru-RU" sz="170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t>6</a:t>
            </a:fld>
            <a:endParaRPr lang="ru-RU" noProof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1825" y="2528117"/>
            <a:ext cx="10268712" cy="3593592"/>
          </a:xfrm>
        </p:spPr>
        <p:txBody>
          <a:bodyPr/>
          <a:lstStyle/>
          <a:p>
            <a:r>
              <a:rPr lang="ru-RU" i="1" dirty="0"/>
              <a:t>IBM </a:t>
            </a:r>
            <a:r>
              <a:rPr lang="ru-RU" dirty="0"/>
              <a:t>создавала новые модели на базе единого комплекса команд и одного интерфейса, плюс стандартные коммутационные устройства для подключения периферии</a:t>
            </a:r>
            <a:r>
              <a:rPr lang="en-US" dirty="0"/>
              <a:t>.</a:t>
            </a:r>
          </a:p>
          <a:p>
            <a:r>
              <a:rPr lang="ru-RU" i="1" dirty="0"/>
              <a:t>IBM </a:t>
            </a:r>
            <a:r>
              <a:rPr lang="ru-RU" i="1" dirty="0" err="1"/>
              <a:t>System</a:t>
            </a:r>
            <a:r>
              <a:rPr lang="ru-RU" dirty="0"/>
              <a:t>/</a:t>
            </a:r>
            <a:r>
              <a:rPr lang="ru-RU" i="1" dirty="0"/>
              <a:t>360 </a:t>
            </a:r>
            <a:r>
              <a:rPr lang="ru-RU" dirty="0"/>
              <a:t>принесла с собой такие новшества, как стандартный </a:t>
            </a:r>
            <a:r>
              <a:rPr lang="ru-RU" i="1" dirty="0"/>
              <a:t>8-</a:t>
            </a:r>
            <a:r>
              <a:rPr lang="ru-RU" dirty="0"/>
              <a:t>битный байт (раньше байт мог быть </a:t>
            </a:r>
            <a:r>
              <a:rPr lang="ru-RU" i="1" dirty="0"/>
              <a:t>4-</a:t>
            </a:r>
            <a:r>
              <a:rPr lang="ru-RU" dirty="0"/>
              <a:t>битным и даже </a:t>
            </a:r>
            <a:r>
              <a:rPr lang="ru-RU" i="1" dirty="0"/>
              <a:t>6-</a:t>
            </a:r>
            <a:r>
              <a:rPr lang="ru-RU" dirty="0"/>
              <a:t>битным), и </a:t>
            </a:r>
            <a:r>
              <a:rPr lang="ru-RU" i="1" dirty="0"/>
              <a:t>32-</a:t>
            </a:r>
            <a:r>
              <a:rPr lang="ru-RU" dirty="0"/>
              <a:t>х разрядную систему.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ru-RU" noProof="0" smtClean="0"/>
              <a:t>7</a:t>
            </a:fld>
            <a:endParaRPr lang="ru-RU" noProof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недостатки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все еще требовались системы охлаждения (кондиционер)</a:t>
            </a:r>
          </a:p>
          <a:p>
            <a:r>
              <a:rPr lang="ru-RU" dirty="0"/>
              <a:t>- технологии производства интегральных схем были еще сложны и несовершенны</a:t>
            </a:r>
          </a:p>
          <a:p>
            <a:r>
              <a:rPr lang="ru-RU" dirty="0"/>
              <a:t>- обслуживание интегральных схем было сложным и дорогим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ru-RU" noProof="0" smtClean="0"/>
              <a:t>8</a:t>
            </a:fld>
            <a:endParaRPr lang="ru-RU" noProof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ru-RU" dirty="0" err="1"/>
              <a:t>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076" y="2388968"/>
            <a:ext cx="11752027" cy="4349761"/>
          </a:xfrm>
        </p:spPr>
        <p:txBody>
          <a:bodyPr>
            <a:normAutofit fontScale="70000" lnSpcReduction="20000"/>
          </a:bodyPr>
          <a:lstStyle/>
          <a:p>
            <a:r>
              <a:rPr lang="ru-RU" sz="3200" dirty="0"/>
              <a:t>-Основным преимуществом интегральных схем был не только их небольшой размер, но и их производительность и надежность, превосходящие предыдущие схемы. Энергопотребление было намного ниже.</a:t>
            </a:r>
          </a:p>
          <a:p>
            <a:r>
              <a:rPr lang="ru-RU" sz="3200" dirty="0"/>
              <a:t>- У компьютеров этого поколения была более высокая скорость вычислений. Благодаря своей скорости вычислений они были очень продуктивными. Они могли вычислять данные за наносекунды</a:t>
            </a:r>
          </a:p>
          <a:p>
            <a:pPr>
              <a:buFontTx/>
              <a:buChar char="-"/>
            </a:pPr>
            <a:r>
              <a:rPr lang="ru-RU" sz="3200" dirty="0"/>
              <a:t>Компьютеры были меньше по размеру по сравнению с предыдущими поколениями. Поэтому их было легко транспортировать из одного места в другое из-за их меньшего размера. Их можно было установить очень легко, и для их установки требовалось меньше места.</a:t>
            </a:r>
          </a:p>
          <a:p>
            <a:r>
              <a:rPr lang="ru-RU" sz="3200" dirty="0"/>
              <a:t>- Мышь и клавиатура стали использоваться для ввода команд и данных.</a:t>
            </a:r>
          </a:p>
          <a:p>
            <a:r>
              <a:rPr lang="ru-RU" sz="3200" dirty="0"/>
              <a:t>- Их можно было использовать с языками высокого уровня.</a:t>
            </a:r>
          </a:p>
          <a:p>
            <a:pPr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ru-RU" noProof="0" smtClean="0"/>
              <a:t>9</a:t>
            </a:fld>
            <a:endParaRPr lang="ru-RU" noProof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5BFFF-2B6E-4D20-8938-61E36B8CFE89}">
  <ds:schemaRefs/>
</ds:datastoreItem>
</file>

<file path=customXml/itemProps2.xml><?xml version="1.0" encoding="utf-8"?>
<ds:datastoreItem xmlns:ds="http://schemas.openxmlformats.org/officeDocument/2006/customXml" ds:itemID="{AC069F72-2015-4FB6-9588-A49CB14BDC12}">
  <ds:schemaRefs/>
</ds:datastoreItem>
</file>

<file path=customXml/itemProps3.xml><?xml version="1.0" encoding="utf-8"?>
<ds:datastoreItem xmlns:ds="http://schemas.openxmlformats.org/officeDocument/2006/customXml" ds:itemID="{D6DA60BD-0042-4722-B671-D551884D1E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778</Words>
  <Application>Microsoft Office PowerPoint</Application>
  <PresentationFormat>Широкоэкранный</PresentationFormat>
  <Paragraphs>67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КомпьюТеРЫ ТРЕТЬЕГО ПОКОЛЕНИЯ</vt:lpstr>
      <vt:lpstr>Создатели</vt:lpstr>
      <vt:lpstr>Эвм третьего поколения</vt:lpstr>
      <vt:lpstr>Эвм третьего поколения</vt:lpstr>
      <vt:lpstr>Операционные системы</vt:lpstr>
      <vt:lpstr>Дальнейшее развитие</vt:lpstr>
      <vt:lpstr>IBM</vt:lpstr>
      <vt:lpstr>Основные недостатки</vt:lpstr>
      <vt:lpstr>Преимущества ис</vt:lpstr>
      <vt:lpstr>Преимущества</vt:lpstr>
      <vt:lpstr>Недостатки ис</vt:lpstr>
      <vt:lpstr>Лучшие компьютеры третьего поколения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2021-04-27T10:31:00Z</dcterms:created>
  <dcterms:modified xsi:type="dcterms:W3CDTF">2024-11-26T11:58:28Z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43294EF6965A4B7884D1673288149DB1_12</vt:lpwstr>
  </property>
  <property fmtid="{D5CDD505-2E9C-101B-9397-08002B2CF9AE}" pid="4" name="KSOProductBuildVer">
    <vt:lpwstr>1049-12.2.0.18911</vt:lpwstr>
  </property>
</Properties>
</file>