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8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ADA94-D540-D881-287C-481219496A65}" v="23" dt="2024-11-25T12:10:05.439"/>
    <p1510:client id="{D936F369-2174-A534-2082-A3D92CA4B851}" v="356" dt="2024-11-25T13:31:27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Тема:</a:t>
            </a:r>
            <a:r>
              <a:rPr lang="en-US" dirty="0"/>
              <a:t> </a:t>
            </a:r>
            <a:r>
              <a:rPr lang="ru-RU" dirty="0"/>
              <a:t>Микроконтроллеры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28FEF-0FC2-F6C1-2822-FD97C6FE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Разрядность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это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длина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одного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слова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обрабатываемого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контроллером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или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процессором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чем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она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больше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тем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быстрее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микроконтроллер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может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обработать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большие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массивы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данных</a:t>
            </a:r>
          </a:p>
          <a:p>
            <a:endParaRPr lang="en-US" sz="3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зарисов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60C8350D-1CAD-0331-70DF-120A15D99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48652"/>
            <a:ext cx="6894576" cy="3878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B0D22D-3336-9657-9DF3-CB24B7E05F52}"/>
              </a:ext>
            </a:extLst>
          </p:cNvPr>
          <p:cNvSpPr txBox="1"/>
          <p:nvPr/>
        </p:nvSpPr>
        <p:spPr>
          <a:xfrm>
            <a:off x="4654296" y="4798577"/>
            <a:ext cx="6894576" cy="14284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Деление происходит на: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8-бит;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16-бит;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32-бита;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64-бита.</a:t>
            </a:r>
          </a:p>
        </p:txBody>
      </p:sp>
    </p:spTree>
    <p:extLst>
      <p:ext uri="{BB962C8B-B14F-4D97-AF65-F5344CB8AC3E}">
        <p14:creationId xmlns:p14="http://schemas.microsoft.com/office/powerpoint/2010/main" val="171031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11DE9-8E68-242E-4083-C1A096A2A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600" dirty="0" err="1"/>
              <a:t>Деление</a:t>
            </a:r>
            <a:r>
              <a:rPr lang="en-US" sz="1600" dirty="0"/>
              <a:t> </a:t>
            </a:r>
            <a:r>
              <a:rPr lang="en-US" sz="1600" dirty="0" err="1"/>
              <a:t>по</a:t>
            </a:r>
            <a:r>
              <a:rPr lang="en-US" sz="1600" dirty="0"/>
              <a:t> </a:t>
            </a:r>
            <a:r>
              <a:rPr lang="en-US" sz="1600" dirty="0" err="1"/>
              <a:t>типу</a:t>
            </a:r>
            <a:r>
              <a:rPr lang="en-US" sz="1600" dirty="0"/>
              <a:t> </a:t>
            </a:r>
            <a:r>
              <a:rPr lang="en-US" sz="1600" dirty="0" err="1"/>
              <a:t>системы</a:t>
            </a:r>
            <a:r>
              <a:rPr lang="en-US" sz="1600" dirty="0"/>
              <a:t> </a:t>
            </a:r>
            <a:r>
              <a:rPr lang="en-US" sz="1600" dirty="0" err="1"/>
              <a:t>команд</a:t>
            </a:r>
            <a:r>
              <a:rPr lang="en-US" sz="1600" dirty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/>
              <a:t>RISC-</a:t>
            </a:r>
            <a:r>
              <a:rPr lang="en-US" sz="1600" b="1" dirty="0" err="1"/>
              <a:t>архитектура</a:t>
            </a:r>
            <a:r>
              <a:rPr lang="en-US" sz="1600" dirty="0"/>
              <a:t>, </a:t>
            </a:r>
            <a:r>
              <a:rPr lang="en-US" sz="1600" dirty="0" err="1"/>
              <a:t>или</a:t>
            </a:r>
            <a:r>
              <a:rPr lang="en-US" sz="1600" dirty="0"/>
              <a:t> </a:t>
            </a:r>
            <a:r>
              <a:rPr lang="en-US" sz="1600" dirty="0" err="1"/>
              <a:t>сокращенная</a:t>
            </a:r>
            <a:r>
              <a:rPr lang="en-US" sz="1600" dirty="0"/>
              <a:t> </a:t>
            </a:r>
            <a:r>
              <a:rPr lang="en-US" sz="1600" dirty="0" err="1"/>
              <a:t>система</a:t>
            </a:r>
            <a:r>
              <a:rPr lang="en-US" sz="1600" dirty="0"/>
              <a:t> </a:t>
            </a:r>
            <a:r>
              <a:rPr lang="en-US" sz="1600" dirty="0" err="1"/>
              <a:t>команд</a:t>
            </a:r>
            <a:r>
              <a:rPr lang="en-US" sz="1600" dirty="0"/>
              <a:t>.    </a:t>
            </a:r>
            <a:r>
              <a:rPr lang="en-US" sz="1600" dirty="0" err="1"/>
              <a:t>Ориентирована</a:t>
            </a:r>
            <a:r>
              <a:rPr lang="en-US" sz="1600" dirty="0"/>
              <a:t> </a:t>
            </a:r>
            <a:r>
              <a:rPr lang="en-US" sz="1600" dirty="0" err="1"/>
              <a:t>на</a:t>
            </a:r>
            <a:r>
              <a:rPr lang="en-US" sz="1600" dirty="0"/>
              <a:t> </a:t>
            </a:r>
            <a:r>
              <a:rPr lang="en-US" sz="1600" dirty="0" err="1"/>
              <a:t>быстрое</a:t>
            </a:r>
            <a:r>
              <a:rPr lang="en-US" sz="1600" dirty="0"/>
              <a:t> </a:t>
            </a:r>
            <a:r>
              <a:rPr lang="en-US" sz="1600" dirty="0" err="1"/>
              <a:t>выполнение</a:t>
            </a:r>
            <a:r>
              <a:rPr lang="en-US" sz="1600" dirty="0"/>
              <a:t> </a:t>
            </a:r>
            <a:r>
              <a:rPr lang="en-US" sz="1600" dirty="0" err="1"/>
              <a:t>базовых</a:t>
            </a:r>
            <a:r>
              <a:rPr lang="en-US" sz="1600" dirty="0"/>
              <a:t> </a:t>
            </a:r>
            <a:r>
              <a:rPr lang="en-US" sz="1600" dirty="0" err="1"/>
              <a:t>команд</a:t>
            </a:r>
            <a:r>
              <a:rPr lang="en-US" sz="1600" dirty="0"/>
              <a:t> </a:t>
            </a:r>
            <a:r>
              <a:rPr lang="en-US" sz="1600" dirty="0" err="1"/>
              <a:t>за</a:t>
            </a:r>
            <a:r>
              <a:rPr lang="en-US" sz="1600" dirty="0"/>
              <a:t> 1, </a:t>
            </a:r>
            <a:r>
              <a:rPr lang="en-US" sz="1600" dirty="0" err="1"/>
              <a:t>реже</a:t>
            </a:r>
            <a:r>
              <a:rPr lang="en-US" sz="1600" dirty="0"/>
              <a:t> 2 </a:t>
            </a:r>
            <a:r>
              <a:rPr lang="en-US" sz="1600" dirty="0" err="1"/>
              <a:t>машинных</a:t>
            </a:r>
            <a:r>
              <a:rPr lang="en-US" sz="1600" dirty="0"/>
              <a:t> </a:t>
            </a:r>
            <a:r>
              <a:rPr lang="en-US" sz="1600" dirty="0" err="1"/>
              <a:t>цикла</a:t>
            </a:r>
            <a:r>
              <a:rPr lang="en-US" sz="1600" dirty="0"/>
              <a:t>, а </a:t>
            </a:r>
            <a:r>
              <a:rPr lang="en-US" sz="1600" dirty="0" err="1"/>
              <a:t>также</a:t>
            </a:r>
            <a:r>
              <a:rPr lang="en-US" sz="1600" dirty="0"/>
              <a:t> </a:t>
            </a:r>
            <a:r>
              <a:rPr lang="en-US" sz="1600" dirty="0" err="1"/>
              <a:t>имеет</a:t>
            </a:r>
            <a:r>
              <a:rPr lang="en-US" sz="1600" dirty="0"/>
              <a:t> </a:t>
            </a:r>
            <a:r>
              <a:rPr lang="en-US" sz="1600" dirty="0" err="1"/>
              <a:t>большое</a:t>
            </a:r>
            <a:r>
              <a:rPr lang="en-US" sz="1600" dirty="0"/>
              <a:t> </a:t>
            </a:r>
            <a:r>
              <a:rPr lang="en-US" sz="1600" dirty="0" err="1"/>
              <a:t>количество</a:t>
            </a:r>
            <a:r>
              <a:rPr lang="en-US" sz="1600" dirty="0"/>
              <a:t> </a:t>
            </a:r>
            <a:r>
              <a:rPr lang="en-US" sz="1600" dirty="0" err="1"/>
              <a:t>универсальных</a:t>
            </a:r>
            <a:r>
              <a:rPr lang="en-US" sz="1600" dirty="0"/>
              <a:t> </a:t>
            </a:r>
            <a:r>
              <a:rPr lang="en-US" sz="1600" dirty="0" err="1"/>
              <a:t>регистров</a:t>
            </a:r>
            <a:r>
              <a:rPr lang="en-US" sz="1600" dirty="0"/>
              <a:t>, и </a:t>
            </a:r>
            <a:r>
              <a:rPr lang="en-US" sz="1600" dirty="0" err="1"/>
              <a:t>более</a:t>
            </a:r>
            <a:r>
              <a:rPr lang="en-US" sz="1600" dirty="0"/>
              <a:t> </a:t>
            </a:r>
            <a:r>
              <a:rPr lang="en-US" sz="1600" dirty="0" err="1"/>
              <a:t>длинный</a:t>
            </a:r>
            <a:r>
              <a:rPr lang="en-US" sz="1600" dirty="0"/>
              <a:t> </a:t>
            </a:r>
            <a:r>
              <a:rPr lang="en-US" sz="1600" dirty="0" err="1"/>
              <a:t>способ</a:t>
            </a:r>
            <a:r>
              <a:rPr lang="en-US" sz="1600" dirty="0"/>
              <a:t> </a:t>
            </a:r>
            <a:r>
              <a:rPr lang="en-US" sz="1600" dirty="0" err="1"/>
              <a:t>доступа</a:t>
            </a:r>
            <a:r>
              <a:rPr lang="en-US" sz="1600" dirty="0"/>
              <a:t> к </a:t>
            </a:r>
            <a:r>
              <a:rPr lang="en-US" sz="1600" dirty="0" err="1"/>
              <a:t>постоянной</a:t>
            </a:r>
            <a:r>
              <a:rPr lang="en-US" sz="1600" dirty="0"/>
              <a:t> </a:t>
            </a:r>
            <a:r>
              <a:rPr lang="en-US" sz="1600" dirty="0" err="1"/>
              <a:t>памяти</a:t>
            </a:r>
            <a:r>
              <a:rPr lang="en-US" sz="1600" dirty="0"/>
              <a:t>. </a:t>
            </a:r>
            <a:r>
              <a:rPr lang="en-US" sz="1600" dirty="0" err="1"/>
              <a:t>Архитектурна</a:t>
            </a:r>
            <a:r>
              <a:rPr lang="en-US" sz="1600" dirty="0"/>
              <a:t> </a:t>
            </a:r>
            <a:r>
              <a:rPr lang="en-US" sz="1600" dirty="0" err="1"/>
              <a:t>характерна</a:t>
            </a:r>
            <a:r>
              <a:rPr lang="en-US" sz="1600" dirty="0"/>
              <a:t> </a:t>
            </a:r>
            <a:r>
              <a:rPr lang="en-US" sz="1600" dirty="0" err="1"/>
              <a:t>для</a:t>
            </a:r>
            <a:r>
              <a:rPr lang="en-US" sz="1600" dirty="0"/>
              <a:t> </a:t>
            </a:r>
            <a:r>
              <a:rPr lang="en-US" sz="1600" dirty="0" err="1"/>
              <a:t>систем</a:t>
            </a:r>
            <a:r>
              <a:rPr lang="en-US" sz="1600" dirty="0"/>
              <a:t> </a:t>
            </a:r>
            <a:r>
              <a:rPr lang="en-US" sz="1600" dirty="0" err="1"/>
              <a:t>под</a:t>
            </a:r>
            <a:r>
              <a:rPr lang="en-US" sz="1600" dirty="0"/>
              <a:t> </a:t>
            </a:r>
            <a:r>
              <a:rPr lang="en-US" sz="1600" dirty="0" err="1"/>
              <a:t>управление</a:t>
            </a:r>
            <a:r>
              <a:rPr lang="en-US" sz="1600" dirty="0"/>
              <a:t> UNIX;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/>
              <a:t>СISC-</a:t>
            </a:r>
            <a:r>
              <a:rPr lang="en-US" sz="1600" b="1" dirty="0" err="1"/>
              <a:t>архитектура</a:t>
            </a:r>
            <a:r>
              <a:rPr lang="en-US" sz="1600" dirty="0"/>
              <a:t>, </a:t>
            </a:r>
            <a:r>
              <a:rPr lang="en-US" sz="1600" dirty="0" err="1"/>
              <a:t>или</a:t>
            </a:r>
            <a:r>
              <a:rPr lang="en-US" sz="1600" dirty="0"/>
              <a:t> </a:t>
            </a:r>
            <a:r>
              <a:rPr lang="en-US" sz="1600" dirty="0" err="1"/>
              <a:t>полная</a:t>
            </a:r>
            <a:r>
              <a:rPr lang="en-US" sz="1600" dirty="0"/>
              <a:t> </a:t>
            </a:r>
            <a:r>
              <a:rPr lang="en-US" sz="1600" dirty="0" err="1"/>
              <a:t>система</a:t>
            </a:r>
            <a:r>
              <a:rPr lang="en-US" sz="1600" dirty="0"/>
              <a:t> </a:t>
            </a:r>
            <a:r>
              <a:rPr lang="en-US" sz="1600" dirty="0" err="1"/>
              <a:t>команд</a:t>
            </a:r>
            <a:r>
              <a:rPr lang="en-US" sz="1600" dirty="0"/>
              <a:t>, </a:t>
            </a:r>
            <a:r>
              <a:rPr lang="en-US" sz="1600" dirty="0" err="1"/>
              <a:t>характерна</a:t>
            </a:r>
            <a:r>
              <a:rPr lang="en-US" sz="1600" dirty="0"/>
              <a:t> </a:t>
            </a:r>
            <a:r>
              <a:rPr lang="en-US" sz="1600" dirty="0" err="1"/>
              <a:t>прямая</a:t>
            </a:r>
            <a:r>
              <a:rPr lang="en-US" sz="1600" dirty="0"/>
              <a:t> </a:t>
            </a:r>
            <a:r>
              <a:rPr lang="en-US" sz="1600" dirty="0" err="1"/>
              <a:t>работа</a:t>
            </a:r>
            <a:r>
              <a:rPr lang="en-US" sz="1600" dirty="0"/>
              <a:t> с </a:t>
            </a:r>
            <a:r>
              <a:rPr lang="en-US" sz="1600" dirty="0" err="1"/>
              <a:t>памятью</a:t>
            </a:r>
            <a:r>
              <a:rPr lang="en-US" sz="1600" dirty="0"/>
              <a:t>, </a:t>
            </a:r>
            <a:r>
              <a:rPr lang="en-US" sz="1600" dirty="0" err="1"/>
              <a:t>большее</a:t>
            </a:r>
            <a:r>
              <a:rPr lang="en-US" sz="1600" dirty="0"/>
              <a:t> </a:t>
            </a:r>
            <a:r>
              <a:rPr lang="en-US" sz="1600" dirty="0" err="1"/>
              <a:t>число</a:t>
            </a:r>
            <a:r>
              <a:rPr lang="en-US" sz="1600" dirty="0"/>
              <a:t> </a:t>
            </a:r>
            <a:r>
              <a:rPr lang="en-US" sz="1600" dirty="0" err="1"/>
              <a:t>команд</a:t>
            </a:r>
            <a:r>
              <a:rPr lang="en-US" sz="1600" dirty="0"/>
              <a:t>, </a:t>
            </a:r>
            <a:r>
              <a:rPr lang="en-US" sz="1600" dirty="0" err="1"/>
              <a:t>малое</a:t>
            </a:r>
            <a:r>
              <a:rPr lang="en-US" sz="1600" dirty="0"/>
              <a:t> </a:t>
            </a:r>
            <a:r>
              <a:rPr lang="en-US" sz="1600" dirty="0" err="1"/>
              <a:t>число</a:t>
            </a:r>
            <a:r>
              <a:rPr lang="en-US" sz="1600" dirty="0"/>
              <a:t> </a:t>
            </a:r>
            <a:r>
              <a:rPr lang="en-US" sz="1600" dirty="0" err="1"/>
              <a:t>регистров</a:t>
            </a:r>
            <a:r>
              <a:rPr lang="en-US" sz="1600" dirty="0"/>
              <a:t> (</a:t>
            </a:r>
            <a:r>
              <a:rPr lang="en-US" sz="1600" dirty="0" err="1"/>
              <a:t>ориентирована</a:t>
            </a:r>
            <a:r>
              <a:rPr lang="en-US" sz="1600" dirty="0"/>
              <a:t> </a:t>
            </a:r>
            <a:r>
              <a:rPr lang="en-US" sz="1600" dirty="0" err="1"/>
              <a:t>на</a:t>
            </a:r>
            <a:r>
              <a:rPr lang="en-US" sz="1600" dirty="0"/>
              <a:t> </a:t>
            </a:r>
            <a:r>
              <a:rPr lang="en-US" sz="1600" dirty="0" err="1"/>
              <a:t>работу</a:t>
            </a:r>
            <a:r>
              <a:rPr lang="en-US" sz="1600" dirty="0"/>
              <a:t> с </a:t>
            </a:r>
            <a:r>
              <a:rPr lang="en-US" sz="1600" dirty="0" err="1"/>
              <a:t>памятью</a:t>
            </a:r>
            <a:r>
              <a:rPr lang="en-US" sz="1600" dirty="0"/>
              <a:t>), </a:t>
            </a:r>
            <a:r>
              <a:rPr lang="en-US" sz="1600" dirty="0" err="1"/>
              <a:t>длительность</a:t>
            </a:r>
            <a:r>
              <a:rPr lang="en-US" sz="1600" dirty="0"/>
              <a:t> </a:t>
            </a:r>
            <a:r>
              <a:rPr lang="en-US" sz="1600" dirty="0" err="1"/>
              <a:t>команд</a:t>
            </a:r>
            <a:r>
              <a:rPr lang="en-US" sz="1600" dirty="0"/>
              <a:t> </a:t>
            </a:r>
            <a:r>
              <a:rPr lang="en-US" sz="1600" dirty="0" err="1"/>
              <a:t>от</a:t>
            </a:r>
            <a:r>
              <a:rPr lang="en-US" sz="1600" dirty="0"/>
              <a:t> 1 </a:t>
            </a:r>
            <a:r>
              <a:rPr lang="en-US" sz="1600" dirty="0" err="1"/>
              <a:t>до</a:t>
            </a:r>
            <a:r>
              <a:rPr lang="en-US" sz="1600" dirty="0"/>
              <a:t> 4 </a:t>
            </a:r>
            <a:r>
              <a:rPr lang="en-US" sz="1600" dirty="0" err="1"/>
              <a:t>машинных</a:t>
            </a:r>
            <a:r>
              <a:rPr lang="en-US" sz="1600" dirty="0"/>
              <a:t> </a:t>
            </a:r>
            <a:r>
              <a:rPr lang="en-US" sz="1600" dirty="0" err="1"/>
              <a:t>циклов</a:t>
            </a:r>
            <a:r>
              <a:rPr lang="en-US" sz="1600" dirty="0"/>
              <a:t>. </a:t>
            </a:r>
            <a:r>
              <a:rPr lang="en-US" sz="1600" dirty="0" err="1"/>
              <a:t>Пример</a:t>
            </a:r>
            <a:r>
              <a:rPr lang="en-US" sz="1600" dirty="0"/>
              <a:t> – </a:t>
            </a:r>
            <a:r>
              <a:rPr lang="en-US" sz="1600" dirty="0" err="1"/>
              <a:t>процессоры</a:t>
            </a:r>
            <a:r>
              <a:rPr lang="en-US" sz="1600" dirty="0"/>
              <a:t> Intel.</a:t>
            </a:r>
          </a:p>
          <a:p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Рисунок 5" descr="Изображение выглядит как Компонент схемы, Электронный компонент, Электронная техника, Пассивный компонент цепи&#10;&#10;Автоматически созданное описание">
            <a:extLst>
              <a:ext uri="{FF2B5EF4-FFF2-40B4-BE49-F238E27FC236}">
                <a16:creationId xmlns:a16="http://schemas.microsoft.com/office/drawing/2014/main" id="{06B68658-3483-9EC9-C7BF-66CE45006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686" y="625683"/>
            <a:ext cx="3657600" cy="27432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 descr="Изображение выглядит как текст, электроника, Компонент схемы, Электронный компонент&#10;&#10;Автоматически созданное описание">
            <a:extLst>
              <a:ext uri="{FF2B5EF4-FFF2-40B4-BE49-F238E27FC236}">
                <a16:creationId xmlns:a16="http://schemas.microsoft.com/office/drawing/2014/main" id="{A793D079-7752-3826-F0E8-A8BB43D80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071" y="3868308"/>
            <a:ext cx="4708833" cy="210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FD63780-42C0-4A41-AF9C-962407AE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4C9C60D-9D77-45E7-A7AA-45806B23E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34D742C-1AE5-4925-9160-7224E37A2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4FF0A4B-3ADB-4A0F-B8EE-7785F277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59EAD2C6-89D0-435B-9B8C-E3240DEAB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5" y="0"/>
            <a:ext cx="10237785" cy="6857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EEC7B-CD1A-3604-23C3-23A4684C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99" y="546701"/>
            <a:ext cx="5257799" cy="2978214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1700" kern="1200" dirty="0" err="1">
                <a:latin typeface="+mj-lt"/>
                <a:ea typeface="+mj-ea"/>
                <a:cs typeface="+mj-cs"/>
              </a:rPr>
              <a:t>Деление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по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типу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памяти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700" b="1" kern="1200" dirty="0" err="1">
                <a:latin typeface="+mj-lt"/>
                <a:ea typeface="+mj-ea"/>
                <a:cs typeface="+mj-cs"/>
              </a:rPr>
              <a:t>Архитектура</a:t>
            </a:r>
            <a:r>
              <a:rPr lang="en-US" sz="1700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b="1" kern="1200" dirty="0" err="1">
                <a:latin typeface="+mj-lt"/>
                <a:ea typeface="+mj-ea"/>
                <a:cs typeface="+mj-cs"/>
              </a:rPr>
              <a:t>Фон-Неймана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 –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основная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черта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общая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область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памяти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для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команд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и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данных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,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при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работе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с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такой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архитектурой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в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результате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ошибки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программиста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данные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могут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записаться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в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область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памяти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программ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и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дальнейшее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выполнение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программы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станет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невозможным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.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Пересылка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данных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и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выборка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команды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не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может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осуществляться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одновременно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по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тем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же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причинам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.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Разработана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 в 1945 </a:t>
            </a:r>
            <a:r>
              <a:rPr lang="en-US" sz="1700" kern="1200" dirty="0" err="1">
                <a:latin typeface="+mj-lt"/>
                <a:ea typeface="+mj-ea"/>
                <a:cs typeface="+mj-cs"/>
              </a:rPr>
              <a:t>году</a:t>
            </a:r>
            <a:r>
              <a:rPr lang="en-US" sz="1700" kern="1200" dirty="0">
                <a:latin typeface="+mj-lt"/>
                <a:ea typeface="+mj-ea"/>
                <a:cs typeface="+mj-cs"/>
              </a:rPr>
              <a:t>.</a:t>
            </a:r>
            <a:endParaRPr lang="en-US" sz="1700" kern="1200" dirty="0">
              <a:latin typeface="+mj-lt"/>
            </a:endParaRPr>
          </a:p>
          <a:p>
            <a:endParaRPr lang="en-US" sz="1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Рисунок 5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14807EE-57CB-ACD8-9DA6-8EA4581EE4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26" r="21843"/>
          <a:stretch/>
        </p:blipFill>
        <p:spPr>
          <a:xfrm>
            <a:off x="6383338" y="587371"/>
            <a:ext cx="2536564" cy="2788198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5" name="Рисунок 4" descr="Изображение выглядит как Человеческое лицо, человек, одежда, улыбка&#10;&#10;Автоматически созданное описание">
            <a:extLst>
              <a:ext uri="{FF2B5EF4-FFF2-40B4-BE49-F238E27FC236}">
                <a16:creationId xmlns:a16="http://schemas.microsoft.com/office/drawing/2014/main" id="{883A507B-104D-A19F-C7EB-32D76A6D88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913" r="20913"/>
          <a:stretch/>
        </p:blipFill>
        <p:spPr>
          <a:xfrm>
            <a:off x="9101426" y="549278"/>
            <a:ext cx="2536564" cy="2788197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4" name="Рисунок 3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E1D51E3-2BC2-D8E4-DE33-1E7219260BF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3" b="29269"/>
          <a:stretch/>
        </p:blipFill>
        <p:spPr>
          <a:xfrm>
            <a:off x="6383338" y="3519000"/>
            <a:ext cx="5256175" cy="2788199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8BD61-666B-CB99-A383-30B37F65D2AF}"/>
              </a:ext>
            </a:extLst>
          </p:cNvPr>
          <p:cNvSpPr txBox="1"/>
          <p:nvPr/>
        </p:nvSpPr>
        <p:spPr>
          <a:xfrm>
            <a:off x="550562" y="3948670"/>
            <a:ext cx="4562389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700" b="1" dirty="0" err="1">
                <a:latin typeface="Aptos Display"/>
              </a:rPr>
              <a:t>Гарвардская</a:t>
            </a:r>
            <a:r>
              <a:rPr lang="en-US" sz="1700" b="1" dirty="0">
                <a:latin typeface="Aptos Display"/>
              </a:rPr>
              <a:t> </a:t>
            </a:r>
            <a:r>
              <a:rPr lang="en-US" sz="1700" b="1" dirty="0" err="1">
                <a:latin typeface="Aptos Display"/>
              </a:rPr>
              <a:t>архитектура</a:t>
            </a:r>
            <a:r>
              <a:rPr lang="en-US" sz="1700" dirty="0">
                <a:latin typeface="Aptos Display"/>
              </a:rPr>
              <a:t> – </a:t>
            </a:r>
            <a:r>
              <a:rPr lang="en-US" sz="1700" dirty="0" err="1">
                <a:latin typeface="Aptos Display"/>
              </a:rPr>
              <a:t>раздельная</a:t>
            </a:r>
            <a:r>
              <a:rPr lang="en-US" sz="1700" dirty="0">
                <a:latin typeface="Aptos Display"/>
              </a:rPr>
              <a:t> </a:t>
            </a:r>
            <a:r>
              <a:rPr lang="en-US" sz="1700" dirty="0" err="1">
                <a:latin typeface="Aptos Display"/>
              </a:rPr>
              <a:t>память</a:t>
            </a:r>
            <a:r>
              <a:rPr lang="en-US" sz="1700" dirty="0">
                <a:latin typeface="Aptos Display"/>
              </a:rPr>
              <a:t> </a:t>
            </a:r>
            <a:r>
              <a:rPr lang="en-US" sz="1700" dirty="0" err="1">
                <a:latin typeface="Aptos Display"/>
              </a:rPr>
              <a:t>данных</a:t>
            </a:r>
            <a:r>
              <a:rPr lang="en-US" sz="1700" dirty="0">
                <a:latin typeface="Aptos Display"/>
              </a:rPr>
              <a:t> и </a:t>
            </a:r>
            <a:r>
              <a:rPr lang="en-US" sz="1700" dirty="0" err="1">
                <a:latin typeface="Aptos Display"/>
              </a:rPr>
              <a:t>память</a:t>
            </a:r>
            <a:r>
              <a:rPr lang="en-US" sz="1700" dirty="0">
                <a:latin typeface="Aptos Display"/>
              </a:rPr>
              <a:t> </a:t>
            </a:r>
            <a:r>
              <a:rPr lang="en-US" sz="1700" dirty="0" err="1">
                <a:latin typeface="Aptos Display"/>
              </a:rPr>
              <a:t>программ</a:t>
            </a:r>
            <a:r>
              <a:rPr lang="en-US" sz="1700" dirty="0">
                <a:latin typeface="Aptos Display"/>
              </a:rPr>
              <a:t>, </a:t>
            </a:r>
            <a:r>
              <a:rPr lang="en-US" sz="1700" dirty="0" err="1">
                <a:latin typeface="Aptos Display"/>
              </a:rPr>
              <a:t>использовалась</a:t>
            </a:r>
            <a:r>
              <a:rPr lang="en-US" sz="1700" dirty="0">
                <a:latin typeface="Aptos Display"/>
              </a:rPr>
              <a:t> в </a:t>
            </a:r>
            <a:r>
              <a:rPr lang="en-US" sz="1700" dirty="0" err="1">
                <a:latin typeface="Aptos Display"/>
              </a:rPr>
              <a:t>первые</a:t>
            </a:r>
            <a:r>
              <a:rPr lang="en-US" sz="1700" dirty="0">
                <a:latin typeface="Aptos Display"/>
              </a:rPr>
              <a:t> </a:t>
            </a:r>
            <a:r>
              <a:rPr lang="en-US" sz="1700" dirty="0" err="1">
                <a:latin typeface="Aptos Display"/>
              </a:rPr>
              <a:t>на</a:t>
            </a:r>
            <a:r>
              <a:rPr lang="en-US" sz="1700" dirty="0">
                <a:latin typeface="Aptos Display"/>
              </a:rPr>
              <a:t> </a:t>
            </a:r>
            <a:r>
              <a:rPr lang="en-US" sz="1700" dirty="0" err="1">
                <a:latin typeface="Aptos Display"/>
              </a:rPr>
              <a:t>компьютерах</a:t>
            </a:r>
            <a:r>
              <a:rPr lang="en-US" sz="1700" dirty="0">
                <a:latin typeface="Aptos Display"/>
              </a:rPr>
              <a:t> </a:t>
            </a:r>
            <a:r>
              <a:rPr lang="en-US" sz="1700" dirty="0" err="1">
                <a:latin typeface="Aptos Display"/>
              </a:rPr>
              <a:t>семейства</a:t>
            </a:r>
            <a:r>
              <a:rPr lang="en-US" sz="1700" dirty="0">
                <a:latin typeface="Aptos Display"/>
              </a:rPr>
              <a:t> Mark. </a:t>
            </a:r>
            <a:r>
              <a:rPr lang="en-US" sz="1700" dirty="0" err="1">
                <a:latin typeface="Aptos Display"/>
              </a:rPr>
              <a:t>Разработана</a:t>
            </a:r>
            <a:r>
              <a:rPr lang="en-US" sz="1700" dirty="0">
                <a:latin typeface="Aptos Display"/>
              </a:rPr>
              <a:t> в 1944 </a:t>
            </a:r>
            <a:r>
              <a:rPr lang="en-US" sz="1700" dirty="0" err="1">
                <a:latin typeface="Aptos Display"/>
              </a:rPr>
              <a:t>году</a:t>
            </a:r>
            <a:r>
              <a:rPr lang="en-US" sz="1700" dirty="0">
                <a:latin typeface="Aptos Display"/>
              </a:rPr>
              <a:t>.</a:t>
            </a:r>
            <a:r>
              <a:rPr lang="ru-RU" sz="1700" dirty="0">
                <a:latin typeface="Aptos Display"/>
              </a:rPr>
              <a:t>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4114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DDAA6-018A-72AB-2B2D-9065B87E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/>
              <a:t>Микроконтроллер характеризуется большим числом параметров, поскольку он одновременно является сложным программно-управляемым устройством и электронным прибором (микросхемой). Приставка "микро" в названии микроконтроллера означает, что выполняется он по микроэлектронной технологии.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губная гармошка&#10;&#10;Автоматически созданное описание">
            <a:extLst>
              <a:ext uri="{FF2B5EF4-FFF2-40B4-BE49-F238E27FC236}">
                <a16:creationId xmlns:a16="http://schemas.microsoft.com/office/drawing/2014/main" id="{0D0532F1-E426-225E-C1A4-8CD446F1B2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29" r="1787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19532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5D176-3326-86FE-4FED-52B0E458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/>
              <a:t>В ходе работы микроконтроллер считывает команды из памяти или порта ввода и исполняет их. Что означает каждая команда, определяется системой команд микроконтроллера. Система команд заложена в архитектуре микроконтроллера и выполнение кода команды выражается в проведении внутренними элементами микросхемы определенных микроопераций.</a:t>
            </a:r>
          </a:p>
        </p:txBody>
      </p:sp>
      <p:pic>
        <p:nvPicPr>
          <p:cNvPr id="4" name="Рисунок 3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72F7C6D-AB74-7870-1CC3-62272E71EE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87" r="2410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234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схема, электроника, Электронный компонент, Электронная техника&#10;&#10;Автоматически созданное описание">
            <a:extLst>
              <a:ext uri="{FF2B5EF4-FFF2-40B4-BE49-F238E27FC236}">
                <a16:creationId xmlns:a16="http://schemas.microsoft.com/office/drawing/2014/main" id="{34E2D836-1DBD-B7CB-1F82-07F947A133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13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F4AC4-F734-657A-BBF1-0B4E2D97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ru-RU" sz="5000">
                <a:solidFill>
                  <a:schemeClr val="bg1"/>
                </a:solidFill>
              </a:rPr>
              <a:t>Вывод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A12CD-E9CC-8AEC-65D4-AE2E33F8E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0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В результате внедрения микропроцессорных систем размеры устройств снизились, а функционал увеличился. Выбор архитектуры, разрядности, системы команд, структуры памяти – влияет на конечную стоимость устройства, поскольку при единичном производстве разница в цене может быть не значительно, но при тиражировании – более чем ощутимой. </a:t>
            </a:r>
            <a:endParaRPr lang="ru-RU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66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ECD8260A-7689-87B0-97CA-5016CFE4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Предпосылки для появления микроконтроллерных систем</a:t>
            </a:r>
            <a:endParaRPr lang="en-US" sz="2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E6B1B3-B5C6-BDD9-FDEF-E550DADCB8A5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Фирма Intel – внесла огромный вклад в развитие микроконтроллеров. Основатели: Роберт Нойс, Гордон Мур и Эндрю Гроув. Основана в 1968 году.</a:t>
            </a:r>
          </a:p>
        </p:txBody>
      </p:sp>
      <p:pic>
        <p:nvPicPr>
          <p:cNvPr id="11" name="Рисунок 10" descr="Изображение выглядит как Человеческое лицо, человек, улыбка, галстук&#10;&#10;Автоматически созданное описание">
            <a:extLst>
              <a:ext uri="{FF2B5EF4-FFF2-40B4-BE49-F238E27FC236}">
                <a16:creationId xmlns:a16="http://schemas.microsoft.com/office/drawing/2014/main" id="{7D3CC2B0-261F-C195-AEC0-80D55D4BC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825428"/>
            <a:ext cx="5458968" cy="320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4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EDCE1-59FA-FBAD-C8B2-5ED324A5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 err="1"/>
              <a:t>Микроконтроллер</a:t>
            </a:r>
            <a:r>
              <a:rPr lang="en-US" sz="2800" dirty="0"/>
              <a:t> - </a:t>
            </a:r>
            <a:r>
              <a:rPr lang="en-US" sz="2800" dirty="0" err="1"/>
              <a:t>это</a:t>
            </a:r>
            <a:r>
              <a:rPr lang="en-US" sz="2800" dirty="0"/>
              <a:t> </a:t>
            </a:r>
            <a:r>
              <a:rPr lang="en-US" sz="2800" dirty="0" err="1"/>
              <a:t>специальная</a:t>
            </a:r>
            <a:r>
              <a:rPr lang="en-US" sz="2800" dirty="0"/>
              <a:t> </a:t>
            </a:r>
            <a:r>
              <a:rPr lang="en-US" sz="2800" dirty="0" err="1"/>
              <a:t>микросхема</a:t>
            </a:r>
            <a:r>
              <a:rPr lang="en-US" sz="2800" dirty="0"/>
              <a:t>, </a:t>
            </a:r>
            <a:r>
              <a:rPr lang="en-US" sz="2800" dirty="0" err="1"/>
              <a:t>предназначенная</a:t>
            </a:r>
            <a:r>
              <a:rPr lang="en-US" sz="2800" dirty="0"/>
              <a:t> </a:t>
            </a:r>
            <a:r>
              <a:rPr lang="en-US" sz="2800" dirty="0" err="1"/>
              <a:t>для</a:t>
            </a:r>
            <a:r>
              <a:rPr lang="en-US" sz="2800" dirty="0"/>
              <a:t> </a:t>
            </a:r>
            <a:r>
              <a:rPr lang="en-US" sz="2800" dirty="0" err="1"/>
              <a:t>управления</a:t>
            </a:r>
            <a:r>
              <a:rPr lang="en-US" sz="2800" dirty="0"/>
              <a:t> </a:t>
            </a:r>
            <a:r>
              <a:rPr lang="en-US" sz="2800" dirty="0" err="1"/>
              <a:t>различными</a:t>
            </a:r>
            <a:r>
              <a:rPr lang="en-US" sz="2800" dirty="0"/>
              <a:t> </a:t>
            </a:r>
            <a:r>
              <a:rPr lang="en-US" sz="2800" dirty="0" err="1"/>
              <a:t>электронными</a:t>
            </a:r>
            <a:r>
              <a:rPr lang="en-US" sz="2800" dirty="0"/>
              <a:t> </a:t>
            </a:r>
            <a:r>
              <a:rPr lang="en-US" sz="2800" dirty="0" err="1"/>
              <a:t>устройствами</a:t>
            </a:r>
            <a:r>
              <a:rPr lang="en-US" sz="2800" dirty="0"/>
              <a:t>. </a:t>
            </a:r>
            <a:r>
              <a:rPr lang="en-US" sz="2800" dirty="0" err="1"/>
              <a:t>Микроконтроллеры</a:t>
            </a:r>
            <a:r>
              <a:rPr lang="en-US" sz="2800" dirty="0"/>
              <a:t> </a:t>
            </a:r>
            <a:r>
              <a:rPr lang="en-US" sz="2800" dirty="0" err="1"/>
              <a:t>впервые</a:t>
            </a:r>
            <a:r>
              <a:rPr lang="en-US" sz="2800" dirty="0"/>
              <a:t> </a:t>
            </a:r>
            <a:r>
              <a:rPr lang="en-US" sz="2800" dirty="0" err="1"/>
              <a:t>появились</a:t>
            </a:r>
            <a:r>
              <a:rPr lang="en-US" sz="2800" dirty="0"/>
              <a:t> в </a:t>
            </a:r>
            <a:r>
              <a:rPr lang="en-US" sz="2800" dirty="0" err="1"/>
              <a:t>том</a:t>
            </a:r>
            <a:r>
              <a:rPr lang="en-US" sz="2800" dirty="0"/>
              <a:t> </a:t>
            </a:r>
            <a:r>
              <a:rPr lang="en-US" sz="2800" dirty="0" err="1"/>
              <a:t>же</a:t>
            </a:r>
            <a:r>
              <a:rPr lang="en-US" sz="2800" dirty="0"/>
              <a:t> </a:t>
            </a:r>
            <a:r>
              <a:rPr lang="en-US" sz="2800" dirty="0" err="1"/>
              <a:t>году</a:t>
            </a:r>
            <a:r>
              <a:rPr lang="en-US" sz="2800" dirty="0"/>
              <a:t>, </a:t>
            </a:r>
            <a:r>
              <a:rPr lang="en-US" sz="2800" dirty="0" err="1"/>
              <a:t>что</a:t>
            </a:r>
            <a:r>
              <a:rPr lang="en-US" sz="2800" dirty="0"/>
              <a:t> и </a:t>
            </a:r>
            <a:r>
              <a:rPr lang="en-US" sz="2800" dirty="0" err="1"/>
              <a:t>микропроцессоры</a:t>
            </a:r>
            <a:r>
              <a:rPr lang="en-US" sz="2800" dirty="0"/>
              <a:t> </a:t>
            </a:r>
            <a:r>
              <a:rPr lang="en-US" sz="2800" dirty="0" err="1"/>
              <a:t>общего</a:t>
            </a:r>
            <a:r>
              <a:rPr lang="en-US" sz="2800" dirty="0"/>
              <a:t> </a:t>
            </a:r>
            <a:r>
              <a:rPr lang="en-US" sz="2800" dirty="0" err="1"/>
              <a:t>назначения</a:t>
            </a:r>
            <a:r>
              <a:rPr lang="en-US" sz="2800" dirty="0"/>
              <a:t> (1971).</a:t>
            </a:r>
          </a:p>
          <a:p>
            <a:endParaRPr lang="en-US" sz="2800"/>
          </a:p>
        </p:txBody>
      </p:sp>
      <p:pic>
        <p:nvPicPr>
          <p:cNvPr id="3" name="Рисунок 2" descr="Изображение выглядит как Компонент схемы, Электронный компонент, Пассивный компонент цепи, Электронная техника&#10;&#10;Автоматически созданное описание">
            <a:extLst>
              <a:ext uri="{FF2B5EF4-FFF2-40B4-BE49-F238E27FC236}">
                <a16:creationId xmlns:a16="http://schemas.microsoft.com/office/drawing/2014/main" id="{E129978E-0F76-8C36-7A54-5F7EB7A7B6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24" r="463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0112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человек, электроника, в помещении, Электронная техника&#10;&#10;Автоматически созданное описание">
            <a:extLst>
              <a:ext uri="{FF2B5EF4-FFF2-40B4-BE49-F238E27FC236}">
                <a16:creationId xmlns:a16="http://schemas.microsoft.com/office/drawing/2014/main" id="{0640AFD2-65F8-61B4-77F4-C343C0444E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40" r="2701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FFDCF-B868-6251-9D3D-0DD01D51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900"/>
              <a:t>Разработчики микроконтроллеров придумали остроумную идею – объединить процессор, память, ПЗУ и периферию внутри одного корпуса, внешне похожего на обычную микросхему. С тех пор производство микроконтроллеров ежегодно во много раз превышает производство процессоров, а потребность в них не снижается.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39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4121561-392E-4887-9C1F-E06486064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5700D595-4539-858A-198D-F30B6122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662" y="602673"/>
            <a:ext cx="6179209" cy="21777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Микро-ЭВМ – главный шаг массового применения компьютерной автоматизации в области управления. Так как в автоматизации основная задача контроль и регулирование параметров, то термин «контроллер» закрепился и в этой среде.</a:t>
            </a:r>
          </a:p>
        </p:txBody>
      </p:sp>
      <p:pic>
        <p:nvPicPr>
          <p:cNvPr id="12" name="Рисунок 11" descr="Изображение выглядит как Электронная техника, Компонент схемы, Электронный компонент, Пассивный компонент цепи&#10;&#10;Автоматически созданное описание">
            <a:extLst>
              <a:ext uri="{FF2B5EF4-FFF2-40B4-BE49-F238E27FC236}">
                <a16:creationId xmlns:a16="http://schemas.microsoft.com/office/drawing/2014/main" id="{B8B7F018-0A51-3A1F-A0D8-683267F00F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841" b="8360"/>
          <a:stretch/>
        </p:blipFill>
        <p:spPr>
          <a:xfrm>
            <a:off x="180753" y="10"/>
            <a:ext cx="4827181" cy="2780404"/>
          </a:xfrm>
          <a:prstGeom prst="rect">
            <a:avLst/>
          </a:prstGeom>
        </p:spPr>
      </p:pic>
      <p:pic>
        <p:nvPicPr>
          <p:cNvPr id="9" name="Рисунок 8" descr="Изображение выглядит как калькулятор, офисные принадлежности, Оргтехника, Электронное устройство&#10;&#10;Автоматически созданное описание">
            <a:extLst>
              <a:ext uri="{FF2B5EF4-FFF2-40B4-BE49-F238E27FC236}">
                <a16:creationId xmlns:a16="http://schemas.microsoft.com/office/drawing/2014/main" id="{CAD88B0F-144A-42A0-182B-AFE88A528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2000" contrast="-13000"/>
                    </a14:imgEffect>
                  </a14:imgLayer>
                </a14:imgProps>
              </a:ext>
            </a:extLst>
          </a:blip>
          <a:srcRect t="7679" b="7680"/>
          <a:stretch/>
        </p:blipFill>
        <p:spPr>
          <a:xfrm>
            <a:off x="180753" y="2961167"/>
            <a:ext cx="4827181" cy="38968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03D0B4-B468-0481-3542-151FEFF00EB6}"/>
              </a:ext>
            </a:extLst>
          </p:cNvPr>
          <p:cNvSpPr txBox="1"/>
          <p:nvPr/>
        </p:nvSpPr>
        <p:spPr>
          <a:xfrm>
            <a:off x="5369662" y="2961167"/>
            <a:ext cx="6179209" cy="32157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/>
              <a:t>После</a:t>
            </a:r>
            <a:r>
              <a:rPr lang="en-US" sz="2400" dirty="0"/>
              <a:t> </a:t>
            </a:r>
            <a:r>
              <a:rPr lang="en-US" sz="2400" err="1"/>
              <a:t>перестройки</a:t>
            </a:r>
            <a:r>
              <a:rPr lang="en-US" sz="2400" dirty="0"/>
              <a:t> </a:t>
            </a:r>
            <a:r>
              <a:rPr lang="en-US" sz="2400" err="1"/>
              <a:t>начался</a:t>
            </a:r>
            <a:r>
              <a:rPr lang="en-US" sz="2400" dirty="0"/>
              <a:t> </a:t>
            </a:r>
            <a:r>
              <a:rPr lang="en-US" sz="2400" err="1"/>
              <a:t>активный</a:t>
            </a:r>
            <a:r>
              <a:rPr lang="en-US" sz="2400" dirty="0"/>
              <a:t> </a:t>
            </a:r>
            <a:r>
              <a:rPr lang="en-US" sz="2400" err="1"/>
              <a:t>импорт</a:t>
            </a:r>
            <a:r>
              <a:rPr lang="en-US" sz="2400" dirty="0"/>
              <a:t> </a:t>
            </a:r>
            <a:r>
              <a:rPr lang="en-US" sz="2400" err="1"/>
              <a:t>вычислительной</a:t>
            </a:r>
            <a:r>
              <a:rPr lang="en-US" sz="2400" dirty="0"/>
              <a:t> </a:t>
            </a:r>
            <a:r>
              <a:rPr lang="en-US" sz="2400" err="1"/>
              <a:t>техники</a:t>
            </a:r>
            <a:r>
              <a:rPr lang="en-US" sz="2400" dirty="0"/>
              <a:t>, и </a:t>
            </a:r>
            <a:r>
              <a:rPr lang="en-US" sz="2400" err="1"/>
              <a:t>название</a:t>
            </a:r>
            <a:r>
              <a:rPr lang="en-US" sz="2400" dirty="0"/>
              <a:t> «</a:t>
            </a:r>
            <a:r>
              <a:rPr lang="en-US" sz="2400" err="1"/>
              <a:t>однокристальная</a:t>
            </a:r>
            <a:r>
              <a:rPr lang="en-US" sz="2400" dirty="0"/>
              <a:t> </a:t>
            </a:r>
            <a:r>
              <a:rPr lang="en-US" sz="2400" err="1"/>
              <a:t>микро</a:t>
            </a:r>
            <a:r>
              <a:rPr lang="en-US" sz="2400" dirty="0"/>
              <a:t>-ЭВМ» </a:t>
            </a:r>
            <a:r>
              <a:rPr lang="en-US" sz="2400" err="1"/>
              <a:t>была</a:t>
            </a:r>
            <a:r>
              <a:rPr lang="en-US" sz="2400" dirty="0"/>
              <a:t> </a:t>
            </a:r>
            <a:r>
              <a:rPr lang="en-US" sz="2400" err="1"/>
              <a:t>вытеснена</a:t>
            </a:r>
            <a:r>
              <a:rPr lang="en-US" sz="2400" dirty="0"/>
              <a:t> </a:t>
            </a:r>
            <a:r>
              <a:rPr lang="en-US" sz="2400" err="1"/>
              <a:t>словом</a:t>
            </a:r>
            <a:r>
              <a:rPr lang="en-US" sz="2400" dirty="0"/>
              <a:t> «</a:t>
            </a:r>
            <a:r>
              <a:rPr lang="en-US" sz="2400" err="1"/>
              <a:t>Микроконтроллер</a:t>
            </a:r>
            <a:r>
              <a:rPr lang="en-US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12521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электроника, схема, Электронный компонент, Компонент схемы&#10;&#10;Автоматически созданное описание">
            <a:extLst>
              <a:ext uri="{FF2B5EF4-FFF2-40B4-BE49-F238E27FC236}">
                <a16:creationId xmlns:a16="http://schemas.microsoft.com/office/drawing/2014/main" id="{744F91E7-969F-718D-AD1F-9A3F0187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86" r="8871" b="184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C87E8-E41E-5173-FA09-57C00DA0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900">
                <a:solidFill>
                  <a:schemeClr val="bg1"/>
                </a:solidFill>
              </a:rPr>
              <a:t>Конец семидесятых – это новая волна конкуренции между Intel и Motorola. Причиной этому стали две презентации, а именно в 76 году Intel выпустила i8048, а Motorola, только в 78 – mc6801, который был совместим с раним микропроцессором mc6800.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62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электроника, Электронная техника, Компонент схемы, Электронный компонент&#10;&#10;Автоматически созданное описание">
            <a:extLst>
              <a:ext uri="{FF2B5EF4-FFF2-40B4-BE49-F238E27FC236}">
                <a16:creationId xmlns:a16="http://schemas.microsoft.com/office/drawing/2014/main" id="{B16576E0-CEAE-3BFE-86F8-FF14E7EE5C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9" r="1" b="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3E4A9-9D18-255F-9211-5D358B5D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/>
              <a:t>Спустя 4 года, к 80 году, Intel выпускает популярны и до сих пор </a:t>
            </a:r>
            <a:r>
              <a:rPr lang="en-US" sz="1600" b="1"/>
              <a:t>МК i8051</a:t>
            </a:r>
            <a:r>
              <a:rPr lang="en-US" sz="1600"/>
              <a:t>. Это было зарождение огромного семейства, которое живет и до сих пор. Ведущие мировые производители выпускают на этой архитектуры сильно модифицированные микроконтроллеры для широкого спектра задач.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A9519-3223-2ABC-8578-96ED83E42A2B}"/>
              </a:ext>
            </a:extLst>
          </p:cNvPr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err="1"/>
              <a:t>Для</a:t>
            </a:r>
            <a:r>
              <a:rPr lang="en-US" sz="1600" dirty="0"/>
              <a:t> </a:t>
            </a:r>
            <a:r>
              <a:rPr lang="en-US" sz="1600" err="1"/>
              <a:t>своего</a:t>
            </a:r>
            <a:r>
              <a:rPr lang="en-US" sz="1600" dirty="0"/>
              <a:t> </a:t>
            </a:r>
            <a:r>
              <a:rPr lang="en-US" sz="1600" err="1"/>
              <a:t>времени</a:t>
            </a:r>
            <a:r>
              <a:rPr lang="en-US" sz="1600" dirty="0"/>
              <a:t> </a:t>
            </a:r>
            <a:r>
              <a:rPr lang="en-US" sz="1600" err="1"/>
              <a:t>он</a:t>
            </a:r>
            <a:r>
              <a:rPr lang="en-US" sz="1600" dirty="0"/>
              <a:t> </a:t>
            </a:r>
            <a:r>
              <a:rPr lang="en-US" sz="1600" err="1"/>
              <a:t>имел</a:t>
            </a:r>
            <a:r>
              <a:rPr lang="en-US" sz="1600" dirty="0"/>
              <a:t> </a:t>
            </a:r>
            <a:r>
              <a:rPr lang="en-US" sz="1600" err="1"/>
              <a:t>немыслимые</a:t>
            </a:r>
            <a:r>
              <a:rPr lang="en-US" sz="1600" dirty="0"/>
              <a:t> 128 000 </a:t>
            </a:r>
            <a:r>
              <a:rPr lang="en-US" sz="1600" err="1"/>
              <a:t>транзисторов</a:t>
            </a:r>
            <a:r>
              <a:rPr lang="en-US" sz="1600" dirty="0"/>
              <a:t>. </a:t>
            </a:r>
            <a:r>
              <a:rPr lang="en-US" sz="1600" err="1"/>
              <a:t>Это</a:t>
            </a:r>
            <a:r>
              <a:rPr lang="en-US" sz="1600" dirty="0"/>
              <a:t> в </a:t>
            </a:r>
            <a:r>
              <a:rPr lang="en-US" sz="1600" err="1"/>
              <a:t>четыре</a:t>
            </a:r>
            <a:r>
              <a:rPr lang="en-US" sz="1600" dirty="0"/>
              <a:t> </a:t>
            </a:r>
            <a:r>
              <a:rPr lang="en-US" sz="1600" err="1"/>
              <a:t>раза</a:t>
            </a:r>
            <a:r>
              <a:rPr lang="en-US" sz="1600" dirty="0"/>
              <a:t> </a:t>
            </a:r>
            <a:r>
              <a:rPr lang="en-US" sz="1600" err="1"/>
              <a:t>превосходило</a:t>
            </a:r>
            <a:r>
              <a:rPr lang="en-US" sz="1600" dirty="0"/>
              <a:t> </a:t>
            </a:r>
            <a:r>
              <a:rPr lang="en-US" sz="1600" err="1"/>
              <a:t>количество</a:t>
            </a:r>
            <a:r>
              <a:rPr lang="en-US" sz="1600" dirty="0"/>
              <a:t> в i8086 </a:t>
            </a:r>
            <a:r>
              <a:rPr lang="en-US" sz="1600" err="1"/>
              <a:t>процессоре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061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A4BD6EE-7B51-447C-AAB3-028B7A3E5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A4C02-7EF5-5998-0DEE-9AF80AAB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33387"/>
            <a:ext cx="5032744" cy="35700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700" dirty="0"/>
              <a:t>В 2020 </a:t>
            </a:r>
            <a:r>
              <a:rPr lang="en-US" sz="1700" dirty="0" err="1"/>
              <a:t>году</a:t>
            </a:r>
            <a:r>
              <a:rPr lang="en-US" sz="1700" dirty="0"/>
              <a:t>, и </a:t>
            </a:r>
            <a:r>
              <a:rPr lang="en-US" sz="1700" dirty="0" err="1"/>
              <a:t>последние</a:t>
            </a:r>
            <a:r>
              <a:rPr lang="en-US" sz="1700" dirty="0"/>
              <a:t> </a:t>
            </a:r>
            <a:r>
              <a:rPr lang="en-US" sz="1700" dirty="0" err="1"/>
              <a:t>десятилетие</a:t>
            </a:r>
            <a:r>
              <a:rPr lang="en-US" sz="1700" dirty="0"/>
              <a:t> </a:t>
            </a:r>
            <a:r>
              <a:rPr lang="en-US" sz="1700" dirty="0" err="1"/>
              <a:t>наиболее</a:t>
            </a:r>
            <a:r>
              <a:rPr lang="en-US" sz="1700" dirty="0"/>
              <a:t> </a:t>
            </a:r>
            <a:r>
              <a:rPr lang="en-US" sz="1700" dirty="0" err="1"/>
              <a:t>распространены</a:t>
            </a:r>
            <a:r>
              <a:rPr lang="en-US" sz="1700" dirty="0"/>
              <a:t> </a:t>
            </a:r>
            <a:r>
              <a:rPr lang="en-US" sz="1700" dirty="0" err="1"/>
              <a:t>следующие</a:t>
            </a:r>
            <a:r>
              <a:rPr lang="en-US" sz="1700" dirty="0"/>
              <a:t> </a:t>
            </a:r>
            <a:r>
              <a:rPr lang="en-US" sz="1700" dirty="0" err="1"/>
              <a:t>виды</a:t>
            </a:r>
            <a:r>
              <a:rPr lang="en-US" sz="1700" dirty="0"/>
              <a:t> </a:t>
            </a:r>
            <a:r>
              <a:rPr lang="en-US" sz="1700" dirty="0" err="1"/>
              <a:t>микроконтроллеров</a:t>
            </a:r>
            <a:r>
              <a:rPr lang="en-US" sz="1700" dirty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700"/>
              <a:t>8-битные </a:t>
            </a:r>
            <a:r>
              <a:rPr lang="en-US" sz="1700" err="1"/>
              <a:t>микроконтроллеры</a:t>
            </a:r>
            <a:r>
              <a:rPr lang="en-US" sz="1700"/>
              <a:t> PIC </a:t>
            </a:r>
            <a:r>
              <a:rPr lang="en-US" sz="1700" err="1"/>
              <a:t>фирмы</a:t>
            </a:r>
            <a:r>
              <a:rPr lang="en-US" sz="1700"/>
              <a:t> Microchip Technology и AVR </a:t>
            </a:r>
            <a:r>
              <a:rPr lang="en-US" sz="1700" err="1"/>
              <a:t>фирмы</a:t>
            </a:r>
            <a:r>
              <a:rPr lang="en-US" sz="1700"/>
              <a:t> Atmel;</a:t>
            </a:r>
          </a:p>
          <a:p>
            <a:pPr marL="285750" indent="-285750">
              <a:buFont typeface="Arial"/>
              <a:buChar char="•"/>
            </a:pPr>
            <a:r>
              <a:rPr lang="en-US" sz="1700"/>
              <a:t>16-битные MSP430 </a:t>
            </a:r>
            <a:r>
              <a:rPr lang="en-US" sz="1700" err="1"/>
              <a:t>фирмы</a:t>
            </a:r>
            <a:r>
              <a:rPr lang="en-US" sz="1700"/>
              <a:t> TI;</a:t>
            </a:r>
          </a:p>
          <a:p>
            <a:pPr marL="285750" indent="-285750">
              <a:buFont typeface="Arial"/>
              <a:buChar char="•"/>
            </a:pPr>
            <a:r>
              <a:rPr lang="en-US" sz="1700"/>
              <a:t>32-битные </a:t>
            </a:r>
            <a:r>
              <a:rPr lang="en-US" sz="1700" err="1"/>
              <a:t>микроконтроллеры</a:t>
            </a:r>
            <a:r>
              <a:rPr lang="en-US" sz="1700"/>
              <a:t>, </a:t>
            </a:r>
            <a:r>
              <a:rPr lang="en-US" sz="1700" err="1"/>
              <a:t>архитектуры</a:t>
            </a:r>
            <a:r>
              <a:rPr lang="en-US" sz="1700"/>
              <a:t> ARM. </a:t>
            </a:r>
            <a:r>
              <a:rPr lang="en-US" sz="1700" err="1"/>
              <a:t>Она</a:t>
            </a:r>
            <a:r>
              <a:rPr lang="en-US" sz="1700"/>
              <a:t> </a:t>
            </a:r>
            <a:r>
              <a:rPr lang="en-US" sz="1700" err="1"/>
              <a:t>продаётся</a:t>
            </a:r>
            <a:r>
              <a:rPr lang="en-US" sz="1700"/>
              <a:t> </a:t>
            </a:r>
            <a:r>
              <a:rPr lang="en-US" sz="1700" err="1"/>
              <a:t>разработчиками</a:t>
            </a:r>
            <a:r>
              <a:rPr lang="en-US" sz="1700"/>
              <a:t> </a:t>
            </a:r>
            <a:r>
              <a:rPr lang="en-US" sz="1700" err="1"/>
              <a:t>различным</a:t>
            </a:r>
            <a:r>
              <a:rPr lang="en-US" sz="1700"/>
              <a:t> </a:t>
            </a:r>
            <a:r>
              <a:rPr lang="en-US" sz="1700" err="1"/>
              <a:t>фирмам</a:t>
            </a:r>
            <a:r>
              <a:rPr lang="en-US" sz="1700"/>
              <a:t>, </a:t>
            </a:r>
            <a:r>
              <a:rPr lang="en-US" sz="1700" err="1"/>
              <a:t>на</a:t>
            </a:r>
            <a:r>
              <a:rPr lang="en-US" sz="1700"/>
              <a:t> </a:t>
            </a:r>
            <a:r>
              <a:rPr lang="en-US" sz="1700" err="1"/>
              <a:t>базе</a:t>
            </a:r>
            <a:r>
              <a:rPr lang="en-US" sz="1700"/>
              <a:t> </a:t>
            </a:r>
            <a:r>
              <a:rPr lang="en-US" sz="1700" err="1"/>
              <a:t>которой</a:t>
            </a:r>
            <a:r>
              <a:rPr lang="en-US" sz="1700"/>
              <a:t> </a:t>
            </a:r>
            <a:r>
              <a:rPr lang="en-US" sz="1700" err="1"/>
              <a:t>выпускается</a:t>
            </a:r>
            <a:r>
              <a:rPr lang="en-US" sz="1700"/>
              <a:t> </a:t>
            </a:r>
            <a:r>
              <a:rPr lang="en-US" sz="1700" err="1"/>
              <a:t>масса</a:t>
            </a:r>
            <a:r>
              <a:rPr lang="en-US" sz="1700"/>
              <a:t> </a:t>
            </a:r>
            <a:r>
              <a:rPr lang="en-US" sz="1700" err="1"/>
              <a:t>различных</a:t>
            </a:r>
            <a:r>
              <a:rPr lang="en-US" sz="1700"/>
              <a:t> </a:t>
            </a:r>
            <a:r>
              <a:rPr lang="en-US" sz="1700" err="1"/>
              <a:t>продуктов</a:t>
            </a:r>
            <a:r>
              <a:rPr lang="en-US" sz="1700"/>
              <a:t>.</a:t>
            </a:r>
          </a:p>
          <a:p>
            <a:endParaRPr lang="en-US" sz="1700"/>
          </a:p>
        </p:txBody>
      </p:sp>
      <p:pic>
        <p:nvPicPr>
          <p:cNvPr id="6" name="Рисунок 5" descr="Изображение выглядит как электроника, Электронный компонент, Электронная техника, Компонент схемы&#10;&#10;Автоматически созданное описание">
            <a:extLst>
              <a:ext uri="{FF2B5EF4-FFF2-40B4-BE49-F238E27FC236}">
                <a16:creationId xmlns:a16="http://schemas.microsoft.com/office/drawing/2014/main" id="{C095EF25-646A-96FE-5D3F-38F97B539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215" y="433388"/>
            <a:ext cx="5262298" cy="3512584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6B5FF7CD-712E-4187-BFF5-B192FFB33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005089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электроника, схема, Электронный компонент, Компонент схемы&#10;&#10;Автоматически созданное описание">
            <a:extLst>
              <a:ext uri="{FF2B5EF4-FFF2-40B4-BE49-F238E27FC236}">
                <a16:creationId xmlns:a16="http://schemas.microsoft.com/office/drawing/2014/main" id="{0305EF7E-39A7-4531-EFF1-17B1AD146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4179002"/>
            <a:ext cx="2683879" cy="2026328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FA6EB42-8EC4-2962-137A-94D851D4B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369" y="4256163"/>
            <a:ext cx="2683879" cy="187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8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9D856-4D09-7487-BCAC-A7BAE5A3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37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2800" kern="1200" dirty="0" err="1">
                <a:latin typeface="+mj-lt"/>
                <a:ea typeface="+mj-ea"/>
                <a:cs typeface="+mj-cs"/>
              </a:rPr>
              <a:t>Микроконтроллеры</a:t>
            </a:r>
            <a:r>
              <a:rPr lang="en-US" sz="2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latin typeface="+mj-lt"/>
                <a:ea typeface="+mj-ea"/>
                <a:cs typeface="+mj-cs"/>
              </a:rPr>
              <a:t>можно</a:t>
            </a:r>
            <a:r>
              <a:rPr lang="en-US" sz="2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latin typeface="+mj-lt"/>
                <a:ea typeface="+mj-ea"/>
                <a:cs typeface="+mj-cs"/>
              </a:rPr>
              <a:t>разделить</a:t>
            </a:r>
            <a:r>
              <a:rPr lang="en-US" sz="2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latin typeface="+mj-lt"/>
                <a:ea typeface="+mj-ea"/>
                <a:cs typeface="+mj-cs"/>
              </a:rPr>
              <a:t>по</a:t>
            </a:r>
            <a:r>
              <a:rPr lang="en-US" sz="2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latin typeface="+mj-lt"/>
                <a:ea typeface="+mj-ea"/>
                <a:cs typeface="+mj-cs"/>
              </a:rPr>
              <a:t>таким</a:t>
            </a:r>
            <a:r>
              <a:rPr lang="en-US" sz="2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latin typeface="+mj-lt"/>
                <a:ea typeface="+mj-ea"/>
                <a:cs typeface="+mj-cs"/>
              </a:rPr>
              <a:t>критериям</a:t>
            </a:r>
            <a:r>
              <a:rPr lang="en-US" sz="2800" kern="1200" dirty="0">
                <a:latin typeface="+mj-lt"/>
                <a:ea typeface="+mj-ea"/>
                <a:cs typeface="+mj-cs"/>
              </a:rPr>
              <a:t>:</a:t>
            </a:r>
            <a:endParaRPr lang="en-US" sz="2800" kern="1200" dirty="0">
              <a:latin typeface="+mj-lt"/>
            </a:endParaRPr>
          </a:p>
          <a:p>
            <a:pPr marL="571500" indent="-571500"/>
            <a:r>
              <a:rPr lang="en-US" sz="2800" kern="1200" dirty="0" err="1">
                <a:latin typeface="+mj-lt"/>
                <a:ea typeface="+mj-ea"/>
                <a:cs typeface="+mj-cs"/>
              </a:rPr>
              <a:t>Разрядность</a:t>
            </a:r>
            <a:r>
              <a:rPr lang="en-US" sz="2800" kern="1200" dirty="0">
                <a:latin typeface="+mj-lt"/>
                <a:ea typeface="+mj-ea"/>
                <a:cs typeface="+mj-cs"/>
              </a:rPr>
              <a:t>;</a:t>
            </a:r>
            <a:endParaRPr lang="en-US" sz="2800" kern="1200" dirty="0">
              <a:latin typeface="+mj-lt"/>
            </a:endParaRPr>
          </a:p>
          <a:p>
            <a:pPr marL="571500" indent="-571500"/>
            <a:r>
              <a:rPr lang="en-US" sz="2800" kern="1200" dirty="0" err="1">
                <a:latin typeface="+mj-lt"/>
                <a:ea typeface="+mj-ea"/>
                <a:cs typeface="+mj-cs"/>
              </a:rPr>
              <a:t>Система</a:t>
            </a:r>
            <a:r>
              <a:rPr lang="en-US" sz="2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latin typeface="+mj-lt"/>
                <a:ea typeface="+mj-ea"/>
                <a:cs typeface="+mj-cs"/>
              </a:rPr>
              <a:t>команд</a:t>
            </a:r>
            <a:r>
              <a:rPr lang="en-US" sz="2800" kern="1200" dirty="0">
                <a:latin typeface="+mj-lt"/>
                <a:ea typeface="+mj-ea"/>
                <a:cs typeface="+mj-cs"/>
              </a:rPr>
              <a:t>;</a:t>
            </a:r>
            <a:endParaRPr lang="en-US" sz="2800" kern="1200" dirty="0">
              <a:latin typeface="+mj-lt"/>
            </a:endParaRPr>
          </a:p>
          <a:p>
            <a:pPr marL="571500" indent="-571500"/>
            <a:r>
              <a:rPr lang="en-US" sz="2800" kern="1200" dirty="0" err="1">
                <a:latin typeface="+mj-lt"/>
                <a:ea typeface="+mj-ea"/>
                <a:cs typeface="+mj-cs"/>
              </a:rPr>
              <a:t>Архитектура</a:t>
            </a:r>
            <a:r>
              <a:rPr lang="en-US" sz="2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latin typeface="+mj-lt"/>
                <a:ea typeface="+mj-ea"/>
                <a:cs typeface="+mj-cs"/>
              </a:rPr>
              <a:t>памяти</a:t>
            </a:r>
            <a:r>
              <a:rPr lang="en-US" sz="2800" kern="1200" dirty="0">
                <a:latin typeface="+mj-lt"/>
                <a:ea typeface="+mj-ea"/>
                <a:cs typeface="+mj-cs"/>
              </a:rPr>
              <a:t>.</a:t>
            </a:r>
            <a:endParaRPr lang="en-US" sz="2800" kern="1200" dirty="0">
              <a:latin typeface="+mj-lt"/>
            </a:endParaRPr>
          </a:p>
          <a:p>
            <a:endParaRPr lang="en-US" sz="3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65186-F50B-C6B3-8066-A7CC9B525816}"/>
              </a:ext>
            </a:extLst>
          </p:cNvPr>
          <p:cNvSpPr txBox="1"/>
          <p:nvPr/>
        </p:nvSpPr>
        <p:spPr>
          <a:xfrm>
            <a:off x="643467" y="252603"/>
            <a:ext cx="4620584" cy="77549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Различия микроконтроллеров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Рисунок 3" descr="Изображение выглядит как текст, снимок экрана, диаграмма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B6280B2D-FB7E-C8FF-1F22-39DAE92BA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253" y="1557110"/>
            <a:ext cx="4942280" cy="374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312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679</Words>
  <Application>Microsoft Office PowerPoint</Application>
  <PresentationFormat>Широкоэкранный</PresentationFormat>
  <Paragraphs>36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Roboto</vt:lpstr>
      <vt:lpstr>Тема Office</vt:lpstr>
      <vt:lpstr>Тема: Микроконтроллеры</vt:lpstr>
      <vt:lpstr>Предпосылки для появления микроконтроллерных систем</vt:lpstr>
      <vt:lpstr>Микроконтроллер - это специальная микросхема, предназначенная для управления различными электронными устройствами. Микроконтроллеры впервые появились в том же году, что и микропроцессоры общего назначения (1971). </vt:lpstr>
      <vt:lpstr>Разработчики микроконтроллеров придумали остроумную идею – объединить процессор, память, ПЗУ и периферию внутри одного корпуса, внешне похожего на обычную микросхему. С тех пор производство микроконтроллеров ежегодно во много раз превышает производство процессоров, а потребность в них не снижается.</vt:lpstr>
      <vt:lpstr>Микро-ЭВМ – главный шаг массового применения компьютерной автоматизации в области управления. Так как в автоматизации основная задача контроль и регулирование параметров, то термин «контроллер» закрепился и в этой среде.</vt:lpstr>
      <vt:lpstr>Конец семидесятых – это новая волна конкуренции между Intel и Motorola. Причиной этому стали две презентации, а именно в 76 году Intel выпустила i8048, а Motorola, только в 78 – mc6801, который был совместим с раним микропроцессором mc6800.</vt:lpstr>
      <vt:lpstr>Спустя 4 года, к 80 году, Intel выпускает популярны и до сих пор МК i8051. Это было зарождение огромного семейства, которое живет и до сих пор. Ведущие мировые производители выпускают на этой архитектуры сильно модифицированные микроконтроллеры для широкого спектра задач.</vt:lpstr>
      <vt:lpstr>В 2020 году, и последние десятилетие наиболее распространены следующие виды микроконтроллеров: 8-битные микроконтроллеры PIC фирмы Microchip Technology и AVR фирмы Atmel; 16-битные MSP430 фирмы TI; 32-битные микроконтроллеры, архитектуры ARM. Она продаётся разработчиками различным фирмам, на базе которой выпускается масса различных продуктов. </vt:lpstr>
      <vt:lpstr> Микроконтроллеры можно разделить по таким критериям: Разрядность; Система команд; Архитектура памяти. </vt:lpstr>
      <vt:lpstr>Разрядность – это длина одного слова обрабатываемого контроллером или процессором, чем она больше, тем быстрее микроконтроллер может обработать большие массивы данных </vt:lpstr>
      <vt:lpstr>Деление по типу системы команд: RISC-архитектура, или сокращенная система команд.    Ориентирована на быстрое выполнение базовых команд за 1, реже 2 машинных цикла, а также имеет большое количество универсальных регистров, и более длинный способ доступа к постоянной памяти. Архитектурна характерна для систем под управление UNIX; СISC-архитектура, или полная система команд, характерна прямая работа с памятью, большее число команд, малое число регистров (ориентирована на работу с памятью), длительность команд от 1 до 4 машинных циклов. Пример – процессоры Intel. </vt:lpstr>
      <vt:lpstr>Деление по типу памяти: Архитектура Фон-Неймана – основная черта общая область памяти для команд и данных, при работе с такой архитектурой в результате ошибки программиста данные могут записаться в область памяти программ и дальнейшее выполнение программы станет невозможным. Пересылка данных и выборка команды не может осуществляться одновременно по тем же причинам. Разработана в 1945 году. </vt:lpstr>
      <vt:lpstr>Микроконтроллер характеризуется большим числом параметров, поскольку он одновременно является сложным программно-управляемым устройством и электронным прибором (микросхемой). Приставка "микро" в названии микроконтроллера означает, что выполняется он по микроэлектронной технологии.</vt:lpstr>
      <vt:lpstr>В ходе работы микроконтроллер считывает команды из памяти или порта ввода и исполняет их. Что означает каждая команда, определяется системой команд микроконтроллера. Система команд заложена в архитектуре микроконтроллера и выполнение кода команды выражается в проведении внутренними элементами микросхемы определенных микроопераций.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Терминальный пользователь 418a10</cp:lastModifiedBy>
  <cp:revision>233</cp:revision>
  <dcterms:created xsi:type="dcterms:W3CDTF">2024-11-25T12:05:45Z</dcterms:created>
  <dcterms:modified xsi:type="dcterms:W3CDTF">2024-11-26T11:42:41Z</dcterms:modified>
</cp:coreProperties>
</file>