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7" r:id="rId4"/>
    <p:sldId id="259" r:id="rId5"/>
    <p:sldId id="260" r:id="rId6"/>
    <p:sldId id="261" r:id="rId7"/>
    <p:sldId id="263" r:id="rId8"/>
    <p:sldId id="264" r:id="rId9"/>
    <p:sldId id="265" r:id="rId10"/>
    <p:sldId id="266" r:id="rId11"/>
    <p:sldId id="270"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eqweqw terterter" initials="qt" lastIdx="1" clrIdx="0">
    <p:extLst>
      <p:ext uri="{19B8F6BF-5375-455C-9EA6-DF929625EA0E}">
        <p15:presenceInfo xmlns:p15="http://schemas.microsoft.com/office/powerpoint/2012/main" userId="ee3b3161a79889c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60"/>
  </p:normalViewPr>
  <p:slideViewPr>
    <p:cSldViewPr snapToGrid="0">
      <p:cViewPr varScale="1">
        <p:scale>
          <a:sx n="102" d="100"/>
          <a:sy n="102" d="100"/>
        </p:scale>
        <p:origin x="138"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ru-RU"/>
              <a:t>Образец заголовка</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1DEE939-1267-4B16-990A-D803C3132455}" type="datetimeFigureOut">
              <a:rPr lang="ru-RU" smtClean="0"/>
              <a:t>26.11.2024</a:t>
            </a:fld>
            <a:endParaRPr lang="ru-RU"/>
          </a:p>
        </p:txBody>
      </p:sp>
      <p:sp>
        <p:nvSpPr>
          <p:cNvPr id="5" name="Footer Placeholder 4"/>
          <p:cNvSpPr>
            <a:spLocks noGrp="1"/>
          </p:cNvSpPr>
          <p:nvPr>
            <p:ph type="ftr" sz="quarter" idx="11"/>
          </p:nvPr>
        </p:nvSpPr>
        <p:spPr>
          <a:xfrm>
            <a:off x="1876424" y="5410201"/>
            <a:ext cx="5124886" cy="365125"/>
          </a:xfrm>
        </p:spPr>
        <p:txBody>
          <a:bodyPr/>
          <a:lstStyle/>
          <a:p>
            <a:endParaRPr lang="ru-RU"/>
          </a:p>
        </p:txBody>
      </p:sp>
      <p:sp>
        <p:nvSpPr>
          <p:cNvPr id="6" name="Slide Number Placeholder 5"/>
          <p:cNvSpPr>
            <a:spLocks noGrp="1"/>
          </p:cNvSpPr>
          <p:nvPr>
            <p:ph type="sldNum" sz="quarter" idx="12"/>
          </p:nvPr>
        </p:nvSpPr>
        <p:spPr>
          <a:xfrm>
            <a:off x="9896911" y="5410199"/>
            <a:ext cx="771089" cy="365125"/>
          </a:xfrm>
        </p:spPr>
        <p:txBody>
          <a:bodyPr/>
          <a:lstStyle/>
          <a:p>
            <a:fld id="{FBB2AC30-0EFE-4B6E-9DF0-6B9C017967B7}" type="slidenum">
              <a:rPr lang="ru-RU" smtClean="0"/>
              <a:t>‹#›</a:t>
            </a:fld>
            <a:endParaRPr lang="ru-RU"/>
          </a:p>
        </p:txBody>
      </p:sp>
    </p:spTree>
    <p:extLst>
      <p:ext uri="{BB962C8B-B14F-4D97-AF65-F5344CB8AC3E}">
        <p14:creationId xmlns:p14="http://schemas.microsoft.com/office/powerpoint/2010/main" val="2065073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ru-RU"/>
              <a:t>Вставка рисунка</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E1DEE939-1267-4B16-990A-D803C3132455}" type="datetimeFigureOut">
              <a:rPr lang="ru-RU" smtClean="0"/>
              <a:t>26.11.2024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BB2AC30-0EFE-4B6E-9DF0-6B9C017967B7}" type="slidenum">
              <a:rPr lang="ru-RU" smtClean="0"/>
              <a:t>‹#›</a:t>
            </a:fld>
            <a:endParaRPr lang="ru-RU"/>
          </a:p>
        </p:txBody>
      </p:sp>
    </p:spTree>
    <p:extLst>
      <p:ext uri="{BB962C8B-B14F-4D97-AF65-F5344CB8AC3E}">
        <p14:creationId xmlns:p14="http://schemas.microsoft.com/office/powerpoint/2010/main" val="3505200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ru-RU"/>
              <a:t>Образец заголовка</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E1DEE939-1267-4B16-990A-D803C3132455}" type="datetimeFigureOut">
              <a:rPr lang="ru-RU" smtClean="0"/>
              <a:t>26.11.2024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BB2AC30-0EFE-4B6E-9DF0-6B9C017967B7}" type="slidenum">
              <a:rPr lang="ru-RU" smtClean="0"/>
              <a:t>‹#›</a:t>
            </a:fld>
            <a:endParaRPr lang="ru-RU"/>
          </a:p>
        </p:txBody>
      </p:sp>
    </p:spTree>
    <p:extLst>
      <p:ext uri="{BB962C8B-B14F-4D97-AF65-F5344CB8AC3E}">
        <p14:creationId xmlns:p14="http://schemas.microsoft.com/office/powerpoint/2010/main" val="2634361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E1DEE939-1267-4B16-990A-D803C3132455}" type="datetimeFigureOut">
              <a:rPr lang="ru-RU" smtClean="0"/>
              <a:t>26.11.2024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BB2AC30-0EFE-4B6E-9DF0-6B9C017967B7}" type="slidenum">
              <a:rPr lang="ru-RU" smtClean="0"/>
              <a:t>‹#›</a:t>
            </a:fld>
            <a:endParaRPr lang="ru-RU"/>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84846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ru-RU"/>
              <a:t>Образец заголовка</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E1DEE939-1267-4B16-990A-D803C3132455}" type="datetimeFigureOut">
              <a:rPr lang="ru-RU" smtClean="0"/>
              <a:t>26.11.2024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BB2AC30-0EFE-4B6E-9DF0-6B9C017967B7}" type="slidenum">
              <a:rPr lang="ru-RU" smtClean="0"/>
              <a:t>‹#›</a:t>
            </a:fld>
            <a:endParaRPr lang="ru-RU"/>
          </a:p>
        </p:txBody>
      </p:sp>
    </p:spTree>
    <p:extLst>
      <p:ext uri="{BB962C8B-B14F-4D97-AF65-F5344CB8AC3E}">
        <p14:creationId xmlns:p14="http://schemas.microsoft.com/office/powerpoint/2010/main" val="11660736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ru-RU"/>
              <a:t>Образец заголовка</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E1DEE939-1267-4B16-990A-D803C3132455}" type="datetimeFigureOut">
              <a:rPr lang="ru-RU" smtClean="0"/>
              <a:t>26.11.2024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BB2AC30-0EFE-4B6E-9DF0-6B9C017967B7}" type="slidenum">
              <a:rPr lang="ru-RU" smtClean="0"/>
              <a:t>‹#›</a:t>
            </a:fld>
            <a:endParaRPr lang="ru-RU"/>
          </a:p>
        </p:txBody>
      </p:sp>
    </p:spTree>
    <p:extLst>
      <p:ext uri="{BB962C8B-B14F-4D97-AF65-F5344CB8AC3E}">
        <p14:creationId xmlns:p14="http://schemas.microsoft.com/office/powerpoint/2010/main" val="1400550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a:t>Вставка рисунка</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a:t>Вставка рисунка</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a:t>Вставка рисунка</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E1DEE939-1267-4B16-990A-D803C3132455}" type="datetimeFigureOut">
              <a:rPr lang="ru-RU" smtClean="0"/>
              <a:t>26.11.2024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BB2AC30-0EFE-4B6E-9DF0-6B9C017967B7}" type="slidenum">
              <a:rPr lang="ru-RU" smtClean="0"/>
              <a:t>‹#›</a:t>
            </a:fld>
            <a:endParaRPr lang="ru-RU"/>
          </a:p>
        </p:txBody>
      </p:sp>
    </p:spTree>
    <p:extLst>
      <p:ext uri="{BB962C8B-B14F-4D97-AF65-F5344CB8AC3E}">
        <p14:creationId xmlns:p14="http://schemas.microsoft.com/office/powerpoint/2010/main" val="3305900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1DEE939-1267-4B16-990A-D803C3132455}" type="datetimeFigureOut">
              <a:rPr lang="ru-RU" smtClean="0"/>
              <a:t>26.11.2024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BB2AC30-0EFE-4B6E-9DF0-6B9C017967B7}" type="slidenum">
              <a:rPr lang="ru-RU" smtClean="0"/>
              <a:t>‹#›</a:t>
            </a:fld>
            <a:endParaRPr lang="ru-RU"/>
          </a:p>
        </p:txBody>
      </p:sp>
    </p:spTree>
    <p:extLst>
      <p:ext uri="{BB962C8B-B14F-4D97-AF65-F5344CB8AC3E}">
        <p14:creationId xmlns:p14="http://schemas.microsoft.com/office/powerpoint/2010/main" val="2881645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1DEE939-1267-4B16-990A-D803C3132455}" type="datetimeFigureOut">
              <a:rPr lang="ru-RU" smtClean="0"/>
              <a:t>26.11.2024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BB2AC30-0EFE-4B6E-9DF0-6B9C017967B7}" type="slidenum">
              <a:rPr lang="ru-RU" smtClean="0"/>
              <a:t>‹#›</a:t>
            </a:fld>
            <a:endParaRPr lang="ru-RU"/>
          </a:p>
        </p:txBody>
      </p:sp>
    </p:spTree>
    <p:extLst>
      <p:ext uri="{BB962C8B-B14F-4D97-AF65-F5344CB8AC3E}">
        <p14:creationId xmlns:p14="http://schemas.microsoft.com/office/powerpoint/2010/main" val="626769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1DEE939-1267-4B16-990A-D803C3132455}" type="datetimeFigureOut">
              <a:rPr lang="ru-RU" smtClean="0"/>
              <a:t>26.11.2024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BB2AC30-0EFE-4B6E-9DF0-6B9C017967B7}" type="slidenum">
              <a:rPr lang="ru-RU" smtClean="0"/>
              <a:t>‹#›</a:t>
            </a:fld>
            <a:endParaRPr lang="ru-RU"/>
          </a:p>
        </p:txBody>
      </p:sp>
    </p:spTree>
    <p:extLst>
      <p:ext uri="{BB962C8B-B14F-4D97-AF65-F5344CB8AC3E}">
        <p14:creationId xmlns:p14="http://schemas.microsoft.com/office/powerpoint/2010/main" val="1495780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ru-RU"/>
              <a:t>Образец заголовка</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E1DEE939-1267-4B16-990A-D803C3132455}" type="datetimeFigureOut">
              <a:rPr lang="ru-RU" smtClean="0"/>
              <a:t>26.11.2024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BB2AC30-0EFE-4B6E-9DF0-6B9C017967B7}" type="slidenum">
              <a:rPr lang="ru-RU" smtClean="0"/>
              <a:t>‹#›</a:t>
            </a:fld>
            <a:endParaRPr lang="ru-RU"/>
          </a:p>
        </p:txBody>
      </p:sp>
    </p:spTree>
    <p:extLst>
      <p:ext uri="{BB962C8B-B14F-4D97-AF65-F5344CB8AC3E}">
        <p14:creationId xmlns:p14="http://schemas.microsoft.com/office/powerpoint/2010/main" val="3618355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E1DEE939-1267-4B16-990A-D803C3132455}" type="datetimeFigureOut">
              <a:rPr lang="ru-RU" smtClean="0"/>
              <a:t>26.11.2024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BB2AC30-0EFE-4B6E-9DF0-6B9C017967B7}" type="slidenum">
              <a:rPr lang="ru-RU" smtClean="0"/>
              <a:t>‹#›</a:t>
            </a:fld>
            <a:endParaRPr lang="ru-RU"/>
          </a:p>
        </p:txBody>
      </p:sp>
    </p:spTree>
    <p:extLst>
      <p:ext uri="{BB962C8B-B14F-4D97-AF65-F5344CB8AC3E}">
        <p14:creationId xmlns:p14="http://schemas.microsoft.com/office/powerpoint/2010/main" val="1079337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41410" y="3073397"/>
            <a:ext cx="4878391" cy="271780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3073397"/>
            <a:ext cx="4875210" cy="271780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E1DEE939-1267-4B16-990A-D803C3132455}" type="datetimeFigureOut">
              <a:rPr lang="ru-RU" smtClean="0"/>
              <a:t>26.11.2024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FBB2AC30-0EFE-4B6E-9DF0-6B9C017967B7}" type="slidenum">
              <a:rPr lang="ru-RU" smtClean="0"/>
              <a:t>‹#›</a:t>
            </a:fld>
            <a:endParaRPr lang="ru-RU"/>
          </a:p>
        </p:txBody>
      </p:sp>
    </p:spTree>
    <p:extLst>
      <p:ext uri="{BB962C8B-B14F-4D97-AF65-F5344CB8AC3E}">
        <p14:creationId xmlns:p14="http://schemas.microsoft.com/office/powerpoint/2010/main" val="3378185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E1DEE939-1267-4B16-990A-D803C3132455}" type="datetimeFigureOut">
              <a:rPr lang="ru-RU" smtClean="0"/>
              <a:t>26.11.2024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BB2AC30-0EFE-4B6E-9DF0-6B9C017967B7}" type="slidenum">
              <a:rPr lang="ru-RU" smtClean="0"/>
              <a:t>‹#›</a:t>
            </a:fld>
            <a:endParaRPr lang="ru-RU"/>
          </a:p>
        </p:txBody>
      </p:sp>
    </p:spTree>
    <p:extLst>
      <p:ext uri="{BB962C8B-B14F-4D97-AF65-F5344CB8AC3E}">
        <p14:creationId xmlns:p14="http://schemas.microsoft.com/office/powerpoint/2010/main" val="873857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DEE939-1267-4B16-990A-D803C3132455}" type="datetimeFigureOut">
              <a:rPr lang="ru-RU" smtClean="0"/>
              <a:t>26.11.2024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FBB2AC30-0EFE-4B6E-9DF0-6B9C017967B7}" type="slidenum">
              <a:rPr lang="ru-RU" smtClean="0"/>
              <a:t>‹#›</a:t>
            </a:fld>
            <a:endParaRPr lang="ru-RU"/>
          </a:p>
        </p:txBody>
      </p:sp>
    </p:spTree>
    <p:extLst>
      <p:ext uri="{BB962C8B-B14F-4D97-AF65-F5344CB8AC3E}">
        <p14:creationId xmlns:p14="http://schemas.microsoft.com/office/powerpoint/2010/main" val="3330844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E1DEE939-1267-4B16-990A-D803C3132455}" type="datetimeFigureOut">
              <a:rPr lang="ru-RU" smtClean="0"/>
              <a:t>26.11.2024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BB2AC30-0EFE-4B6E-9DF0-6B9C017967B7}" type="slidenum">
              <a:rPr lang="ru-RU" smtClean="0"/>
              <a:t>‹#›</a:t>
            </a:fld>
            <a:endParaRPr lang="ru-RU"/>
          </a:p>
        </p:txBody>
      </p:sp>
    </p:spTree>
    <p:extLst>
      <p:ext uri="{BB962C8B-B14F-4D97-AF65-F5344CB8AC3E}">
        <p14:creationId xmlns:p14="http://schemas.microsoft.com/office/powerpoint/2010/main" val="1890265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E1DEE939-1267-4B16-990A-D803C3132455}" type="datetimeFigureOut">
              <a:rPr lang="ru-RU" smtClean="0"/>
              <a:t>26.11.2024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BB2AC30-0EFE-4B6E-9DF0-6B9C017967B7}" type="slidenum">
              <a:rPr lang="ru-RU" smtClean="0"/>
              <a:t>‹#›</a:t>
            </a:fld>
            <a:endParaRPr lang="ru-RU"/>
          </a:p>
        </p:txBody>
      </p:sp>
    </p:spTree>
    <p:extLst>
      <p:ext uri="{BB962C8B-B14F-4D97-AF65-F5344CB8AC3E}">
        <p14:creationId xmlns:p14="http://schemas.microsoft.com/office/powerpoint/2010/main" val="278131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1DEE939-1267-4B16-990A-D803C3132455}" type="datetimeFigureOut">
              <a:rPr lang="ru-RU" smtClean="0"/>
              <a:t>26.11.2024</a:t>
            </a:fld>
            <a:endParaRPr lang="ru-RU"/>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BB2AC30-0EFE-4B6E-9DF0-6B9C017967B7}" type="slidenum">
              <a:rPr lang="ru-RU" smtClean="0"/>
              <a:t>‹#›</a:t>
            </a:fld>
            <a:endParaRPr lang="ru-RU"/>
          </a:p>
        </p:txBody>
      </p:sp>
    </p:spTree>
    <p:extLst>
      <p:ext uri="{BB962C8B-B14F-4D97-AF65-F5344CB8AC3E}">
        <p14:creationId xmlns:p14="http://schemas.microsoft.com/office/powerpoint/2010/main" val="256554264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hyperlink" Target="https://ru.wikipedia.org/wiki/%D0%A2%D0%B5%D0%BB%D0%B5%D1%84%D0%BE%D0%BD%D0%B8%D1%8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8" Type="http://schemas.openxmlformats.org/officeDocument/2006/relationships/hyperlink" Target="https://ru.wikipedia.org/wiki/DECT" TargetMode="External"/><Relationship Id="rId3" Type="http://schemas.openxmlformats.org/officeDocument/2006/relationships/hyperlink" Target="https://ru.wikipedia.org/wiki/%D0%A1%D0%BE%D1%82%D0%BE%D0%B2%D0%B0%D1%8F_%D1%81%D0%B2%D1%8F%D0%B7%D1%8C" TargetMode="External"/><Relationship Id="rId7" Type="http://schemas.openxmlformats.org/officeDocument/2006/relationships/hyperlink" Target="https://ru.wikipedia.org/wiki/%D0%A0%D0%B0%D0%B4%D0%B8%D0%BE%D1%82%D0%B5%D0%BB%D0%B5%D1%84%D0%BE%D0%BD" TargetMode="External"/><Relationship Id="rId2" Type="http://schemas.openxmlformats.org/officeDocument/2006/relationships/hyperlink" Target="https://ru.wikipedia.org/wiki/%D0%A2%D0%B5%D0%BB%D0%B5%D1%84%D0%BE%D0%BD" TargetMode="External"/><Relationship Id="rId1" Type="http://schemas.openxmlformats.org/officeDocument/2006/relationships/slideLayout" Target="../slideLayouts/slideLayout2.xml"/><Relationship Id="rId6" Type="http://schemas.openxmlformats.org/officeDocument/2006/relationships/hyperlink" Target="https://ru.wikipedia.org/wiki/%D0%A1%D0%BF%D1%83%D1%82%D0%BD%D0%B8%D0%BA%D0%BE%D0%B2%D1%8B%D0%B9_%D1%82%D0%B5%D0%BB%D0%B5%D1%84%D0%BE%D0%BD" TargetMode="External"/><Relationship Id="rId11" Type="http://schemas.openxmlformats.org/officeDocument/2006/relationships/image" Target="../media/image20.jpeg"/><Relationship Id="rId5" Type="http://schemas.openxmlformats.org/officeDocument/2006/relationships/hyperlink" Target="https://ru.wikipedia.org/wiki/%D0%A2%D0%B5%D0%BB%D0%B5%D1%84%D0%BE%D0%BD%D0%BD%D1%8B%D0%B9_%D0%BA%D0%BE%D0%BC%D0%BC%D1%83%D1%82%D0%B0%D1%82%D0%BE%D1%80" TargetMode="External"/><Relationship Id="rId10" Type="http://schemas.openxmlformats.org/officeDocument/2006/relationships/hyperlink" Target="https://ru.wikipedia.org/wiki/%D0%A2%D1%80%D0%B0%D0%BD%D0%BA%D0%B8%D0%BD%D0%B3%D0%BE%D0%B2%D0%B0%D1%8F_%D1%81%D0%B8%D1%81%D1%82%D0%B5%D0%BC%D0%B0" TargetMode="External"/><Relationship Id="rId4" Type="http://schemas.openxmlformats.org/officeDocument/2006/relationships/hyperlink" Target="https://ru.wikipedia.org/wiki/%D0%A2%D1%80%D0%B0%D0%BD%D1%81%D0%B8%D0%B2%D0%B5%D1%80%D0%BD%D0%B0%D1%8F_%D1%80%D0%B0%D0%B4%D0%B8%D0%BE%D1%81%D1%82%D0%B0%D0%BD%D1%86%D0%B8%D1%8F" TargetMode="External"/><Relationship Id="rId9" Type="http://schemas.openxmlformats.org/officeDocument/2006/relationships/hyperlink" Target="https://ru.wikipedia.org/wiki/IP-%D1%82%D0%B5%D0%BB%D0%B5%D1%84%D0%BE%D0%B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B0883A-81ED-409B-BADA-89A8586C7EC5}"/>
              </a:ext>
            </a:extLst>
          </p:cNvPr>
          <p:cNvSpPr>
            <a:spLocks noGrp="1"/>
          </p:cNvSpPr>
          <p:nvPr>
            <p:ph type="ctrTitle"/>
          </p:nvPr>
        </p:nvSpPr>
        <p:spPr>
          <a:xfrm>
            <a:off x="1355463" y="865313"/>
            <a:ext cx="6425902" cy="1520902"/>
          </a:xfrm>
        </p:spPr>
        <p:txBody>
          <a:bodyPr>
            <a:noAutofit/>
          </a:bodyPr>
          <a:lstStyle/>
          <a:p>
            <a:pPr algn="ctr"/>
            <a:r>
              <a:rPr lang="ru-RU" sz="10000" dirty="0">
                <a:solidFill>
                  <a:schemeClr val="bg2"/>
                </a:solidFill>
              </a:rPr>
              <a:t>Телефон</a:t>
            </a:r>
            <a:br>
              <a:rPr lang="ru-RU" sz="10000" dirty="0">
                <a:solidFill>
                  <a:schemeClr val="bg2"/>
                </a:solidFill>
              </a:rPr>
            </a:br>
            <a:r>
              <a:rPr lang="ru-RU" sz="2200" dirty="0">
                <a:solidFill>
                  <a:schemeClr val="bg2"/>
                </a:solidFill>
              </a:rPr>
              <a:t>история создания и развития телефона</a:t>
            </a:r>
          </a:p>
        </p:txBody>
      </p:sp>
      <p:pic>
        <p:nvPicPr>
          <p:cNvPr id="1030" name="Picture 6">
            <a:extLst>
              <a:ext uri="{FF2B5EF4-FFF2-40B4-BE49-F238E27FC236}">
                <a16:creationId xmlns:a16="http://schemas.microsoft.com/office/drawing/2014/main" id="{07EC3BC2-BAB5-40EC-88D0-4DA0C931D3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1152" y="669792"/>
            <a:ext cx="3399012" cy="191194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1934583-188D-4264-9528-E66E4CEA6D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0471" y="2473028"/>
            <a:ext cx="1027670" cy="191194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4B76327-84CB-4858-8DE7-75463DF3A61F}"/>
              </a:ext>
            </a:extLst>
          </p:cNvPr>
          <p:cNvSpPr txBox="1"/>
          <p:nvPr/>
        </p:nvSpPr>
        <p:spPr>
          <a:xfrm>
            <a:off x="2631265" y="2416097"/>
            <a:ext cx="4489409" cy="1938992"/>
          </a:xfrm>
          <a:prstGeom prst="rect">
            <a:avLst/>
          </a:prstGeom>
          <a:noFill/>
        </p:spPr>
        <p:txBody>
          <a:bodyPr wrap="square" rtlCol="0">
            <a:spAutoFit/>
          </a:bodyPr>
          <a:lstStyle/>
          <a:p>
            <a:pPr marL="285750" indent="-285750">
              <a:buFontTx/>
              <a:buChar char="-"/>
            </a:pPr>
            <a:r>
              <a:rPr lang="ru-RU" sz="2000" dirty="0"/>
              <a:t>Что такое телефон</a:t>
            </a:r>
            <a:r>
              <a:rPr lang="en-US" sz="2000" dirty="0"/>
              <a:t>?</a:t>
            </a:r>
            <a:endParaRPr lang="ru-RU" sz="2000" dirty="0"/>
          </a:p>
          <a:p>
            <a:pPr marL="285750" indent="-285750">
              <a:buFontTx/>
              <a:buChar char="-"/>
            </a:pPr>
            <a:r>
              <a:rPr lang="ru-RU" sz="2000" dirty="0"/>
              <a:t>Первый в мире телефон</a:t>
            </a:r>
          </a:p>
          <a:p>
            <a:pPr marL="285750" indent="-285750">
              <a:buFontTx/>
              <a:buChar char="-"/>
            </a:pPr>
            <a:r>
              <a:rPr lang="ru-RU" sz="2000" dirty="0"/>
              <a:t>История возникновения</a:t>
            </a:r>
          </a:p>
          <a:p>
            <a:pPr marL="285750" indent="-285750">
              <a:buFontTx/>
              <a:buChar char="-"/>
            </a:pPr>
            <a:r>
              <a:rPr lang="ru-RU" sz="2000" dirty="0"/>
              <a:t>Развитие мобильной связи</a:t>
            </a:r>
          </a:p>
          <a:p>
            <a:pPr marL="285750" indent="-285750">
              <a:buFontTx/>
              <a:buChar char="-"/>
            </a:pPr>
            <a:r>
              <a:rPr lang="ru-RU" sz="2000" dirty="0"/>
              <a:t>Развитие линий связи в России</a:t>
            </a:r>
          </a:p>
          <a:p>
            <a:pPr marL="285750" indent="-285750">
              <a:buFontTx/>
              <a:buChar char="-"/>
            </a:pPr>
            <a:r>
              <a:rPr lang="ru-RU" sz="2000" dirty="0"/>
              <a:t>Виды телефонов</a:t>
            </a:r>
          </a:p>
        </p:txBody>
      </p:sp>
      <p:pic>
        <p:nvPicPr>
          <p:cNvPr id="1034" name="Picture 10">
            <a:extLst>
              <a:ext uri="{FF2B5EF4-FFF2-40B4-BE49-F238E27FC236}">
                <a16:creationId xmlns:a16="http://schemas.microsoft.com/office/drawing/2014/main" id="{34EAA48A-F0DB-4713-9A05-F6D7B1D2C5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1152" y="3429000"/>
            <a:ext cx="3399012" cy="233408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8C53ECC4-C472-4751-8742-F231F38F80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9581" y="4384972"/>
            <a:ext cx="3032779" cy="2251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50294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A3D3FB-7818-3D19-ACE9-588C58C45B4F}"/>
              </a:ext>
            </a:extLst>
          </p:cNvPr>
          <p:cNvSpPr>
            <a:spLocks noGrp="1"/>
          </p:cNvSpPr>
          <p:nvPr>
            <p:ph type="title"/>
          </p:nvPr>
        </p:nvSpPr>
        <p:spPr>
          <a:xfrm>
            <a:off x="849182" y="448835"/>
            <a:ext cx="9905998" cy="1478570"/>
          </a:xfrm>
        </p:spPr>
        <p:txBody>
          <a:bodyPr>
            <a:normAutofit/>
          </a:bodyPr>
          <a:lstStyle/>
          <a:p>
            <a:r>
              <a:rPr lang="ru-RU" sz="4400" dirty="0">
                <a:solidFill>
                  <a:srgbClr val="92D050"/>
                </a:solidFill>
              </a:rPr>
              <a:t>Мобильные телефоны</a:t>
            </a:r>
          </a:p>
        </p:txBody>
      </p:sp>
      <p:sp>
        <p:nvSpPr>
          <p:cNvPr id="3" name="Объект 2">
            <a:extLst>
              <a:ext uri="{FF2B5EF4-FFF2-40B4-BE49-F238E27FC236}">
                <a16:creationId xmlns:a16="http://schemas.microsoft.com/office/drawing/2014/main" id="{91F84548-04D6-DF91-45BB-7BAF43B8F784}"/>
              </a:ext>
            </a:extLst>
          </p:cNvPr>
          <p:cNvSpPr>
            <a:spLocks noGrp="1"/>
          </p:cNvSpPr>
          <p:nvPr>
            <p:ph idx="1"/>
          </p:nvPr>
        </p:nvSpPr>
        <p:spPr>
          <a:xfrm>
            <a:off x="754914" y="2097087"/>
            <a:ext cx="6503726" cy="3983201"/>
          </a:xfrm>
        </p:spPr>
        <p:txBody>
          <a:bodyPr/>
          <a:lstStyle/>
          <a:p>
            <a:pPr marL="0" indent="0">
              <a:buNone/>
            </a:pPr>
            <a:r>
              <a:rPr lang="ru-RU" b="0" i="0" dirty="0">
                <a:solidFill>
                  <a:srgbClr val="1F1F1F"/>
                </a:solidFill>
                <a:effectLst/>
                <a:latin typeface="Google Sans"/>
              </a:rPr>
              <a:t>Мобильный телефон — </a:t>
            </a:r>
            <a:r>
              <a:rPr lang="ru-RU" b="0" i="0" dirty="0">
                <a:solidFill>
                  <a:srgbClr val="040C28"/>
                </a:solidFill>
                <a:effectLst/>
                <a:latin typeface="Google Sans"/>
              </a:rPr>
              <a:t>переносной телефонный аппарат, предназначенный для голосовой связи</a:t>
            </a:r>
            <a:r>
              <a:rPr lang="ru-RU" b="0" i="0" dirty="0">
                <a:solidFill>
                  <a:srgbClr val="1F1F1F"/>
                </a:solidFill>
                <a:effectLst/>
                <a:latin typeface="Google Sans"/>
              </a:rPr>
              <a:t>. Преимущественно контакт между пользователями осуществляется посредством радио- или спутниковой связи. Сотовые телефоны являются мобильными, но сами по себе мобильные телефоны - более широкое понятие.</a:t>
            </a:r>
            <a:endParaRPr lang="ru-RU" dirty="0"/>
          </a:p>
        </p:txBody>
      </p:sp>
      <p:pic>
        <p:nvPicPr>
          <p:cNvPr id="1026" name="Picture 2" descr="41 лучший смартфон в 2024 году: рейтинг топ хороших недорогих и лучших  флагманских китайских, российских, игровых, защищенных, компактных,  музыкальных смартфонов с ценами и отзывами по версии КП">
            <a:extLst>
              <a:ext uri="{FF2B5EF4-FFF2-40B4-BE49-F238E27FC236}">
                <a16:creationId xmlns:a16="http://schemas.microsoft.com/office/drawing/2014/main" id="{C6C68CE4-18E9-7F08-AFDC-34437982E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5802" y="817397"/>
            <a:ext cx="3527016" cy="19751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Рекомендации по обеспечению безопасности мобильного телефона">
            <a:extLst>
              <a:ext uri="{FF2B5EF4-FFF2-40B4-BE49-F238E27FC236}">
                <a16:creationId xmlns:a16="http://schemas.microsoft.com/office/drawing/2014/main" id="{1D5C2F81-9B24-D673-FC76-F665E53D3B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5802" y="3351393"/>
            <a:ext cx="3527015" cy="1981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8720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8E2799C-B398-CC4B-5EFD-9D21F77B76FE}"/>
              </a:ext>
            </a:extLst>
          </p:cNvPr>
          <p:cNvSpPr>
            <a:spLocks noGrp="1"/>
          </p:cNvSpPr>
          <p:nvPr>
            <p:ph idx="1"/>
          </p:nvPr>
        </p:nvSpPr>
        <p:spPr>
          <a:xfrm>
            <a:off x="82201" y="376208"/>
            <a:ext cx="7567769" cy="5460226"/>
          </a:xfrm>
        </p:spPr>
        <p:txBody>
          <a:bodyPr>
            <a:noAutofit/>
          </a:bodyPr>
          <a:lstStyle/>
          <a:p>
            <a:pPr marL="0" indent="0">
              <a:buNone/>
            </a:pPr>
            <a:r>
              <a:rPr lang="ru-RU" sz="2200" b="0" i="0" dirty="0">
                <a:solidFill>
                  <a:schemeClr val="bg1">
                    <a:lumMod val="95000"/>
                    <a:lumOff val="5000"/>
                  </a:schemeClr>
                </a:solidFill>
                <a:effectLst/>
                <a:latin typeface="Helvetica Neue"/>
              </a:rPr>
              <a:t>Заключение и выводы В своей работе я пришел к выводу, что если соблюдать правила пользования мобильным телефоном, то можно значительно сократить вредное воздействие на здоровье ребенка. Так же лучше знать об опасности, применять меры, чем потом лечить ее последствия. Здоровье человека не купишь ни за какие деньги. При помощи памятки я постараюсь донести до сознания каждого ученика информацию о вредном воздействии мобильного телефона. Теперь я знаю, что нужно соблюдать правила пользования сотовым телефоном. За время работы над темой, я сам узнал много нового о сотовом телефоне, и это изменило мое отношение к нему. Я считаю, что цель работы достигнута, гипотеза подтверждена.</a:t>
            </a:r>
            <a:endParaRPr lang="ru-RU" sz="2200" dirty="0">
              <a:solidFill>
                <a:schemeClr val="bg1">
                  <a:lumMod val="95000"/>
                  <a:lumOff val="5000"/>
                </a:schemeClr>
              </a:solidFill>
            </a:endParaRPr>
          </a:p>
        </p:txBody>
      </p:sp>
      <p:pic>
        <p:nvPicPr>
          <p:cNvPr id="2050" name="Picture 2" descr="Заключение в курсовой работе - написание, структура, примеры">
            <a:extLst>
              <a:ext uri="{FF2B5EF4-FFF2-40B4-BE49-F238E27FC236}">
                <a16:creationId xmlns:a16="http://schemas.microsoft.com/office/drawing/2014/main" id="{B3658311-C26F-8014-6D55-321892BD24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9970" y="1725294"/>
            <a:ext cx="4474088" cy="2762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83640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Picture background">
            <a:extLst>
              <a:ext uri="{FF2B5EF4-FFF2-40B4-BE49-F238E27FC236}">
                <a16:creationId xmlns:a16="http://schemas.microsoft.com/office/drawing/2014/main" id="{2D6B78AB-A94D-4C1B-986F-7315FA19EC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604" y="382719"/>
            <a:ext cx="7866791" cy="5900094"/>
          </a:xfrm>
          <a:prstGeom prst="rect">
            <a:avLst/>
          </a:prstGeom>
          <a:noFill/>
          <a:extLst>
            <a:ext uri="{909E8E84-426E-40DD-AFC4-6F175D3DCCD1}">
              <a14:hiddenFill xmlns:a14="http://schemas.microsoft.com/office/drawing/2010/main">
                <a:solidFill>
                  <a:srgbClr val="FFFFFF"/>
                </a:solidFill>
              </a14:hiddenFill>
            </a:ext>
          </a:extLst>
        </p:spPr>
      </p:pic>
      <p:pic>
        <p:nvPicPr>
          <p:cNvPr id="11" name="Рисунок 10">
            <a:extLst>
              <a:ext uri="{FF2B5EF4-FFF2-40B4-BE49-F238E27FC236}">
                <a16:creationId xmlns:a16="http://schemas.microsoft.com/office/drawing/2014/main" id="{8DCA63B2-6783-4615-98A2-65B40C3F07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25373" y="6235831"/>
            <a:ext cx="466627" cy="622169"/>
          </a:xfrm>
          <a:prstGeom prst="rect">
            <a:avLst/>
          </a:prstGeom>
        </p:spPr>
      </p:pic>
    </p:spTree>
    <p:extLst>
      <p:ext uri="{BB962C8B-B14F-4D97-AF65-F5344CB8AC3E}">
        <p14:creationId xmlns:p14="http://schemas.microsoft.com/office/powerpoint/2010/main" val="427582153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587E13-54ED-465B-990B-BECB1B508E72}"/>
              </a:ext>
            </a:extLst>
          </p:cNvPr>
          <p:cNvSpPr>
            <a:spLocks noGrp="1"/>
          </p:cNvSpPr>
          <p:nvPr>
            <p:ph type="title"/>
          </p:nvPr>
        </p:nvSpPr>
        <p:spPr>
          <a:xfrm>
            <a:off x="796413" y="406143"/>
            <a:ext cx="8332951" cy="1056898"/>
          </a:xfrm>
        </p:spPr>
        <p:txBody>
          <a:bodyPr>
            <a:normAutofit/>
          </a:bodyPr>
          <a:lstStyle/>
          <a:p>
            <a:r>
              <a:rPr lang="ru-RU" sz="4600" dirty="0">
                <a:solidFill>
                  <a:schemeClr val="accent4">
                    <a:lumMod val="50000"/>
                  </a:schemeClr>
                </a:solidFill>
              </a:rPr>
              <a:t>Что такое телефон</a:t>
            </a:r>
            <a:r>
              <a:rPr lang="en-US" sz="4600" dirty="0">
                <a:solidFill>
                  <a:schemeClr val="accent4">
                    <a:lumMod val="50000"/>
                  </a:schemeClr>
                </a:solidFill>
              </a:rPr>
              <a:t>?</a:t>
            </a:r>
            <a:endParaRPr lang="ru-RU" sz="4600" dirty="0">
              <a:solidFill>
                <a:schemeClr val="accent4">
                  <a:lumMod val="50000"/>
                </a:schemeClr>
              </a:solidFill>
            </a:endParaRPr>
          </a:p>
        </p:txBody>
      </p:sp>
      <p:pic>
        <p:nvPicPr>
          <p:cNvPr id="2050" name="Picture 2">
            <a:extLst>
              <a:ext uri="{FF2B5EF4-FFF2-40B4-BE49-F238E27FC236}">
                <a16:creationId xmlns:a16="http://schemas.microsoft.com/office/drawing/2014/main" id="{0A544A74-518A-42B9-B0D6-965C0DC108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34202" y="360956"/>
            <a:ext cx="3089432" cy="25947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AC1BE63-0406-4051-A5C2-F769F72A30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4202" y="3814423"/>
            <a:ext cx="3089432" cy="22884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7769937-A2E0-47DA-AD42-DE3D0B40AF23}"/>
              </a:ext>
            </a:extLst>
          </p:cNvPr>
          <p:cNvSpPr txBox="1"/>
          <p:nvPr/>
        </p:nvSpPr>
        <p:spPr>
          <a:xfrm>
            <a:off x="1320286" y="1463041"/>
            <a:ext cx="6866936" cy="4401205"/>
          </a:xfrm>
          <a:prstGeom prst="rect">
            <a:avLst/>
          </a:prstGeom>
          <a:noFill/>
        </p:spPr>
        <p:txBody>
          <a:bodyPr wrap="square" rtlCol="0">
            <a:spAutoFit/>
          </a:bodyPr>
          <a:lstStyle/>
          <a:p>
            <a:r>
              <a:rPr lang="ru-RU" sz="2000" b="1" i="0" dirty="0">
                <a:solidFill>
                  <a:srgbClr val="202122"/>
                </a:solidFill>
                <a:effectLst/>
                <a:latin typeface="Arial" panose="020B0604020202020204" pitchFamily="34" charset="0"/>
              </a:rPr>
              <a:t>Телефон</a:t>
            </a:r>
            <a:r>
              <a:rPr lang="ru-RU" sz="2000" b="0" i="0" dirty="0">
                <a:solidFill>
                  <a:srgbClr val="202122"/>
                </a:solidFill>
                <a:effectLst/>
                <a:latin typeface="Arial" panose="020B0604020202020204" pitchFamily="34" charset="0"/>
              </a:rPr>
              <a:t> — аппарат, имеющий трубку и сигнальное устройство для вызова, предназначенный для передачи речи с помощью электрических сигналов. Термин «телефон» используется как для обозначения такого аппарата, так и в качестве названия вида электросвязи. Область науки и техники, изучающая и разрабатывающая аппаратуру и принципы телефонной связи, называется </a:t>
            </a:r>
            <a:r>
              <a:rPr lang="ru-RU" sz="2000" b="0" i="0" u="none" strike="noStrike" dirty="0">
                <a:solidFill>
                  <a:srgbClr val="0645AD"/>
                </a:solidFill>
                <a:effectLst/>
                <a:latin typeface="Arial" panose="020B0604020202020204" pitchFamily="34" charset="0"/>
                <a:hlinkClick r:id="rId4" tooltip="Телефония"/>
              </a:rPr>
              <a:t>телефония</a:t>
            </a:r>
            <a:r>
              <a:rPr lang="ru-RU" sz="2000" b="0" i="0" dirty="0">
                <a:solidFill>
                  <a:srgbClr val="202122"/>
                </a:solidFill>
                <a:effectLst/>
                <a:latin typeface="Arial" panose="020B0604020202020204" pitchFamily="34" charset="0"/>
              </a:rPr>
              <a:t>. Телефонная связь между телефонными аппаратами осуществляется по линиям проводной и радиосвязи. </a:t>
            </a:r>
            <a:r>
              <a:rPr lang="ru-RU" sz="2000" b="0" i="0" dirty="0">
                <a:solidFill>
                  <a:srgbClr val="0645AD"/>
                </a:solidFill>
                <a:effectLst/>
                <a:latin typeface="Arial" panose="020B0604020202020204" pitchFamily="34" charset="0"/>
              </a:rPr>
              <a:t>Разговоры по телефону </a:t>
            </a:r>
            <a:r>
              <a:rPr lang="ru-RU" sz="2000" b="0" i="0" dirty="0">
                <a:solidFill>
                  <a:srgbClr val="202122"/>
                </a:solidFill>
                <a:effectLst/>
                <a:latin typeface="Arial" panose="020B0604020202020204" pitchFamily="34" charset="0"/>
              </a:rPr>
              <a:t>имеют специфику, обусловленную отсутствием части факторов общения (мимика, жесты и т. д.) и увеличением роли других факторов (интонация, темп речи и четкость произношения и т. д.).</a:t>
            </a:r>
            <a:endParaRPr lang="ru-RU" sz="2000" dirty="0"/>
          </a:p>
        </p:txBody>
      </p:sp>
    </p:spTree>
    <p:extLst>
      <p:ext uri="{BB962C8B-B14F-4D97-AF65-F5344CB8AC3E}">
        <p14:creationId xmlns:p14="http://schemas.microsoft.com/office/powerpoint/2010/main" val="424641659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DE3E39-B6DE-4EB1-AE1A-BAB1341C6DA2}"/>
              </a:ext>
            </a:extLst>
          </p:cNvPr>
          <p:cNvSpPr>
            <a:spLocks noGrp="1"/>
          </p:cNvSpPr>
          <p:nvPr>
            <p:ph type="title"/>
          </p:nvPr>
        </p:nvSpPr>
        <p:spPr>
          <a:xfrm>
            <a:off x="921363" y="525086"/>
            <a:ext cx="7673997" cy="1437388"/>
          </a:xfrm>
        </p:spPr>
        <p:txBody>
          <a:bodyPr>
            <a:noAutofit/>
          </a:bodyPr>
          <a:lstStyle/>
          <a:p>
            <a:r>
              <a:rPr lang="ru-RU" sz="4100" dirty="0">
                <a:solidFill>
                  <a:schemeClr val="accent5">
                    <a:lumMod val="50000"/>
                  </a:schemeClr>
                </a:solidFill>
              </a:rPr>
              <a:t>Появления первого телефона</a:t>
            </a:r>
          </a:p>
        </p:txBody>
      </p:sp>
      <p:pic>
        <p:nvPicPr>
          <p:cNvPr id="3074" name="Picture 2">
            <a:extLst>
              <a:ext uri="{FF2B5EF4-FFF2-40B4-BE49-F238E27FC236}">
                <a16:creationId xmlns:a16="http://schemas.microsoft.com/office/drawing/2014/main" id="{264C729B-D6D4-4FD0-9022-3E029D449B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7355" y="4103940"/>
            <a:ext cx="3767810" cy="188390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179A1EB-2194-430C-B858-C831EBDE5F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0660" y="666134"/>
            <a:ext cx="1981200" cy="304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D4C36D7-EF7D-444A-A3F7-472FF3FF87B9}"/>
              </a:ext>
            </a:extLst>
          </p:cNvPr>
          <p:cNvSpPr txBox="1"/>
          <p:nvPr/>
        </p:nvSpPr>
        <p:spPr>
          <a:xfrm>
            <a:off x="921363" y="1769806"/>
            <a:ext cx="5427406" cy="4247317"/>
          </a:xfrm>
          <a:prstGeom prst="rect">
            <a:avLst/>
          </a:prstGeom>
          <a:noFill/>
        </p:spPr>
        <p:txBody>
          <a:bodyPr wrap="square" rtlCol="0">
            <a:spAutoFit/>
          </a:bodyPr>
          <a:lstStyle/>
          <a:p>
            <a:pPr algn="l"/>
            <a:r>
              <a:rPr lang="ru-RU" b="0" i="0" dirty="0">
                <a:solidFill>
                  <a:srgbClr val="333333"/>
                </a:solidFill>
                <a:effectLst/>
                <a:latin typeface="YS Text"/>
              </a:rPr>
              <a:t>Изобретателем первого телефона считается Александр Грэм Белл — учёный шотландского происхождения, который получил патент на первый телефон в 1876 году.</a:t>
            </a:r>
          </a:p>
          <a:p>
            <a:pPr algn="l"/>
            <a:r>
              <a:rPr lang="ru-RU" b="0" i="0" dirty="0">
                <a:solidFill>
                  <a:srgbClr val="333333"/>
                </a:solidFill>
                <a:effectLst/>
                <a:latin typeface="YS Text"/>
              </a:rPr>
              <a:t>Белл назвал своё изобретение «усовершенствованной моделью телеграфа».</a:t>
            </a:r>
          </a:p>
          <a:p>
            <a:pPr algn="l"/>
            <a:r>
              <a:rPr lang="ru-RU" b="0" i="0" dirty="0">
                <a:solidFill>
                  <a:srgbClr val="333333"/>
                </a:solidFill>
                <a:effectLst/>
                <a:latin typeface="YS Text"/>
              </a:rPr>
              <a:t>Однако Белл не был единственным, кто работал в то время над открытием телефонной связи. О праве считаться автором изобретения спорили целый ряд учёных.</a:t>
            </a:r>
          </a:p>
          <a:p>
            <a:pPr algn="l"/>
            <a:r>
              <a:rPr lang="ru-RU" b="0" i="0" dirty="0">
                <a:solidFill>
                  <a:srgbClr val="333333"/>
                </a:solidFill>
                <a:effectLst/>
                <a:latin typeface="YS Text"/>
              </a:rPr>
              <a:t>В Российскую империю телефон пришёл через несколько лет после получения Беллом патента, а первые телефонные линии были проложены его же компанией в 1881 году в Москве, Санкт-Петербурге, Варшаве, Одессе и Риге.</a:t>
            </a:r>
          </a:p>
        </p:txBody>
      </p:sp>
    </p:spTree>
    <p:extLst>
      <p:ext uri="{BB962C8B-B14F-4D97-AF65-F5344CB8AC3E}">
        <p14:creationId xmlns:p14="http://schemas.microsoft.com/office/powerpoint/2010/main" val="34082742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0A542F-B795-4744-BD9D-FB08EC39077C}"/>
              </a:ext>
            </a:extLst>
          </p:cNvPr>
          <p:cNvSpPr>
            <a:spLocks noGrp="1"/>
          </p:cNvSpPr>
          <p:nvPr>
            <p:ph type="title"/>
          </p:nvPr>
        </p:nvSpPr>
        <p:spPr/>
        <p:txBody>
          <a:bodyPr>
            <a:normAutofit/>
          </a:bodyPr>
          <a:lstStyle/>
          <a:p>
            <a:r>
              <a:rPr lang="ru-RU" sz="4800" dirty="0">
                <a:solidFill>
                  <a:schemeClr val="accent4">
                    <a:lumMod val="50000"/>
                  </a:schemeClr>
                </a:solidFill>
              </a:rPr>
              <a:t>История возникновения телефона</a:t>
            </a:r>
          </a:p>
        </p:txBody>
      </p:sp>
      <p:sp>
        <p:nvSpPr>
          <p:cNvPr id="3" name="Объект 2">
            <a:extLst>
              <a:ext uri="{FF2B5EF4-FFF2-40B4-BE49-F238E27FC236}">
                <a16:creationId xmlns:a16="http://schemas.microsoft.com/office/drawing/2014/main" id="{9E5D91D4-498E-482C-B3B4-2E107DE2194E}"/>
              </a:ext>
            </a:extLst>
          </p:cNvPr>
          <p:cNvSpPr>
            <a:spLocks noGrp="1"/>
          </p:cNvSpPr>
          <p:nvPr>
            <p:ph idx="1"/>
          </p:nvPr>
        </p:nvSpPr>
        <p:spPr>
          <a:xfrm>
            <a:off x="793352" y="2037110"/>
            <a:ext cx="7200276" cy="4434481"/>
          </a:xfrm>
        </p:spPr>
        <p:txBody>
          <a:bodyPr>
            <a:normAutofit fontScale="92500" lnSpcReduction="20000"/>
          </a:bodyPr>
          <a:lstStyle/>
          <a:p>
            <a:r>
              <a:rPr lang="ru-RU" b="0" i="0" dirty="0">
                <a:solidFill>
                  <a:schemeClr val="tx1">
                    <a:lumMod val="95000"/>
                  </a:schemeClr>
                </a:solidFill>
                <a:effectLst/>
                <a:latin typeface="PT Sans" panose="020B0503020203020204" pitchFamily="34" charset="-52"/>
              </a:rPr>
              <a:t>История первого телефона, созданного Александром Беллом, связана, таким образом, с его работой. В числе примечательных фактов, имеющих отношение к изобретению устройства, — тот самый эффект телефонирования, обнаруженный исследователем при непосредственном содействии его помощника. Так, специалист, работающий с Беллом, однажды вытаскивал из передающего устройства пластину, которая, как показалось Беллу, издавала некоторое дребезжание. Как выяснил позже исследователь, это было связано с тем, что элемент осуществлял периодическое замыкание электрических контактов.</a:t>
            </a:r>
          </a:p>
          <a:p>
            <a:endParaRPr lang="ru-RU" dirty="0"/>
          </a:p>
        </p:txBody>
      </p:sp>
      <p:pic>
        <p:nvPicPr>
          <p:cNvPr id="4098" name="Picture 2">
            <a:extLst>
              <a:ext uri="{FF2B5EF4-FFF2-40B4-BE49-F238E27FC236}">
                <a16:creationId xmlns:a16="http://schemas.microsoft.com/office/drawing/2014/main" id="{4B1A741C-3CC4-4101-9C3E-857DAF8C12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1205" y="2328890"/>
            <a:ext cx="3911501" cy="2200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13418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A45F30-1409-4F27-93A0-6445A79705E8}"/>
              </a:ext>
            </a:extLst>
          </p:cNvPr>
          <p:cNvSpPr>
            <a:spLocks noGrp="1"/>
          </p:cNvSpPr>
          <p:nvPr>
            <p:ph type="title"/>
          </p:nvPr>
        </p:nvSpPr>
        <p:spPr>
          <a:xfrm>
            <a:off x="711107" y="427271"/>
            <a:ext cx="9905998" cy="1478570"/>
          </a:xfrm>
        </p:spPr>
        <p:txBody>
          <a:bodyPr>
            <a:normAutofit/>
          </a:bodyPr>
          <a:lstStyle/>
          <a:p>
            <a:r>
              <a:rPr lang="ru-RU" sz="4800" dirty="0">
                <a:solidFill>
                  <a:schemeClr val="accent4">
                    <a:lumMod val="50000"/>
                  </a:schemeClr>
                </a:solidFill>
              </a:rPr>
              <a:t>Развитие мобильной связи</a:t>
            </a:r>
          </a:p>
        </p:txBody>
      </p:sp>
      <p:sp>
        <p:nvSpPr>
          <p:cNvPr id="3" name="Объект 2">
            <a:extLst>
              <a:ext uri="{FF2B5EF4-FFF2-40B4-BE49-F238E27FC236}">
                <a16:creationId xmlns:a16="http://schemas.microsoft.com/office/drawing/2014/main" id="{50B6B8EC-D6C5-4113-B036-ECBA65A47C1D}"/>
              </a:ext>
            </a:extLst>
          </p:cNvPr>
          <p:cNvSpPr>
            <a:spLocks noGrp="1"/>
          </p:cNvSpPr>
          <p:nvPr>
            <p:ph idx="1"/>
          </p:nvPr>
        </p:nvSpPr>
        <p:spPr>
          <a:xfrm>
            <a:off x="776849" y="1968593"/>
            <a:ext cx="6610070" cy="3469995"/>
          </a:xfrm>
        </p:spPr>
        <p:txBody>
          <a:bodyPr>
            <a:normAutofit fontScale="92500"/>
          </a:bodyPr>
          <a:lstStyle/>
          <a:p>
            <a:r>
              <a:rPr lang="ru-RU" b="0" i="0" dirty="0">
                <a:solidFill>
                  <a:schemeClr val="accent3"/>
                </a:solidFill>
                <a:effectLst/>
                <a:latin typeface="PT Sans" panose="020B0503020203020204" pitchFamily="34" charset="-52"/>
              </a:rPr>
              <a:t>История развития мобильных телефонов по ряду признаков уступает динамике распространения телефонной связи. Если, например, уже спустя 3 года аппараты, созданные по принципам Александра Белла, активно эксплуатировались в России, то в течение довольно продолжительного времени мобильные телефоны не пользовались массовым спросом.</a:t>
            </a:r>
          </a:p>
        </p:txBody>
      </p:sp>
      <p:pic>
        <p:nvPicPr>
          <p:cNvPr id="5122" name="Picture 2">
            <a:extLst>
              <a:ext uri="{FF2B5EF4-FFF2-40B4-BE49-F238E27FC236}">
                <a16:creationId xmlns:a16="http://schemas.microsoft.com/office/drawing/2014/main" id="{439D239B-37F9-4884-A778-5E59828D6E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6258" y="1968593"/>
            <a:ext cx="405765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123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C6E9C2-20FA-4760-9B4F-C584E5FEFE08}"/>
              </a:ext>
            </a:extLst>
          </p:cNvPr>
          <p:cNvSpPr>
            <a:spLocks noGrp="1"/>
          </p:cNvSpPr>
          <p:nvPr>
            <p:ph type="title"/>
          </p:nvPr>
        </p:nvSpPr>
        <p:spPr>
          <a:xfrm>
            <a:off x="934936" y="282255"/>
            <a:ext cx="9905998" cy="1478570"/>
          </a:xfrm>
        </p:spPr>
        <p:txBody>
          <a:bodyPr>
            <a:normAutofit/>
          </a:bodyPr>
          <a:lstStyle/>
          <a:p>
            <a:r>
              <a:rPr lang="ru-RU" sz="4800" dirty="0">
                <a:solidFill>
                  <a:schemeClr val="accent4">
                    <a:lumMod val="50000"/>
                  </a:schemeClr>
                </a:solidFill>
              </a:rPr>
              <a:t>Развитие линий связи в России</a:t>
            </a:r>
          </a:p>
        </p:txBody>
      </p:sp>
      <p:sp>
        <p:nvSpPr>
          <p:cNvPr id="3" name="Объект 2">
            <a:extLst>
              <a:ext uri="{FF2B5EF4-FFF2-40B4-BE49-F238E27FC236}">
                <a16:creationId xmlns:a16="http://schemas.microsoft.com/office/drawing/2014/main" id="{D36604CB-0A7A-47C5-BF8E-678D0A335D32}"/>
              </a:ext>
            </a:extLst>
          </p:cNvPr>
          <p:cNvSpPr>
            <a:spLocks noGrp="1"/>
          </p:cNvSpPr>
          <p:nvPr>
            <p:ph idx="1"/>
          </p:nvPr>
        </p:nvSpPr>
        <p:spPr>
          <a:xfrm>
            <a:off x="622269" y="1358684"/>
            <a:ext cx="7153081" cy="3868145"/>
          </a:xfrm>
        </p:spPr>
        <p:txBody>
          <a:bodyPr>
            <a:noAutofit/>
          </a:bodyPr>
          <a:lstStyle/>
          <a:p>
            <a:r>
              <a:rPr lang="ru-RU" sz="1700" b="0" i="0" dirty="0">
                <a:solidFill>
                  <a:schemeClr val="bg1"/>
                </a:solidFill>
                <a:effectLst/>
                <a:latin typeface="PT Sans" panose="020B0503020203020204" pitchFamily="34" charset="-52"/>
              </a:rPr>
              <a:t>История появления телефона в России связана со строительством линии для передачи связи между Петербургом и Малой Вишерой. Первый разговор между российскими абонентами посредством указанного канала состоялся в 1879 году, то есть спустя всего лишь 3 года с момента изобретения телефона. Позже одна из первых гражданских линий связи соединила пристань Георгиевскую, расположенную в Нижнем Новгороде, и квартиры, принадлежавшие руководству пароходного общества «Дружина». Протяженность линии была порядка 1547 м. На регулярной основе городские телефонные станции — в Петербурге, Москве, а также в Одессе — стали функционировать с 1882 года. В 1898 году появилась междугородняя линия, соединившая Москву и Петербург. История телефонов в России интересна тем, что станция, которая обслуживала канал связи между Москвой и Петербургом, существует и работает до сих пор. Она располагается на улице Мясницкой в столице РФ.</a:t>
            </a:r>
          </a:p>
        </p:txBody>
      </p:sp>
      <p:pic>
        <p:nvPicPr>
          <p:cNvPr id="6146" name="Picture 2">
            <a:extLst>
              <a:ext uri="{FF2B5EF4-FFF2-40B4-BE49-F238E27FC236}">
                <a16:creationId xmlns:a16="http://schemas.microsoft.com/office/drawing/2014/main" id="{69787065-8D34-463C-9144-47DA1CABA3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9259" y="1358684"/>
            <a:ext cx="4192677" cy="259421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8D0FF3DD-E3EF-4187-9D4A-E4DD82D834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4087" y="4149144"/>
            <a:ext cx="3230413" cy="242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29726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654829-63AB-E96E-C186-0D372E23C8C1}"/>
              </a:ext>
            </a:extLst>
          </p:cNvPr>
          <p:cNvSpPr>
            <a:spLocks noGrp="1"/>
          </p:cNvSpPr>
          <p:nvPr>
            <p:ph type="title"/>
          </p:nvPr>
        </p:nvSpPr>
        <p:spPr>
          <a:xfrm>
            <a:off x="811474" y="718693"/>
            <a:ext cx="3619124" cy="1276270"/>
          </a:xfrm>
        </p:spPr>
        <p:txBody>
          <a:bodyPr>
            <a:noAutofit/>
          </a:bodyPr>
          <a:lstStyle/>
          <a:p>
            <a:r>
              <a:rPr lang="ru-RU" sz="4800" dirty="0">
                <a:solidFill>
                  <a:srgbClr val="FF0000"/>
                </a:solidFill>
              </a:rPr>
              <a:t>Виды</a:t>
            </a:r>
            <a:r>
              <a:rPr lang="ru-RU" sz="4800" dirty="0"/>
              <a:t> </a:t>
            </a:r>
            <a:r>
              <a:rPr lang="ru-RU" sz="4800" dirty="0">
                <a:solidFill>
                  <a:srgbClr val="FF0000"/>
                </a:solidFill>
              </a:rPr>
              <a:t>телефонов</a:t>
            </a:r>
          </a:p>
        </p:txBody>
      </p:sp>
      <p:sp>
        <p:nvSpPr>
          <p:cNvPr id="3" name="Объект 2">
            <a:extLst>
              <a:ext uri="{FF2B5EF4-FFF2-40B4-BE49-F238E27FC236}">
                <a16:creationId xmlns:a16="http://schemas.microsoft.com/office/drawing/2014/main" id="{B8C03FF1-878C-2705-6D7F-63A3E51BAC2B}"/>
              </a:ext>
            </a:extLst>
          </p:cNvPr>
          <p:cNvSpPr>
            <a:spLocks noGrp="1"/>
          </p:cNvSpPr>
          <p:nvPr>
            <p:ph idx="1"/>
          </p:nvPr>
        </p:nvSpPr>
        <p:spPr>
          <a:xfrm>
            <a:off x="886888" y="1994963"/>
            <a:ext cx="4986011" cy="4424691"/>
          </a:xfrm>
        </p:spPr>
        <p:txBody>
          <a:bodyPr>
            <a:normAutofit lnSpcReduction="10000"/>
          </a:bodyPr>
          <a:lstStyle/>
          <a:p>
            <a:pPr marL="0" indent="0">
              <a:buNone/>
            </a:pPr>
            <a:r>
              <a:rPr lang="ru-RU" b="0" i="0" dirty="0">
                <a:solidFill>
                  <a:srgbClr val="1F1F1F"/>
                </a:solidFill>
                <a:effectLst/>
                <a:latin typeface="Google Sans"/>
              </a:rPr>
              <a:t>Мобильный телефон — </a:t>
            </a:r>
            <a:r>
              <a:rPr lang="ru-RU" b="0" i="0" dirty="0">
                <a:solidFill>
                  <a:srgbClr val="040C28"/>
                </a:solidFill>
                <a:effectLst/>
                <a:latin typeface="Google Sans"/>
              </a:rPr>
              <a:t>переносной телефонный аппарат, предназначенный для голосовой связи</a:t>
            </a:r>
            <a:r>
              <a:rPr lang="ru-RU" b="0" i="0" dirty="0">
                <a:solidFill>
                  <a:srgbClr val="1F1F1F"/>
                </a:solidFill>
                <a:effectLst/>
                <a:latin typeface="Google Sans"/>
              </a:rPr>
              <a:t>. Преимущественно контакт между пользователями осуществляется посредством радио- или спутниковой связи. Сотовые телефоны являются мобильными, но сами по себе мобильные телефоны - более широкое понятие.</a:t>
            </a:r>
            <a:endParaRPr lang="ru-RU" dirty="0"/>
          </a:p>
        </p:txBody>
      </p:sp>
      <p:pic>
        <p:nvPicPr>
          <p:cNvPr id="1026" name="Picture 2" descr="Самые «особенные» телефоны в истории мобильной индустрии">
            <a:extLst>
              <a:ext uri="{FF2B5EF4-FFF2-40B4-BE49-F238E27FC236}">
                <a16:creationId xmlns:a16="http://schemas.microsoft.com/office/drawing/2014/main" id="{976F2D78-12D5-12F5-44EF-63776FC882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2714" y="782765"/>
            <a:ext cx="4329277" cy="242439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Мобильный телефон Samsung Galaxy J7 2016. Цена 7204 ₽. Доставка по России">
            <a:extLst>
              <a:ext uri="{FF2B5EF4-FFF2-40B4-BE49-F238E27FC236}">
                <a16:creationId xmlns:a16="http://schemas.microsoft.com/office/drawing/2014/main" id="{C2282FB3-5FDF-D6D4-2037-188E07374C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2714" y="3429000"/>
            <a:ext cx="4329277" cy="3242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3393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3C3014-4DD6-8024-3A57-95D0EA744BCC}"/>
              </a:ext>
            </a:extLst>
          </p:cNvPr>
          <p:cNvSpPr>
            <a:spLocks noGrp="1"/>
          </p:cNvSpPr>
          <p:nvPr>
            <p:ph type="title"/>
          </p:nvPr>
        </p:nvSpPr>
        <p:spPr>
          <a:xfrm>
            <a:off x="886085" y="609090"/>
            <a:ext cx="4487194" cy="1332831"/>
          </a:xfrm>
        </p:spPr>
        <p:txBody>
          <a:bodyPr>
            <a:normAutofit fontScale="90000"/>
          </a:bodyPr>
          <a:lstStyle/>
          <a:p>
            <a:r>
              <a:rPr lang="ru-RU" sz="4800" b="1" dirty="0">
                <a:solidFill>
                  <a:schemeClr val="accent3"/>
                </a:solidFill>
                <a:effectLst/>
                <a:latin typeface="Google Sans"/>
              </a:rPr>
              <a:t>стационарные телефоны</a:t>
            </a:r>
            <a:endParaRPr lang="ru-RU" sz="4800" b="1" dirty="0">
              <a:solidFill>
                <a:schemeClr val="accent3"/>
              </a:solidFill>
            </a:endParaRPr>
          </a:p>
        </p:txBody>
      </p:sp>
      <p:sp>
        <p:nvSpPr>
          <p:cNvPr id="3" name="Объект 2">
            <a:extLst>
              <a:ext uri="{FF2B5EF4-FFF2-40B4-BE49-F238E27FC236}">
                <a16:creationId xmlns:a16="http://schemas.microsoft.com/office/drawing/2014/main" id="{00C72BEF-3256-0612-395A-B4816BA63F79}"/>
              </a:ext>
            </a:extLst>
          </p:cNvPr>
          <p:cNvSpPr>
            <a:spLocks noGrp="1"/>
          </p:cNvSpPr>
          <p:nvPr>
            <p:ph idx="1"/>
          </p:nvPr>
        </p:nvSpPr>
        <p:spPr>
          <a:xfrm>
            <a:off x="717205" y="1941921"/>
            <a:ext cx="4656073" cy="4826524"/>
          </a:xfrm>
        </p:spPr>
        <p:txBody>
          <a:bodyPr>
            <a:normAutofit fontScale="70000" lnSpcReduction="20000"/>
          </a:bodyPr>
          <a:lstStyle/>
          <a:p>
            <a:pPr algn="l" fontAlgn="auto"/>
            <a:r>
              <a:rPr lang="ru-RU" b="0" i="0" dirty="0">
                <a:solidFill>
                  <a:srgbClr val="000000"/>
                </a:solidFill>
                <a:effectLst/>
                <a:latin typeface="Avenir Next Cyr"/>
              </a:rPr>
              <a:t>Как известно, стационарный телефон (проводной и беспроводной) является важным атрибутом любого офисного учреждения. Он нужен для постоянной связи со своими клиентами, партнерами и работниками. Без стационарного телефона и факса нельзя представить стабильную и полноценную работу ни одной организации.</a:t>
            </a:r>
          </a:p>
          <a:p>
            <a:pPr algn="l" fontAlgn="auto"/>
            <a:r>
              <a:rPr lang="ru-RU" b="0" i="0" dirty="0">
                <a:solidFill>
                  <a:srgbClr val="000000"/>
                </a:solidFill>
                <a:effectLst/>
                <a:latin typeface="Avenir Next Cyr"/>
              </a:rPr>
              <a:t>И несмотря на большое распространение мобильной связи, стационарные телефоны до сих пор имеют очень большую популярность. А если вы находитесь в поиске стационарного телефона, то </a:t>
            </a:r>
            <a:r>
              <a:rPr lang="ru-RU" dirty="0" err="1">
                <a:solidFill>
                  <a:srgbClr val="000000"/>
                </a:solidFill>
                <a:latin typeface="var(--font-main,&quot;Avenir Next Cyr&quot;)"/>
              </a:rPr>
              <a:t>ip</a:t>
            </a:r>
            <a:r>
              <a:rPr lang="ru-RU" dirty="0">
                <a:solidFill>
                  <a:srgbClr val="000000"/>
                </a:solidFill>
                <a:latin typeface="var(--font-main,&quot;Avenir Next Cyr&quot;)"/>
              </a:rPr>
              <a:t> телефон</a:t>
            </a:r>
            <a:r>
              <a:rPr lang="ru-RU" b="0" i="0" dirty="0">
                <a:solidFill>
                  <a:srgbClr val="000000"/>
                </a:solidFill>
                <a:effectLst/>
                <a:latin typeface="Avenir Next Cyr"/>
              </a:rPr>
              <a:t> - это ваш лучший выбор.</a:t>
            </a:r>
          </a:p>
          <a:p>
            <a:endParaRPr lang="ru-RU" dirty="0"/>
          </a:p>
        </p:txBody>
      </p:sp>
      <p:pic>
        <p:nvPicPr>
          <p:cNvPr id="2050" name="Picture 2" descr="Стационарные (аналоговые) проводные телефоны купить в интернет-магазине  Оргтелеком">
            <a:extLst>
              <a:ext uri="{FF2B5EF4-FFF2-40B4-BE49-F238E27FC236}">
                <a16:creationId xmlns:a16="http://schemas.microsoft.com/office/drawing/2014/main" id="{4D7A3A6D-47FE-F039-7772-21D5E0A50F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3673" y="530307"/>
            <a:ext cx="2514600" cy="18192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Стационарный ретро телефон A1911 - купить с доставкой">
            <a:extLst>
              <a:ext uri="{FF2B5EF4-FFF2-40B4-BE49-F238E27FC236}">
                <a16:creationId xmlns:a16="http://schemas.microsoft.com/office/drawing/2014/main" id="{483219E9-4EFB-E158-6385-1286C65F81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3832" y="321247"/>
            <a:ext cx="2354015" cy="235401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Прикольные стационарные телефоны.">
            <a:extLst>
              <a:ext uri="{FF2B5EF4-FFF2-40B4-BE49-F238E27FC236}">
                <a16:creationId xmlns:a16="http://schemas.microsoft.com/office/drawing/2014/main" id="{A06ED1E1-DEF7-2037-0354-8FD73539C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7475" y="3111078"/>
            <a:ext cx="2981714" cy="3035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881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A9CD72-EED9-E19E-1975-191624E1F69A}"/>
              </a:ext>
            </a:extLst>
          </p:cNvPr>
          <p:cNvSpPr>
            <a:spLocks noGrp="1"/>
          </p:cNvSpPr>
          <p:nvPr>
            <p:ph type="title"/>
          </p:nvPr>
        </p:nvSpPr>
        <p:spPr>
          <a:xfrm>
            <a:off x="1143001" y="0"/>
            <a:ext cx="9905998" cy="1478570"/>
          </a:xfrm>
        </p:spPr>
        <p:txBody>
          <a:bodyPr>
            <a:normAutofit/>
          </a:bodyPr>
          <a:lstStyle/>
          <a:p>
            <a:r>
              <a:rPr lang="ru-RU" sz="4800" dirty="0">
                <a:solidFill>
                  <a:schemeClr val="bg2"/>
                </a:solidFill>
                <a:effectLst/>
                <a:latin typeface="Google Sans"/>
              </a:rPr>
              <a:t>сотовые телефоны</a:t>
            </a:r>
            <a:endParaRPr lang="ru-RU" sz="4800" dirty="0">
              <a:solidFill>
                <a:schemeClr val="bg2"/>
              </a:solidFill>
            </a:endParaRPr>
          </a:p>
        </p:txBody>
      </p:sp>
      <p:sp>
        <p:nvSpPr>
          <p:cNvPr id="3" name="Объект 2">
            <a:extLst>
              <a:ext uri="{FF2B5EF4-FFF2-40B4-BE49-F238E27FC236}">
                <a16:creationId xmlns:a16="http://schemas.microsoft.com/office/drawing/2014/main" id="{8D47FA38-6953-D38C-1926-EE7D9FDA9EC5}"/>
              </a:ext>
            </a:extLst>
          </p:cNvPr>
          <p:cNvSpPr>
            <a:spLocks noGrp="1"/>
          </p:cNvSpPr>
          <p:nvPr>
            <p:ph idx="1"/>
          </p:nvPr>
        </p:nvSpPr>
        <p:spPr>
          <a:xfrm>
            <a:off x="651220" y="1208729"/>
            <a:ext cx="4825753" cy="5291957"/>
          </a:xfrm>
        </p:spPr>
        <p:txBody>
          <a:bodyPr>
            <a:normAutofit fontScale="70000" lnSpcReduction="20000"/>
          </a:bodyPr>
          <a:lstStyle/>
          <a:p>
            <a:pPr algn="l"/>
            <a:r>
              <a:rPr lang="ru-RU" b="1" i="0" dirty="0" err="1">
                <a:solidFill>
                  <a:srgbClr val="202122"/>
                </a:solidFill>
                <a:effectLst/>
                <a:latin typeface="Arial" panose="020B0604020202020204" pitchFamily="34" charset="0"/>
              </a:rPr>
              <a:t>Со́товый</a:t>
            </a:r>
            <a:r>
              <a:rPr lang="ru-RU" b="1" i="0" dirty="0">
                <a:solidFill>
                  <a:srgbClr val="202122"/>
                </a:solidFill>
                <a:effectLst/>
                <a:latin typeface="Arial" panose="020B0604020202020204" pitchFamily="34" charset="0"/>
              </a:rPr>
              <a:t> </a:t>
            </a:r>
            <a:r>
              <a:rPr lang="ru-RU" b="1" i="0" dirty="0" err="1">
                <a:solidFill>
                  <a:srgbClr val="202122"/>
                </a:solidFill>
                <a:effectLst/>
                <a:latin typeface="Arial" panose="020B0604020202020204" pitchFamily="34" charset="0"/>
              </a:rPr>
              <a:t>телефо́н</a:t>
            </a:r>
            <a:r>
              <a:rPr lang="ru-RU" b="0" i="0" dirty="0">
                <a:solidFill>
                  <a:srgbClr val="202122"/>
                </a:solidFill>
                <a:effectLst/>
                <a:latin typeface="Arial" panose="020B0604020202020204" pitchFamily="34" charset="0"/>
              </a:rPr>
              <a:t>, или </a:t>
            </a:r>
            <a:r>
              <a:rPr lang="ru-RU" b="1" i="0" dirty="0" err="1">
                <a:solidFill>
                  <a:srgbClr val="202122"/>
                </a:solidFill>
                <a:effectLst/>
                <a:latin typeface="Arial" panose="020B0604020202020204" pitchFamily="34" charset="0"/>
              </a:rPr>
              <a:t>моби́льный</a:t>
            </a:r>
            <a:r>
              <a:rPr lang="ru-RU" b="1" i="0" dirty="0">
                <a:solidFill>
                  <a:srgbClr val="202122"/>
                </a:solidFill>
                <a:effectLst/>
                <a:latin typeface="Arial" panose="020B0604020202020204" pitchFamily="34" charset="0"/>
              </a:rPr>
              <a:t> </a:t>
            </a:r>
            <a:r>
              <a:rPr lang="ru-RU" b="1" i="0" dirty="0" err="1">
                <a:solidFill>
                  <a:srgbClr val="202122"/>
                </a:solidFill>
                <a:effectLst/>
                <a:latin typeface="Arial" panose="020B0604020202020204" pitchFamily="34" charset="0"/>
              </a:rPr>
              <a:t>телефо́н</a:t>
            </a:r>
            <a:r>
              <a:rPr lang="ru-RU" b="0" i="0" dirty="0">
                <a:solidFill>
                  <a:srgbClr val="202122"/>
                </a:solidFill>
                <a:effectLst/>
                <a:latin typeface="Arial" panose="020B0604020202020204" pitchFamily="34" charset="0"/>
              </a:rPr>
              <a:t>, — </a:t>
            </a:r>
            <a:r>
              <a:rPr lang="ru-RU" b="0" i="0" u="none" strike="noStrike" dirty="0">
                <a:solidFill>
                  <a:srgbClr val="0645AD"/>
                </a:solidFill>
                <a:effectLst/>
                <a:latin typeface="Arial" panose="020B0604020202020204" pitchFamily="34" charset="0"/>
                <a:hlinkClick r:id="rId2" tooltip="Телефон"/>
              </a:rPr>
              <a:t>телефон</a:t>
            </a:r>
            <a:r>
              <a:rPr lang="ru-RU" b="0" i="0" dirty="0">
                <a:solidFill>
                  <a:srgbClr val="202122"/>
                </a:solidFill>
                <a:effectLst/>
                <a:latin typeface="Arial" panose="020B0604020202020204" pitchFamily="34" charset="0"/>
              </a:rPr>
              <a:t>, предназначенный для работы в сетях </a:t>
            </a:r>
            <a:r>
              <a:rPr lang="ru-RU" b="0" i="0" u="none" strike="noStrike" dirty="0">
                <a:solidFill>
                  <a:srgbClr val="0645AD"/>
                </a:solidFill>
                <a:effectLst/>
                <a:latin typeface="Arial" panose="020B0604020202020204" pitchFamily="34" charset="0"/>
                <a:hlinkClick r:id="rId3" tooltip="Сотовая связь"/>
              </a:rPr>
              <a:t>сотовой связи</a:t>
            </a:r>
            <a:r>
              <a:rPr lang="ru-RU" b="0" i="0" dirty="0">
                <a:solidFill>
                  <a:srgbClr val="202122"/>
                </a:solidFill>
                <a:effectLst/>
                <a:latin typeface="Arial" panose="020B0604020202020204" pitchFamily="34" charset="0"/>
              </a:rPr>
              <a:t>; использует </a:t>
            </a:r>
            <a:r>
              <a:rPr lang="ru-RU" b="0" i="0" u="none" strike="noStrike" dirty="0">
                <a:solidFill>
                  <a:srgbClr val="0645AD"/>
                </a:solidFill>
                <a:effectLst/>
                <a:latin typeface="Arial" panose="020B0604020202020204" pitchFamily="34" charset="0"/>
                <a:hlinkClick r:id="rId4" tooltip="Трансиверная радиостанция"/>
              </a:rPr>
              <a:t>приёмопередатчик</a:t>
            </a:r>
            <a:r>
              <a:rPr lang="ru-RU" b="0" i="0" dirty="0">
                <a:solidFill>
                  <a:srgbClr val="202122"/>
                </a:solidFill>
                <a:effectLst/>
                <a:latin typeface="Arial" panose="020B0604020202020204" pitchFamily="34" charset="0"/>
              </a:rPr>
              <a:t> радиодиапазона и традиционную </a:t>
            </a:r>
            <a:r>
              <a:rPr lang="ru-RU" b="0" i="0" u="none" strike="noStrike" dirty="0">
                <a:solidFill>
                  <a:srgbClr val="0645AD"/>
                </a:solidFill>
                <a:effectLst/>
                <a:latin typeface="Arial" panose="020B0604020202020204" pitchFamily="34" charset="0"/>
                <a:hlinkClick r:id="rId5" tooltip="Телефонный коммутатор"/>
              </a:rPr>
              <a:t>телефонную коммутацию</a:t>
            </a:r>
            <a:r>
              <a:rPr lang="ru-RU" b="0" i="0" dirty="0">
                <a:solidFill>
                  <a:srgbClr val="202122"/>
                </a:solidFill>
                <a:effectLst/>
                <a:latin typeface="Arial" panose="020B0604020202020204" pitchFamily="34" charset="0"/>
              </a:rPr>
              <a:t> для осуществления телефонной связи на территории зоны покрытия сотовой сети.</a:t>
            </a:r>
          </a:p>
          <a:p>
            <a:pPr algn="l"/>
            <a:r>
              <a:rPr lang="ru-RU" b="0" i="0" dirty="0">
                <a:solidFill>
                  <a:srgbClr val="202122"/>
                </a:solidFill>
                <a:effectLst/>
                <a:latin typeface="Arial" panose="020B0604020202020204" pitchFamily="34" charset="0"/>
              </a:rPr>
              <a:t>В настоящее время сотовая связь — самая распространённая из всех видов мобильной связи. По этой причине мобильным телефоном называют именно сотовый, хотя «мобильными» (то есть, переносными) являются также </a:t>
            </a:r>
            <a:r>
              <a:rPr lang="ru-RU" b="0" i="0" u="none" strike="noStrike" dirty="0">
                <a:solidFill>
                  <a:srgbClr val="0645AD"/>
                </a:solidFill>
                <a:effectLst/>
                <a:latin typeface="Arial" panose="020B0604020202020204" pitchFamily="34" charset="0"/>
                <a:hlinkClick r:id="rId6" tooltip="Спутниковый телефон"/>
              </a:rPr>
              <a:t>спутниковые телефоны</a:t>
            </a:r>
            <a:r>
              <a:rPr lang="ru-RU" b="0" i="0" dirty="0">
                <a:solidFill>
                  <a:srgbClr val="202122"/>
                </a:solidFill>
                <a:effectLst/>
                <a:latin typeface="Arial" panose="020B0604020202020204" pitchFamily="34" charset="0"/>
              </a:rPr>
              <a:t>, </a:t>
            </a:r>
            <a:r>
              <a:rPr lang="ru-RU" b="0" i="0" u="none" strike="noStrike" dirty="0">
                <a:solidFill>
                  <a:srgbClr val="0645AD"/>
                </a:solidFill>
                <a:effectLst/>
                <a:latin typeface="Arial" panose="020B0604020202020204" pitchFamily="34" charset="0"/>
                <a:hlinkClick r:id="rId7" tooltip="Радиотелефон"/>
              </a:rPr>
              <a:t>радиотелефоны</a:t>
            </a:r>
            <a:r>
              <a:rPr lang="ru-RU" b="0" i="0" dirty="0">
                <a:solidFill>
                  <a:srgbClr val="202122"/>
                </a:solidFill>
                <a:effectLst/>
                <a:latin typeface="Arial" panose="020B0604020202020204" pitchFamily="34" charset="0"/>
              </a:rPr>
              <a:t>, </a:t>
            </a:r>
            <a:r>
              <a:rPr lang="ru-RU" b="0" i="0" u="none" strike="noStrike" dirty="0">
                <a:solidFill>
                  <a:srgbClr val="0645AD"/>
                </a:solidFill>
                <a:effectLst/>
                <a:latin typeface="Arial" panose="020B0604020202020204" pitchFamily="34" charset="0"/>
                <a:hlinkClick r:id="rId8" tooltip="DECT"/>
              </a:rPr>
              <a:t>DECT-телефоны</a:t>
            </a:r>
            <a:r>
              <a:rPr lang="ru-RU" b="0" i="0" dirty="0">
                <a:solidFill>
                  <a:srgbClr val="202122"/>
                </a:solidFill>
                <a:effectLst/>
                <a:latin typeface="Arial" panose="020B0604020202020204" pitchFamily="34" charset="0"/>
              </a:rPr>
              <a:t>, некоторые модели </a:t>
            </a:r>
            <a:r>
              <a:rPr lang="ru-RU" b="0" i="0" u="none" strike="noStrike" dirty="0">
                <a:solidFill>
                  <a:srgbClr val="0645AD"/>
                </a:solidFill>
                <a:effectLst/>
                <a:latin typeface="Arial" panose="020B0604020202020204" pitchFamily="34" charset="0"/>
                <a:hlinkClick r:id="rId9" tooltip="IP-телефон"/>
              </a:rPr>
              <a:t>IP-телефонов</a:t>
            </a:r>
            <a:r>
              <a:rPr lang="ru-RU" b="0" i="0" dirty="0">
                <a:solidFill>
                  <a:srgbClr val="202122"/>
                </a:solidFill>
                <a:effectLst/>
                <a:latin typeface="Arial" panose="020B0604020202020204" pitchFamily="34" charset="0"/>
              </a:rPr>
              <a:t> и аппараты </a:t>
            </a:r>
            <a:r>
              <a:rPr lang="ru-RU" dirty="0">
                <a:solidFill>
                  <a:srgbClr val="0645AD"/>
                </a:solidFill>
                <a:latin typeface="Arial" panose="020B0604020202020204" pitchFamily="34" charset="0"/>
                <a:hlinkClick r:id="rId10" tooltip="Транкинговая система"/>
              </a:rPr>
              <a:t>магистральной связи</a:t>
            </a:r>
            <a:r>
              <a:rPr lang="ru-RU" b="0" i="0" dirty="0">
                <a:solidFill>
                  <a:srgbClr val="202122"/>
                </a:solidFill>
                <a:effectLst/>
                <a:latin typeface="Arial" panose="020B0604020202020204" pitchFamily="34" charset="0"/>
              </a:rPr>
              <a:t>.</a:t>
            </a:r>
          </a:p>
        </p:txBody>
      </p:sp>
      <p:pic>
        <p:nvPicPr>
          <p:cNvPr id="3077" name="Picture 5" descr="Как выглядели первые мобильники в России. У вас наверняка был один из них |  РБК Life">
            <a:extLst>
              <a:ext uri="{FF2B5EF4-FFF2-40B4-BE49-F238E27FC236}">
                <a16:creationId xmlns:a16="http://schemas.microsoft.com/office/drawing/2014/main" id="{64238991-2D16-F4F6-ABCF-B1B4277CB45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21976" y="1408130"/>
            <a:ext cx="6748150" cy="3778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02901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Контур">
  <a:themeElements>
    <a:clrScheme name="Контур">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Контур">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Контур">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TM04033919[[fn=Контур]]</Template>
  <TotalTime>149</TotalTime>
  <Words>894</Words>
  <Application>Microsoft Office PowerPoint</Application>
  <PresentationFormat>Широкоэкранный</PresentationFormat>
  <Paragraphs>31</Paragraphs>
  <Slides>12</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12</vt:i4>
      </vt:variant>
    </vt:vector>
  </HeadingPairs>
  <TitlesOfParts>
    <vt:vector size="21" baseType="lpstr">
      <vt:lpstr>Arial</vt:lpstr>
      <vt:lpstr>Avenir Next Cyr</vt:lpstr>
      <vt:lpstr>Google Sans</vt:lpstr>
      <vt:lpstr>Helvetica Neue</vt:lpstr>
      <vt:lpstr>PT Sans</vt:lpstr>
      <vt:lpstr>Tw Cen MT</vt:lpstr>
      <vt:lpstr>var(--font-main,"Avenir Next Cyr")</vt:lpstr>
      <vt:lpstr>YS Text</vt:lpstr>
      <vt:lpstr>Контур</vt:lpstr>
      <vt:lpstr>Телефон история создания и развития телефона</vt:lpstr>
      <vt:lpstr>Что такое телефон?</vt:lpstr>
      <vt:lpstr>Появления первого телефона</vt:lpstr>
      <vt:lpstr>История возникновения телефона</vt:lpstr>
      <vt:lpstr>Развитие мобильной связи</vt:lpstr>
      <vt:lpstr>Развитие линий связи в России</vt:lpstr>
      <vt:lpstr>Виды телефонов</vt:lpstr>
      <vt:lpstr>стационарные телефоны</vt:lpstr>
      <vt:lpstr>сотовые телефоны</vt:lpstr>
      <vt:lpstr>Мобильные телефоны</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телефон</dc:title>
  <dc:creator>qeqweqw terterter</dc:creator>
  <cp:lastModifiedBy>Терминальный пользователь 418a05</cp:lastModifiedBy>
  <cp:revision>11</cp:revision>
  <dcterms:created xsi:type="dcterms:W3CDTF">2024-11-12T08:21:50Z</dcterms:created>
  <dcterms:modified xsi:type="dcterms:W3CDTF">2024-11-26T12:50:22Z</dcterms:modified>
</cp:coreProperties>
</file>