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Nuni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Nunito-italic.fntdata"/><Relationship Id="rId6" Type="http://schemas.openxmlformats.org/officeDocument/2006/relationships/slide" Target="slides/slide2.xml"/><Relationship Id="rId18" Type="http://schemas.openxmlformats.org/officeDocument/2006/relationships/font" Target="fonts/Nuni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f8e310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0f8e31089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f8e31089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0f8e310894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Технология - RFID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Радиочастотная идентификация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Преимущества</a:t>
            </a:r>
            <a:r>
              <a:rPr lang="ru-RU">
                <a:latin typeface="Nunito"/>
                <a:ea typeface="Nunito"/>
                <a:cs typeface="Nunito"/>
                <a:sym typeface="Nunito"/>
              </a:rPr>
              <a:t> RFID</a:t>
            </a:r>
            <a:br>
              <a:rPr b="1" lang="ru-RU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1060650" y="1335600"/>
            <a:ext cx="100707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000"/>
              <a:buFont typeface="Nunito"/>
              <a:buAutoNum type="arabicPeriod"/>
            </a:pPr>
            <a:r>
              <a:rPr b="1" lang="ru-RU" sz="20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Автоматизация процессов</a:t>
            </a:r>
            <a:endParaRPr b="1" sz="20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000"/>
              <a:buFont typeface="Nunito"/>
              <a:buAutoNum type="arabicPeriod"/>
            </a:pPr>
            <a:r>
              <a:rPr b="1" lang="ru-RU" sz="20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Скорость считывания</a:t>
            </a:r>
            <a:endParaRPr b="1" sz="20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000"/>
              <a:buFont typeface="Nunito"/>
              <a:buAutoNum type="arabicPeriod"/>
            </a:pPr>
            <a:r>
              <a:rPr b="1" lang="ru-RU" sz="20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Бесконтактность</a:t>
            </a:r>
            <a:endParaRPr b="1" sz="20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000"/>
              <a:buFont typeface="Nunito"/>
              <a:buAutoNum type="arabicPeriod"/>
            </a:pPr>
            <a:r>
              <a:rPr b="1" lang="ru-RU" sz="20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Долговечность</a:t>
            </a:r>
            <a:endParaRPr b="1" sz="20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000"/>
              <a:buFont typeface="Nunito"/>
              <a:buAutoNum type="arabicPeriod"/>
            </a:pPr>
            <a:r>
              <a:rPr b="1" lang="ru-RU" sz="20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Большой объем данных</a:t>
            </a:r>
            <a:endParaRPr b="1" sz="20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000"/>
              <a:buFont typeface="Nunito"/>
              <a:buAutoNum type="arabicPeriod"/>
            </a:pPr>
            <a:r>
              <a:rPr b="1" lang="ru-RU" sz="20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Улучшение точности учета</a:t>
            </a:r>
            <a:endParaRPr b="1" sz="20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000"/>
              <a:buFont typeface="Nunito"/>
              <a:buAutoNum type="arabicPeriod"/>
            </a:pPr>
            <a:r>
              <a:rPr b="1" lang="ru-RU" sz="20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Отслеживание в реальном времени</a:t>
            </a:r>
            <a:endParaRPr b="1" sz="20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Недостатки</a:t>
            </a:r>
            <a:r>
              <a:rPr lang="ru-RU">
                <a:latin typeface="Nunito"/>
                <a:ea typeface="Nunito"/>
                <a:cs typeface="Nunito"/>
                <a:sym typeface="Nunito"/>
              </a:rPr>
              <a:t> RFID</a:t>
            </a:r>
            <a:br>
              <a:rPr b="1" lang="ru-RU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904800" y="1643550"/>
            <a:ext cx="103824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000"/>
              <a:buFont typeface="Nunito"/>
              <a:buAutoNum type="arabicPeriod"/>
            </a:pPr>
            <a:r>
              <a:rPr b="1" lang="ru-RU" sz="20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Стоимость</a:t>
            </a:r>
            <a:endParaRPr b="1" sz="20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000"/>
              <a:buFont typeface="Nunito"/>
              <a:buAutoNum type="arabicPeriod"/>
            </a:pPr>
            <a:r>
              <a:rPr b="1" lang="ru-RU" sz="20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Безопасность данных</a:t>
            </a:r>
            <a:endParaRPr b="1" sz="20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000"/>
              <a:buFont typeface="Nunito"/>
              <a:buAutoNum type="arabicPeriod"/>
            </a:pPr>
            <a:r>
              <a:rPr b="1" lang="ru-RU" sz="20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Интерференция</a:t>
            </a:r>
            <a:endParaRPr b="1" sz="20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000"/>
              <a:buFont typeface="Nunito"/>
              <a:buAutoNum type="arabicPeriod"/>
            </a:pPr>
            <a:r>
              <a:rPr b="1" lang="ru-RU" sz="20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Ограничения по расстоянию</a:t>
            </a:r>
            <a:endParaRPr b="1" sz="20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000"/>
              <a:buFont typeface="Nunito"/>
              <a:buAutoNum type="arabicPeriod"/>
            </a:pPr>
            <a:r>
              <a:rPr b="1" lang="ru-RU" sz="20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Сложность интеграции</a:t>
            </a:r>
            <a:endParaRPr b="1" sz="20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2000"/>
              <a:buFont typeface="Nunito"/>
              <a:buAutoNum type="arabicPeriod"/>
            </a:pPr>
            <a:r>
              <a:rPr b="1" lang="ru-RU" sz="20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Зависимость от технологий</a:t>
            </a:r>
            <a:endParaRPr b="1" sz="20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838200" y="3053550"/>
            <a:ext cx="10515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Спасибо за внимание!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ru-RU">
                <a:latin typeface="Nunito"/>
                <a:ea typeface="Nunito"/>
                <a:cs typeface="Nunito"/>
                <a:sym typeface="Nunito"/>
              </a:rPr>
              <a:t>Введение</a:t>
            </a:r>
            <a:br>
              <a:rPr b="1" lang="ru-RU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1" y="1825625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Char char="•"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RFID — технология, которая использует радиоволны для автоматической идентификации объектов и обмена данными между метками и считывателями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1690688"/>
            <a:ext cx="4024312" cy="318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2533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Char char="•"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RFID-технологии начали развиваться во время Второй мировой войны для идентификации самолетов, но активно развивались в 60-70-х годах XX века в СССР, Европе и Америке.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Char char="•"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В 70-х годах RFID-метки начали использовать в коммерции для борьбы с кражами и маркировки грузов. В 80-х — для учета персонала и отслеживания животных.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unito"/>
              <a:buChar char="•"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В 90-х годах RFID стала популярной в США для организации дорожного движения и в торговле, а в Азии — для контроля доступа и сбора пошлин.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История RFID</a:t>
            </a:r>
            <a:br>
              <a:rPr b="1" lang="ru-RU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2359350"/>
            <a:ext cx="5746200" cy="29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Char char="•"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Принцип работы RFID (радиочастотной идентификации) основан на использовании радиоволн для передачи данных между RFID-меткой и считывателем.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Picture background"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2314" y="1145256"/>
            <a:ext cx="7143750" cy="334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Принцип работы RFID</a:t>
            </a:r>
            <a:br>
              <a:rPr b="1" lang="ru-RU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697" y="1690688"/>
            <a:ext cx="9066605" cy="374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Типы RFID</a:t>
            </a:r>
            <a:br>
              <a:rPr b="1" lang="ru-RU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Типы RFID</a:t>
            </a:r>
            <a:br>
              <a:rPr b="1" lang="ru-RU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688" y="815250"/>
            <a:ext cx="7080637" cy="522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Частотные </a:t>
            </a:r>
            <a:r>
              <a:rPr lang="ru-RU">
                <a:latin typeface="Nunito"/>
                <a:ea typeface="Nunito"/>
                <a:cs typeface="Nunito"/>
                <a:sym typeface="Nunito"/>
              </a:rPr>
              <a:t>диапазоны</a:t>
            </a:r>
            <a:r>
              <a:rPr lang="ru-RU">
                <a:latin typeface="Nunito"/>
                <a:ea typeface="Nunito"/>
                <a:cs typeface="Nunito"/>
                <a:sym typeface="Nunito"/>
              </a:rPr>
              <a:t> RFID</a:t>
            </a:r>
            <a:br>
              <a:rPr b="1" lang="ru-RU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1384350" y="1212450"/>
            <a:ext cx="94233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ru-RU" sz="20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Низкочастотные (Low Frequency: 125 кГц) — имеют большую дальность чтения. Небезопасные и тупые. Используются в примитивных системах контроля доступа: домофонах, офисных пропусках, абонементах в спортзал.</a:t>
            </a:r>
            <a:endParaRPr sz="20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unito"/>
              <a:buChar char="●"/>
            </a:pPr>
            <a:r>
              <a:rPr lang="ru-RU" sz="2000">
                <a:solidFill>
                  <a:schemeClr val="lt1"/>
                </a:solidFill>
                <a:highlight>
                  <a:schemeClr val="dk1"/>
                </a:highlight>
                <a:latin typeface="Nunito"/>
                <a:ea typeface="Nunito"/>
                <a:cs typeface="Nunito"/>
                <a:sym typeface="Nunito"/>
              </a:rPr>
              <a:t>Высокочастотные (High Frequency: 13,56 МГц) — имеют меньшую дальность работы по сравнению с низкочастотными, и могут иметь сложные протоколы, средства шифрования, аутентификации, криптографии. Используются в бесконтактных банковских картах, проездных билетах, безопасных пропусках.</a:t>
            </a:r>
            <a:endParaRPr sz="2000">
              <a:solidFill>
                <a:schemeClr val="lt1"/>
              </a:solidFill>
              <a:highlight>
                <a:schemeClr val="dk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Применение</a:t>
            </a:r>
            <a:r>
              <a:rPr lang="ru-RU">
                <a:latin typeface="Nunito"/>
                <a:ea typeface="Nunito"/>
                <a:cs typeface="Nunito"/>
                <a:sym typeface="Nunito"/>
              </a:rPr>
              <a:t> RFID</a:t>
            </a:r>
            <a:br>
              <a:rPr b="1" lang="ru-RU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057500" y="1134450"/>
            <a:ext cx="10077000" cy="5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AutoNum type="arabicPeriod"/>
            </a:pPr>
            <a:r>
              <a:rPr b="1"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Логистика и управление цепочками поставок:</a:t>
            </a:r>
            <a:endParaRPr b="1"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Char char="○"/>
            </a:pPr>
            <a:r>
              <a:rPr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Отслеживание товаров на складах и в процессе транспортировки.</a:t>
            </a:r>
            <a:endParaRPr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Char char="○"/>
            </a:pPr>
            <a:r>
              <a:rPr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Управление запасами и оптимизация процессов доставки.</a:t>
            </a:r>
            <a:endParaRPr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AutoNum type="arabicPeriod"/>
            </a:pPr>
            <a:r>
              <a:rPr b="1"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Розничная торговля:</a:t>
            </a:r>
            <a:endParaRPr b="1"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Char char="○"/>
            </a:pPr>
            <a:r>
              <a:rPr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Учет и управление запасами в магазинах.</a:t>
            </a:r>
            <a:endParaRPr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Char char="○"/>
            </a:pPr>
            <a:r>
              <a:rPr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Предотвращение краж и улучшение обслуживания клиентов через автоматизированные системы.</a:t>
            </a:r>
            <a:endParaRPr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AutoNum type="arabicPeriod"/>
            </a:pPr>
            <a:r>
              <a:rPr b="1"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Производство:</a:t>
            </a:r>
            <a:endParaRPr b="1"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Char char="○"/>
            </a:pPr>
            <a:r>
              <a:rPr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Отслеживание деталей и компонентов в процессе сборки.</a:t>
            </a:r>
            <a:endParaRPr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Char char="○"/>
            </a:pPr>
            <a:r>
              <a:rPr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Управление производственными процессами и качеством.</a:t>
            </a:r>
            <a:endParaRPr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AutoNum type="arabicPeriod"/>
            </a:pPr>
            <a:r>
              <a:rPr b="1"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Медицинская сфера:</a:t>
            </a:r>
            <a:endParaRPr b="1"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Char char="○"/>
            </a:pPr>
            <a:r>
              <a:rPr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Отслеживание медицинских инструментов и оборудования.</a:t>
            </a:r>
            <a:endParaRPr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Char char="○"/>
            </a:pPr>
            <a:r>
              <a:rPr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Управление лекарственными средствами и их запасами.</a:t>
            </a:r>
            <a:endParaRPr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Char char="○"/>
            </a:pPr>
            <a:r>
              <a:rPr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Идентификация пациентов и контроль доступа к медицинской информации.</a:t>
            </a:r>
            <a:endParaRPr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C9D1D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ru-RU">
                <a:latin typeface="Nunito"/>
                <a:ea typeface="Nunito"/>
                <a:cs typeface="Nunito"/>
                <a:sym typeface="Nunito"/>
              </a:rPr>
              <a:t>Применение RFID</a:t>
            </a:r>
            <a:br>
              <a:rPr b="1" lang="ru-RU">
                <a:latin typeface="Nunito"/>
                <a:ea typeface="Nunito"/>
                <a:cs typeface="Nunito"/>
                <a:sym typeface="Nunito"/>
              </a:rPr>
            </a:b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057500" y="1292500"/>
            <a:ext cx="10077000" cy="52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AutoNum type="arabicPeriod"/>
            </a:pPr>
            <a:r>
              <a:rPr b="1"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Транспорт:</a:t>
            </a:r>
            <a:endParaRPr b="1"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Char char="○"/>
            </a:pPr>
            <a:r>
              <a:rPr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Автоматизация оплаты проезда на платных дорогах и в общественном транспорте.</a:t>
            </a:r>
            <a:endParaRPr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Char char="○"/>
            </a:pPr>
            <a:r>
              <a:rPr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Отслеживание грузов и управление транспортными средствами.</a:t>
            </a:r>
            <a:endParaRPr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AutoNum type="arabicPeriod"/>
            </a:pPr>
            <a:r>
              <a:rPr b="1"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Идентификация животных:</a:t>
            </a:r>
            <a:endParaRPr b="1"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Char char="○"/>
            </a:pPr>
            <a:r>
              <a:rPr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Отслеживание домашних и сельскохозяйственных животных (например, для учета и контроля здоровья).</a:t>
            </a:r>
            <a:endParaRPr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AutoNum type="arabicPeriod"/>
            </a:pPr>
            <a:r>
              <a:rPr b="1"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Безопасность:</a:t>
            </a:r>
            <a:endParaRPr b="1"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Char char="○"/>
            </a:pPr>
            <a:r>
              <a:rPr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Контроль доступа в здания и на объекты.</a:t>
            </a:r>
            <a:endParaRPr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Char char="○"/>
            </a:pPr>
            <a:r>
              <a:rPr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Идентификация пользователей и управление правами доступа.</a:t>
            </a:r>
            <a:endParaRPr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AutoNum type="arabicPeriod"/>
            </a:pPr>
            <a:r>
              <a:rPr b="1"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Библиотеки и архивы:</a:t>
            </a:r>
            <a:endParaRPr b="1"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Char char="○"/>
            </a:pPr>
            <a:r>
              <a:rPr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Автоматизация учета и поиска книг и документов.</a:t>
            </a:r>
            <a:endParaRPr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9D1D9"/>
              </a:buClr>
              <a:buSzPts val="1800"/>
              <a:buFont typeface="Nunito"/>
              <a:buChar char="○"/>
            </a:pPr>
            <a:r>
              <a:rPr lang="ru-RU" sz="1800">
                <a:solidFill>
                  <a:srgbClr val="C9D1D9"/>
                </a:solidFill>
                <a:latin typeface="Nunito"/>
                <a:ea typeface="Nunito"/>
                <a:cs typeface="Nunito"/>
                <a:sym typeface="Nunito"/>
              </a:rPr>
              <a:t>Управление запасами и предотвращение краж.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C9D1D9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