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1785-A4BE-410E-A084-8F5A091DC6B8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D095-F057-408D-89CE-F4CEDBDB9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771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1785-A4BE-410E-A084-8F5A091DC6B8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D095-F057-408D-89CE-F4CEDBDB9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66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1785-A4BE-410E-A084-8F5A091DC6B8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D095-F057-408D-89CE-F4CEDBDB9D9B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6532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1785-A4BE-410E-A084-8F5A091DC6B8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D095-F057-408D-89CE-F4CEDBDB9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047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1785-A4BE-410E-A084-8F5A091DC6B8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D095-F057-408D-89CE-F4CEDBDB9D9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8384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1785-A4BE-410E-A084-8F5A091DC6B8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D095-F057-408D-89CE-F4CEDBDB9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248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1785-A4BE-410E-A084-8F5A091DC6B8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D095-F057-408D-89CE-F4CEDBDB9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233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1785-A4BE-410E-A084-8F5A091DC6B8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D095-F057-408D-89CE-F4CEDBDB9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20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1785-A4BE-410E-A084-8F5A091DC6B8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D095-F057-408D-89CE-F4CEDBDB9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0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1785-A4BE-410E-A084-8F5A091DC6B8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D095-F057-408D-89CE-F4CEDBDB9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64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1785-A4BE-410E-A084-8F5A091DC6B8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D095-F057-408D-89CE-F4CEDBDB9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55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1785-A4BE-410E-A084-8F5A091DC6B8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D095-F057-408D-89CE-F4CEDBDB9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72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1785-A4BE-410E-A084-8F5A091DC6B8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D095-F057-408D-89CE-F4CEDBDB9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0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1785-A4BE-410E-A084-8F5A091DC6B8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D095-F057-408D-89CE-F4CEDBDB9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12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1785-A4BE-410E-A084-8F5A091DC6B8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D095-F057-408D-89CE-F4CEDBDB9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923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1785-A4BE-410E-A084-8F5A091DC6B8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D095-F057-408D-89CE-F4CEDBDB9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74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E1785-A4BE-410E-A084-8F5A091DC6B8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53D095-F057-408D-89CE-F4CEDBDB9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16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3682" y="825623"/>
            <a:ext cx="8282866" cy="1757779"/>
          </a:xfrm>
        </p:spPr>
        <p:txBody>
          <a:bodyPr/>
          <a:lstStyle/>
          <a:p>
            <a:r>
              <a:rPr lang="ru-RU" sz="8800" dirty="0"/>
              <a:t>Процессоры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86966" y="3731237"/>
            <a:ext cx="7766936" cy="1096899"/>
          </a:xfrm>
        </p:spPr>
        <p:txBody>
          <a:bodyPr>
            <a:normAutofit/>
          </a:bodyPr>
          <a:lstStyle/>
          <a:p>
            <a:r>
              <a:rPr lang="ru-RU" sz="3200" dirty="0"/>
              <a:t>История создания и принципы работы</a:t>
            </a:r>
          </a:p>
        </p:txBody>
      </p:sp>
    </p:spTree>
    <p:extLst>
      <p:ext uri="{BB962C8B-B14F-4D97-AF65-F5344CB8AC3E}">
        <p14:creationId xmlns:p14="http://schemas.microsoft.com/office/powerpoint/2010/main" val="3045606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Многоядерные процессоры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Современные процессоры часто имеют несколько ядер, что позволяет выполнять несколько задач одновременно. Это значительно увеличивает производительность, особенно для многопоточных приложений.</a:t>
            </a:r>
          </a:p>
        </p:txBody>
      </p:sp>
      <p:pic>
        <p:nvPicPr>
          <p:cNvPr id="3074" name="Picture 2" descr="Многоядерные процессоры с высокой частотой – будущие лидеры">
            <a:extLst>
              <a:ext uri="{FF2B5EF4-FFF2-40B4-BE49-F238E27FC236}">
                <a16:creationId xmlns:a16="http://schemas.microsoft.com/office/drawing/2014/main" id="{5DCBA1FB-F230-49A9-A3B7-D1BBF2CBB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049" y="3733800"/>
            <a:ext cx="7615237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108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Тенденции и будущее процессоров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err="1"/>
              <a:t>Энергоэффективность</a:t>
            </a:r>
            <a:r>
              <a:rPr lang="ru-RU" sz="2400" dirty="0"/>
              <a:t>: Производители стремятся создавать более </a:t>
            </a:r>
            <a:r>
              <a:rPr lang="ru-RU" sz="2400" dirty="0" err="1"/>
              <a:t>энергоэффективные</a:t>
            </a:r>
            <a:r>
              <a:rPr lang="ru-RU" sz="2400" dirty="0"/>
              <a:t> процессоры для мобильных устройств и серверов.</a:t>
            </a:r>
          </a:p>
          <a:p>
            <a:r>
              <a:rPr lang="ru-RU" sz="2400" dirty="0"/>
              <a:t>Интеграция: Процессоры всё чаще интегрируются с другими компонентами, такими как графические процессоры (ГП) и системы на кристалле (</a:t>
            </a:r>
            <a:r>
              <a:rPr lang="ru-RU" sz="2400" dirty="0" err="1"/>
              <a:t>SoC</a:t>
            </a:r>
            <a:r>
              <a:rPr lang="ru-RU" sz="2400" dirty="0"/>
              <a:t>).</a:t>
            </a:r>
          </a:p>
          <a:p>
            <a:r>
              <a:rPr lang="ru-RU" sz="2400" dirty="0"/>
              <a:t>Искусственный интеллект: Разработка специализированных процессоров для задач машинного обучения и искусственного интеллекта.</a:t>
            </a:r>
          </a:p>
        </p:txBody>
      </p:sp>
    </p:spTree>
    <p:extLst>
      <p:ext uri="{BB962C8B-B14F-4D97-AF65-F5344CB8AC3E}">
        <p14:creationId xmlns:p14="http://schemas.microsoft.com/office/powerpoint/2010/main" val="2235628769"/>
      </p:ext>
    </p:extLst>
  </p:cSld>
  <p:clrMapOvr>
    <a:masterClrMapping/>
  </p:clrMapOvr>
  <p:transition spd="slow">
    <p:comb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Процессоры являются основой современных вычислительных систем. Их постоянное развитие открывает новые возможности для технологий и улучшает производительность устройств. Понимание работы процессоров помогает лучше осознавать, как функционируют современные технологии и какие перспективы они имеют в будущем.</a:t>
            </a:r>
          </a:p>
        </p:txBody>
      </p:sp>
    </p:spTree>
    <p:extLst>
      <p:ext uri="{BB962C8B-B14F-4D97-AF65-F5344CB8AC3E}">
        <p14:creationId xmlns:p14="http://schemas.microsoft.com/office/powerpoint/2010/main" val="3872865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11657" y="520193"/>
            <a:ext cx="8596668" cy="1320800"/>
          </a:xfrm>
        </p:spPr>
        <p:txBody>
          <a:bodyPr>
            <a:normAutofit/>
          </a:bodyPr>
          <a:lstStyle/>
          <a:p>
            <a:r>
              <a:rPr lang="ru-RU" sz="4800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27147"/>
          </a:xfrm>
        </p:spPr>
        <p:txBody>
          <a:bodyPr>
            <a:normAutofit/>
          </a:bodyPr>
          <a:lstStyle/>
          <a:p>
            <a:r>
              <a:rPr lang="ru-RU" sz="2400" dirty="0"/>
              <a:t>Является основным компонентом любого вычислительного устройства</a:t>
            </a:r>
          </a:p>
          <a:p>
            <a:r>
              <a:rPr lang="ru-RU" sz="2400" dirty="0"/>
              <a:t>Отвечает за выполнение инструкций программного обеспечения и управление другими компонентами системы</a:t>
            </a:r>
          </a:p>
          <a:p>
            <a:r>
              <a:rPr lang="ru-RU" sz="2400" dirty="0"/>
              <a:t>Процессоры можно встретить практически в любых устройствах</a:t>
            </a:r>
          </a:p>
        </p:txBody>
      </p:sp>
    </p:spTree>
    <p:extLst>
      <p:ext uri="{BB962C8B-B14F-4D97-AF65-F5344CB8AC3E}">
        <p14:creationId xmlns:p14="http://schemas.microsoft.com/office/powerpoint/2010/main" val="4896066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процессоров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25583"/>
            <a:ext cx="8596668" cy="3880773"/>
          </a:xfrm>
        </p:spPr>
        <p:txBody>
          <a:bodyPr>
            <a:normAutofit/>
          </a:bodyPr>
          <a:lstStyle/>
          <a:p>
            <a:r>
              <a:rPr lang="ru-RU" sz="2400" dirty="0"/>
              <a:t>Первый микропроцессор был создан в 1971 году компанией </a:t>
            </a:r>
            <a:r>
              <a:rPr lang="ru-RU" sz="2400" dirty="0" err="1"/>
              <a:t>Intel</a:t>
            </a:r>
            <a:r>
              <a:rPr lang="ru-RU" sz="2400" dirty="0"/>
              <a:t> и назывался </a:t>
            </a:r>
            <a:r>
              <a:rPr lang="ru-RU" sz="2400" dirty="0" err="1"/>
              <a:t>Intel</a:t>
            </a:r>
            <a:r>
              <a:rPr lang="ru-RU" sz="2400" dirty="0"/>
              <a:t> 4004</a:t>
            </a:r>
          </a:p>
          <a:p>
            <a:endParaRPr lang="ru-RU" sz="2400" dirty="0"/>
          </a:p>
        </p:txBody>
      </p:sp>
      <p:pic>
        <p:nvPicPr>
          <p:cNvPr id="1026" name="Picture 2" descr="https://avatars.mds.yandex.net/i?id=2ee97efd3828311705b9be9a8b78162c36036a43c7fcda60-5546399-images-thumbs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144" y="2673521"/>
            <a:ext cx="3805905" cy="214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vatars.mds.yandex.net/i?id=85cd0ebc95c0d8f6390e7aa4beb9d0ad4d649991-8181332-images-thumbs&amp;n=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79" y="2673521"/>
            <a:ext cx="45720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513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Разработчики процессора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87222"/>
            <a:ext cx="8596668" cy="3880773"/>
          </a:xfrm>
        </p:spPr>
        <p:txBody>
          <a:bodyPr/>
          <a:lstStyle/>
          <a:p>
            <a:r>
              <a:rPr lang="ru-RU" dirty="0"/>
              <a:t>  </a:t>
            </a:r>
            <a:r>
              <a:rPr lang="ru-RU" sz="2800" b="1" dirty="0"/>
              <a:t>Роберт </a:t>
            </a:r>
            <a:r>
              <a:rPr lang="ru-RU" sz="2800" b="1" dirty="0" err="1"/>
              <a:t>Нойс</a:t>
            </a:r>
            <a:r>
              <a:rPr lang="ru-RU" sz="2800" b="1" dirty="0"/>
              <a:t>, Гордон </a:t>
            </a:r>
            <a:r>
              <a:rPr lang="ru-RU" sz="2800" b="1" dirty="0" err="1"/>
              <a:t>Мур</a:t>
            </a:r>
            <a:r>
              <a:rPr lang="ru-RU" sz="2800" b="1" dirty="0"/>
              <a:t> и Эндрю </a:t>
            </a:r>
            <a:r>
              <a:rPr lang="ru-RU" sz="2800" b="1" dirty="0" err="1"/>
              <a:t>Гроув</a:t>
            </a:r>
            <a:endParaRPr lang="ru-RU" sz="2800" dirty="0"/>
          </a:p>
        </p:txBody>
      </p:sp>
      <p:pic>
        <p:nvPicPr>
          <p:cNvPr id="2050" name="Picture 2" descr="https://avatars.mds.yandex.net/i?id=359609e5bf2d69ba1604c234d39c1d7a3da9fbc4-9880043-images-thumbs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917" y="3169837"/>
            <a:ext cx="7146524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692610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Архитектура, разработанная </a:t>
            </a:r>
            <a:r>
              <a:rPr lang="ru-RU" sz="2800" dirty="0" err="1"/>
              <a:t>Intel</a:t>
            </a:r>
            <a:r>
              <a:rPr lang="ru-RU" sz="2800" dirty="0"/>
              <a:t>, широко используется в персональных компьютерах.</a:t>
            </a:r>
          </a:p>
        </p:txBody>
      </p:sp>
      <p:pic>
        <p:nvPicPr>
          <p:cNvPr id="3074" name="Picture 2" descr="https://avatars.mds.yandex.net/i?id=7828c24038135ed881aec194922a3a9e5a005de3-10124751-images-thumbs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585808"/>
            <a:ext cx="4134363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avatars.mds.yandex.net/i?id=6562067b2120277b937bfa9bfcbb8fd476597cb0-4843317-images-thumbs&amp;n=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214" y="3123844"/>
            <a:ext cx="325345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128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Архитектура, популярная в мобильных устройствах благодаря своей </a:t>
            </a:r>
            <a:r>
              <a:rPr lang="ru-RU" sz="2800" dirty="0" err="1"/>
              <a:t>энергоэффективности</a:t>
            </a:r>
            <a:endParaRPr lang="ru-RU" sz="2800" dirty="0"/>
          </a:p>
        </p:txBody>
      </p:sp>
      <p:pic>
        <p:nvPicPr>
          <p:cNvPr id="4098" name="Picture 2" descr="https://avatars.mds.yandex.net/i?id=691216ac96db5aba505108b8271157fc8614518c-12722919-images-thumbs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601909"/>
            <a:ext cx="3431003" cy="28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avatars.mds.yandex.net/i?id=714ee600373a0cb6f699737f3f8066bbc2722fab-4837721-images-thumbs&amp;n=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511" y="3991263"/>
            <a:ext cx="2374561" cy="237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avatars.mds.yandex.net/i?id=6a9aca06ea52b8906de99e05a5aab1f20adf1eba-10639915-images-thumbs&amp;n=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521" y="2896985"/>
            <a:ext cx="2525481" cy="157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883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(</a:t>
            </a:r>
            <a:r>
              <a:rPr lang="ru-RU" sz="2400" dirty="0" err="1"/>
              <a:t>Reduced</a:t>
            </a:r>
            <a:r>
              <a:rPr lang="ru-RU" sz="2400" dirty="0"/>
              <a:t> </a:t>
            </a:r>
            <a:r>
              <a:rPr lang="ru-RU" sz="2400" dirty="0" err="1"/>
              <a:t>Instruction</a:t>
            </a:r>
            <a:r>
              <a:rPr lang="ru-RU" sz="2400" dirty="0"/>
              <a:t> </a:t>
            </a:r>
            <a:r>
              <a:rPr lang="ru-RU" sz="2400" dirty="0" err="1"/>
              <a:t>Set</a:t>
            </a:r>
            <a:r>
              <a:rPr lang="ru-RU" sz="2400" dirty="0"/>
              <a:t> </a:t>
            </a:r>
            <a:r>
              <a:rPr lang="ru-RU" sz="2400" dirty="0" err="1"/>
              <a:t>Computing</a:t>
            </a:r>
            <a:r>
              <a:rPr lang="ru-RU" sz="2400" dirty="0"/>
              <a:t>): Архитектура, которая использует ограниченный набор простых инструкций для повышения производительности.</a:t>
            </a:r>
          </a:p>
        </p:txBody>
      </p:sp>
      <p:pic>
        <p:nvPicPr>
          <p:cNvPr id="5122" name="Picture 2" descr="https://avatars.mds.yandex.net/i?id=c22a3fbc2bdb7f7b99e824e429b58b061bf80602-4079923-images-thumbs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178" y="3496830"/>
            <a:ext cx="45720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331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компоненты процессора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382" y="1725473"/>
            <a:ext cx="8892620" cy="4315889"/>
          </a:xfrm>
        </p:spPr>
        <p:txBody>
          <a:bodyPr/>
          <a:lstStyle/>
          <a:p>
            <a:r>
              <a:rPr lang="ru-RU" dirty="0"/>
              <a:t>Арифметико-логическое устройство (АЛУ): Выполняет арифметические и логические операции.</a:t>
            </a:r>
            <a:endParaRPr lang="en-US" dirty="0"/>
          </a:p>
          <a:p>
            <a:r>
              <a:rPr lang="ru-RU" dirty="0"/>
              <a:t>Управляющее устройство: Координирует работу других компонентов процессора и управляет выполнением инструкций.</a:t>
            </a:r>
            <a:endParaRPr lang="en-US" dirty="0"/>
          </a:p>
          <a:p>
            <a:r>
              <a:rPr lang="ru-RU" dirty="0"/>
              <a:t>Кэш-память: Быстрая память, используемая для временного хранения часто используемых данных и инструкций.</a:t>
            </a:r>
            <a:endParaRPr lang="en-US" dirty="0"/>
          </a:p>
          <a:p>
            <a:r>
              <a:rPr lang="ru-RU" dirty="0"/>
              <a:t>Регистры: Небольшие объемы памяти внутри процессора, используемые для хранения временных данных</a:t>
            </a:r>
          </a:p>
        </p:txBody>
      </p:sp>
      <p:pic>
        <p:nvPicPr>
          <p:cNvPr id="1026" name="Picture 2" descr="Арифметико-логическое устройство — Проектируем свой компьютер, часть 5">
            <a:extLst>
              <a:ext uri="{FF2B5EF4-FFF2-40B4-BE49-F238E27FC236}">
                <a16:creationId xmlns:a16="http://schemas.microsoft.com/office/drawing/2014/main" id="{47152300-1C01-0779-BDA2-45FC7CFED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0" y="244476"/>
            <a:ext cx="2800350" cy="222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Что такое cache: кэш браузера">
            <a:extLst>
              <a:ext uri="{FF2B5EF4-FFF2-40B4-BE49-F238E27FC236}">
                <a16:creationId xmlns:a16="http://schemas.microsoft.com/office/drawing/2014/main" id="{B8464772-242A-4FF3-8D3B-5E8B92BB6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4848225"/>
            <a:ext cx="3128963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ASM">
            <a:extLst>
              <a:ext uri="{FF2B5EF4-FFF2-40B4-BE49-F238E27FC236}">
                <a16:creationId xmlns:a16="http://schemas.microsoft.com/office/drawing/2014/main" id="{F90CDD52-E62B-4C41-C2F7-F64961099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080" y="4400551"/>
            <a:ext cx="4430921" cy="221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2444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работы процессора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213855"/>
            <a:ext cx="8596668" cy="3880773"/>
          </a:xfrm>
        </p:spPr>
        <p:txBody>
          <a:bodyPr>
            <a:normAutofit/>
          </a:bodyPr>
          <a:lstStyle/>
          <a:p>
            <a:r>
              <a:rPr lang="ru-RU" sz="2400" dirty="0"/>
              <a:t>Извлечение: Процессор получает инструкцию из памяти.</a:t>
            </a:r>
          </a:p>
          <a:p>
            <a:r>
              <a:rPr lang="ru-RU" sz="2400" dirty="0"/>
              <a:t>Декодирование: Инструкция интерпретируется и подготавливается к выполнению.</a:t>
            </a:r>
          </a:p>
          <a:p>
            <a:r>
              <a:rPr lang="ru-RU" sz="2400" dirty="0"/>
              <a:t>Выполнение: Процессор выполняет инструкцию, используя АЛУ и другие компоненты.</a:t>
            </a:r>
          </a:p>
        </p:txBody>
      </p:sp>
      <p:pic>
        <p:nvPicPr>
          <p:cNvPr id="2050" name="Picture 2" descr="Современные десктопные процессоры архитектуры x86">
            <a:extLst>
              <a:ext uri="{FF2B5EF4-FFF2-40B4-BE49-F238E27FC236}">
                <a16:creationId xmlns:a16="http://schemas.microsoft.com/office/drawing/2014/main" id="{E89C3678-35C7-A041-A8DE-82959267E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949" y="142873"/>
            <a:ext cx="3495675" cy="628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6981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30</TotalTime>
  <Words>307</Words>
  <Application>Microsoft Office PowerPoint</Application>
  <PresentationFormat>Широкоэкранный</PresentationFormat>
  <Paragraphs>33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Аспект</vt:lpstr>
      <vt:lpstr>Процессоры</vt:lpstr>
      <vt:lpstr>Введение</vt:lpstr>
      <vt:lpstr>История процессоров</vt:lpstr>
      <vt:lpstr>Разработчики процессора</vt:lpstr>
      <vt:lpstr>x86</vt:lpstr>
      <vt:lpstr>ARM</vt:lpstr>
      <vt:lpstr>RISC</vt:lpstr>
      <vt:lpstr>Основные компоненты процессора</vt:lpstr>
      <vt:lpstr>Принципы работы процессора</vt:lpstr>
      <vt:lpstr>Многоядерные процессоры</vt:lpstr>
      <vt:lpstr>Тенденции и будущее процессоров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Процессоры</dc:title>
  <dc:creator>Кирилл Десятун</dc:creator>
  <cp:lastModifiedBy>Терминальный пользователь 418a09</cp:lastModifiedBy>
  <cp:revision>5</cp:revision>
  <dcterms:created xsi:type="dcterms:W3CDTF">2024-11-26T10:46:44Z</dcterms:created>
  <dcterms:modified xsi:type="dcterms:W3CDTF">2024-11-26T11:59:23Z</dcterms:modified>
</cp:coreProperties>
</file>