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81" r:id="rId5"/>
    <p:sldId id="382" r:id="rId6"/>
    <p:sldId id="391" r:id="rId7"/>
    <p:sldId id="384" r:id="rId8"/>
    <p:sldId id="385" r:id="rId9"/>
    <p:sldId id="386" r:id="rId10"/>
    <p:sldId id="395" r:id="rId11"/>
    <p:sldId id="396" r:id="rId12"/>
    <p:sldId id="387" r:id="rId13"/>
    <p:sldId id="397" r:id="rId14"/>
    <p:sldId id="388" r:id="rId15"/>
    <p:sldId id="39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AFF"/>
    <a:srgbClr val="F78CB9"/>
    <a:srgbClr val="F5DAC5"/>
    <a:srgbClr val="00A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340DE-6D7A-7D43-9F84-71551E455021}" v="414" dt="2024-11-11T21:50:43.577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6019" autoAdjust="0"/>
  </p:normalViewPr>
  <p:slideViewPr>
    <p:cSldViewPr snapToGrid="0">
      <p:cViewPr>
        <p:scale>
          <a:sx n="100" d="100"/>
          <a:sy n="100" d="100"/>
        </p:scale>
        <p:origin x="-197" y="-5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11/11/2024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487DE8-DB1D-7476-8C44-B0F448760DE0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olorful liquid with a purple line&#10;&#10;Description automatically generated">
            <a:extLst>
              <a:ext uri="{FF2B5EF4-FFF2-40B4-BE49-F238E27FC236}">
                <a16:creationId xmlns:a16="http://schemas.microsoft.com/office/drawing/2014/main" id="{1F307DB2-2647-9E7A-A3A3-DBE7504930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680" r="331" b="10324"/>
          <a:stretch/>
        </p:blipFill>
        <p:spPr>
          <a:xfrm>
            <a:off x="84057" y="-9099"/>
            <a:ext cx="11536223" cy="68671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9285B55-78E1-B83E-F9B2-6616677DB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2007" y="1223587"/>
            <a:ext cx="849017" cy="9780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3B77729-8929-07DD-3A0E-3345E9C7EC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1023" y="4463033"/>
            <a:ext cx="849017" cy="97803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485D99-86C3-3AD2-8EEC-686C73F6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76" y="1307592"/>
            <a:ext cx="6830568" cy="4498848"/>
          </a:xfrm>
        </p:spPr>
        <p:txBody>
          <a:bodyPr>
            <a:normAutofit/>
          </a:bodyPr>
          <a:lstStyle>
            <a:lvl1pPr algn="ctr">
              <a:lnSpc>
                <a:spcPct val="113000"/>
              </a:lnSpc>
              <a:defRPr sz="5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94F02A7-35D5-9B29-B063-4F40E8D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AB0126E7-35C8-4EB5-B66B-D1260C4AE3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380" y="5498683"/>
            <a:ext cx="904680" cy="10421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647433-270D-5D45-29E0-608311CA9701}"/>
              </a:ext>
            </a:extLst>
          </p:cNvPr>
          <p:cNvSpPr>
            <a:spLocks/>
          </p:cNvSpPr>
          <p:nvPr userDrawn="1"/>
        </p:nvSpPr>
        <p:spPr>
          <a:xfrm>
            <a:off x="5621925" y="1468626"/>
            <a:ext cx="4641637" cy="5055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F7496-C504-BB47-EC59-97AAA92A07B8}"/>
              </a:ext>
            </a:extLst>
          </p:cNvPr>
          <p:cNvSpPr/>
          <p:nvPr userDrawn="1"/>
        </p:nvSpPr>
        <p:spPr>
          <a:xfrm>
            <a:off x="803567" y="1460959"/>
            <a:ext cx="4641638" cy="5055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4" name="Picture 13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32B92FA5-A482-D296-0300-0D794E5A1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008"/>
          <a:stretch/>
        </p:blipFill>
        <p:spPr>
          <a:xfrm rot="10800000">
            <a:off x="0" y="4603898"/>
            <a:ext cx="6148843" cy="2254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98EEF-CE97-B22D-6E75-D121E81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279208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98A1FC94-DC76-4D72-16F0-88E8D61960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5568" y="1883664"/>
            <a:ext cx="4014216" cy="3511296"/>
          </a:xfrm>
        </p:spPr>
        <p:txBody>
          <a:bodyPr anchor="t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lang="en-US" sz="1400" b="0" kern="12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tx2"/>
              </a:buClr>
              <a:defRPr sz="1200"/>
            </a:lvl2pPr>
            <a:lvl3pPr>
              <a:buClr>
                <a:schemeClr val="tx2"/>
              </a:buCl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1E2BE2C-1D19-F2FC-F91E-A2C73325864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4456" y="1883664"/>
            <a:ext cx="4014216" cy="351129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400" b="1"/>
            </a:lvl1pPr>
            <a:lvl2pPr>
              <a:buClr>
                <a:schemeClr val="tx2"/>
              </a:buClr>
              <a:defRPr sz="1200"/>
            </a:lvl2pPr>
            <a:lvl3pPr>
              <a:buClr>
                <a:schemeClr val="tx2"/>
              </a:buClr>
              <a:defRPr sz="1200"/>
            </a:lvl3pPr>
            <a:lvl4pPr>
              <a:buClr>
                <a:schemeClr val="tx2"/>
              </a:buClr>
              <a:defRPr sz="1200"/>
            </a:lvl4pPr>
            <a:lvl5pPr>
              <a:buClr>
                <a:schemeClr val="tx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8C8D-2511-191A-0965-7E441EDA27B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E08F2-413A-87D7-FC7E-FA7C3282F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8ED2-48AE-58D3-898D-1C9D6D65A7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2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6" y="539496"/>
            <a:ext cx="6958584" cy="143560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1B5D0-8E67-901E-73FB-36D970CB8F97}"/>
              </a:ext>
            </a:extLst>
          </p:cNvPr>
          <p:cNvSpPr/>
          <p:nvPr userDrawn="1"/>
        </p:nvSpPr>
        <p:spPr>
          <a:xfrm>
            <a:off x="711203" y="329416"/>
            <a:ext cx="2503051" cy="597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FEFF780-F9A6-D70C-43AF-EF361A89EE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1965960"/>
            <a:ext cx="6629400" cy="8595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ACBEEE1-322A-B926-9005-21D1F3999AA9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039564" y="2962656"/>
            <a:ext cx="6539835" cy="322738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24AE729D-8A2D-FEFD-3B1F-8025FBBDD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2219" t="5197"/>
          <a:stretch>
            <a:fillRect/>
          </a:stretch>
        </p:blipFill>
        <p:spPr>
          <a:xfrm rot="14400000">
            <a:off x="-2171467" y="2562333"/>
            <a:ext cx="6626421" cy="4182149"/>
          </a:xfrm>
          <a:custGeom>
            <a:avLst/>
            <a:gdLst>
              <a:gd name="connsiteX0" fmla="*/ 6626421 w 6626421"/>
              <a:gd name="connsiteY0" fmla="*/ 4182149 h 4182149"/>
              <a:gd name="connsiteX1" fmla="*/ 1319145 w 6626421"/>
              <a:gd name="connsiteY1" fmla="*/ 4182149 h 4182149"/>
              <a:gd name="connsiteX2" fmla="*/ 0 w 6626421"/>
              <a:gd name="connsiteY2" fmla="*/ 3420540 h 4182149"/>
              <a:gd name="connsiteX3" fmla="*/ 1974850 w 6626421"/>
              <a:gd name="connsiteY3" fmla="*/ 0 h 4182149"/>
              <a:gd name="connsiteX4" fmla="*/ 6626421 w 6626421"/>
              <a:gd name="connsiteY4" fmla="*/ 2685586 h 418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421" h="4182149">
                <a:moveTo>
                  <a:pt x="6626421" y="4182149"/>
                </a:moveTo>
                <a:lnTo>
                  <a:pt x="1319145" y="4182149"/>
                </a:lnTo>
                <a:lnTo>
                  <a:pt x="0" y="3420540"/>
                </a:lnTo>
                <a:lnTo>
                  <a:pt x="1974850" y="0"/>
                </a:lnTo>
                <a:lnTo>
                  <a:pt x="6626421" y="2685586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2DA2EC6-9201-16D6-4C20-0FB5854C2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273050" y="2512988"/>
            <a:ext cx="849017" cy="9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435608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ACBEEE1-322A-B926-9005-21D1F3999AA9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804672" y="1472184"/>
            <a:ext cx="9537192" cy="392277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olorful liquid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9D6252C-CE9A-ABBD-43D8-62F708B2B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-3380" y="5552387"/>
            <a:ext cx="3785031" cy="1310811"/>
          </a:xfrm>
          <a:prstGeom prst="rect">
            <a:avLst/>
          </a:prstGeom>
        </p:spPr>
      </p:pic>
      <p:pic>
        <p:nvPicPr>
          <p:cNvPr id="9" name="Picture 8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C975A1D6-EEFF-C8C1-AC72-68C09285D5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686580" y="-9167"/>
            <a:ext cx="5538171" cy="22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1AC4E5-2B89-481E-46B9-A867F5699CEE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C425D3D8-6FFB-E26C-2DDC-EAE565DDD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76" t="13872" r="4114" b="8199"/>
          <a:stretch/>
        </p:blipFill>
        <p:spPr>
          <a:xfrm rot="10800000">
            <a:off x="-2" y="-2"/>
            <a:ext cx="10838727" cy="685800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B0B6FA5-0AFE-69A5-2CE6-27D1CBF5F0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3365" y="1390616"/>
            <a:ext cx="849017" cy="97803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CA221E3-E5C1-6778-BDF2-B5527950BB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2015" y="4219529"/>
            <a:ext cx="849017" cy="97803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EF24DD3-EDCB-7DE8-426A-6EFA267D6B0C}"/>
              </a:ext>
            </a:extLst>
          </p:cNvPr>
          <p:cNvSpPr/>
          <p:nvPr userDrawn="1"/>
        </p:nvSpPr>
        <p:spPr>
          <a:xfrm>
            <a:off x="4233672" y="1527048"/>
            <a:ext cx="2606040" cy="2606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E4463-3EAA-4A1D-028E-1585853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88336"/>
            <a:ext cx="9464040" cy="2459736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958D5F2-B610-B25E-1D2D-71EC79D2A9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400" y="1645920"/>
            <a:ext cx="2377440" cy="237744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7F71CF-7463-EE58-8673-70FF6E01D635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35BEB45A-F384-D7C9-A3CB-75375E4B69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28" t="-787" r="-1" b="2794"/>
          <a:stretch/>
        </p:blipFill>
        <p:spPr>
          <a:xfrm rot="10800000">
            <a:off x="147778" y="-1"/>
            <a:ext cx="11843113" cy="65162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0DECF3-C5B2-7596-8F56-1A7469F36886}"/>
              </a:ext>
            </a:extLst>
          </p:cNvPr>
          <p:cNvGrpSpPr/>
          <p:nvPr userDrawn="1"/>
        </p:nvGrpSpPr>
        <p:grpSpPr>
          <a:xfrm rot="10800000">
            <a:off x="3039303" y="555295"/>
            <a:ext cx="5490384" cy="5535077"/>
            <a:chOff x="2470935" y="599843"/>
            <a:chExt cx="5490384" cy="5535077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A5C777D-A2B2-306B-76C2-3E13CEC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0935" y="599843"/>
              <a:ext cx="849017" cy="97803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B86DD9E-B0D3-146B-90C5-1F835B4B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02" y="5156885"/>
              <a:ext cx="849017" cy="97803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E4463-3EAA-4A1D-028E-1585853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417320"/>
            <a:ext cx="5367528" cy="219456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F31E34-7EF1-9430-2FA0-784F079D7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4368" y="3602736"/>
            <a:ext cx="5367528" cy="949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6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A3E124-5798-04DF-D85C-468DB4EC9F07}"/>
              </a:ext>
            </a:extLst>
          </p:cNvPr>
          <p:cNvSpPr/>
          <p:nvPr userDrawn="1"/>
        </p:nvSpPr>
        <p:spPr>
          <a:xfrm>
            <a:off x="803567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827662AF-0BAF-6D15-2F77-9241FBB7D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19398"/>
          <a:stretch>
            <a:fillRect/>
          </a:stretch>
        </p:blipFill>
        <p:spPr>
          <a:xfrm rot="12600000">
            <a:off x="-1186695" y="-47254"/>
            <a:ext cx="8514377" cy="6482357"/>
          </a:xfrm>
          <a:custGeom>
            <a:avLst/>
            <a:gdLst>
              <a:gd name="connsiteX0" fmla="*/ 8514377 w 8514377"/>
              <a:gd name="connsiteY0" fmla="*/ 4473859 h 6482357"/>
              <a:gd name="connsiteX1" fmla="*/ 5035556 w 8514377"/>
              <a:gd name="connsiteY1" fmla="*/ 6482357 h 6482357"/>
              <a:gd name="connsiteX2" fmla="*/ 1109801 w 8514377"/>
              <a:gd name="connsiteY2" fmla="*/ 6482357 h 6482357"/>
              <a:gd name="connsiteX3" fmla="*/ 0 w 8514377"/>
              <a:gd name="connsiteY3" fmla="*/ 4560126 h 6482357"/>
              <a:gd name="connsiteX4" fmla="*/ 0 w 8514377"/>
              <a:gd name="connsiteY4" fmla="*/ 1470700 h 6482357"/>
              <a:gd name="connsiteX5" fmla="*/ 2547328 w 8514377"/>
              <a:gd name="connsiteY5" fmla="*/ 0 h 6482357"/>
              <a:gd name="connsiteX6" fmla="*/ 5931393 w 8514377"/>
              <a:gd name="connsiteY6" fmla="*/ 0 h 64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377" h="6482357">
                <a:moveTo>
                  <a:pt x="8514377" y="4473859"/>
                </a:moveTo>
                <a:lnTo>
                  <a:pt x="5035556" y="6482357"/>
                </a:lnTo>
                <a:lnTo>
                  <a:pt x="1109801" y="6482357"/>
                </a:lnTo>
                <a:lnTo>
                  <a:pt x="0" y="4560126"/>
                </a:lnTo>
                <a:lnTo>
                  <a:pt x="0" y="1470700"/>
                </a:lnTo>
                <a:lnTo>
                  <a:pt x="2547328" y="0"/>
                </a:lnTo>
                <a:lnTo>
                  <a:pt x="593139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327A7-341D-40E2-FE83-F00DE932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194560"/>
            <a:ext cx="3621024" cy="2121408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4DD5641-C57E-F509-6D45-4612958140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155" y="393616"/>
            <a:ext cx="3539646" cy="6070600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2046-C0D1-8657-A169-8AE89D82B7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EE2E2-CE39-4B10-FFC4-3B077574EC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EF72-F371-75B2-8BC8-2A3B1BBE2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9442780-F07F-F8E2-0DE6-A7FB6447AE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2147" y="1177405"/>
            <a:ext cx="849017" cy="97803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ED62AC7-D4CF-F7E4-7EB6-B462EEB3FB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198" y="5028678"/>
            <a:ext cx="849017" cy="9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37384A-AE12-9485-A46A-A67BD2D6D763}"/>
              </a:ext>
            </a:extLst>
          </p:cNvPr>
          <p:cNvSpPr/>
          <p:nvPr userDrawn="1"/>
        </p:nvSpPr>
        <p:spPr>
          <a:xfrm>
            <a:off x="803567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1B2BB6B9-EF29-3C73-2A3C-CF09EA6D3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923"/>
          <a:stretch/>
        </p:blipFill>
        <p:spPr>
          <a:xfrm>
            <a:off x="0" y="506925"/>
            <a:ext cx="5699870" cy="57338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8A5217E-2CE2-3F64-6AB4-EB0D30BE27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599873" y="1268006"/>
            <a:ext cx="849017" cy="978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2FC963C-039A-17E9-178D-44753EC43F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897112" y="4722376"/>
            <a:ext cx="849017" cy="9780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342B-3BF5-0F3A-721B-C761F001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505456"/>
            <a:ext cx="3575304" cy="2331720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0975B60B-4328-7C87-7F8D-0730014D7A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4767" y="393616"/>
            <a:ext cx="4123944" cy="6070600"/>
          </a:xfr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5C39-AC94-8C87-B244-34719C148A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6E03E-A5BE-A491-2B5F-35AD90AE1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FD6C-9CEF-3304-8E48-7A8C282A27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CC7A06-20DF-11B2-DBA3-4AD5A0782F72}"/>
              </a:ext>
            </a:extLst>
          </p:cNvPr>
          <p:cNvSpPr/>
          <p:nvPr userDrawn="1"/>
        </p:nvSpPr>
        <p:spPr>
          <a:xfrm>
            <a:off x="6711599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urple and blue gradient&#10;&#10;Description automatically generated">
            <a:extLst>
              <a:ext uri="{FF2B5EF4-FFF2-40B4-BE49-F238E27FC236}">
                <a16:creationId xmlns:a16="http://schemas.microsoft.com/office/drawing/2014/main" id="{7F2E8E22-8715-DC35-A1D6-9DE0F7D4E5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0146" y="430094"/>
            <a:ext cx="6635667" cy="55510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FA543A9-6610-874B-5B5A-83D92322A5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996376" y="1390616"/>
            <a:ext cx="849017" cy="978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8BD6AF-5555-EEAD-E54D-5C0AD969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522918" y="4778529"/>
            <a:ext cx="849017" cy="9780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C23DEBC-4628-999E-0CE4-A99E4EE0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696" y="1956816"/>
            <a:ext cx="3502152" cy="3218688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D3C4B38-CA42-D6E7-A813-594FE780EB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3724" y="705888"/>
            <a:ext cx="4123944" cy="5758328"/>
          </a:xfr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106E-AE9C-748D-BFA7-A5C720C40C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5E23-DC2F-F555-BE36-6A4BA2674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624F6-261B-7F20-EE2A-8BE587173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F983AA-CC8F-F29A-16B4-FA97410056A9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7" name="Picture 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E0936C36-F50A-1523-04B4-873B36EE9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4545" y="5588693"/>
            <a:ext cx="3077487" cy="126930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3FF0649-2CAB-E241-1544-28122132EC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405889" y="5226745"/>
            <a:ext cx="849017" cy="978035"/>
          </a:xfrm>
          <a:prstGeom prst="rect">
            <a:avLst/>
          </a:prstGeom>
        </p:spPr>
      </p:pic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A3D7DA26-5AF7-F723-8332-D397C9D4F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4749" y="0"/>
            <a:ext cx="8497251" cy="29455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C212B63-01C0-9907-1952-5BD55C77E0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20682" y="255984"/>
            <a:ext cx="849017" cy="97803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39D6EFD-3D88-AC8E-C91F-AE704D5DC61D}"/>
              </a:ext>
            </a:extLst>
          </p:cNvPr>
          <p:cNvSpPr/>
          <p:nvPr userDrawn="1"/>
        </p:nvSpPr>
        <p:spPr>
          <a:xfrm>
            <a:off x="1161288" y="2121408"/>
            <a:ext cx="2606040" cy="2606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F4C90D2-BA10-F371-768C-4773A2DD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216" y="1353312"/>
            <a:ext cx="5824728" cy="2459736"/>
          </a:xfrm>
        </p:spPr>
        <p:txBody>
          <a:bodyPr lIns="91440" rIns="91440"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110A2D0-5263-97B9-023B-7DEE66187D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5588" y="2235708"/>
            <a:ext cx="2377440" cy="237744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4938F3-05CE-10DD-2D42-621C5ECDCB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4216" y="4050792"/>
            <a:ext cx="5824728" cy="11049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4635-CD35-105A-54F6-571A5B6C46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2984F-04B1-F977-FBD2-4592E8E4D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D725-F823-F190-62A8-AC33F67CA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5DFBE14A-32CA-8A3F-8C86-D04E6B1DB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5293775"/>
            <a:ext cx="2361321" cy="15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C984FB-85C6-3052-A9EA-F41806C314AF}"/>
              </a:ext>
            </a:extLst>
          </p:cNvPr>
          <p:cNvSpPr/>
          <p:nvPr userDrawn="1"/>
        </p:nvSpPr>
        <p:spPr>
          <a:xfrm>
            <a:off x="803565" y="1291472"/>
            <a:ext cx="9537638" cy="5249368"/>
          </a:xfrm>
          <a:prstGeom prst="rect">
            <a:avLst/>
          </a:prstGeom>
          <a:solidFill>
            <a:srgbClr val="C5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98EEF-CE97-B22D-6E75-D121E81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32556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766CFA5-68C3-F68B-7E95-753DDAE1E5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2498" y="1548481"/>
            <a:ext cx="8982675" cy="4736835"/>
          </a:xfrm>
          <a:custGeom>
            <a:avLst/>
            <a:gdLst>
              <a:gd name="connsiteX0" fmla="*/ 3400805 w 8982675"/>
              <a:gd name="connsiteY0" fmla="*/ 4656317 h 4736835"/>
              <a:gd name="connsiteX1" fmla="*/ 3768530 w 8982675"/>
              <a:gd name="connsiteY1" fmla="*/ 4708484 h 4736835"/>
              <a:gd name="connsiteX2" fmla="*/ 3854126 w 8982675"/>
              <a:gd name="connsiteY2" fmla="*/ 4736710 h 4736835"/>
              <a:gd name="connsiteX3" fmla="*/ 3352219 w 8982675"/>
              <a:gd name="connsiteY3" fmla="*/ 4736710 h 4736835"/>
              <a:gd name="connsiteX4" fmla="*/ 3267796 w 8982675"/>
              <a:gd name="connsiteY4" fmla="*/ 4658283 h 4736835"/>
              <a:gd name="connsiteX5" fmla="*/ 3400805 w 8982675"/>
              <a:gd name="connsiteY5" fmla="*/ 4656317 h 4736835"/>
              <a:gd name="connsiteX6" fmla="*/ 0 w 8982675"/>
              <a:gd name="connsiteY6" fmla="*/ 0 h 4736835"/>
              <a:gd name="connsiteX7" fmla="*/ 8982675 w 8982675"/>
              <a:gd name="connsiteY7" fmla="*/ 0 h 4736835"/>
              <a:gd name="connsiteX8" fmla="*/ 8982675 w 8982675"/>
              <a:gd name="connsiteY8" fmla="*/ 4736835 h 4736835"/>
              <a:gd name="connsiteX9" fmla="*/ 3950459 w 8982675"/>
              <a:gd name="connsiteY9" fmla="*/ 4736835 h 4736835"/>
              <a:gd name="connsiteX10" fmla="*/ 3788773 w 8982675"/>
              <a:gd name="connsiteY10" fmla="*/ 4674997 h 4736835"/>
              <a:gd name="connsiteX11" fmla="*/ 3228671 w 8982675"/>
              <a:gd name="connsiteY11" fmla="*/ 4623063 h 4736835"/>
              <a:gd name="connsiteX12" fmla="*/ 3132708 w 8982675"/>
              <a:gd name="connsiteY12" fmla="*/ 4545069 h 4736835"/>
              <a:gd name="connsiteX13" fmla="*/ 2691341 w 8982675"/>
              <a:gd name="connsiteY13" fmla="*/ 4402451 h 4736835"/>
              <a:gd name="connsiteX14" fmla="*/ 2104826 w 8982675"/>
              <a:gd name="connsiteY14" fmla="*/ 4577133 h 4736835"/>
              <a:gd name="connsiteX15" fmla="*/ 540354 w 8982675"/>
              <a:gd name="connsiteY15" fmla="*/ 3817187 h 4736835"/>
              <a:gd name="connsiteX16" fmla="*/ 0 w 8982675"/>
              <a:gd name="connsiteY16" fmla="*/ 3830433 h 473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982675" h="4736835">
                <a:moveTo>
                  <a:pt x="3400805" y="4656317"/>
                </a:moveTo>
                <a:cubicBezTo>
                  <a:pt x="3531347" y="4658926"/>
                  <a:pt x="3654347" y="4675523"/>
                  <a:pt x="3768530" y="4708484"/>
                </a:cubicBezTo>
                <a:cubicBezTo>
                  <a:pt x="3798214" y="4717150"/>
                  <a:pt x="3826726" y="4726559"/>
                  <a:pt x="3854126" y="4736710"/>
                </a:cubicBezTo>
                <a:lnTo>
                  <a:pt x="3352219" y="4736710"/>
                </a:lnTo>
                <a:cubicBezTo>
                  <a:pt x="3323028" y="4709289"/>
                  <a:pt x="3294579" y="4682734"/>
                  <a:pt x="3267796" y="4658283"/>
                </a:cubicBezTo>
                <a:cubicBezTo>
                  <a:pt x="3312939" y="4656132"/>
                  <a:pt x="3357291" y="4655448"/>
                  <a:pt x="3400805" y="4656317"/>
                </a:cubicBezTo>
                <a:close/>
                <a:moveTo>
                  <a:pt x="0" y="0"/>
                </a:moveTo>
                <a:lnTo>
                  <a:pt x="8982675" y="0"/>
                </a:lnTo>
                <a:lnTo>
                  <a:pt x="8982675" y="4736835"/>
                </a:lnTo>
                <a:lnTo>
                  <a:pt x="3950459" y="4736835"/>
                </a:lnTo>
                <a:cubicBezTo>
                  <a:pt x="3900904" y="4713870"/>
                  <a:pt x="3847214" y="4693133"/>
                  <a:pt x="3788773" y="4674997"/>
                </a:cubicBezTo>
                <a:cubicBezTo>
                  <a:pt x="3643810" y="4630924"/>
                  <a:pt x="3458920" y="4609197"/>
                  <a:pt x="3228671" y="4623063"/>
                </a:cubicBezTo>
                <a:cubicBezTo>
                  <a:pt x="3190841" y="4589513"/>
                  <a:pt x="3157763" y="4562153"/>
                  <a:pt x="3132708" y="4545069"/>
                </a:cubicBezTo>
                <a:cubicBezTo>
                  <a:pt x="3009900" y="4465156"/>
                  <a:pt x="2876972" y="4398675"/>
                  <a:pt x="2691341" y="4402451"/>
                </a:cubicBezTo>
                <a:cubicBezTo>
                  <a:pt x="2485283" y="4409074"/>
                  <a:pt x="2289531" y="4465898"/>
                  <a:pt x="2104826" y="4577133"/>
                </a:cubicBezTo>
                <a:cubicBezTo>
                  <a:pt x="1783304" y="4259153"/>
                  <a:pt x="1229373" y="3910408"/>
                  <a:pt x="540354" y="3817187"/>
                </a:cubicBezTo>
                <a:cubicBezTo>
                  <a:pt x="359907" y="3797131"/>
                  <a:pt x="179768" y="3802888"/>
                  <a:pt x="0" y="383043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7" name="Picture 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846F15F4-7014-4E14-56B7-56D54599B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15" t="-15152"/>
          <a:stretch/>
        </p:blipFill>
        <p:spPr>
          <a:xfrm rot="10800000" flipH="1">
            <a:off x="7432159" y="-25812"/>
            <a:ext cx="4767411" cy="837980"/>
          </a:xfrm>
          <a:prstGeom prst="rect">
            <a:avLst/>
          </a:prstGeom>
        </p:spPr>
      </p:pic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3A669BB6-5B89-62EF-E05B-39C24D4741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74" y="5867628"/>
            <a:ext cx="4983673" cy="990372"/>
          </a:xfrm>
          <a:prstGeom prst="rect">
            <a:avLst/>
          </a:prstGeom>
        </p:spPr>
      </p:pic>
      <p:pic>
        <p:nvPicPr>
          <p:cNvPr id="11" name="Picture 10" descr="A colorful gradient shapes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6B7DEE27-0CA8-84BE-2C04-6FDB3E5881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4753929"/>
            <a:ext cx="5788201" cy="21040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B0126E7-35C8-4EB5-B66B-D1260C4AE37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80" y="5498683"/>
            <a:ext cx="904680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53AAB7-5928-57F2-05DE-9C551FC2F2E3}"/>
              </a:ext>
            </a:extLst>
          </p:cNvPr>
          <p:cNvSpPr/>
          <p:nvPr userDrawn="1"/>
        </p:nvSpPr>
        <p:spPr>
          <a:xfrm>
            <a:off x="6711599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B8C22E1-E317-84DE-8D3D-93F1009D05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2618541" cy="4197096"/>
          </a:xfr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DB1F03-8346-3188-F1C7-B0A5E86F630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38728" y="2112264"/>
            <a:ext cx="2618541" cy="41970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EFF156F3-9A7D-EAA4-4F00-E693C2A3F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85" b="-8059"/>
          <a:stretch/>
        </p:blipFill>
        <p:spPr>
          <a:xfrm rot="5400000">
            <a:off x="6813632" y="1479632"/>
            <a:ext cx="3355938" cy="74007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7" y="539496"/>
            <a:ext cx="6038397" cy="143560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FEFF780-F9A6-D70C-43AF-EF361A89EE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2112264"/>
            <a:ext cx="2880567" cy="4197096"/>
          </a:xfr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3AEFBC-F09B-894B-CD7A-F9C372585AF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70065" y="2112264"/>
            <a:ext cx="3118104" cy="41970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1B5D0-8E67-901E-73FB-36D970CB8F97}"/>
              </a:ext>
            </a:extLst>
          </p:cNvPr>
          <p:cNvSpPr/>
          <p:nvPr userDrawn="1"/>
        </p:nvSpPr>
        <p:spPr>
          <a:xfrm>
            <a:off x="711203" y="329416"/>
            <a:ext cx="2503051" cy="597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EAB3AD9D-9B13-188E-617D-F178259609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2022196" y="2022197"/>
            <a:ext cx="6858000" cy="281360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7D6059-8E17-ABF1-8456-C15CE400B5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1635889" y="4247231"/>
            <a:ext cx="904680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650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165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60076" y="3233420"/>
            <a:ext cx="3098800" cy="594360"/>
          </a:xfrm>
          <a:prstGeom prst="rect">
            <a:avLst/>
          </a:prstGeom>
        </p:spPr>
        <p:txBody>
          <a:bodyPr vert="horz" lIns="0" tIns="45720" rIns="91440" bIns="45720" rtlCol="0" anchor="t"/>
          <a:lstStyle>
            <a:lvl1pPr algn="ctr">
              <a:defRPr sz="12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11274552" y="5632704"/>
            <a:ext cx="1069848" cy="59436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1359C3-8CE4-C25B-8E46-AFFF9EADFF92}"/>
              </a:ext>
            </a:extLst>
          </p:cNvPr>
          <p:cNvCxnSpPr/>
          <p:nvPr/>
        </p:nvCxnSpPr>
        <p:spPr>
          <a:xfrm>
            <a:off x="11091672" y="0"/>
            <a:ext cx="0" cy="684570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B11C67-3806-82B6-01D7-1583184D5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161152" y="745184"/>
            <a:ext cx="1296648" cy="5943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03D7F5-3FA4-3B64-ACA2-1AB08CD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76" y="1307592"/>
            <a:ext cx="6830568" cy="4498848"/>
          </a:xfrm>
        </p:spPr>
        <p:txBody>
          <a:bodyPr/>
          <a:lstStyle/>
          <a:p>
            <a:r>
              <a:rPr lang="en-US" dirty="0" err="1">
                <a:cs typeface="Narkisim"/>
              </a:rPr>
              <a:t>История</a:t>
            </a:r>
            <a:r>
              <a:rPr lang="en-US" dirty="0">
                <a:cs typeface="Narkisim"/>
              </a:rPr>
              <a:t>  </a:t>
            </a:r>
            <a:r>
              <a:rPr lang="en-US">
                <a:cs typeface="Narkisim"/>
              </a:rPr>
              <a:t>интернета</a:t>
            </a:r>
            <a:br>
              <a:rPr lang="en-US" dirty="0">
                <a:cs typeface="Narkisim"/>
              </a:rPr>
            </a:br>
            <a:endParaRPr lang="en-US" dirty="0">
              <a:cs typeface="Narkisim"/>
            </a:endParaRPr>
          </a:p>
        </p:txBody>
      </p:sp>
    </p:spTree>
    <p:extLst>
      <p:ext uri="{BB962C8B-B14F-4D97-AF65-F5344CB8AC3E}">
        <p14:creationId xmlns:p14="http://schemas.microsoft.com/office/powerpoint/2010/main" val="279862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052F3-1ECD-61EF-923F-B89A3B62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Narkisim"/>
              </a:rPr>
              <a:t>Появление социальных сетей и расцвет интернета после 2000-х</a:t>
            </a:r>
            <a:endParaRPr lang="ru-RU" dirty="0"/>
          </a:p>
          <a:p>
            <a:endParaRPr lang="ru-RU" dirty="0">
              <a:cs typeface="Narkisi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B469E-48CD-12C9-0A9D-F606B755D17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После 2000-х годов интернет пережил настоящий взрыв активности и креативности, частично благодаря появлению социальных сетей. Эти платформы изменили способ, которым мы общаемся, делаем новых друзей, находим интересы и делимся моментами своей жизни.</a:t>
            </a:r>
          </a:p>
          <a:p>
            <a:r>
              <a:rPr lang="ru-RU" dirty="0"/>
              <a:t>Одной из самых популярных социальных сетей, которая стала настоящим феноменом, стала Facebook. Основанная Марком Цукербергом в 2004 году, эта платформа предложила уникальную возможность людям соединяться онлайн, делиться фотографиями, статусами и общаться через комментарии и сообщения. Facebook стал не только местом для личных связей, но и платформой для развития бизнеса и создания сообществ.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D2DB14-F899-79E6-1532-F0D2CE044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9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24502-54AC-A744-250B-0C85D94A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/>
          <a:lstStyle/>
          <a:p>
            <a:r>
              <a:rPr lang="en-US" dirty="0" err="1">
                <a:cs typeface="Narkisim"/>
              </a:rPr>
              <a:t>Заключение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A9C6974-BA77-5260-E3BA-4C2A93C7C1C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077628"/>
            <a:ext cx="4835268" cy="4231732"/>
          </a:xfrm>
        </p:spPr>
        <p:txBody>
          <a:bodyPr>
            <a:noAutofit/>
          </a:bodyPr>
          <a:lstStyle/>
          <a:p>
            <a:r>
              <a:rPr lang="en-US" dirty="0" err="1"/>
              <a:t>Интернет</a:t>
            </a:r>
            <a:r>
              <a:rPr lang="en-US" dirty="0"/>
              <a:t> –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удивительная</a:t>
            </a:r>
            <a:r>
              <a:rPr lang="en-US" dirty="0"/>
              <a:t> </a:t>
            </a:r>
            <a:r>
              <a:rPr lang="en-US" dirty="0" err="1"/>
              <a:t>сеть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изменила</a:t>
            </a:r>
            <a:r>
              <a:rPr lang="en-US" dirty="0"/>
              <a:t> </a:t>
            </a:r>
            <a:r>
              <a:rPr lang="en-US" dirty="0" err="1"/>
              <a:t>мир</a:t>
            </a:r>
            <a:r>
              <a:rPr lang="en-US" dirty="0"/>
              <a:t> и </a:t>
            </a:r>
            <a:r>
              <a:rPr lang="en-US" dirty="0" err="1"/>
              <a:t>нашу</a:t>
            </a:r>
            <a:r>
              <a:rPr lang="en-US" dirty="0"/>
              <a:t> </a:t>
            </a:r>
            <a:r>
              <a:rPr lang="en-US" dirty="0" err="1"/>
              <a:t>жизнь</a:t>
            </a:r>
            <a:r>
              <a:rPr lang="en-US" dirty="0"/>
              <a:t>.  </a:t>
            </a:r>
            <a:r>
              <a:rPr lang="en-US" dirty="0" err="1"/>
              <a:t>Мы</a:t>
            </a:r>
            <a:r>
              <a:rPr lang="en-US" dirty="0"/>
              <a:t> </a:t>
            </a:r>
            <a:r>
              <a:rPr lang="en-US" dirty="0" err="1"/>
              <a:t>обозрели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эволюцию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простого</a:t>
            </a:r>
            <a:r>
              <a:rPr lang="en-US" dirty="0"/>
              <a:t> </a:t>
            </a:r>
            <a:r>
              <a:rPr lang="en-US" dirty="0" err="1"/>
              <a:t>средства</a:t>
            </a:r>
            <a:r>
              <a:rPr lang="en-US" dirty="0"/>
              <a:t> </a:t>
            </a:r>
            <a:r>
              <a:rPr lang="en-US" dirty="0" err="1"/>
              <a:t>связи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мощного</a:t>
            </a:r>
            <a:r>
              <a:rPr lang="en-US" dirty="0"/>
              <a:t> </a:t>
            </a:r>
            <a:r>
              <a:rPr lang="en-US" dirty="0" err="1"/>
              <a:t>инструмента</a:t>
            </a:r>
            <a:r>
              <a:rPr lang="en-US" dirty="0"/>
              <a:t> </a:t>
            </a:r>
            <a:r>
              <a:rPr lang="en-US" dirty="0" err="1"/>
              <a:t>обмена</a:t>
            </a:r>
            <a:r>
              <a:rPr lang="en-US" dirty="0"/>
              <a:t> </a:t>
            </a:r>
            <a:r>
              <a:rPr lang="en-US" dirty="0" err="1"/>
              <a:t>информацией</a:t>
            </a:r>
            <a:r>
              <a:rPr lang="en-US" dirty="0"/>
              <a:t>, </a:t>
            </a:r>
            <a:r>
              <a:rPr lang="en-US" dirty="0" err="1"/>
              <a:t>коммуникации</a:t>
            </a:r>
            <a:r>
              <a:rPr lang="en-US" dirty="0"/>
              <a:t> и </a:t>
            </a:r>
            <a:r>
              <a:rPr lang="en-US" dirty="0" err="1"/>
              <a:t>развлечений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Данная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работа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не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может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вместить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все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те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плюсы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и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минусы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которые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принес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в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нашу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жизнь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интернет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.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Какие-то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не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перечислены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, а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каких-то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просто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пока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нет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но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они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появятся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завтра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и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послезавтра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.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Одно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можно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сказать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с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уверенностью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интернет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невероятно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изменил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нашу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жизнь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. </a:t>
            </a:r>
            <a:r>
              <a:rPr lang="en-US" b="1" dirty="0" err="1">
                <a:solidFill>
                  <a:srgbClr val="333333"/>
                </a:solidFill>
                <a:latin typeface="Times New Roman"/>
                <a:cs typeface="Times New Roman"/>
              </a:rPr>
              <a:t>Интернет-общение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не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такое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уж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и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плохое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 </a:t>
            </a:r>
            <a:r>
              <a:rPr lang="en-US" b="1" dirty="0" err="1">
                <a:solidFill>
                  <a:srgbClr val="333333"/>
                </a:solidFill>
                <a:latin typeface="Times New Roman"/>
                <a:cs typeface="Times New Roman"/>
              </a:rPr>
              <a:t>средство</a:t>
            </a:r>
            <a:r>
              <a:rPr lang="en-US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Times New Roman"/>
                <a:cs typeface="Times New Roman"/>
              </a:rPr>
              <a:t>общения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.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Для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некоторых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 </a:t>
            </a:r>
            <a:r>
              <a:rPr lang="en-US" b="1" dirty="0" err="1">
                <a:solidFill>
                  <a:srgbClr val="333333"/>
                </a:solidFill>
                <a:latin typeface="Times New Roman"/>
                <a:cs typeface="Times New Roman"/>
              </a:rPr>
              <a:t>интернет</a:t>
            </a:r>
            <a:r>
              <a:rPr lang="en-US" b="1" dirty="0">
                <a:solidFill>
                  <a:srgbClr val="333333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—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это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 </a:t>
            </a:r>
            <a:r>
              <a:rPr lang="en-US" u="sng" dirty="0" err="1">
                <a:solidFill>
                  <a:srgbClr val="333333"/>
                </a:solidFill>
                <a:latin typeface="Times New Roman"/>
                <a:cs typeface="Times New Roman"/>
              </a:rPr>
              <a:t>единственное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средство</a:t>
            </a:r>
            <a:r>
              <a:rPr lang="en-US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imes New Roman"/>
                <a:cs typeface="Times New Roman"/>
              </a:rPr>
              <a:t>общения</a:t>
            </a:r>
            <a:endParaRPr lang="en-US" dirty="0"/>
          </a:p>
          <a:p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765AE-8EB5-D371-C0B2-DA072125B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7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60F6F-E490-BF7A-A8DB-59FD2206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88336"/>
            <a:ext cx="9464040" cy="2459736"/>
          </a:xfrm>
        </p:spPr>
        <p:txBody>
          <a:bodyPr/>
          <a:lstStyle/>
          <a:p>
            <a:r>
              <a:rPr lang="en-US" dirty="0" err="1">
                <a:cs typeface="Narkisim"/>
              </a:rPr>
              <a:t>Спасибо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за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внимание</a:t>
            </a:r>
          </a:p>
        </p:txBody>
      </p:sp>
      <p:pic>
        <p:nvPicPr>
          <p:cNvPr id="5" name="Рисунок 4" descr="Изображение выглядит как карта, небо, Земл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3B97BAB-50DC-A5B9-9CD5-97B4B7B512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983" r="24983"/>
          <a:stretch/>
        </p:blipFill>
        <p:spPr>
          <a:xfrm>
            <a:off x="4343400" y="1593735"/>
            <a:ext cx="2377440" cy="2447174"/>
          </a:xfrm>
        </p:spPr>
      </p:pic>
    </p:spTree>
    <p:extLst>
      <p:ext uri="{BB962C8B-B14F-4D97-AF65-F5344CB8AC3E}">
        <p14:creationId xmlns:p14="http://schemas.microsoft.com/office/powerpoint/2010/main" val="64380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4722E1-DC3F-7BE5-7E67-22CDD364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417320"/>
            <a:ext cx="5367528" cy="298704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err="1">
                <a:latin typeface="Times New Roman"/>
                <a:cs typeface="Times New Roman"/>
              </a:rPr>
              <a:t>Цель</a:t>
            </a:r>
            <a:endParaRPr lang="ru-RU" sz="1600">
              <a:latin typeface="Times New Roman"/>
              <a:cs typeface="Times New Roman"/>
            </a:endParaRPr>
          </a:p>
          <a:p>
            <a:pPr algn="just"/>
            <a:r>
              <a:rPr lang="en-US" sz="1600" dirty="0" err="1">
                <a:latin typeface="Times New Roman"/>
                <a:ea typeface="+mj-lt"/>
                <a:cs typeface="+mj-lt"/>
              </a:rPr>
              <a:t>Исследовать</a:t>
            </a:r>
            <a:r>
              <a:rPr lang="en-US" sz="1600" dirty="0">
                <a:latin typeface="Times New Roman"/>
                <a:ea typeface="+mj-lt"/>
                <a:cs typeface="+mj-lt"/>
              </a:rPr>
              <a:t> и </a:t>
            </a:r>
            <a:r>
              <a:rPr lang="en-US" sz="1600" dirty="0" err="1">
                <a:latin typeface="Times New Roman"/>
                <a:ea typeface="+mj-lt"/>
                <a:cs typeface="+mj-lt"/>
              </a:rPr>
              <a:t>проанализировать</a:t>
            </a:r>
            <a:r>
              <a:rPr lang="en-US" sz="1600" dirty="0">
                <a:latin typeface="Times New Roman"/>
                <a:ea typeface="+mj-lt"/>
                <a:cs typeface="+mj-lt"/>
              </a:rPr>
              <a:t> </a:t>
            </a:r>
            <a:r>
              <a:rPr lang="en-US" sz="1600" dirty="0" err="1">
                <a:latin typeface="Times New Roman"/>
                <a:ea typeface="+mj-lt"/>
                <a:cs typeface="+mj-lt"/>
              </a:rPr>
              <a:t>историю</a:t>
            </a:r>
            <a:r>
              <a:rPr lang="en-US" sz="1600" dirty="0">
                <a:latin typeface="Times New Roman"/>
                <a:ea typeface="+mj-lt"/>
                <a:cs typeface="+mj-lt"/>
              </a:rPr>
              <a:t> </a:t>
            </a:r>
            <a:r>
              <a:rPr lang="en-US" sz="1600" dirty="0" err="1">
                <a:latin typeface="Times New Roman"/>
                <a:ea typeface="+mj-lt"/>
                <a:cs typeface="+mj-lt"/>
              </a:rPr>
              <a:t>Интернета</a:t>
            </a:r>
            <a:r>
              <a:rPr lang="en-US" sz="1600" dirty="0">
                <a:latin typeface="Times New Roman"/>
                <a:ea typeface="+mj-lt"/>
                <a:cs typeface="+mj-lt"/>
              </a:rPr>
              <a:t> </a:t>
            </a:r>
            <a:r>
              <a:rPr lang="en-US" sz="1600" dirty="0">
                <a:latin typeface="Times New Roman"/>
                <a:ea typeface="+mj-lt"/>
                <a:cs typeface="Narkisim"/>
              </a:rPr>
              <a:t>.</a:t>
            </a:r>
            <a:r>
              <a:rPr lang="en-US" sz="1600" dirty="0" err="1">
                <a:latin typeface="Times New Roman"/>
                <a:ea typeface="+mj-lt"/>
                <a:cs typeface="Times New Roman"/>
              </a:rPr>
              <a:t>Какая</a:t>
            </a:r>
            <a:r>
              <a:rPr lang="en-US" sz="1600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+mj-lt"/>
                <a:cs typeface="Times New Roman"/>
              </a:rPr>
              <a:t>же</a:t>
            </a:r>
            <a:r>
              <a:rPr lang="en-US" sz="1600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+mj-lt"/>
                <a:cs typeface="Times New Roman"/>
              </a:rPr>
              <a:t>была</a:t>
            </a:r>
            <a:r>
              <a:rPr lang="en-US" sz="1600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+mj-lt"/>
                <a:cs typeface="Times New Roman"/>
              </a:rPr>
              <a:t>история</a:t>
            </a:r>
            <a:r>
              <a:rPr lang="en-US" sz="1600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+mj-lt"/>
                <a:cs typeface="Times New Roman"/>
              </a:rPr>
              <a:t>интернета</a:t>
            </a:r>
            <a:r>
              <a:rPr lang="en-US" sz="1600" dirty="0">
                <a:latin typeface="Times New Roman"/>
                <a:ea typeface="+mj-lt"/>
                <a:cs typeface="Times New Roman"/>
              </a:rPr>
              <a:t>? </a:t>
            </a:r>
            <a:r>
              <a:rPr lang="en-US" sz="1600" dirty="0" err="1">
                <a:latin typeface="Times New Roman"/>
                <a:ea typeface="+mj-lt"/>
                <a:cs typeface="Times New Roman"/>
              </a:rPr>
              <a:t>Как</a:t>
            </a:r>
            <a:r>
              <a:rPr lang="en-US" sz="1600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+mj-lt"/>
                <a:cs typeface="Times New Roman"/>
              </a:rPr>
              <a:t>появился</a:t>
            </a:r>
            <a:r>
              <a:rPr lang="en-US" sz="1600" dirty="0">
                <a:latin typeface="Times New Roman"/>
                <a:ea typeface="+mj-lt"/>
                <a:cs typeface="Times New Roman"/>
              </a:rPr>
              <a:t> </a:t>
            </a:r>
            <a:r>
              <a:rPr lang="en-US" sz="1600" dirty="0" err="1">
                <a:latin typeface="Times New Roman"/>
                <a:ea typeface="+mj-lt"/>
                <a:cs typeface="Times New Roman"/>
              </a:rPr>
              <a:t>интернет</a:t>
            </a:r>
            <a:r>
              <a:rPr lang="en-US" sz="1600" dirty="0">
                <a:latin typeface="Times New Roman"/>
                <a:ea typeface="+mj-lt"/>
                <a:cs typeface="Times New Roman"/>
              </a:rPr>
              <a:t>?</a:t>
            </a:r>
            <a:br>
              <a:rPr lang="en-US" sz="1600" dirty="0">
                <a:latin typeface="Times New Roman"/>
                <a:ea typeface="+mj-lt"/>
                <a:cs typeface="+mj-lt"/>
              </a:rPr>
            </a:br>
            <a:r>
              <a:rPr lang="en-US" sz="1600" dirty="0">
                <a:latin typeface="Times New Roman"/>
                <a:ea typeface="+mj-lt"/>
                <a:cs typeface="+mj-lt"/>
              </a:rPr>
              <a:t>                                     </a:t>
            </a:r>
            <a:r>
              <a:rPr lang="en-US" sz="1600" dirty="0" err="1">
                <a:latin typeface="Times New Roman"/>
                <a:ea typeface="+mj-lt"/>
                <a:cs typeface="+mj-lt"/>
              </a:rPr>
              <a:t>Задачи</a:t>
            </a:r>
            <a:endParaRPr lang="en-US" sz="1600" dirty="0">
              <a:latin typeface="Times New Roman"/>
              <a:cs typeface="Narkisim"/>
            </a:endParaRPr>
          </a:p>
          <a:p>
            <a:r>
              <a:rPr lang="en-US" sz="1600" dirty="0">
                <a:latin typeface="Times New Roman"/>
                <a:cs typeface="Narkisim"/>
              </a:rPr>
              <a:t>1.Знакомство с </a:t>
            </a:r>
            <a:r>
              <a:rPr lang="en-US" sz="1600" err="1">
                <a:latin typeface="Times New Roman"/>
                <a:cs typeface="Narkisim"/>
              </a:rPr>
              <a:t>историей</a:t>
            </a:r>
            <a:r>
              <a:rPr lang="en-US" sz="1600" dirty="0">
                <a:latin typeface="Times New Roman"/>
                <a:cs typeface="Narkisim"/>
              </a:rPr>
              <a:t> </a:t>
            </a:r>
            <a:r>
              <a:rPr lang="en-US" sz="1600" err="1">
                <a:latin typeface="Times New Roman"/>
                <a:cs typeface="Narkisim"/>
              </a:rPr>
              <a:t>создания</a:t>
            </a:r>
            <a:r>
              <a:rPr lang="en-US" sz="1600" dirty="0">
                <a:latin typeface="Times New Roman"/>
                <a:cs typeface="Narkisim"/>
              </a:rPr>
              <a:t> и </a:t>
            </a:r>
            <a:r>
              <a:rPr lang="en-US" sz="1600" err="1">
                <a:latin typeface="Times New Roman"/>
                <a:cs typeface="Narkisim"/>
              </a:rPr>
              <a:t>развития</a:t>
            </a:r>
            <a:r>
              <a:rPr lang="en-US" sz="1600" dirty="0">
                <a:latin typeface="Times New Roman"/>
                <a:cs typeface="Narkisim"/>
              </a:rPr>
              <a:t>  </a:t>
            </a:r>
            <a:r>
              <a:rPr lang="en-US" sz="1600" err="1">
                <a:latin typeface="Times New Roman"/>
                <a:cs typeface="Narkisim"/>
              </a:rPr>
              <a:t>Интернета</a:t>
            </a:r>
            <a:r>
              <a:rPr lang="en-US" sz="1600" dirty="0">
                <a:latin typeface="Times New Roman"/>
                <a:cs typeface="Narkisim"/>
              </a:rPr>
              <a:t>.</a:t>
            </a:r>
            <a:br>
              <a:rPr lang="en-US" sz="1600" dirty="0">
                <a:latin typeface="Times New Roman"/>
                <a:cs typeface="Narkisim"/>
              </a:rPr>
            </a:br>
            <a:endParaRPr lang="en-US" sz="1600" dirty="0">
              <a:cs typeface="Narkisim"/>
            </a:endParaRPr>
          </a:p>
          <a:p>
            <a:endParaRPr lang="en-US" sz="1800" dirty="0">
              <a:cs typeface="Narkisim"/>
            </a:endParaRPr>
          </a:p>
        </p:txBody>
      </p:sp>
    </p:spTree>
    <p:extLst>
      <p:ext uri="{BB962C8B-B14F-4D97-AF65-F5344CB8AC3E}">
        <p14:creationId xmlns:p14="http://schemas.microsoft.com/office/powerpoint/2010/main" val="173365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FE2EB-E85E-8271-3745-DEF147D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194560"/>
            <a:ext cx="3621024" cy="2121408"/>
          </a:xfrm>
        </p:spPr>
        <p:txBody>
          <a:bodyPr/>
          <a:lstStyle/>
          <a:p>
            <a:r>
              <a:rPr lang="en-US" dirty="0" err="1">
                <a:cs typeface="Narkisim"/>
              </a:rPr>
              <a:t>Что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такое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интернет</a:t>
            </a:r>
            <a:r>
              <a:rPr lang="en-US" dirty="0">
                <a:cs typeface="Narkisim"/>
              </a:rPr>
              <a:t>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A62475-D8EF-C209-2D24-C02F49DF00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84475" y="393616"/>
            <a:ext cx="3773326" cy="6070600"/>
          </a:xfrm>
        </p:spPr>
        <p:txBody>
          <a:bodyPr>
            <a:normAutofit/>
          </a:bodyPr>
          <a:lstStyle/>
          <a:p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Интернет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 —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это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глобальная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сеть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которая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объединяет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устройства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по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всему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миру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дает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пользователям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множество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возможностей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работать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учиться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вести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бизнес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так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далее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. В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наши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дни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от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работоспособности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интернета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зависят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буквально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все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процессы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жизнедеятельности.Любой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может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получить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доступ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к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интернету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с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помощью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устройства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 —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компьютера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телефона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планшета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так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далее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 —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для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обмена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информацией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совместного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использования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ресурсов</a:t>
            </a: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.</a:t>
            </a:r>
            <a:b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</a:br>
            <a:b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</a:br>
            <a:b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</a:br>
            <a:endParaRPr lang="en-US" sz="1400" b="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0C5A9-5FB1-4852-0619-9ACA3D519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3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800E4-16F4-4C03-CA7F-B04CEF62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505456"/>
            <a:ext cx="3575304" cy="233172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Narkisim"/>
              </a:rPr>
              <a:t>В </a:t>
            </a:r>
            <a:r>
              <a:rPr lang="en-US" dirty="0" err="1">
                <a:cs typeface="Narkisim"/>
              </a:rPr>
              <a:t>каком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году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появилась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идея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по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созданию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интернета</a:t>
            </a:r>
            <a:br>
              <a:rPr lang="en-US" dirty="0">
                <a:cs typeface="Narkisim"/>
              </a:rPr>
            </a:br>
            <a:endParaRPr lang="en-US" dirty="0">
              <a:cs typeface="Narkisim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9B83-490C-3390-781C-B483ED3B5FB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4767" y="393616"/>
            <a:ext cx="4123944" cy="6070600"/>
          </a:xfrm>
        </p:spPr>
        <p:txBody>
          <a:bodyPr>
            <a:normAutofit/>
          </a:bodyPr>
          <a:lstStyle/>
          <a:p>
            <a:r>
              <a:rPr lang="en-US" dirty="0" err="1"/>
              <a:t>Изначально</a:t>
            </a:r>
            <a:r>
              <a:rPr lang="en-US" dirty="0"/>
              <a:t> </a:t>
            </a:r>
            <a:r>
              <a:rPr lang="en-US" dirty="0" err="1"/>
              <a:t>интернет</a:t>
            </a:r>
            <a:r>
              <a:rPr lang="en-US" dirty="0"/>
              <a:t> </a:t>
            </a:r>
            <a:r>
              <a:rPr lang="en-US" dirty="0" err="1"/>
              <a:t>зародился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экспериментальный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под</a:t>
            </a:r>
            <a:r>
              <a:rPr lang="en-US" dirty="0"/>
              <a:t> </a:t>
            </a:r>
            <a:r>
              <a:rPr lang="en-US" dirty="0" err="1"/>
              <a:t>эгидой</a:t>
            </a:r>
            <a:r>
              <a:rPr lang="en-US" dirty="0"/>
              <a:t> </a:t>
            </a:r>
            <a:r>
              <a:rPr lang="en-US" dirty="0" err="1"/>
              <a:t>Министерства</a:t>
            </a:r>
            <a:r>
              <a:rPr lang="en-US" dirty="0"/>
              <a:t> </a:t>
            </a:r>
            <a:r>
              <a:rPr lang="en-US" dirty="0" err="1"/>
              <a:t>обороны</a:t>
            </a:r>
            <a:r>
              <a:rPr lang="en-US" dirty="0"/>
              <a:t> США в 1960 </a:t>
            </a:r>
            <a:r>
              <a:rPr lang="en-US" dirty="0" err="1"/>
              <a:t>году</a:t>
            </a:r>
            <a:r>
              <a:rPr lang="en-US" dirty="0"/>
              <a:t>. В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время</a:t>
            </a:r>
            <a:r>
              <a:rPr lang="en-US" dirty="0"/>
              <a:t> </a:t>
            </a:r>
            <a:r>
              <a:rPr lang="en-US" dirty="0" err="1"/>
              <a:t>компьютеры</a:t>
            </a:r>
            <a:r>
              <a:rPr lang="en-US" dirty="0"/>
              <a:t> </a:t>
            </a:r>
            <a:r>
              <a:rPr lang="en-US" dirty="0" err="1"/>
              <a:t>были</a:t>
            </a:r>
            <a:r>
              <a:rPr lang="en-US" dirty="0"/>
              <a:t> </a:t>
            </a:r>
            <a:r>
              <a:rPr lang="en-US" dirty="0" err="1"/>
              <a:t>дорогими</a:t>
            </a:r>
            <a:r>
              <a:rPr lang="en-US" dirty="0"/>
              <a:t> и </a:t>
            </a:r>
            <a:r>
              <a:rPr lang="en-US" dirty="0" err="1"/>
              <a:t>медленными</a:t>
            </a:r>
            <a:r>
              <a:rPr lang="en-US" dirty="0"/>
              <a:t>, </a:t>
            </a:r>
            <a:r>
              <a:rPr lang="en-US" dirty="0" err="1"/>
              <a:t>поэтому</a:t>
            </a:r>
            <a:r>
              <a:rPr lang="en-US" dirty="0"/>
              <a:t> </a:t>
            </a:r>
            <a:r>
              <a:rPr lang="en-US" dirty="0" err="1"/>
              <a:t>идея</a:t>
            </a:r>
            <a:r>
              <a:rPr lang="en-US" dirty="0"/>
              <a:t> </a:t>
            </a:r>
            <a:r>
              <a:rPr lang="en-US" dirty="0" err="1"/>
              <a:t>заключалась</a:t>
            </a:r>
            <a:r>
              <a:rPr lang="en-US" dirty="0"/>
              <a:t> в </a:t>
            </a:r>
            <a:r>
              <a:rPr lang="en-US" dirty="0" err="1"/>
              <a:t>том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разделить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сети</a:t>
            </a:r>
            <a:r>
              <a:rPr lang="en-US" dirty="0"/>
              <a:t> и </a:t>
            </a:r>
            <a:r>
              <a:rPr lang="en-US" dirty="0" err="1"/>
              <a:t>распределить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вычислительную</a:t>
            </a:r>
            <a:r>
              <a:rPr lang="en-US" dirty="0"/>
              <a:t> </a:t>
            </a:r>
            <a:r>
              <a:rPr lang="en-US" dirty="0" err="1"/>
              <a:t>мощность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несколькими</a:t>
            </a:r>
            <a:r>
              <a:rPr lang="en-US" dirty="0"/>
              <a:t> </a:t>
            </a:r>
            <a:r>
              <a:rPr lang="en-US" dirty="0" err="1"/>
              <a:t>пользователями</a:t>
            </a:r>
            <a:r>
              <a:rPr lang="en-US" dirty="0"/>
              <a:t> </a:t>
            </a:r>
            <a:r>
              <a:rPr lang="en-US" dirty="0" err="1"/>
              <a:t>одновременно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EA1C7-D3E0-3A85-A153-33043FCC3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80A29B-87B6-29C9-2295-D36B76D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696" y="1956816"/>
            <a:ext cx="3502152" cy="3218688"/>
          </a:xfrm>
        </p:spPr>
        <p:txBody>
          <a:bodyPr/>
          <a:lstStyle/>
          <a:p>
            <a:r>
              <a:rPr lang="en-US" dirty="0" err="1">
                <a:cs typeface="Narkisim"/>
              </a:rPr>
              <a:t>Кто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придумал</a:t>
            </a:r>
            <a:r>
              <a:rPr lang="en-US" dirty="0">
                <a:cs typeface="Narkisim"/>
              </a:rPr>
              <a:t> </a:t>
            </a:r>
            <a:r>
              <a:rPr lang="en-US" dirty="0" err="1">
                <a:cs typeface="Narkisim"/>
              </a:rPr>
              <a:t>интернет</a:t>
            </a:r>
            <a:endParaRPr lang="ru-RU" dirty="0" err="1"/>
          </a:p>
          <a:p>
            <a:endParaRPr lang="en-US" dirty="0">
              <a:cs typeface="Narkisi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883BF-4B40-D127-19A6-0A65D2A25E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3724" y="705888"/>
            <a:ext cx="4123944" cy="5758328"/>
          </a:xfrm>
        </p:spPr>
        <p:txBody>
          <a:bodyPr>
            <a:normAutofit/>
          </a:bodyPr>
          <a:lstStyle/>
          <a:p>
            <a:r>
              <a:rPr lang="en-US" dirty="0" err="1"/>
              <a:t>Считается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у </a:t>
            </a:r>
            <a:r>
              <a:rPr lang="en-US" dirty="0" err="1"/>
              <a:t>интернета</a:t>
            </a:r>
            <a:r>
              <a:rPr lang="en-US" dirty="0"/>
              <a:t> </a:t>
            </a:r>
            <a:r>
              <a:rPr lang="en-US" dirty="0" err="1"/>
              <a:t>нет</a:t>
            </a:r>
            <a:r>
              <a:rPr lang="en-US" dirty="0"/>
              <a:t> </a:t>
            </a:r>
            <a:r>
              <a:rPr lang="en-US" dirty="0" err="1"/>
              <a:t>одного</a:t>
            </a:r>
            <a:r>
              <a:rPr lang="en-US" dirty="0"/>
              <a:t> </a:t>
            </a:r>
            <a:r>
              <a:rPr lang="en-US" dirty="0" err="1"/>
              <a:t>конкретного</a:t>
            </a:r>
            <a:r>
              <a:rPr lang="en-US" dirty="0"/>
              <a:t> </a:t>
            </a:r>
            <a:r>
              <a:rPr lang="en-US" dirty="0" err="1"/>
              <a:t>создателя</a:t>
            </a:r>
            <a:r>
              <a:rPr lang="en-US" dirty="0"/>
              <a:t>. </a:t>
            </a:r>
            <a:r>
              <a:rPr lang="en-US" dirty="0" err="1"/>
              <a:t>Над</a:t>
            </a:r>
            <a:r>
              <a:rPr lang="en-US" dirty="0"/>
              <a:t> </a:t>
            </a:r>
            <a:r>
              <a:rPr lang="en-US" dirty="0" err="1"/>
              <a:t>развитием</a:t>
            </a:r>
            <a:r>
              <a:rPr lang="en-US" dirty="0"/>
              <a:t> </a:t>
            </a:r>
            <a:r>
              <a:rPr lang="en-US" dirty="0" err="1"/>
              <a:t>технологии</a:t>
            </a:r>
            <a:r>
              <a:rPr lang="en-US" dirty="0"/>
              <a:t> </a:t>
            </a:r>
            <a:r>
              <a:rPr lang="en-US" dirty="0" err="1"/>
              <a:t>работали</a:t>
            </a:r>
            <a:r>
              <a:rPr lang="en-US" dirty="0"/>
              <a:t> </a:t>
            </a:r>
            <a:r>
              <a:rPr lang="en-US" dirty="0" err="1"/>
              <a:t>ряд</a:t>
            </a:r>
            <a:r>
              <a:rPr lang="en-US" dirty="0"/>
              <a:t> </a:t>
            </a:r>
            <a:r>
              <a:rPr lang="en-US" dirty="0" err="1"/>
              <a:t>ученых</a:t>
            </a:r>
            <a:r>
              <a:rPr lang="en-US" dirty="0"/>
              <a:t>, </a:t>
            </a:r>
            <a:r>
              <a:rPr lang="en-US" dirty="0" err="1"/>
              <a:t>инженеров</a:t>
            </a:r>
            <a:r>
              <a:rPr lang="en-US" dirty="0"/>
              <a:t> и </a:t>
            </a:r>
            <a:r>
              <a:rPr lang="en-US" dirty="0" err="1"/>
              <a:t>программистов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протяжении</a:t>
            </a:r>
            <a:r>
              <a:rPr lang="en-US" dirty="0"/>
              <a:t> </a:t>
            </a:r>
            <a:r>
              <a:rPr lang="en-US" dirty="0" err="1"/>
              <a:t>нескольких</a:t>
            </a:r>
            <a:r>
              <a:rPr lang="en-US" dirty="0"/>
              <a:t> </a:t>
            </a:r>
            <a:r>
              <a:rPr lang="en-US" dirty="0" err="1"/>
              <a:t>десятилетий</a:t>
            </a:r>
            <a:r>
              <a:rPr lang="en-US" dirty="0"/>
              <a:t>, </a:t>
            </a:r>
            <a:r>
              <a:rPr lang="en-US" dirty="0" err="1"/>
              <a:t>начиная</a:t>
            </a:r>
            <a:r>
              <a:rPr lang="en-US" dirty="0"/>
              <a:t> с 1960-х </a:t>
            </a:r>
            <a:r>
              <a:rPr lang="en-US" dirty="0" err="1"/>
              <a:t>годов</a:t>
            </a:r>
            <a:r>
              <a:rPr lang="en-US" dirty="0"/>
              <a:t>. </a:t>
            </a:r>
            <a:r>
              <a:rPr lang="en-US" dirty="0" err="1"/>
              <a:t>Вот</a:t>
            </a:r>
            <a:r>
              <a:rPr lang="en-US" dirty="0"/>
              <a:t> </a:t>
            </a:r>
            <a:r>
              <a:rPr lang="en-US" dirty="0" err="1"/>
              <a:t>некоторые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тех</a:t>
            </a:r>
            <a:r>
              <a:rPr lang="en-US" dirty="0"/>
              <a:t> </a:t>
            </a:r>
            <a:r>
              <a:rPr lang="en-US" dirty="0" err="1"/>
              <a:t>людей</a:t>
            </a:r>
            <a:r>
              <a:rPr lang="en-US" dirty="0"/>
              <a:t>, </a:t>
            </a:r>
            <a:r>
              <a:rPr lang="en-US" dirty="0" err="1"/>
              <a:t>которые</a:t>
            </a:r>
            <a:r>
              <a:rPr lang="en-US" dirty="0"/>
              <a:t> </a:t>
            </a:r>
            <a:r>
              <a:rPr lang="en-US" dirty="0" err="1"/>
              <a:t>внесли</a:t>
            </a:r>
            <a:r>
              <a:rPr lang="en-US" dirty="0"/>
              <a:t> </a:t>
            </a:r>
            <a:r>
              <a:rPr lang="en-US" dirty="0" err="1"/>
              <a:t>весомый</a:t>
            </a:r>
            <a:r>
              <a:rPr lang="en-US" dirty="0"/>
              <a:t> </a:t>
            </a:r>
            <a:r>
              <a:rPr lang="en-US" dirty="0" err="1"/>
              <a:t>вклад</a:t>
            </a:r>
            <a:r>
              <a:rPr lang="en-US" dirty="0"/>
              <a:t> в </a:t>
            </a: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интернета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FC143-FA9C-6F20-7583-F7B0FA8FF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3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8BB35-A0DC-D8B3-8E6B-ADD88227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216" y="1353312"/>
            <a:ext cx="5824728" cy="4959096"/>
          </a:xfrm>
        </p:spPr>
        <p:txBody>
          <a:bodyPr/>
          <a:lstStyle/>
          <a:p>
            <a:r>
              <a:rPr lang="en-US" sz="2000" err="1">
                <a:cs typeface="Narkisim"/>
              </a:rPr>
              <a:t>Ученый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Леонард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Клейнрок</a:t>
            </a:r>
            <a:r>
              <a:rPr lang="en-US" sz="2000" dirty="0">
                <a:cs typeface="Narkisim"/>
              </a:rPr>
              <a:t> в 1960-х </a:t>
            </a:r>
            <a:r>
              <a:rPr lang="en-US" sz="2000" err="1">
                <a:cs typeface="Narkisim"/>
              </a:rPr>
              <a:t>создал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математическую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теорию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коммутации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пакетов</a:t>
            </a:r>
            <a:r>
              <a:rPr lang="en-US" sz="2000" dirty="0">
                <a:cs typeface="Narkisim"/>
              </a:rPr>
              <a:t>, </a:t>
            </a:r>
            <a:r>
              <a:rPr lang="en-US" sz="2000" err="1">
                <a:cs typeface="Narkisim"/>
              </a:rPr>
              <a:t>которая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лежит</a:t>
            </a:r>
            <a:r>
              <a:rPr lang="en-US" sz="2000" dirty="0">
                <a:cs typeface="Narkisim"/>
              </a:rPr>
              <a:t> в </a:t>
            </a:r>
            <a:r>
              <a:rPr lang="en-US" sz="2000" err="1">
                <a:cs typeface="Narkisim"/>
              </a:rPr>
              <a:t>основе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технологии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интернета</a:t>
            </a:r>
            <a:r>
              <a:rPr lang="en-US" sz="2000" dirty="0">
                <a:cs typeface="Narkisim"/>
              </a:rPr>
              <a:t>. </a:t>
            </a:r>
            <a:r>
              <a:rPr lang="en-US" sz="2000" err="1">
                <a:cs typeface="Narkisim"/>
              </a:rPr>
              <a:t>Суть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теории</a:t>
            </a:r>
            <a:r>
              <a:rPr lang="en-US" sz="2000" dirty="0">
                <a:cs typeface="Narkisim"/>
              </a:rPr>
              <a:t> в </a:t>
            </a:r>
            <a:r>
              <a:rPr lang="en-US" sz="2000" err="1">
                <a:cs typeface="Narkisim"/>
              </a:rPr>
              <a:t>том</a:t>
            </a:r>
            <a:r>
              <a:rPr lang="en-US" sz="2000" dirty="0">
                <a:cs typeface="Narkisim"/>
              </a:rPr>
              <a:t>, </a:t>
            </a:r>
            <a:r>
              <a:rPr lang="en-US" sz="2000" err="1">
                <a:cs typeface="Narkisim"/>
              </a:rPr>
              <a:t>что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при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передаче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данных</a:t>
            </a:r>
            <a:r>
              <a:rPr lang="en-US" sz="2000" dirty="0">
                <a:cs typeface="Narkisim"/>
              </a:rPr>
              <a:t> в </a:t>
            </a:r>
            <a:r>
              <a:rPr lang="en-US" sz="2000" err="1">
                <a:cs typeface="Narkisim"/>
              </a:rPr>
              <a:t>компьютерных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сетях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информация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разделяется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на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маленькие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блоки</a:t>
            </a:r>
            <a:r>
              <a:rPr lang="en-US" sz="2000" dirty="0">
                <a:cs typeface="Narkisim"/>
              </a:rPr>
              <a:t> (</a:t>
            </a:r>
            <a:r>
              <a:rPr lang="en-US" sz="2000" err="1">
                <a:cs typeface="Narkisim"/>
              </a:rPr>
              <a:t>пакеты</a:t>
            </a:r>
            <a:r>
              <a:rPr lang="en-US" sz="2000" dirty="0">
                <a:cs typeface="Narkisim"/>
              </a:rPr>
              <a:t>), </a:t>
            </a:r>
            <a:r>
              <a:rPr lang="en-US" sz="2000" err="1">
                <a:cs typeface="Narkisim"/>
              </a:rPr>
              <a:t>которые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затем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отправляются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по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сети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конкретному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получателю</a:t>
            </a:r>
            <a:r>
              <a:rPr lang="en-US" sz="2000" dirty="0">
                <a:cs typeface="Narkisim"/>
              </a:rPr>
              <a:t> и </a:t>
            </a:r>
            <a:r>
              <a:rPr lang="en-US" sz="2000" err="1">
                <a:cs typeface="Narkisim"/>
              </a:rPr>
              <a:t>могут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при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этом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следовать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разными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маршрутами</a:t>
            </a:r>
            <a:r>
              <a:rPr lang="en-US" sz="2000" dirty="0">
                <a:cs typeface="Narkisim"/>
              </a:rPr>
              <a:t>.</a:t>
            </a:r>
            <a:br>
              <a:rPr lang="en-US" sz="2000" dirty="0">
                <a:cs typeface="Narkisim"/>
              </a:rPr>
            </a:br>
            <a:br>
              <a:rPr lang="en-US" dirty="0">
                <a:cs typeface="Narkisim"/>
              </a:rPr>
            </a:br>
            <a:endParaRPr lang="en-US" dirty="0">
              <a:cs typeface="Narkisim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48D029-6E5D-5C40-EE46-7913B8F2A1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4216" y="271272"/>
            <a:ext cx="5824728" cy="19685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4000" dirty="0"/>
          </a:p>
          <a:p>
            <a:pPr>
              <a:lnSpc>
                <a:spcPct val="130000"/>
              </a:lnSpc>
            </a:pPr>
            <a:r>
              <a:rPr lang="en-US" sz="3600" err="1"/>
              <a:t>Леонард</a:t>
            </a:r>
            <a:r>
              <a:rPr lang="en-US" sz="3600" dirty="0"/>
              <a:t> </a:t>
            </a:r>
            <a:r>
              <a:rPr lang="en-US" sz="3600" err="1"/>
              <a:t>Клейнрок</a:t>
            </a:r>
            <a:endParaRPr lang="en-US" sz="360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A2015-C113-6985-07BD-D6494CD0A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Рисунок 10" descr="Леонард Клейнрок">
            <a:extLst>
              <a:ext uri="{FF2B5EF4-FFF2-40B4-BE49-F238E27FC236}">
                <a16:creationId xmlns:a16="http://schemas.microsoft.com/office/drawing/2014/main" id="{7AB2BC5B-EFC0-3C03-ACEB-DC56CB6F52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771" r="16771"/>
          <a:stretch/>
        </p:blipFill>
        <p:spPr>
          <a:xfrm>
            <a:off x="1275588" y="2241345"/>
            <a:ext cx="2377440" cy="2366165"/>
          </a:xfrm>
        </p:spPr>
      </p:pic>
    </p:spTree>
    <p:extLst>
      <p:ext uri="{BB962C8B-B14F-4D97-AF65-F5344CB8AC3E}">
        <p14:creationId xmlns:p14="http://schemas.microsoft.com/office/powerpoint/2010/main" val="305998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8BB35-A0DC-D8B3-8E6B-ADD88227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216" y="1353312"/>
            <a:ext cx="5824728" cy="4959096"/>
          </a:xfrm>
        </p:spPr>
        <p:txBody>
          <a:bodyPr/>
          <a:lstStyle/>
          <a:p>
            <a:r>
              <a:rPr lang="en-US" sz="2000" dirty="0">
                <a:cs typeface="Narkisim"/>
              </a:rPr>
              <a:t>В 1962 </a:t>
            </a:r>
            <a:r>
              <a:rPr lang="en-US" sz="2000" err="1">
                <a:cs typeface="Narkisim"/>
              </a:rPr>
              <a:t>году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ученый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Джозеф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Ликлайдер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опубликовал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работу</a:t>
            </a:r>
            <a:r>
              <a:rPr lang="en-US" sz="2000" dirty="0">
                <a:cs typeface="Narkisim"/>
              </a:rPr>
              <a:t> «</a:t>
            </a:r>
            <a:r>
              <a:rPr lang="en-US" sz="2000" err="1">
                <a:cs typeface="Narkisim"/>
              </a:rPr>
              <a:t>Галактическая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сеть</a:t>
            </a:r>
            <a:r>
              <a:rPr lang="en-US" sz="2000" dirty="0">
                <a:cs typeface="Narkisim"/>
              </a:rPr>
              <a:t>» (Galactic </a:t>
            </a:r>
            <a:r>
              <a:rPr lang="en-US" sz="2000" err="1">
                <a:cs typeface="Narkisim"/>
              </a:rPr>
              <a:t>Netework</a:t>
            </a:r>
            <a:r>
              <a:rPr lang="en-US" sz="2000" dirty="0">
                <a:cs typeface="Narkisim"/>
              </a:rPr>
              <a:t>), </a:t>
            </a:r>
            <a:r>
              <a:rPr lang="en-US" sz="2000" err="1">
                <a:cs typeface="Narkisim"/>
              </a:rPr>
              <a:t>где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впервые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предложил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концепцию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работы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компьютерной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сети</a:t>
            </a:r>
            <a:r>
              <a:rPr lang="en-US" sz="2000" dirty="0">
                <a:cs typeface="Narkisim"/>
              </a:rPr>
              <a:t>. </a:t>
            </a:r>
            <a:r>
              <a:rPr lang="en-US" sz="2000" err="1">
                <a:cs typeface="Narkisim"/>
              </a:rPr>
              <a:t>При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создании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концепции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Ликлайдер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опирался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на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уже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описанные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Клейнроком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способы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передачи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данных</a:t>
            </a:r>
            <a:r>
              <a:rPr lang="en-US" sz="2000" dirty="0">
                <a:cs typeface="Narkisim"/>
              </a:rPr>
              <a:t> в </a:t>
            </a:r>
            <a:r>
              <a:rPr lang="en-US" sz="2000" err="1">
                <a:cs typeface="Narkisim"/>
              </a:rPr>
              <a:t>его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теории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коммутации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пакетов</a:t>
            </a:r>
            <a:r>
              <a:rPr lang="en-US" sz="2000" dirty="0">
                <a:cs typeface="Narkisim"/>
              </a:rPr>
              <a:t>.</a:t>
            </a:r>
            <a:br>
              <a:rPr lang="en-US" sz="2000" dirty="0">
                <a:cs typeface="Narkisim"/>
              </a:rPr>
            </a:br>
            <a:br>
              <a:rPr lang="en-US" sz="2000" dirty="0">
                <a:cs typeface="Narkisim"/>
              </a:rPr>
            </a:br>
            <a:r>
              <a:rPr lang="en-US" sz="2000" dirty="0">
                <a:cs typeface="Narkisim"/>
              </a:rPr>
              <a:t>В </a:t>
            </a:r>
            <a:r>
              <a:rPr lang="en-US" sz="2000" err="1">
                <a:cs typeface="Narkisim"/>
              </a:rPr>
              <a:t>том</a:t>
            </a:r>
            <a:r>
              <a:rPr lang="en-US" sz="2000" dirty="0">
                <a:cs typeface="Narkisim"/>
              </a:rPr>
              <a:t> </a:t>
            </a:r>
            <a:r>
              <a:rPr lang="en-US" sz="2000" err="1">
                <a:cs typeface="Narkisim"/>
              </a:rPr>
              <a:t>же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году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он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возглавил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отдел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информационных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технологий</a:t>
            </a:r>
            <a:r>
              <a:rPr lang="en-US" sz="2000" dirty="0">
                <a:cs typeface="Narkisim"/>
              </a:rPr>
              <a:t> DARPA и </a:t>
            </a:r>
            <a:r>
              <a:rPr lang="en-US" sz="2000" err="1">
                <a:cs typeface="Narkisim"/>
              </a:rPr>
              <a:t>под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его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руководством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были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заложены</a:t>
            </a:r>
            <a:r>
              <a:rPr lang="en-US" sz="2000" dirty="0">
                <a:cs typeface="Narkisim"/>
              </a:rPr>
              <a:t> </a:t>
            </a:r>
            <a:r>
              <a:rPr lang="en-US" sz="2000" err="1">
                <a:cs typeface="Narkisim"/>
              </a:rPr>
              <a:t>основы</a:t>
            </a:r>
            <a:r>
              <a:rPr lang="en-US" sz="2000" dirty="0">
                <a:cs typeface="Narkisim"/>
              </a:rPr>
              <a:t> ARPANET.</a:t>
            </a:r>
            <a:br>
              <a:rPr lang="en-US" dirty="0">
                <a:cs typeface="Narkisim"/>
              </a:rPr>
            </a:br>
            <a:br>
              <a:rPr lang="en-US" dirty="0">
                <a:cs typeface="Narkisim"/>
              </a:rPr>
            </a:br>
            <a:endParaRPr lang="en-US" dirty="0">
              <a:cs typeface="Narkisim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48D029-6E5D-5C40-EE46-7913B8F2A1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4216" y="271272"/>
            <a:ext cx="5824728" cy="211074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3200" err="1"/>
              <a:t>Джозеф</a:t>
            </a:r>
            <a:r>
              <a:rPr lang="en-US" sz="3200" dirty="0"/>
              <a:t> </a:t>
            </a:r>
            <a:r>
              <a:rPr lang="en-US" sz="3200" err="1"/>
              <a:t>Ликлайдер</a:t>
            </a:r>
            <a:endParaRPr lang="en-US" sz="3200" dirty="0"/>
          </a:p>
          <a:p>
            <a:pPr>
              <a:lnSpc>
                <a:spcPct val="130000"/>
              </a:lnSpc>
            </a:pPr>
            <a:endParaRPr lang="en-US" sz="36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A2015-C113-6985-07BD-D6494CD0A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Рисунок 6" descr="Изображение выглядит как Человеческое лицо, портрет, человек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05C84701-47DA-5600-95A6-C205FD217B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973" b="9973"/>
          <a:stretch/>
        </p:blipFill>
        <p:spPr>
          <a:xfrm>
            <a:off x="1188212" y="2205228"/>
            <a:ext cx="2542032" cy="2448560"/>
          </a:xfrm>
        </p:spPr>
      </p:pic>
    </p:spTree>
    <p:extLst>
      <p:ext uri="{BB962C8B-B14F-4D97-AF65-F5344CB8AC3E}">
        <p14:creationId xmlns:p14="http://schemas.microsoft.com/office/powerpoint/2010/main" val="217310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48D029-6E5D-5C40-EE46-7913B8F2A1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4216" y="271272"/>
            <a:ext cx="5824728" cy="21107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4000" dirty="0"/>
          </a:p>
          <a:p>
            <a:pPr>
              <a:lnSpc>
                <a:spcPct val="130000"/>
              </a:lnSpc>
            </a:pPr>
            <a:endParaRPr lang="en-US" sz="36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A2015-C113-6985-07BD-D6494CD0A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Рисунок 13" descr="Изображение выглядит как Человеческое лицо, человек, одежд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AD2497FE-6153-8E33-EF68-F2B81EACBE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1224" b="11224"/>
          <a:stretch/>
        </p:blipFill>
        <p:spPr>
          <a:xfrm>
            <a:off x="1217930" y="2144268"/>
            <a:ext cx="2492756" cy="2540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BE133B-2268-E88C-5277-2C26E74B82CB}"/>
              </a:ext>
            </a:extLst>
          </p:cNvPr>
          <p:cNvSpPr txBox="1"/>
          <p:nvPr/>
        </p:nvSpPr>
        <p:spPr>
          <a:xfrm>
            <a:off x="3870960" y="548640"/>
            <a:ext cx="52425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/>
              <a:t>Винтон</a:t>
            </a:r>
            <a:r>
              <a:rPr lang="en-US" sz="3200" dirty="0"/>
              <a:t> </a:t>
            </a:r>
            <a:r>
              <a:rPr lang="en-US" sz="3200" err="1"/>
              <a:t>Серф</a:t>
            </a:r>
            <a:r>
              <a:rPr lang="en-US" sz="3200" dirty="0"/>
              <a:t> и </a:t>
            </a:r>
            <a:r>
              <a:rPr lang="en-US" sz="3200" err="1"/>
              <a:t>Роберт</a:t>
            </a:r>
            <a:r>
              <a:rPr lang="en-US" sz="3200" dirty="0"/>
              <a:t> </a:t>
            </a:r>
            <a:r>
              <a:rPr lang="en-US" sz="3200" err="1"/>
              <a:t>Кан</a:t>
            </a:r>
            <a:endParaRPr lang="en-US" sz="3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DFE9B-E559-BFE4-6A80-5C21774764BF}"/>
              </a:ext>
            </a:extLst>
          </p:cNvPr>
          <p:cNvSpPr txBox="1"/>
          <p:nvPr/>
        </p:nvSpPr>
        <p:spPr>
          <a:xfrm>
            <a:off x="4754880" y="2377440"/>
            <a:ext cx="46532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raphikCy"/>
              </a:rPr>
              <a:t>В </a:t>
            </a:r>
            <a:r>
              <a:rPr lang="en-US" dirty="0" err="1">
                <a:latin typeface="GraphikCy"/>
              </a:rPr>
              <a:t>начале</a:t>
            </a:r>
            <a:r>
              <a:rPr lang="en-US" dirty="0">
                <a:latin typeface="GraphikCy"/>
              </a:rPr>
              <a:t> 1970-х </a:t>
            </a:r>
            <a:r>
              <a:rPr lang="en-US" dirty="0" err="1">
                <a:latin typeface="GraphikCy"/>
              </a:rPr>
              <a:t>ученые</a:t>
            </a:r>
            <a:r>
              <a:rPr lang="en-US" dirty="0">
                <a:latin typeface="GraphikCy"/>
              </a:rPr>
              <a:t> и </a:t>
            </a:r>
            <a:r>
              <a:rPr lang="en-US" dirty="0" err="1">
                <a:latin typeface="GraphikCy"/>
              </a:rPr>
              <a:t>изобретатели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Винтон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Серф</a:t>
            </a:r>
            <a:r>
              <a:rPr lang="en-US" dirty="0">
                <a:latin typeface="GraphikCy"/>
              </a:rPr>
              <a:t> и </a:t>
            </a:r>
            <a:r>
              <a:rPr lang="en-US" dirty="0" err="1">
                <a:latin typeface="GraphikCy"/>
              </a:rPr>
              <a:t>Роберт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Кан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разработали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протоколы</a:t>
            </a:r>
            <a:r>
              <a:rPr lang="en-US" dirty="0">
                <a:latin typeface="GraphikCy"/>
              </a:rPr>
              <a:t> TCP (Transmission Control Protocol) и IP (Internet Protocol). TCP — </a:t>
            </a:r>
            <a:r>
              <a:rPr lang="en-US" dirty="0" err="1">
                <a:latin typeface="GraphikCy"/>
              </a:rPr>
              <a:t>это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протокол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передачи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данных</a:t>
            </a:r>
            <a:r>
              <a:rPr lang="en-US" dirty="0">
                <a:latin typeface="GraphikCy"/>
              </a:rPr>
              <a:t> в </a:t>
            </a:r>
            <a:r>
              <a:rPr lang="en-US" dirty="0" err="1">
                <a:latin typeface="GraphikCy"/>
              </a:rPr>
              <a:t>компьютерных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сетях</a:t>
            </a:r>
            <a:r>
              <a:rPr lang="en-US" dirty="0">
                <a:latin typeface="GraphikCy"/>
              </a:rPr>
              <a:t>. </a:t>
            </a:r>
            <a:r>
              <a:rPr lang="en-US" dirty="0" err="1">
                <a:latin typeface="GraphikCy"/>
              </a:rPr>
              <a:t>Он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проверяет</a:t>
            </a:r>
            <a:r>
              <a:rPr lang="en-US" dirty="0">
                <a:latin typeface="GraphikCy"/>
              </a:rPr>
              <a:t>, </a:t>
            </a:r>
            <a:r>
              <a:rPr lang="en-US" dirty="0" err="1">
                <a:latin typeface="GraphikCy"/>
              </a:rPr>
              <a:t>дошло</a:t>
            </a:r>
            <a:r>
              <a:rPr lang="en-US" dirty="0">
                <a:latin typeface="GraphikCy"/>
              </a:rPr>
              <a:t> </a:t>
            </a:r>
            <a:r>
              <a:rPr lang="en-US" dirty="0" err="1">
                <a:latin typeface="GraphikCy"/>
              </a:rPr>
              <a:t>ли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информация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до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получателя</a:t>
            </a:r>
            <a:r>
              <a:rPr lang="en-US" dirty="0">
                <a:latin typeface="GraphikCy"/>
              </a:rPr>
              <a:t> и в </a:t>
            </a:r>
            <a:r>
              <a:rPr lang="en-US" dirty="0" err="1">
                <a:latin typeface="GraphikCy"/>
              </a:rPr>
              <a:t>полном</a:t>
            </a:r>
            <a:r>
              <a:rPr lang="en-US" dirty="0">
                <a:latin typeface="GraphikCy"/>
              </a:rPr>
              <a:t> </a:t>
            </a:r>
            <a:r>
              <a:rPr lang="en-US" dirty="0" err="1">
                <a:latin typeface="GraphikCy"/>
              </a:rPr>
              <a:t>ли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объеме</a:t>
            </a:r>
            <a:r>
              <a:rPr lang="en-US" dirty="0">
                <a:latin typeface="GraphikCy"/>
              </a:rPr>
              <a:t>. IP — </a:t>
            </a:r>
            <a:r>
              <a:rPr lang="en-US" dirty="0" err="1">
                <a:latin typeface="GraphikCy"/>
              </a:rPr>
              <a:t>это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протокол</a:t>
            </a:r>
            <a:r>
              <a:rPr lang="en-US" dirty="0">
                <a:latin typeface="GraphikCy"/>
              </a:rPr>
              <a:t>, </a:t>
            </a:r>
            <a:r>
              <a:rPr lang="en-US" dirty="0" err="1">
                <a:latin typeface="GraphikCy"/>
              </a:rPr>
              <a:t>который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отвечает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за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то</a:t>
            </a:r>
            <a:r>
              <a:rPr lang="en-US" dirty="0">
                <a:latin typeface="GraphikCy"/>
              </a:rPr>
              <a:t>, </a:t>
            </a:r>
            <a:r>
              <a:rPr lang="en-US" dirty="0" err="1">
                <a:latin typeface="GraphikCy"/>
              </a:rPr>
              <a:t>чтобы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нужные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данные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дошли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до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нужного</a:t>
            </a:r>
            <a:r>
              <a:rPr lang="en-US" dirty="0">
                <a:latin typeface="GraphikCy"/>
              </a:rPr>
              <a:t> </a:t>
            </a:r>
            <a:r>
              <a:rPr lang="en-US" dirty="0" err="1">
                <a:latin typeface="GraphikCy"/>
              </a:rPr>
              <a:t>компьютера</a:t>
            </a:r>
            <a:r>
              <a:rPr lang="en-US" dirty="0">
                <a:latin typeface="GraphikCy"/>
              </a:rPr>
              <a:t>.</a:t>
            </a:r>
            <a:br>
              <a:rPr lang="en-US" dirty="0"/>
            </a:br>
            <a:br>
              <a:rPr lang="en-US" dirty="0"/>
            </a:br>
            <a:endParaRPr lang="en-US" dirty="0">
              <a:latin typeface="GraphikCy"/>
            </a:endParaRPr>
          </a:p>
        </p:txBody>
      </p:sp>
    </p:spTree>
    <p:extLst>
      <p:ext uri="{BB962C8B-B14F-4D97-AF65-F5344CB8AC3E}">
        <p14:creationId xmlns:p14="http://schemas.microsoft.com/office/powerpoint/2010/main" val="293959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BFF0-A530-8CCC-739B-DC20E0F5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>
                <a:ea typeface="+mj-lt"/>
                <a:cs typeface="+mj-lt"/>
              </a:rPr>
              <a:t>Тим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Бернерс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Ли</a:t>
            </a:r>
            <a:r>
              <a:rPr lang="en-US" b="0">
                <a:ea typeface="+mj-lt"/>
                <a:cs typeface="+mj-lt"/>
              </a:rPr>
              <a:t> и </a:t>
            </a:r>
            <a:r>
              <a:rPr lang="en-US" b="0" err="1">
                <a:ea typeface="+mj-lt"/>
                <a:cs typeface="+mj-lt"/>
              </a:rPr>
              <a:t>Роберт</a:t>
            </a:r>
            <a:r>
              <a:rPr lang="en-US" b="0">
                <a:ea typeface="+mj-lt"/>
                <a:cs typeface="+mj-lt"/>
              </a:rPr>
              <a:t> Кайо</a:t>
            </a:r>
            <a:endParaRPr lang="ru-RU"/>
          </a:p>
        </p:txBody>
      </p:sp>
      <p:pic>
        <p:nvPicPr>
          <p:cNvPr id="11" name="Объект 10" descr="Picture background">
            <a:extLst>
              <a:ext uri="{FF2B5EF4-FFF2-40B4-BE49-F238E27FC236}">
                <a16:creationId xmlns:a16="http://schemas.microsoft.com/office/drawing/2014/main" id="{682A4C5C-26F3-94FC-214C-65363F71542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38321" y="2531688"/>
            <a:ext cx="5424575" cy="364198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76A8F1-37F4-BA0E-BCEA-0298E40981F8}"/>
              </a:ext>
            </a:extLst>
          </p:cNvPr>
          <p:cNvSpPr txBox="1"/>
          <p:nvPr/>
        </p:nvSpPr>
        <p:spPr>
          <a:xfrm>
            <a:off x="6097449" y="1971846"/>
            <a:ext cx="448357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latin typeface="GraphikCy"/>
                <a:ea typeface="GraphikCy"/>
                <a:cs typeface="GraphikCy"/>
              </a:rPr>
              <a:t>Разработчики Тим Бернерс Ли и Роберт Кайо в 1989 году предложили концепцию Всемирной паутины (</a:t>
            </a:r>
            <a:r>
              <a:rPr lang="af-ZA" dirty="0" err="1">
                <a:latin typeface="GraphikCy"/>
                <a:ea typeface="GraphikCy"/>
                <a:cs typeface="GraphikCy"/>
              </a:rPr>
              <a:t>World</a:t>
            </a:r>
            <a:r>
              <a:rPr lang="af-ZA" dirty="0">
                <a:latin typeface="GraphikCy"/>
                <a:ea typeface="GraphikCy"/>
                <a:cs typeface="GraphikCy"/>
              </a:rPr>
              <a:t> </a:t>
            </a:r>
            <a:r>
              <a:rPr lang="af-ZA" dirty="0" err="1">
                <a:latin typeface="GraphikCy"/>
                <a:ea typeface="GraphikCy"/>
                <a:cs typeface="GraphikCy"/>
              </a:rPr>
              <a:t>Wide</a:t>
            </a:r>
            <a:r>
              <a:rPr lang="af-ZA" dirty="0">
                <a:latin typeface="GraphikCy"/>
                <a:ea typeface="GraphikCy"/>
                <a:cs typeface="GraphikCy"/>
              </a:rPr>
              <a:t> Web), </a:t>
            </a:r>
            <a:r>
              <a:rPr lang="ru-RU" dirty="0">
                <a:latin typeface="GraphikCy"/>
                <a:ea typeface="GraphikCy"/>
                <a:cs typeface="GraphikCy"/>
              </a:rPr>
              <a:t>которая стала фундаментом для современного интернета. Его идея заключалась в создании системы, позволяющей легко обмениваться и доступно представлять гипертекстовую информацию через компьютерные сети.</a:t>
            </a:r>
            <a:br>
              <a:rPr lang="ru-RU" dirty="0"/>
            </a:br>
            <a:br>
              <a:rPr lang="ru-RU" dirty="0"/>
            </a:br>
            <a:endParaRPr lang="af-ZA" dirty="0">
              <a:latin typeface="GraphikCy"/>
            </a:endParaRPr>
          </a:p>
        </p:txBody>
      </p:sp>
    </p:spTree>
    <p:extLst>
      <p:ext uri="{BB962C8B-B14F-4D97-AF65-F5344CB8AC3E}">
        <p14:creationId xmlns:p14="http://schemas.microsoft.com/office/powerpoint/2010/main" val="41922821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415">
      <a:dk1>
        <a:srgbClr val="3B3B3B"/>
      </a:dk1>
      <a:lt1>
        <a:sysClr val="window" lastClr="FFFFFF"/>
      </a:lt1>
      <a:dk2>
        <a:srgbClr val="262626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7030A0"/>
      </a:accent4>
      <a:accent5>
        <a:srgbClr val="B92AD6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">
      <a:majorFont>
        <a:latin typeface="Narkisim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931380_win32_KB_V5" id="{1B786C8D-2177-4A5A-9718-032A412214C6}" vid="{EA647B36-C19D-492E-9711-2F7B3523F3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A27D8E-DE3D-481C-905D-44ADCF801F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C9F46F3-DDE7-46C7-84BC-59C1156F2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450B55-B496-4B49-9DD2-B71AB023CAA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459</Words>
  <Application>Microsoft Office PowerPoint</Application>
  <PresentationFormat>Широкоэкранный</PresentationFormat>
  <Paragraphs>100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Custom</vt:lpstr>
      <vt:lpstr>История  интернета </vt:lpstr>
      <vt:lpstr>Цель Исследовать и проанализировать историю Интернета .Какая же была история интернета? Как появился интернет?                                      Задачи 1.Знакомство с историей создания и развития  Интернета.  </vt:lpstr>
      <vt:lpstr>Что такое интернет ?</vt:lpstr>
      <vt:lpstr>В каком году появилась идея по созданию интернета </vt:lpstr>
      <vt:lpstr>Кто придумал интернет </vt:lpstr>
      <vt:lpstr>Ученый Леонард Клейнрок в 1960-х создал математическую теорию коммутации пакетов, которая лежит в основе технологии интернета. Суть теории в том, что при передаче данных в компьютерных сетях информация разделяется на маленькие блоки (пакеты), которые затем отправляются по сети конкретному получателю и могут при этом следовать разными маршрутами.  </vt:lpstr>
      <vt:lpstr>В 1962 году ученый Джозеф Ликлайдер опубликовал работу «Галактическая сеть» (Galactic Netework), где впервые предложил концепцию работы компьютерной сети. При создании концепции Ликлайдер опирался на уже описанные Клейнроком способы передачи данных в его теории коммутации пакетов.  В том же году он возглавил отдел информационных технологий DARPA и под его руководством были заложены основы ARPANET.  </vt:lpstr>
      <vt:lpstr>Презентация PowerPoint</vt:lpstr>
      <vt:lpstr>Тим Бернерс Ли и Роберт Кайо</vt:lpstr>
      <vt:lpstr>Появление социальных сетей и расцвет интернета после 2000-х 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207</cp:revision>
  <dcterms:created xsi:type="dcterms:W3CDTF">2024-11-11T19:39:57Z</dcterms:created>
  <dcterms:modified xsi:type="dcterms:W3CDTF">2024-11-11T21:51:44Z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