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2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95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5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96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90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70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74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9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13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339B7ED-85D3-4CE8-9923-63A60D03D923}" type="datetimeFigureOut">
              <a:rPr lang="fr-FR" smtClean="0"/>
              <a:t>16/07/2023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62283D1-BF0D-4F61-8739-316A8C962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33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632FD8-985D-C552-FB24-EFF4C6046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Checkpoint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309022-CF48-F6BD-EA50-97E15DEC0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Islem kacem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26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D493B-14A6-994C-C073-A53E1748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88" y="0"/>
            <a:ext cx="9875520" cy="1356360"/>
          </a:xfrm>
        </p:spPr>
        <p:txBody>
          <a:bodyPr/>
          <a:lstStyle/>
          <a:p>
            <a:r>
              <a:rPr lang="fr-FR" dirty="0"/>
              <a:t>MongoDB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94411C-A58E-F70A-55DE-C9216886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799"/>
            <a:ext cx="9872871" cy="4621427"/>
          </a:xfrm>
        </p:spPr>
        <p:txBody>
          <a:bodyPr/>
          <a:lstStyle/>
          <a:p>
            <a:r>
              <a:rPr lang="en-US" b="0" i="0" dirty="0">
                <a:solidFill>
                  <a:srgbClr val="42494F"/>
                </a:solidFill>
                <a:effectLst/>
                <a:latin typeface="Euclid Circular A"/>
              </a:rPr>
              <a:t>1. Ad-hoc queries for optimized, real-time analytics</a:t>
            </a:r>
          </a:p>
          <a:p>
            <a:endParaRPr lang="en-US" b="0" i="0" dirty="0">
              <a:solidFill>
                <a:srgbClr val="42494F"/>
              </a:solidFill>
              <a:effectLst/>
              <a:latin typeface="Euclid Circular A"/>
            </a:endParaRPr>
          </a:p>
          <a:p>
            <a:r>
              <a:rPr lang="en-US" b="0" i="0" dirty="0">
                <a:solidFill>
                  <a:srgbClr val="42494F"/>
                </a:solidFill>
                <a:effectLst/>
                <a:latin typeface="Euclid Circular A"/>
              </a:rPr>
              <a:t>2. Indexing appropriately for better query executions</a:t>
            </a:r>
          </a:p>
          <a:p>
            <a:endParaRPr lang="en-US" b="0" i="0" dirty="0">
              <a:solidFill>
                <a:srgbClr val="42494F"/>
              </a:solidFill>
              <a:effectLst/>
              <a:latin typeface="Euclid Circular A"/>
            </a:endParaRPr>
          </a:p>
          <a:p>
            <a:r>
              <a:rPr lang="en-US" b="0" i="0" dirty="0">
                <a:solidFill>
                  <a:srgbClr val="42494F"/>
                </a:solidFill>
                <a:effectLst/>
                <a:latin typeface="Euclid Circular A"/>
              </a:rPr>
              <a:t>3. Replication for better data availability and stability</a:t>
            </a:r>
          </a:p>
          <a:p>
            <a:endParaRPr lang="en-US" b="0" i="0" dirty="0">
              <a:solidFill>
                <a:srgbClr val="42494F"/>
              </a:solidFill>
              <a:effectLst/>
              <a:latin typeface="Euclid Circular A"/>
            </a:endParaRPr>
          </a:p>
          <a:p>
            <a:r>
              <a:rPr lang="fr-FR" b="0" i="0" dirty="0">
                <a:solidFill>
                  <a:srgbClr val="42494F"/>
                </a:solidFill>
                <a:effectLst/>
                <a:latin typeface="Euclid Circular A"/>
              </a:rPr>
              <a:t>4. </a:t>
            </a:r>
            <a:r>
              <a:rPr lang="fr-FR" b="0" i="0" dirty="0" err="1">
                <a:solidFill>
                  <a:srgbClr val="42494F"/>
                </a:solidFill>
                <a:effectLst/>
                <a:latin typeface="Euclid Circular A"/>
              </a:rPr>
              <a:t>Sharding</a:t>
            </a:r>
            <a:endParaRPr lang="fr-FR" b="0" i="0" dirty="0">
              <a:solidFill>
                <a:srgbClr val="42494F"/>
              </a:solidFill>
              <a:effectLst/>
              <a:latin typeface="Euclid Circular A"/>
            </a:endParaRPr>
          </a:p>
          <a:p>
            <a:endParaRPr lang="fr-FR" b="0" i="0" dirty="0">
              <a:solidFill>
                <a:srgbClr val="42494F"/>
              </a:solidFill>
              <a:effectLst/>
              <a:latin typeface="Euclid Circular A"/>
            </a:endParaRPr>
          </a:p>
          <a:p>
            <a:r>
              <a:rPr lang="fr-FR" b="0" i="0" dirty="0">
                <a:solidFill>
                  <a:srgbClr val="42494F"/>
                </a:solidFill>
                <a:effectLst/>
                <a:latin typeface="Euclid Circular A"/>
              </a:rPr>
              <a:t>5. </a:t>
            </a:r>
            <a:r>
              <a:rPr lang="fr-FR" b="0" i="0" dirty="0" err="1">
                <a:solidFill>
                  <a:srgbClr val="42494F"/>
                </a:solidFill>
                <a:effectLst/>
                <a:latin typeface="Euclid Circular A"/>
              </a:rPr>
              <a:t>Load</a:t>
            </a:r>
            <a:r>
              <a:rPr lang="fr-FR" b="0" i="0" dirty="0">
                <a:solidFill>
                  <a:srgbClr val="42494F"/>
                </a:solidFill>
                <a:effectLst/>
                <a:latin typeface="Euclid Circular A"/>
              </a:rPr>
              <a:t> balancing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35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228C0-78B2-3BE9-C2E8-A1198068B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87" y="83820"/>
            <a:ext cx="9875520" cy="1356360"/>
          </a:xfrm>
        </p:spPr>
        <p:txBody>
          <a:bodyPr/>
          <a:lstStyle/>
          <a:p>
            <a:r>
              <a:rPr lang="fr-FR" dirty="0"/>
              <a:t>SQL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D9CDF-AF06-8AFB-70C0-4827C40D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84" y="1440179"/>
            <a:ext cx="11121081" cy="5010047"/>
          </a:xfrm>
        </p:spPr>
        <p:txBody>
          <a:bodyPr>
            <a:norm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1. Data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Inter"/>
              </a:rPr>
              <a:t>Definition</a:t>
            </a:r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Inter"/>
              </a:rPr>
              <a:t>Language</a:t>
            </a:r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(DDL)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2. Data Manipulation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Inter"/>
              </a:rPr>
              <a:t>Language</a:t>
            </a:r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(DML)</a:t>
            </a:r>
            <a:endParaRPr lang="fr-FR" dirty="0"/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3.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Inter"/>
              </a:rPr>
              <a:t>Relational</a:t>
            </a:r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Inter"/>
              </a:rPr>
              <a:t>Foundation</a:t>
            </a:r>
            <a:endParaRPr lang="fr-FR" dirty="0"/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4. High-performance</a:t>
            </a:r>
            <a:endParaRPr lang="fr-FR" dirty="0"/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5.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Inter"/>
              </a:rPr>
              <a:t>Scalability</a:t>
            </a:r>
            <a:endParaRPr lang="fr-FR" b="1" dirty="0">
              <a:solidFill>
                <a:srgbClr val="000000"/>
              </a:solidFill>
              <a:latin typeface="Inter"/>
            </a:endParaRPr>
          </a:p>
          <a:p>
            <a:r>
              <a:rPr lang="fr-FR" b="1" dirty="0">
                <a:solidFill>
                  <a:srgbClr val="000000"/>
                </a:solidFill>
                <a:latin typeface="Inter"/>
              </a:rPr>
              <a:t>6.</a:t>
            </a:r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 . Security and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Inter"/>
              </a:rPr>
              <a:t>authentication</a:t>
            </a:r>
            <a:endParaRPr lang="fr-FR" b="1" i="0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7.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Inter"/>
              </a:rPr>
              <a:t>Vendor</a:t>
            </a:r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 Independence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8. Portability across different computer systems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9. IBM Endorsement and Commitment (DB2)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10.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Inter"/>
              </a:rPr>
              <a:t>Programmatic</a:t>
            </a:r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fr-FR" b="1" i="0" dirty="0" err="1">
                <a:solidFill>
                  <a:srgbClr val="000000"/>
                </a:solidFill>
                <a:effectLst/>
                <a:latin typeface="Inter"/>
              </a:rPr>
              <a:t>Database</a:t>
            </a:r>
            <a:r>
              <a:rPr lang="fr-FR" b="1" i="0" dirty="0">
                <a:solidFill>
                  <a:srgbClr val="000000"/>
                </a:solidFill>
                <a:effectLst/>
                <a:latin typeface="Inter"/>
              </a:rPr>
              <a:t> Access</a:t>
            </a:r>
          </a:p>
          <a:p>
            <a:endParaRPr lang="fr-FR" dirty="0"/>
          </a:p>
          <a:p>
            <a:pPr marL="4572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662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75AB037-9FDD-05FD-36A8-DDF9303EE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3304"/>
              </p:ext>
            </p:extLst>
          </p:nvPr>
        </p:nvGraphicFramePr>
        <p:xfrm>
          <a:off x="1050324" y="497541"/>
          <a:ext cx="10070395" cy="54573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90897">
                  <a:extLst>
                    <a:ext uri="{9D8B030D-6E8A-4147-A177-3AD203B41FA5}">
                      <a16:colId xmlns:a16="http://schemas.microsoft.com/office/drawing/2014/main" val="1545899534"/>
                    </a:ext>
                  </a:extLst>
                </a:gridCol>
                <a:gridCol w="3579523">
                  <a:extLst>
                    <a:ext uri="{9D8B030D-6E8A-4147-A177-3AD203B41FA5}">
                      <a16:colId xmlns:a16="http://schemas.microsoft.com/office/drawing/2014/main" val="2452201741"/>
                    </a:ext>
                  </a:extLst>
                </a:gridCol>
                <a:gridCol w="4199975">
                  <a:extLst>
                    <a:ext uri="{9D8B030D-6E8A-4147-A177-3AD203B41FA5}">
                      <a16:colId xmlns:a16="http://schemas.microsoft.com/office/drawing/2014/main" val="3681955960"/>
                    </a:ext>
                  </a:extLst>
                </a:gridCol>
              </a:tblGrid>
              <a:tr h="32969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SQL </a:t>
                      </a:r>
                      <a:r>
                        <a:rPr lang="fr-FR" dirty="0" err="1"/>
                        <a:t>Databases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NoSQL </a:t>
                      </a:r>
                      <a:r>
                        <a:rPr lang="fr-FR" dirty="0" err="1"/>
                        <a:t>Databases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86553"/>
                  </a:ext>
                </a:extLst>
              </a:tr>
              <a:tr h="1251150">
                <a:tc>
                  <a:txBody>
                    <a:bodyPr/>
                    <a:lstStyle/>
                    <a:p>
                      <a:r>
                        <a:rPr lang="fr-FR" dirty="0"/>
                        <a:t>Data Storage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Tables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fixed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rows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columns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Document : JSON </a:t>
                      </a:r>
                    </a:p>
                    <a:p>
                      <a:r>
                        <a:rPr lang="fr-FR" dirty="0"/>
                        <a:t>Documents, Key-Value(pairs), </a:t>
                      </a:r>
                      <a:r>
                        <a:rPr lang="fr-FR" dirty="0" err="1"/>
                        <a:t>wide-column</a:t>
                      </a:r>
                      <a:r>
                        <a:rPr lang="fr-FR" dirty="0"/>
                        <a:t>(tables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rows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dynamic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columns</a:t>
                      </a:r>
                      <a:r>
                        <a:rPr lang="fr-FR" dirty="0"/>
                        <a:t>) &amp;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06868"/>
                  </a:ext>
                </a:extLst>
              </a:tr>
              <a:tr h="1071511">
                <a:tc>
                  <a:txBody>
                    <a:bodyPr/>
                    <a:lstStyle/>
                    <a:p>
                      <a:r>
                        <a:rPr lang="fr-FR" dirty="0" err="1"/>
                        <a:t>Examples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Oracle, MySQL, Microsoft SQL Server , 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Document: MongoDB..</a:t>
                      </a:r>
                    </a:p>
                    <a:p>
                      <a:r>
                        <a:rPr lang="fr-FR" dirty="0" err="1"/>
                        <a:t>KeyValue</a:t>
                      </a:r>
                      <a:r>
                        <a:rPr lang="fr-FR" dirty="0"/>
                        <a:t>: Redis..</a:t>
                      </a:r>
                    </a:p>
                    <a:p>
                      <a:r>
                        <a:rPr lang="fr-FR" dirty="0"/>
                        <a:t>Wide-</a:t>
                      </a:r>
                      <a:r>
                        <a:rPr lang="fr-FR" dirty="0" err="1"/>
                        <a:t>column</a:t>
                      </a:r>
                      <a:r>
                        <a:rPr lang="fr-FR" dirty="0"/>
                        <a:t>: Cassandra..</a:t>
                      </a:r>
                    </a:p>
                    <a:p>
                      <a:r>
                        <a:rPr lang="fr-FR" dirty="0"/>
                        <a:t>Graph: Amazon Neptune..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64997"/>
                  </a:ext>
                </a:extLst>
              </a:tr>
              <a:tr h="2060596">
                <a:tc>
                  <a:txBody>
                    <a:bodyPr/>
                    <a:lstStyle/>
                    <a:p>
                      <a:r>
                        <a:rPr lang="fr-FR" dirty="0" err="1"/>
                        <a:t>Primary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General </a:t>
                      </a:r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Document : </a:t>
                      </a:r>
                      <a:r>
                        <a:rPr lang="fr-FR" dirty="0" err="1"/>
                        <a:t>general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purpose</a:t>
                      </a:r>
                      <a:endParaRPr lang="fr-FR" dirty="0"/>
                    </a:p>
                    <a:p>
                      <a:r>
                        <a:rPr lang="fr-FR" dirty="0" err="1"/>
                        <a:t>KeyValue</a:t>
                      </a:r>
                      <a:r>
                        <a:rPr lang="fr-FR" dirty="0"/>
                        <a:t>: Large </a:t>
                      </a:r>
                      <a:r>
                        <a:rPr lang="fr-FR" dirty="0" err="1"/>
                        <a:t>amounts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data+simple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lookUp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queries</a:t>
                      </a:r>
                      <a:endParaRPr lang="fr-FR" dirty="0"/>
                    </a:p>
                    <a:p>
                      <a:r>
                        <a:rPr lang="fr-FR" dirty="0" err="1"/>
                        <a:t>WideColumn</a:t>
                      </a:r>
                      <a:r>
                        <a:rPr lang="fr-FR" dirty="0"/>
                        <a:t>: Large </a:t>
                      </a:r>
                      <a:r>
                        <a:rPr lang="fr-FR" dirty="0" err="1"/>
                        <a:t>amount</a:t>
                      </a:r>
                      <a:r>
                        <a:rPr lang="fr-FR" dirty="0"/>
                        <a:t> of data + </a:t>
                      </a:r>
                      <a:r>
                        <a:rPr lang="fr-FR" dirty="0" err="1"/>
                        <a:t>predictable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query</a:t>
                      </a:r>
                      <a:r>
                        <a:rPr lang="fr-FR" dirty="0"/>
                        <a:t> patterns</a:t>
                      </a:r>
                    </a:p>
                    <a:p>
                      <a:r>
                        <a:rPr lang="fr-FR" dirty="0"/>
                        <a:t>Graph: </a:t>
                      </a:r>
                      <a:r>
                        <a:rPr lang="fr-FR" dirty="0" err="1"/>
                        <a:t>anayzing</a:t>
                      </a:r>
                      <a:r>
                        <a:rPr lang="fr-FR" dirty="0"/>
                        <a:t> ans </a:t>
                      </a:r>
                      <a:r>
                        <a:rPr lang="fr-FR" dirty="0" err="1"/>
                        <a:t>traversing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relationships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connected</a:t>
                      </a:r>
                      <a:r>
                        <a:rPr lang="fr-FR" dirty="0"/>
                        <a:t> data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24312"/>
                  </a:ext>
                </a:extLst>
              </a:tr>
              <a:tr h="329696">
                <a:tc>
                  <a:txBody>
                    <a:bodyPr/>
                    <a:lstStyle/>
                    <a:p>
                      <a:r>
                        <a:rPr lang="fr-FR" dirty="0" err="1"/>
                        <a:t>Schema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Rigid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7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1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7B34BA3-AD87-7BCE-D23C-149280EBC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72824"/>
              </p:ext>
            </p:extLst>
          </p:nvPr>
        </p:nvGraphicFramePr>
        <p:xfrm>
          <a:off x="881448" y="452179"/>
          <a:ext cx="10429104" cy="54543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693773">
                  <a:extLst>
                    <a:ext uri="{9D8B030D-6E8A-4147-A177-3AD203B41FA5}">
                      <a16:colId xmlns:a16="http://schemas.microsoft.com/office/drawing/2014/main" val="1545899534"/>
                    </a:ext>
                  </a:extLst>
                </a:gridCol>
                <a:gridCol w="4258963">
                  <a:extLst>
                    <a:ext uri="{9D8B030D-6E8A-4147-A177-3AD203B41FA5}">
                      <a16:colId xmlns:a16="http://schemas.microsoft.com/office/drawing/2014/main" val="2452201741"/>
                    </a:ext>
                  </a:extLst>
                </a:gridCol>
                <a:gridCol w="3476368">
                  <a:extLst>
                    <a:ext uri="{9D8B030D-6E8A-4147-A177-3AD203B41FA5}">
                      <a16:colId xmlns:a16="http://schemas.microsoft.com/office/drawing/2014/main" val="3681955960"/>
                    </a:ext>
                  </a:extLst>
                </a:gridCol>
              </a:tblGrid>
              <a:tr h="49679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SQL </a:t>
                      </a:r>
                      <a:r>
                        <a:rPr lang="fr-FR" dirty="0" err="1"/>
                        <a:t>Databases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NoSQL </a:t>
                      </a:r>
                      <a:r>
                        <a:rPr lang="fr-FR" dirty="0" err="1"/>
                        <a:t>Databases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86553"/>
                  </a:ext>
                </a:extLst>
              </a:tr>
              <a:tr h="1372991">
                <a:tc>
                  <a:txBody>
                    <a:bodyPr/>
                    <a:lstStyle/>
                    <a:p>
                      <a:r>
                        <a:rPr lang="fr-FR" dirty="0" err="1"/>
                        <a:t>Scaling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Vertical (scale-up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a </a:t>
                      </a:r>
                      <a:r>
                        <a:rPr lang="fr-FR" dirty="0" err="1"/>
                        <a:t>larger</a:t>
                      </a:r>
                      <a:r>
                        <a:rPr lang="fr-FR" dirty="0"/>
                        <a:t> 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Horizental</a:t>
                      </a:r>
                      <a:r>
                        <a:rPr lang="fr-FR" dirty="0"/>
                        <a:t> (scale-out </a:t>
                      </a:r>
                      <a:r>
                        <a:rPr lang="fr-FR" dirty="0" err="1"/>
                        <a:t>across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commodity</a:t>
                      </a:r>
                      <a:r>
                        <a:rPr lang="fr-FR" dirty="0"/>
                        <a:t> servers)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06868"/>
                  </a:ext>
                </a:extLst>
              </a:tr>
              <a:tr h="1409812">
                <a:tc>
                  <a:txBody>
                    <a:bodyPr/>
                    <a:lstStyle/>
                    <a:p>
                      <a:r>
                        <a:rPr lang="fr-FR" dirty="0"/>
                        <a:t>Multi-Record ACID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Supported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Most do not support multi-record ACID transactions, </a:t>
                      </a:r>
                      <a:r>
                        <a:rPr lang="fr-FR" dirty="0" err="1"/>
                        <a:t>However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some</a:t>
                      </a:r>
                      <a:r>
                        <a:rPr lang="fr-FR" dirty="0"/>
                        <a:t> like MongoDB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64997"/>
                  </a:ext>
                </a:extLst>
              </a:tr>
              <a:tr h="939873">
                <a:tc>
                  <a:txBody>
                    <a:bodyPr/>
                    <a:lstStyle/>
                    <a:p>
                      <a:r>
                        <a:rPr lang="fr-FR" dirty="0"/>
                        <a:t>Joins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Typically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required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Typically</a:t>
                      </a:r>
                      <a:r>
                        <a:rPr lang="fr-FR" dirty="0"/>
                        <a:t> not </a:t>
                      </a:r>
                      <a:r>
                        <a:rPr lang="fr-FR" dirty="0" err="1"/>
                        <a:t>required</a:t>
                      </a:r>
                      <a:endParaRPr lang="fr-FR" dirty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24312"/>
                  </a:ext>
                </a:extLst>
              </a:tr>
              <a:tr h="1234884">
                <a:tc>
                  <a:txBody>
                    <a:bodyPr/>
                    <a:lstStyle/>
                    <a:p>
                      <a:r>
                        <a:rPr lang="fr-FR" dirty="0"/>
                        <a:t>Data </a:t>
                      </a:r>
                      <a:r>
                        <a:rPr lang="fr-FR" dirty="0" err="1"/>
                        <a:t>object</a:t>
                      </a:r>
                      <a:r>
                        <a:rPr lang="fr-FR" dirty="0"/>
                        <a:t>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Requires</a:t>
                      </a:r>
                      <a:r>
                        <a:rPr lang="fr-FR" dirty="0"/>
                        <a:t> ORM (</a:t>
                      </a:r>
                      <a:r>
                        <a:rPr lang="fr-FR" dirty="0" err="1"/>
                        <a:t>object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relational</a:t>
                      </a:r>
                      <a:r>
                        <a:rPr lang="fr-FR" dirty="0"/>
                        <a:t> mapping)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Many</a:t>
                      </a:r>
                      <a:r>
                        <a:rPr lang="fr-FR" dirty="0"/>
                        <a:t> do not </a:t>
                      </a:r>
                      <a:r>
                        <a:rPr lang="fr-FR" dirty="0" err="1"/>
                        <a:t>require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ORMs</a:t>
                      </a:r>
                      <a:r>
                        <a:rPr lang="fr-FR" dirty="0"/>
                        <a:t>. MongoDB documents </a:t>
                      </a:r>
                      <a:r>
                        <a:rPr lang="fr-FR" dirty="0" err="1"/>
                        <a:t>map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directly</a:t>
                      </a:r>
                      <a:r>
                        <a:rPr lang="fr-FR" dirty="0"/>
                        <a:t> to data structures in </a:t>
                      </a:r>
                      <a:r>
                        <a:rPr lang="fr-FR" dirty="0" err="1"/>
                        <a:t>most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popular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programming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languages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675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85971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74</TotalTime>
  <Words>269</Words>
  <Application>Microsoft Office PowerPoint</Application>
  <PresentationFormat>Grand écran</PresentationFormat>
  <Paragraphs>58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Corbel</vt:lpstr>
      <vt:lpstr>Euclid Circular A</vt:lpstr>
      <vt:lpstr>Inter</vt:lpstr>
      <vt:lpstr>Base</vt:lpstr>
      <vt:lpstr>Database Checkpoint</vt:lpstr>
      <vt:lpstr>MongoDB features</vt:lpstr>
      <vt:lpstr>SQL features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Checkpoint</dc:title>
  <dc:creator>oumayma</dc:creator>
  <cp:lastModifiedBy>islem kacem</cp:lastModifiedBy>
  <cp:revision>2</cp:revision>
  <dcterms:created xsi:type="dcterms:W3CDTF">2022-10-04T20:20:54Z</dcterms:created>
  <dcterms:modified xsi:type="dcterms:W3CDTF">2023-07-16T10:16:53Z</dcterms:modified>
</cp:coreProperties>
</file>